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4" r:id="rId7"/>
    <p:sldId id="262" r:id="rId8"/>
    <p:sldId id="265" r:id="rId9"/>
    <p:sldId id="268" r:id="rId10"/>
    <p:sldId id="266" r:id="rId11"/>
    <p:sldId id="267" r:id="rId12"/>
    <p:sldId id="272" r:id="rId13"/>
    <p:sldId id="271" r:id="rId14"/>
    <p:sldId id="269" r:id="rId15"/>
    <p:sldId id="270" r:id="rId16"/>
    <p:sldId id="278" r:id="rId17"/>
    <p:sldId id="279" r:id="rId18"/>
    <p:sldId id="280" r:id="rId19"/>
    <p:sldId id="281" r:id="rId20"/>
    <p:sldId id="273" r:id="rId21"/>
    <p:sldId id="277"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3/1/2016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3/1/2016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3/1/2016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3/1/2016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3/1/2016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3/1/2016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3/1/2016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Lecture-25</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Compiling program</a:t>
            </a:r>
            <a:endParaRPr lang="en-IN" b="1" dirty="0"/>
          </a:p>
        </p:txBody>
      </p:sp>
      <p:sp>
        <p:nvSpPr>
          <p:cNvPr id="3" name="Content Placeholder 2"/>
          <p:cNvSpPr>
            <a:spLocks noGrp="1"/>
          </p:cNvSpPr>
          <p:nvPr>
            <p:ph sz="quarter" idx="1"/>
          </p:nvPr>
        </p:nvSpPr>
        <p:spPr>
          <a:xfrm>
            <a:off x="251520" y="1556792"/>
            <a:ext cx="8647936" cy="4824536"/>
          </a:xfrm>
        </p:spPr>
        <p:txBody>
          <a:bodyPr>
            <a:normAutofit fontScale="92500" lnSpcReduction="10000"/>
          </a:bodyPr>
          <a:lstStyle/>
          <a:p>
            <a:pPr marL="342900" indent="-342900">
              <a:buSzPct val="100000"/>
              <a:buFont typeface="Arial" pitchFamily="34" charset="0"/>
              <a:buChar char="•"/>
            </a:pPr>
            <a:r>
              <a:rPr lang="en-US" sz="2400" dirty="0" smtClean="0"/>
              <a:t>If we compile UseNum.java, then automatically Num. java also gets compiled and you will see two .class files will be created i.e. </a:t>
            </a:r>
            <a:r>
              <a:rPr lang="en-US" sz="2400" dirty="0" err="1" smtClean="0">
                <a:solidFill>
                  <a:srgbClr val="FF0000"/>
                </a:solidFill>
              </a:rPr>
              <a:t>Num.class</a:t>
            </a:r>
            <a:r>
              <a:rPr lang="en-US" sz="2400" dirty="0" smtClean="0"/>
              <a:t> and </a:t>
            </a:r>
            <a:r>
              <a:rPr lang="en-US" sz="2400" dirty="0" err="1" smtClean="0">
                <a:solidFill>
                  <a:srgbClr val="FF0000"/>
                </a:solidFill>
              </a:rPr>
              <a:t>UseNum.class</a:t>
            </a:r>
            <a:r>
              <a:rPr lang="en-US" sz="2400" dirty="0" smtClean="0"/>
              <a:t>. This is because, we use an object of class Num in class </a:t>
            </a:r>
            <a:r>
              <a:rPr lang="en-US" sz="2400" dirty="0" err="1" smtClean="0"/>
              <a:t>UseNum</a:t>
            </a:r>
            <a:r>
              <a:rPr lang="en-US" sz="2400" dirty="0" smtClean="0"/>
              <a:t>.</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But if you compile Num.java then only a single </a:t>
            </a:r>
            <a:r>
              <a:rPr lang="en-US" sz="2400" dirty="0" err="1" smtClean="0"/>
              <a:t>Num.class</a:t>
            </a:r>
            <a:r>
              <a:rPr lang="en-US" sz="2400" dirty="0" smtClean="0"/>
              <a:t> file will be formed.</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Java also supports wild card compilation, which is</a:t>
            </a:r>
          </a:p>
          <a:p>
            <a:pPr marL="342900" indent="-342900">
              <a:buSzPct val="100000"/>
              <a:buNone/>
            </a:pPr>
            <a:r>
              <a:rPr lang="en-US" sz="2400" dirty="0" smtClean="0"/>
              <a:t>     </a:t>
            </a:r>
            <a:r>
              <a:rPr lang="en-US" sz="2400" dirty="0" err="1" smtClean="0"/>
              <a:t>javac</a:t>
            </a:r>
            <a:r>
              <a:rPr lang="en-US" sz="2400" dirty="0" smtClean="0"/>
              <a:t> </a:t>
            </a:r>
            <a:r>
              <a:rPr lang="en-US" sz="2400" b="1" dirty="0" err="1" smtClean="0">
                <a:solidFill>
                  <a:srgbClr val="0070C0"/>
                </a:solidFill>
              </a:rPr>
              <a:t>myjavacodes</a:t>
            </a:r>
            <a:r>
              <a:rPr lang="en-US" sz="2400" b="1" dirty="0" smtClean="0">
                <a:solidFill>
                  <a:srgbClr val="0070C0"/>
                </a:solidFill>
              </a:rPr>
              <a:t>\*.java</a:t>
            </a:r>
            <a:r>
              <a:rPr lang="en-US" sz="2400" dirty="0" smtClean="0"/>
              <a:t>.</a:t>
            </a:r>
          </a:p>
          <a:p>
            <a:pPr marL="342900" indent="-342900">
              <a:buSzPct val="100000"/>
              <a:buNone/>
            </a:pPr>
            <a:r>
              <a:rPr lang="en-US" sz="2400" b="1" i="1" dirty="0" smtClean="0"/>
              <a:t>*It will compile all the .java files present in the package </a:t>
            </a:r>
            <a:r>
              <a:rPr lang="en-US" sz="2400" b="1" i="1" dirty="0" err="1" smtClean="0"/>
              <a:t>myjavacodes</a:t>
            </a:r>
            <a:r>
              <a:rPr lang="en-US" sz="2400" b="1" i="1" dirty="0" smtClean="0"/>
              <a:t>.</a:t>
            </a:r>
          </a:p>
          <a:p>
            <a:pPr marL="342900" indent="-342900">
              <a:buSzPct val="100000"/>
              <a:buNone/>
            </a:pPr>
            <a:r>
              <a:rPr lang="en-US" sz="2400" b="1" i="1" u="sng" dirty="0" smtClean="0"/>
              <a:t>Execution</a:t>
            </a:r>
            <a:r>
              <a:rPr lang="en-US" sz="2400" b="1" i="1" dirty="0" smtClean="0"/>
              <a:t>:- java </a:t>
            </a:r>
            <a:r>
              <a:rPr lang="en-US" sz="2400" b="1" i="1" dirty="0" err="1" smtClean="0">
                <a:solidFill>
                  <a:srgbClr val="0070C0"/>
                </a:solidFill>
              </a:rPr>
              <a:t>myjavacodes.UseNum</a:t>
            </a:r>
            <a:endParaRPr lang="en-US" sz="2400" b="1" i="1" dirty="0" smtClean="0">
              <a:solidFill>
                <a:srgbClr val="0070C0"/>
              </a:solidFill>
            </a:endParaRP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Creating programs</a:t>
            </a:r>
            <a:br>
              <a:rPr lang="en-US" b="1" dirty="0" smtClean="0"/>
            </a:br>
            <a:r>
              <a:rPr lang="en-US" b="1" dirty="0" smtClean="0"/>
              <a:t>outside “bin”</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None/>
            </a:pPr>
            <a:r>
              <a:rPr lang="en-US" sz="2400" b="1" dirty="0" smtClean="0"/>
              <a:t>class Greetings</a:t>
            </a:r>
          </a:p>
          <a:p>
            <a:pPr marL="342900" indent="-342900">
              <a:buSzPct val="100000"/>
              <a:buNone/>
            </a:pPr>
            <a:r>
              <a:rPr lang="en-US" sz="2400" b="1" dirty="0" smtClean="0"/>
              <a:t>{</a:t>
            </a:r>
          </a:p>
          <a:p>
            <a:pPr marL="342900" indent="-342900">
              <a:buSzPct val="100000"/>
              <a:buNone/>
            </a:pPr>
            <a:r>
              <a:rPr lang="en-US" sz="2400" dirty="0" smtClean="0"/>
              <a:t> public static void main(String [ ] </a:t>
            </a:r>
            <a:r>
              <a:rPr lang="en-US" sz="2400" dirty="0" err="1" smtClean="0"/>
              <a:t>args</a:t>
            </a:r>
            <a:r>
              <a:rPr lang="en-US" sz="2400" dirty="0" smtClean="0"/>
              <a:t>)</a:t>
            </a:r>
          </a:p>
          <a:p>
            <a:pPr marL="342900" indent="-342900">
              <a:buSzPct val="100000"/>
              <a:buNone/>
            </a:pPr>
            <a:r>
              <a:rPr lang="en-US" sz="2400" dirty="0" smtClean="0"/>
              <a:t> {</a:t>
            </a:r>
          </a:p>
          <a:p>
            <a:pPr marL="342900" indent="-342900">
              <a:buSzPct val="100000"/>
              <a:buNone/>
            </a:pPr>
            <a:r>
              <a:rPr lang="en-US" sz="2400" dirty="0" smtClean="0"/>
              <a:t> </a:t>
            </a:r>
            <a:r>
              <a:rPr lang="en-US" sz="2400" dirty="0" err="1" smtClean="0"/>
              <a:t>System.out.println</a:t>
            </a:r>
            <a:r>
              <a:rPr lang="en-US" sz="2400" dirty="0" smtClean="0"/>
              <a:t>(“Good evening user!”);</a:t>
            </a:r>
          </a:p>
          <a:p>
            <a:pPr marL="342900" indent="-342900">
              <a:buSzPct val="100000"/>
              <a:buNone/>
            </a:pPr>
            <a:r>
              <a:rPr lang="en-US" sz="2400" dirty="0" smtClean="0"/>
              <a:t> }</a:t>
            </a:r>
          </a:p>
          <a:p>
            <a:pPr marL="342900" indent="-342900">
              <a:buSzPct val="100000"/>
              <a:buNone/>
            </a:pPr>
            <a:r>
              <a:rPr lang="en-US" sz="2400" b="1" dirty="0" smtClean="0"/>
              <a:t>}</a:t>
            </a:r>
          </a:p>
          <a:p>
            <a:pPr marL="342900" indent="-342900">
              <a:buSzPct val="100000"/>
              <a:buNone/>
            </a:pPr>
            <a:r>
              <a:rPr lang="en-US" sz="2400" b="1" dirty="0" smtClean="0"/>
              <a:t>* Save the above program in the main C: drive of your computer with name “Greetings.java”. Now, compile the program.</a:t>
            </a:r>
          </a:p>
          <a:p>
            <a:pPr marL="342900" indent="-342900">
              <a:buSzPct val="100000"/>
              <a:buNone/>
            </a:pPr>
            <a:r>
              <a:rPr lang="en-US" sz="2400" b="1" dirty="0" smtClean="0">
                <a:solidFill>
                  <a:srgbClr val="FF0000"/>
                </a:solidFill>
              </a:rPr>
              <a:t> What do you see???</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Setting PATH</a:t>
            </a:r>
            <a:endParaRPr lang="en-IN" b="1" dirty="0"/>
          </a:p>
        </p:txBody>
      </p:sp>
      <p:sp>
        <p:nvSpPr>
          <p:cNvPr id="3" name="Content Placeholder 2"/>
          <p:cNvSpPr>
            <a:spLocks noGrp="1"/>
          </p:cNvSpPr>
          <p:nvPr>
            <p:ph sz="quarter" idx="1"/>
          </p:nvPr>
        </p:nvSpPr>
        <p:spPr>
          <a:xfrm>
            <a:off x="251520" y="1556792"/>
            <a:ext cx="8647936" cy="4824536"/>
          </a:xfrm>
        </p:spPr>
        <p:txBody>
          <a:bodyPr>
            <a:normAutofit lnSpcReduction="10000"/>
          </a:bodyPr>
          <a:lstStyle/>
          <a:p>
            <a:pPr marL="342900" indent="-342900">
              <a:buSzPct val="100000"/>
              <a:buNone/>
            </a:pPr>
            <a:endParaRPr lang="en-US" sz="2400" dirty="0" smtClean="0"/>
          </a:p>
          <a:p>
            <a:pPr marL="342900" indent="-342900">
              <a:buSzPct val="100000"/>
              <a:buNone/>
            </a:pPr>
            <a:endParaRPr lang="en-US" sz="2400" dirty="0" smtClean="0"/>
          </a:p>
          <a:p>
            <a:pPr marL="342900" indent="-342900">
              <a:buSzPct val="100000"/>
              <a:buFont typeface="Arial" pitchFamily="34" charset="0"/>
              <a:buChar char="•"/>
            </a:pPr>
            <a:r>
              <a:rPr lang="en-US" sz="2400" dirty="0" smtClean="0"/>
              <a:t>Since, </a:t>
            </a:r>
            <a:r>
              <a:rPr lang="en-US" sz="2400" dirty="0" err="1" smtClean="0"/>
              <a:t>javac</a:t>
            </a:r>
            <a:r>
              <a:rPr lang="en-US" sz="2400" dirty="0" smtClean="0"/>
              <a:t> is an </a:t>
            </a:r>
            <a:r>
              <a:rPr lang="en-US" sz="2400" dirty="0" smtClean="0">
                <a:solidFill>
                  <a:srgbClr val="FF0000"/>
                </a:solidFill>
              </a:rPr>
              <a:t>executable file(.exe)</a:t>
            </a:r>
            <a:r>
              <a:rPr lang="en-US" sz="2400" dirty="0" smtClean="0"/>
              <a:t> so, to execute it the DOS operating system looks for it in the current drive or folder. If not found, DOS looks for it in its </a:t>
            </a:r>
            <a:r>
              <a:rPr lang="en-US" sz="2400" dirty="0" smtClean="0">
                <a:solidFill>
                  <a:srgbClr val="FF0000"/>
                </a:solidFill>
              </a:rPr>
              <a:t>PATH</a:t>
            </a:r>
            <a:r>
              <a:rPr lang="en-US" sz="2400" dirty="0" smtClean="0"/>
              <a:t> directory or library.</a:t>
            </a:r>
          </a:p>
          <a:p>
            <a:pPr marL="342900" indent="-342900">
              <a:buSzPct val="100000"/>
              <a:buFont typeface="Arial" pitchFamily="34" charset="0"/>
              <a:buChar char="•"/>
            </a:pPr>
            <a:r>
              <a:rPr lang="en-US" sz="2400" dirty="0" smtClean="0">
                <a:solidFill>
                  <a:srgbClr val="FF0000"/>
                </a:solidFill>
              </a:rPr>
              <a:t>PATH</a:t>
            </a:r>
            <a:r>
              <a:rPr lang="en-US" sz="2400" dirty="0" smtClean="0"/>
              <a:t> is called an </a:t>
            </a:r>
            <a:r>
              <a:rPr lang="en-US" sz="2400" dirty="0" smtClean="0">
                <a:solidFill>
                  <a:srgbClr val="FF0000"/>
                </a:solidFill>
              </a:rPr>
              <a:t>environment variable</a:t>
            </a:r>
            <a:r>
              <a:rPr lang="en-US" sz="2400" dirty="0" smtClean="0"/>
              <a:t>, which is an OS variable within which we can set locations of all those programs which we want to run from anywhere in our system.</a:t>
            </a:r>
          </a:p>
          <a:p>
            <a:pPr marL="342900" indent="-342900">
              <a:buSzPct val="100000"/>
              <a:buFont typeface="Arial" pitchFamily="34" charset="0"/>
              <a:buChar char="•"/>
            </a:pPr>
            <a:r>
              <a:rPr lang="en-US" sz="2400" dirty="0" smtClean="0"/>
              <a:t>In short we can say that, any program whose location is added to the PATH variable becomes globally accessible in out system.</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descr="F:\SCA\WizIQ Java Slides\pathim1.jpg"/>
          <p:cNvPicPr>
            <a:picLocks noChangeAspect="1" noChangeArrowheads="1"/>
          </p:cNvPicPr>
          <p:nvPr/>
        </p:nvPicPr>
        <p:blipFill>
          <a:blip r:embed="rId4" cstate="print"/>
          <a:srcRect/>
          <a:stretch>
            <a:fillRect/>
          </a:stretch>
        </p:blipFill>
        <p:spPr bwMode="auto">
          <a:xfrm>
            <a:off x="251520" y="1484784"/>
            <a:ext cx="8606398" cy="93610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Setting PATH</a:t>
            </a:r>
            <a:endParaRPr lang="en-IN" b="1" dirty="0"/>
          </a:p>
        </p:txBody>
      </p:sp>
      <p:sp>
        <p:nvSpPr>
          <p:cNvPr id="3" name="Content Placeholder 2"/>
          <p:cNvSpPr>
            <a:spLocks noGrp="1"/>
          </p:cNvSpPr>
          <p:nvPr>
            <p:ph sz="quarter" idx="1"/>
          </p:nvPr>
        </p:nvSpPr>
        <p:spPr>
          <a:xfrm>
            <a:off x="179512" y="1556792"/>
            <a:ext cx="8784976" cy="4824536"/>
          </a:xfrm>
        </p:spPr>
        <p:txBody>
          <a:bodyPr>
            <a:normAutofit/>
          </a:bodyPr>
          <a:lstStyle/>
          <a:p>
            <a:pPr marL="342900" indent="-342900">
              <a:buSzPct val="100000"/>
              <a:buFont typeface="Arial" pitchFamily="34" charset="0"/>
              <a:buChar char="•"/>
            </a:pPr>
            <a:r>
              <a:rPr lang="en-US" sz="2400" dirty="0" smtClean="0"/>
              <a:t>To set PATH we have 2 options – </a:t>
            </a:r>
          </a:p>
          <a:p>
            <a:pPr marL="457200" indent="-457200">
              <a:buSzPct val="100000"/>
              <a:buFont typeface="+mj-lt"/>
              <a:buAutoNum type="arabicPeriod"/>
            </a:pPr>
            <a:r>
              <a:rPr lang="en-US" sz="2400" dirty="0" smtClean="0"/>
              <a:t> </a:t>
            </a:r>
            <a:r>
              <a:rPr lang="en-US" sz="2400" dirty="0" smtClean="0">
                <a:solidFill>
                  <a:srgbClr val="FF0000"/>
                </a:solidFill>
              </a:rPr>
              <a:t>Temporary setting </a:t>
            </a:r>
            <a:r>
              <a:rPr lang="en-US" sz="2400" dirty="0" smtClean="0"/>
              <a:t>is done via DOS window and remains until the window is open. General syntax for setting PATH is</a:t>
            </a:r>
          </a:p>
          <a:p>
            <a:pPr marL="457200" indent="-457200">
              <a:buSzPct val="100000"/>
              <a:buNone/>
            </a:pPr>
            <a:r>
              <a:rPr lang="en-US" sz="2400" dirty="0" smtClean="0"/>
              <a:t> </a:t>
            </a:r>
            <a:r>
              <a:rPr lang="en-US" sz="2400" b="1" dirty="0" smtClean="0"/>
              <a:t>set</a:t>
            </a:r>
            <a:r>
              <a:rPr lang="en-US" sz="2400" dirty="0" smtClean="0"/>
              <a:t> </a:t>
            </a:r>
            <a:r>
              <a:rPr lang="en-US" sz="2400" dirty="0" smtClean="0">
                <a:solidFill>
                  <a:srgbClr val="FF0000"/>
                </a:solidFill>
              </a:rPr>
              <a:t>path</a:t>
            </a:r>
            <a:r>
              <a:rPr lang="en-US" sz="2400" dirty="0" smtClean="0"/>
              <a:t>=</a:t>
            </a:r>
            <a:r>
              <a:rPr lang="en-US" sz="2400" b="1" dirty="0" smtClean="0">
                <a:solidFill>
                  <a:srgbClr val="0070C0"/>
                </a:solidFill>
              </a:rPr>
              <a:t>&lt;path to the desired location&gt;;</a:t>
            </a:r>
            <a:r>
              <a:rPr lang="en-US" sz="2400" b="1" dirty="0" smtClean="0">
                <a:solidFill>
                  <a:srgbClr val="FF0000"/>
                </a:solidFill>
              </a:rPr>
              <a:t>%path%</a:t>
            </a:r>
          </a:p>
          <a:p>
            <a:pPr marL="457200" indent="-457200">
              <a:buSzPct val="100000"/>
              <a:buNone/>
            </a:pPr>
            <a:r>
              <a:rPr lang="en-US" sz="2400" b="1" dirty="0" smtClean="0"/>
              <a:t>Ex:- </a:t>
            </a:r>
            <a:r>
              <a:rPr lang="en-US" sz="2000" b="1" dirty="0" smtClean="0"/>
              <a:t>set path=C:\ProgramFiles\Java\jdk1.8.0_72\bin;%path%</a:t>
            </a:r>
          </a:p>
          <a:p>
            <a:pPr marL="342900" indent="-342900">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1134199" y="3789040"/>
            <a:ext cx="6894185" cy="2016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Setting PATH</a:t>
            </a:r>
            <a:endParaRPr lang="en-IN" b="1" dirty="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79512" y="1527048"/>
            <a:ext cx="8784976" cy="4782272"/>
          </a:xfrm>
        </p:spPr>
        <p:txBody>
          <a:bodyPr/>
          <a:lstStyle/>
          <a:p>
            <a:pPr marL="514350" indent="-514350">
              <a:buFont typeface="+mj-lt"/>
              <a:buAutoNum type="arabicPeriod" startAt="2"/>
            </a:pPr>
            <a:r>
              <a:rPr lang="en-US" dirty="0" smtClean="0"/>
              <a:t>Permanent Setting is done in following steps – </a:t>
            </a:r>
          </a:p>
          <a:p>
            <a:pPr marL="514350" indent="-514350">
              <a:buFont typeface="+mj-lt"/>
              <a:buAutoNum type="alphaLcParenR"/>
            </a:pPr>
            <a:r>
              <a:rPr lang="en-US" dirty="0" smtClean="0"/>
              <a:t>Right click on My Computer </a:t>
            </a:r>
            <a:r>
              <a:rPr lang="en-US" dirty="0" smtClean="0">
                <a:sym typeface="Wingdings" pitchFamily="2" charset="2"/>
              </a:rPr>
              <a:t></a:t>
            </a:r>
            <a:r>
              <a:rPr lang="en-US" dirty="0" smtClean="0"/>
              <a:t> Properties </a:t>
            </a:r>
            <a:r>
              <a:rPr lang="en-US" dirty="0" smtClean="0">
                <a:sym typeface="Wingdings" pitchFamily="2" charset="2"/>
              </a:rPr>
              <a:t> Advanced System Settings  Environment Variables  New </a:t>
            </a:r>
          </a:p>
          <a:p>
            <a:pPr marL="514350" indent="-514350">
              <a:buNone/>
            </a:pPr>
            <a:r>
              <a:rPr lang="en-US" sz="2000" b="1" dirty="0" smtClean="0">
                <a:solidFill>
                  <a:srgbClr val="0070C0"/>
                </a:solidFill>
                <a:sym typeface="Wingdings" pitchFamily="2" charset="2"/>
              </a:rPr>
              <a:t>Variable name</a:t>
            </a:r>
            <a:r>
              <a:rPr lang="en-US" sz="2000" b="1" dirty="0" smtClean="0">
                <a:sym typeface="Wingdings" pitchFamily="2" charset="2"/>
              </a:rPr>
              <a:t>: path</a:t>
            </a:r>
          </a:p>
          <a:p>
            <a:pPr marL="514350" indent="-514350">
              <a:buNone/>
            </a:pPr>
            <a:r>
              <a:rPr lang="en-US" sz="2000" b="1" dirty="0" smtClean="0">
                <a:solidFill>
                  <a:srgbClr val="0070C0"/>
                </a:solidFill>
                <a:sym typeface="Wingdings" pitchFamily="2" charset="2"/>
              </a:rPr>
              <a:t>Variable value</a:t>
            </a:r>
            <a:r>
              <a:rPr lang="en-US" sz="2000" b="1" dirty="0" smtClean="0">
                <a:sym typeface="Wingdings" pitchFamily="2" charset="2"/>
              </a:rPr>
              <a:t>: C:\Program Files\Java\jdk1.8.0_72\bin;%path%</a:t>
            </a:r>
          </a:p>
          <a:p>
            <a:pPr marL="514350" indent="-514350">
              <a:buNone/>
            </a:pPr>
            <a:r>
              <a:rPr lang="en-US" sz="2000" b="1" dirty="0" smtClean="0">
                <a:sym typeface="Wingdings" pitchFamily="2" charset="2"/>
              </a:rPr>
              <a:t>Click OK</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Creating Package</a:t>
            </a:r>
            <a:br>
              <a:rPr lang="en-US" b="1" dirty="0" smtClean="0"/>
            </a:br>
            <a:r>
              <a:rPr lang="en-US" b="1" dirty="0" smtClean="0"/>
              <a:t>outside “bin”</a:t>
            </a:r>
            <a:endParaRPr lang="en-IN" b="1" dirty="0"/>
          </a:p>
        </p:txBody>
      </p:sp>
      <p:sp>
        <p:nvSpPr>
          <p:cNvPr id="3" name="Content Placeholder 2"/>
          <p:cNvSpPr>
            <a:spLocks noGrp="1"/>
          </p:cNvSpPr>
          <p:nvPr>
            <p:ph sz="quarter" idx="1"/>
          </p:nvPr>
        </p:nvSpPr>
        <p:spPr>
          <a:xfrm>
            <a:off x="251520" y="1556792"/>
            <a:ext cx="8647936" cy="4968552"/>
          </a:xfrm>
        </p:spPr>
        <p:txBody>
          <a:bodyPr>
            <a:normAutofit fontScale="92500" lnSpcReduction="10000"/>
          </a:bodyPr>
          <a:lstStyle/>
          <a:p>
            <a:pPr marL="342900" indent="-342900">
              <a:buSzPct val="100000"/>
              <a:buFont typeface="Arial" pitchFamily="34" charset="0"/>
              <a:buChar char="•"/>
            </a:pPr>
            <a:r>
              <a:rPr lang="en-US" sz="2400" dirty="0" smtClean="0"/>
              <a:t>Let’s create the previous program in </a:t>
            </a:r>
            <a:r>
              <a:rPr lang="en-US" sz="2400" dirty="0" smtClean="0"/>
              <a:t>main C</a:t>
            </a:r>
            <a:r>
              <a:rPr lang="en-US" sz="2400" dirty="0" smtClean="0"/>
              <a:t> </a:t>
            </a:r>
            <a:r>
              <a:rPr lang="en-US" sz="2400" dirty="0" smtClean="0"/>
              <a:t>drive.</a:t>
            </a:r>
          </a:p>
          <a:p>
            <a:pPr marL="342900" indent="-342900">
              <a:buSzPct val="100000"/>
              <a:buFont typeface="Arial" pitchFamily="34" charset="0"/>
              <a:buChar char="•"/>
            </a:pPr>
            <a:r>
              <a:rPr lang="en-US" sz="2400" dirty="0" smtClean="0"/>
              <a:t>Now instead of creating folders manually, Java’s compiler is powerful enough to create packages. This can be done through the following command –</a:t>
            </a:r>
          </a:p>
          <a:p>
            <a:pPr marL="342900" indent="-342900">
              <a:buSzPct val="100000"/>
              <a:buNone/>
            </a:pPr>
            <a:r>
              <a:rPr lang="en-US" sz="2400" b="1" dirty="0" smtClean="0"/>
              <a:t> C:&gt;</a:t>
            </a:r>
            <a:r>
              <a:rPr lang="en-US" sz="2400" b="1" dirty="0" err="1" smtClean="0"/>
              <a:t>javac</a:t>
            </a:r>
            <a:r>
              <a:rPr lang="en-US" sz="2400" b="1" dirty="0" smtClean="0"/>
              <a:t>   -d   .   &lt;file name&gt;.java</a:t>
            </a:r>
          </a:p>
          <a:p>
            <a:pPr marL="342900" indent="-342900">
              <a:buSzPct val="100000"/>
              <a:buNone/>
            </a:pPr>
            <a:r>
              <a:rPr lang="en-US" sz="2400" dirty="0" smtClean="0"/>
              <a:t> </a:t>
            </a:r>
          </a:p>
          <a:p>
            <a:pPr marL="342900" indent="-342900">
              <a:buSzPct val="100000"/>
              <a:buNone/>
            </a:pPr>
            <a:endParaRPr lang="en-US" sz="2400" dirty="0" smtClean="0"/>
          </a:p>
          <a:p>
            <a:pPr marL="342900" indent="-342900">
              <a:buSzPct val="100000"/>
              <a:buNone/>
            </a:pPr>
            <a:endParaRPr lang="en-US" sz="2400" b="1" i="1" dirty="0" smtClean="0"/>
          </a:p>
          <a:p>
            <a:pPr marL="342900" indent="-342900">
              <a:buSzPct val="100000"/>
              <a:buNone/>
            </a:pPr>
            <a:r>
              <a:rPr lang="en-US" sz="2400" b="1" i="1" dirty="0" smtClean="0"/>
              <a:t>*The above command does two things,</a:t>
            </a:r>
          </a:p>
          <a:p>
            <a:pPr marL="342900" indent="-342900">
              <a:buSzPct val="100000"/>
              <a:buNone/>
            </a:pPr>
            <a:r>
              <a:rPr lang="en-US" sz="2400" b="1" i="1" dirty="0" smtClean="0"/>
              <a:t> a) Builds a new package if package does not exist.</a:t>
            </a:r>
          </a:p>
          <a:p>
            <a:pPr marL="342900" indent="-342900">
              <a:buSzPct val="100000"/>
              <a:buNone/>
            </a:pPr>
            <a:r>
              <a:rPr lang="en-US" sz="2400" b="1" i="1" dirty="0" smtClean="0"/>
              <a:t> b) creates a byte code file and adds it to the package.</a:t>
            </a:r>
          </a:p>
          <a:p>
            <a:pPr marL="342900" indent="-342900">
              <a:buSzPct val="100000"/>
              <a:buNone/>
            </a:pPr>
            <a:r>
              <a:rPr lang="en-US" sz="2400" b="1" i="1" dirty="0" smtClean="0"/>
              <a:t> In place of  “ .”  If we specify any other location or drive then the compiler creates package in that particular drive.</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2" name="Straight Arrow Connector 11"/>
          <p:cNvCxnSpPr>
            <a:stCxn id="15" idx="0"/>
          </p:cNvCxnSpPr>
          <p:nvPr/>
        </p:nvCxnSpPr>
        <p:spPr>
          <a:xfrm flipV="1">
            <a:off x="2051720" y="321297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0"/>
          </p:cNvCxnSpPr>
          <p:nvPr/>
        </p:nvCxnSpPr>
        <p:spPr>
          <a:xfrm flipH="1" flipV="1">
            <a:off x="2411760" y="3140968"/>
            <a:ext cx="1944216" cy="710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7584" y="3645024"/>
            <a:ext cx="2448272" cy="646331"/>
          </a:xfrm>
          <a:prstGeom prst="rect">
            <a:avLst/>
          </a:prstGeom>
          <a:noFill/>
        </p:spPr>
        <p:txBody>
          <a:bodyPr wrap="square" rtlCol="0">
            <a:spAutoFit/>
          </a:bodyPr>
          <a:lstStyle/>
          <a:p>
            <a:pPr algn="ctr"/>
            <a:r>
              <a:rPr lang="en-US" dirty="0" smtClean="0">
                <a:solidFill>
                  <a:srgbClr val="FF0000"/>
                </a:solidFill>
              </a:rPr>
              <a:t>Switch</a:t>
            </a:r>
          </a:p>
          <a:p>
            <a:pPr algn="ctr"/>
            <a:r>
              <a:rPr lang="en-US" dirty="0" smtClean="0"/>
              <a:t>Creates a directory</a:t>
            </a:r>
            <a:endParaRPr lang="en-IN" dirty="0"/>
          </a:p>
        </p:txBody>
      </p:sp>
      <p:sp>
        <p:nvSpPr>
          <p:cNvPr id="18" name="TextBox 17"/>
          <p:cNvSpPr txBox="1"/>
          <p:nvPr/>
        </p:nvSpPr>
        <p:spPr>
          <a:xfrm>
            <a:off x="3131840" y="3851756"/>
            <a:ext cx="2448272" cy="369332"/>
          </a:xfrm>
          <a:prstGeom prst="rect">
            <a:avLst/>
          </a:prstGeom>
          <a:noFill/>
        </p:spPr>
        <p:txBody>
          <a:bodyPr wrap="square" rtlCol="0">
            <a:spAutoFit/>
          </a:bodyPr>
          <a:lstStyle/>
          <a:p>
            <a:pPr algn="ctr"/>
            <a:r>
              <a:rPr lang="en-US" dirty="0" smtClean="0"/>
              <a:t>On current location</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5184"/>
            <a:ext cx="8534400" cy="987552"/>
          </a:xfrm>
        </p:spPr>
        <p:txBody>
          <a:bodyPr>
            <a:normAutofit fontScale="90000"/>
          </a:bodyPr>
          <a:lstStyle/>
          <a:p>
            <a:r>
              <a:rPr lang="en-US" b="1" dirty="0" smtClean="0"/>
              <a:t>Accessing classes</a:t>
            </a:r>
            <a:br>
              <a:rPr lang="en-US" b="1" dirty="0" smtClean="0"/>
            </a:br>
            <a:r>
              <a:rPr lang="en-US" b="1" dirty="0" smtClean="0"/>
              <a:t>outside their package</a:t>
            </a:r>
            <a:endParaRPr lang="en-IN" b="1" dirty="0"/>
          </a:p>
        </p:txBody>
      </p:sp>
      <p:sp>
        <p:nvSpPr>
          <p:cNvPr id="3" name="Content Placeholder 2"/>
          <p:cNvSpPr>
            <a:spLocks noGrp="1"/>
          </p:cNvSpPr>
          <p:nvPr>
            <p:ph sz="quarter" idx="1"/>
          </p:nvPr>
        </p:nvSpPr>
        <p:spPr>
          <a:xfrm>
            <a:off x="251520" y="1556792"/>
            <a:ext cx="8647936" cy="4824536"/>
          </a:xfrm>
        </p:spPr>
        <p:txBody>
          <a:bodyPr>
            <a:normAutofit lnSpcReduction="10000"/>
          </a:bodyPr>
          <a:lstStyle/>
          <a:p>
            <a:pPr marL="342900" indent="-342900">
              <a:buSzPct val="100000"/>
              <a:buFont typeface="Arial" pitchFamily="34" charset="0"/>
              <a:buChar char="•"/>
            </a:pPr>
            <a:r>
              <a:rPr lang="en-US" sz="2400" dirty="0" smtClean="0"/>
              <a:t>In order to access a class outside its package we have to follow certain steps – </a:t>
            </a:r>
          </a:p>
          <a:p>
            <a:pPr marL="457200" indent="-457200">
              <a:buSzPct val="100000"/>
              <a:buFont typeface="+mj-lt"/>
              <a:buAutoNum type="arabicPeriod"/>
            </a:pPr>
            <a:r>
              <a:rPr lang="en-US" sz="2400" dirty="0" smtClean="0"/>
              <a:t>We have to </a:t>
            </a:r>
            <a:r>
              <a:rPr lang="en-US" sz="2400" dirty="0" smtClean="0">
                <a:solidFill>
                  <a:srgbClr val="FF0000"/>
                </a:solidFill>
              </a:rPr>
              <a:t>import</a:t>
            </a:r>
            <a:r>
              <a:rPr lang="en-US" sz="2400" dirty="0" smtClean="0"/>
              <a:t> it.</a:t>
            </a:r>
          </a:p>
          <a:p>
            <a:pPr marL="457200" indent="-457200">
              <a:buSzPct val="100000"/>
              <a:buFont typeface="+mj-lt"/>
              <a:buAutoNum type="arabicPeriod"/>
            </a:pPr>
            <a:r>
              <a:rPr lang="en-US" sz="2400" dirty="0" smtClean="0"/>
              <a:t>To import a class we </a:t>
            </a:r>
            <a:r>
              <a:rPr lang="en-US" sz="2400" dirty="0" smtClean="0">
                <a:solidFill>
                  <a:srgbClr val="FF0000"/>
                </a:solidFill>
              </a:rPr>
              <a:t>must prefix that class</a:t>
            </a:r>
            <a:r>
              <a:rPr lang="en-US" sz="2400" dirty="0" smtClean="0"/>
              <a:t> with the keyword </a:t>
            </a:r>
            <a:r>
              <a:rPr lang="en-US" sz="2400" dirty="0" smtClean="0">
                <a:solidFill>
                  <a:srgbClr val="FF0000"/>
                </a:solidFill>
              </a:rPr>
              <a:t>public</a:t>
            </a:r>
            <a:r>
              <a:rPr lang="en-US" sz="2400" dirty="0" smtClean="0"/>
              <a:t>. In simple terms we can say that a class cannot be imported outside the package unless it is declared with the keyword public.</a:t>
            </a:r>
          </a:p>
          <a:p>
            <a:pPr marL="457200" indent="-457200">
              <a:buSzPct val="100000"/>
              <a:buFont typeface="Arial" pitchFamily="34" charset="0"/>
              <a:buChar char="•"/>
            </a:pPr>
            <a:r>
              <a:rPr lang="en-US" sz="2400" dirty="0" smtClean="0"/>
              <a:t>O</a:t>
            </a:r>
            <a:r>
              <a:rPr lang="en-US" sz="2400" dirty="0" smtClean="0"/>
              <a:t>nly by making a class as public we get right to access it outside the package and create its object. But, to be able to </a:t>
            </a:r>
            <a:r>
              <a:rPr lang="en-US" sz="2400" dirty="0" smtClean="0">
                <a:solidFill>
                  <a:srgbClr val="FF0000"/>
                </a:solidFill>
              </a:rPr>
              <a:t>call its methods outside the package </a:t>
            </a:r>
            <a:r>
              <a:rPr lang="en-US" sz="2400" dirty="0" smtClean="0"/>
              <a:t>they must also be declared </a:t>
            </a:r>
            <a:r>
              <a:rPr lang="en-US" sz="2400" dirty="0" smtClean="0">
                <a:solidFill>
                  <a:srgbClr val="FF0000"/>
                </a:solidFill>
              </a:rPr>
              <a:t>public</a:t>
            </a:r>
            <a:r>
              <a:rPr lang="en-US" sz="2400" dirty="0" smtClean="0"/>
              <a:t>.</a:t>
            </a:r>
          </a:p>
          <a:p>
            <a:pPr marL="457200" indent="-457200">
              <a:buSzPct val="100000"/>
              <a:buFont typeface="Arial" pitchFamily="34" charset="0"/>
              <a:buChar char="•"/>
            </a:pPr>
            <a:r>
              <a:rPr lang="en-US" sz="2400" dirty="0" smtClean="0">
                <a:solidFill>
                  <a:srgbClr val="FF0000"/>
                </a:solidFill>
              </a:rPr>
              <a:t>Only public members of the class</a:t>
            </a:r>
            <a:r>
              <a:rPr lang="en-US" sz="2400" dirty="0" smtClean="0"/>
              <a:t> can be </a:t>
            </a:r>
            <a:r>
              <a:rPr lang="en-US" sz="2400" dirty="0" smtClean="0">
                <a:solidFill>
                  <a:srgbClr val="FF0000"/>
                </a:solidFill>
              </a:rPr>
              <a:t>accessed outside the package</a:t>
            </a:r>
            <a:r>
              <a:rPr lang="en-US" sz="2400"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Font typeface="Arial" pitchFamily="34" charset="0"/>
              <a:buChar char="•"/>
            </a:pPr>
            <a:r>
              <a:rPr lang="en-US" sz="2400" dirty="0" smtClean="0"/>
              <a:t>If a class is public then there is another rule which programmers have to follow – </a:t>
            </a:r>
          </a:p>
          <a:p>
            <a:pPr marL="457200" indent="-457200">
              <a:buSzPct val="100000"/>
              <a:buFont typeface="+mj-lt"/>
              <a:buAutoNum type="arabicPeriod"/>
            </a:pPr>
            <a:r>
              <a:rPr lang="en-US" sz="2400" dirty="0" smtClean="0"/>
              <a:t>The </a:t>
            </a:r>
            <a:r>
              <a:rPr lang="en-US" sz="2400" dirty="0" smtClean="0">
                <a:solidFill>
                  <a:srgbClr val="FF0000"/>
                </a:solidFill>
              </a:rPr>
              <a:t>name of .java file</a:t>
            </a:r>
            <a:r>
              <a:rPr lang="en-US" sz="2400" dirty="0" smtClean="0"/>
              <a:t> should be same as the name of </a:t>
            </a:r>
            <a:r>
              <a:rPr lang="en-US" sz="2400" dirty="0" smtClean="0">
                <a:solidFill>
                  <a:srgbClr val="FF0000"/>
                </a:solidFill>
              </a:rPr>
              <a:t>public class</a:t>
            </a:r>
            <a:r>
              <a:rPr lang="en-US" sz="2400" dirty="0" smtClean="0"/>
              <a:t>.</a:t>
            </a:r>
          </a:p>
          <a:p>
            <a:pPr marL="457200" indent="-457200">
              <a:buSzPct val="100000"/>
              <a:buFont typeface="+mj-lt"/>
              <a:buAutoNum type="arabicPeriod"/>
            </a:pPr>
            <a:r>
              <a:rPr lang="en-US" sz="2400" dirty="0" smtClean="0"/>
              <a:t>If we have 10 classes and all of them should be accessible outside the package then all these classes should be saved in their own respective .java files and each .java file should have same name as public class.</a:t>
            </a:r>
          </a:p>
          <a:p>
            <a:pPr marL="457200" indent="-457200">
              <a:buSzPct val="100000"/>
              <a:buFont typeface="+mj-lt"/>
              <a:buAutoNum type="arabicPeriod"/>
            </a:pPr>
            <a:endParaRPr lang="en-US" sz="2400" dirty="0" smtClean="0"/>
          </a:p>
          <a:p>
            <a:pPr marL="457200" indent="-457200">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2751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316552" y="1556792"/>
            <a:ext cx="8827448" cy="5112568"/>
          </a:xfrm>
        </p:spPr>
        <p:txBody>
          <a:bodyPr numCol="2">
            <a:normAutofit/>
          </a:bodyPr>
          <a:lstStyle/>
          <a:p>
            <a:pPr marL="342900" indent="-342900">
              <a:buSzPct val="100000"/>
              <a:buNone/>
            </a:pPr>
            <a:r>
              <a:rPr lang="en-US" sz="2400" b="1" dirty="0" smtClean="0"/>
              <a:t>package </a:t>
            </a:r>
            <a:r>
              <a:rPr lang="en-US" sz="2400" b="1" dirty="0" err="1" smtClean="0"/>
              <a:t>sca</a:t>
            </a:r>
            <a:r>
              <a:rPr lang="en-US" sz="2400" b="1" dirty="0" smtClean="0"/>
              <a:t>;</a:t>
            </a:r>
            <a:endParaRPr lang="en-US" sz="2400" b="1" dirty="0" smtClean="0"/>
          </a:p>
          <a:p>
            <a:pPr marL="342900" indent="-342900">
              <a:buSzPct val="100000"/>
              <a:buNone/>
            </a:pPr>
            <a:r>
              <a:rPr lang="en-US" sz="2400" b="1" dirty="0" smtClean="0"/>
              <a:t>p</a:t>
            </a:r>
            <a:r>
              <a:rPr lang="en-US" sz="2400" b="1" dirty="0" smtClean="0"/>
              <a:t>ublic class </a:t>
            </a:r>
            <a:r>
              <a:rPr lang="en-US" sz="2400" b="1" dirty="0" smtClean="0"/>
              <a:t>Num</a:t>
            </a:r>
          </a:p>
          <a:p>
            <a:pPr marL="342900" indent="-342900">
              <a:buSzPct val="100000"/>
              <a:buNone/>
            </a:pPr>
            <a:r>
              <a:rPr lang="en-US" sz="2400" b="1" dirty="0" smtClean="0"/>
              <a:t>{</a:t>
            </a:r>
          </a:p>
          <a:p>
            <a:pPr marL="342900" indent="-342900">
              <a:buSzPct val="100000"/>
              <a:buNone/>
            </a:pPr>
            <a:r>
              <a:rPr lang="en-US" sz="2400" dirty="0" smtClean="0"/>
              <a:t> private </a:t>
            </a:r>
            <a:r>
              <a:rPr lang="en-US" sz="2400" dirty="0" err="1" smtClean="0"/>
              <a:t>int</a:t>
            </a:r>
            <a:r>
              <a:rPr lang="en-US" sz="2400" dirty="0" smtClean="0"/>
              <a:t> a;</a:t>
            </a:r>
          </a:p>
          <a:p>
            <a:pPr marL="342900" indent="-342900">
              <a:buSzPct val="100000"/>
              <a:buNone/>
            </a:pPr>
            <a:r>
              <a:rPr lang="en-US" sz="2400" dirty="0" smtClean="0"/>
              <a:t> private </a:t>
            </a:r>
            <a:r>
              <a:rPr lang="en-US" sz="2400" dirty="0" err="1" smtClean="0"/>
              <a:t>int</a:t>
            </a:r>
            <a:r>
              <a:rPr lang="en-US" sz="2400" dirty="0" smtClean="0"/>
              <a:t> b;</a:t>
            </a:r>
          </a:p>
          <a:p>
            <a:pPr marL="342900" indent="-342900">
              <a:buSzPct val="100000"/>
              <a:buNone/>
            </a:pPr>
            <a:r>
              <a:rPr lang="en-US" sz="2400" dirty="0" smtClean="0"/>
              <a:t> private </a:t>
            </a:r>
            <a:r>
              <a:rPr lang="en-US" sz="2400" dirty="0" err="1" smtClean="0"/>
              <a:t>int</a:t>
            </a:r>
            <a:r>
              <a:rPr lang="en-US" sz="2400" dirty="0" smtClean="0"/>
              <a:t> c;</a:t>
            </a:r>
          </a:p>
          <a:p>
            <a:pPr marL="342900" indent="-342900">
              <a:buSzPct val="100000"/>
              <a:buNone/>
            </a:pPr>
            <a:r>
              <a:rPr lang="en-US" sz="2400" dirty="0" smtClean="0"/>
              <a:t> </a:t>
            </a:r>
            <a:r>
              <a:rPr lang="en-US" sz="2400" b="1" dirty="0" smtClean="0"/>
              <a:t>public</a:t>
            </a:r>
            <a:r>
              <a:rPr lang="en-US" sz="2400" dirty="0" smtClean="0"/>
              <a:t> void </a:t>
            </a:r>
            <a:r>
              <a:rPr lang="en-US" sz="2400" dirty="0" smtClean="0"/>
              <a:t>set(</a:t>
            </a:r>
            <a:r>
              <a:rPr lang="en-US" sz="2400" dirty="0" err="1" smtClean="0"/>
              <a:t>int</a:t>
            </a:r>
            <a:r>
              <a:rPr lang="en-US" sz="2400" dirty="0" smtClean="0"/>
              <a:t> </a:t>
            </a:r>
            <a:r>
              <a:rPr lang="en-US" sz="2400" dirty="0" err="1" smtClean="0"/>
              <a:t>i</a:t>
            </a:r>
            <a:r>
              <a:rPr lang="en-US" sz="2400" dirty="0" smtClean="0"/>
              <a:t>, </a:t>
            </a:r>
            <a:r>
              <a:rPr lang="en-US" sz="2400" dirty="0" err="1" smtClean="0"/>
              <a:t>int</a:t>
            </a:r>
            <a:r>
              <a:rPr lang="en-US" sz="2400" dirty="0" smtClean="0"/>
              <a:t> j)</a:t>
            </a:r>
          </a:p>
          <a:p>
            <a:pPr marL="342900" indent="-342900">
              <a:buSzPct val="100000"/>
              <a:buNone/>
            </a:pPr>
            <a:r>
              <a:rPr lang="en-US" sz="2400" dirty="0" smtClean="0"/>
              <a:t> {</a:t>
            </a:r>
          </a:p>
          <a:p>
            <a:pPr marL="342900" indent="-342900">
              <a:buSzPct val="100000"/>
              <a:buNone/>
            </a:pPr>
            <a:r>
              <a:rPr lang="en-US" sz="2400" dirty="0" smtClean="0"/>
              <a:t> a=</a:t>
            </a:r>
            <a:r>
              <a:rPr lang="en-US" sz="2400" dirty="0" err="1" smtClean="0"/>
              <a:t>i</a:t>
            </a:r>
            <a:r>
              <a:rPr lang="en-US" sz="2400" dirty="0" smtClean="0"/>
              <a:t>;</a:t>
            </a:r>
          </a:p>
          <a:p>
            <a:pPr marL="342900" indent="-342900">
              <a:buSzPct val="100000"/>
              <a:buNone/>
            </a:pPr>
            <a:r>
              <a:rPr lang="en-US" sz="2400" dirty="0" smtClean="0"/>
              <a:t> b=j;</a:t>
            </a:r>
          </a:p>
          <a:p>
            <a:pPr marL="342900" indent="-342900">
              <a:buSzPct val="100000"/>
              <a:buNone/>
            </a:pPr>
            <a:r>
              <a:rPr lang="en-US" sz="2400" dirty="0" smtClean="0"/>
              <a:t> }</a:t>
            </a:r>
          </a:p>
          <a:p>
            <a:pPr marL="342900" indent="-342900">
              <a:buSzPct val="100000"/>
              <a:buNone/>
            </a:pPr>
            <a:r>
              <a:rPr lang="en-US" sz="2400" dirty="0" smtClean="0"/>
              <a:t> </a:t>
            </a:r>
            <a:r>
              <a:rPr lang="en-US" sz="2400" b="1" dirty="0" smtClean="0"/>
              <a:t>public</a:t>
            </a:r>
            <a:r>
              <a:rPr lang="en-US" sz="2400" dirty="0" smtClean="0"/>
              <a:t> void </a:t>
            </a:r>
            <a:r>
              <a:rPr lang="en-US" sz="2400" dirty="0" smtClean="0"/>
              <a:t>add()</a:t>
            </a:r>
          </a:p>
          <a:p>
            <a:pPr marL="342900" indent="-342900">
              <a:buSzPct val="100000"/>
              <a:buNone/>
            </a:pPr>
            <a:r>
              <a:rPr lang="en-US" sz="2400" dirty="0" smtClean="0"/>
              <a:t> {</a:t>
            </a:r>
          </a:p>
          <a:p>
            <a:pPr marL="342900" indent="-342900">
              <a:buSzPct val="100000"/>
              <a:buNone/>
            </a:pPr>
            <a:r>
              <a:rPr lang="en-US" sz="2400" dirty="0" smtClean="0"/>
              <a:t> c=</a:t>
            </a:r>
            <a:r>
              <a:rPr lang="en-US" sz="2400" dirty="0" err="1" smtClean="0"/>
              <a:t>a+b</a:t>
            </a:r>
            <a:r>
              <a:rPr lang="en-US" sz="2400" dirty="0" smtClean="0"/>
              <a:t>;</a:t>
            </a:r>
          </a:p>
          <a:p>
            <a:pPr marL="342900" indent="-342900">
              <a:buSzPct val="100000"/>
              <a:buNone/>
            </a:pPr>
            <a:r>
              <a:rPr lang="en-US" sz="2400" dirty="0" smtClean="0"/>
              <a:t> }</a:t>
            </a:r>
          </a:p>
          <a:p>
            <a:pPr marL="342900" indent="-342900">
              <a:buSzPct val="100000"/>
              <a:buNone/>
            </a:pPr>
            <a:r>
              <a:rPr lang="en-US" sz="2400" dirty="0" smtClean="0"/>
              <a:t> </a:t>
            </a:r>
            <a:r>
              <a:rPr lang="en-US" sz="2400" b="1" dirty="0" smtClean="0"/>
              <a:t>public</a:t>
            </a:r>
            <a:r>
              <a:rPr lang="en-US" sz="2400" dirty="0" smtClean="0"/>
              <a:t> void </a:t>
            </a:r>
            <a:r>
              <a:rPr lang="en-US" sz="2400" dirty="0" smtClean="0"/>
              <a:t>show()</a:t>
            </a:r>
          </a:p>
          <a:p>
            <a:pPr marL="342900" indent="-342900">
              <a:buSzPct val="100000"/>
              <a:buNone/>
            </a:pPr>
            <a:r>
              <a:rPr lang="en-US" sz="2400" dirty="0" smtClean="0"/>
              <a:t> {</a:t>
            </a:r>
          </a:p>
          <a:p>
            <a:pPr marL="342900" indent="-342900">
              <a:buSzPct val="100000"/>
              <a:buNone/>
            </a:pPr>
            <a:r>
              <a:rPr lang="en-US" sz="2400" dirty="0" smtClean="0"/>
              <a:t> </a:t>
            </a:r>
            <a:r>
              <a:rPr lang="en-US" sz="2400" dirty="0" err="1" smtClean="0"/>
              <a:t>S.o.p</a:t>
            </a:r>
            <a:r>
              <a:rPr lang="en-US" sz="2400" dirty="0" smtClean="0"/>
              <a:t>(“Numbers are ”+a“, ”+b);</a:t>
            </a:r>
          </a:p>
          <a:p>
            <a:pPr marL="342900" indent="-342900">
              <a:buSzPct val="100000"/>
              <a:buNone/>
            </a:pPr>
            <a:r>
              <a:rPr lang="en-US" sz="2400" dirty="0" smtClean="0"/>
              <a:t> </a:t>
            </a:r>
            <a:r>
              <a:rPr lang="en-US" sz="2400" dirty="0" err="1" smtClean="0"/>
              <a:t>S.o.p</a:t>
            </a:r>
            <a:r>
              <a:rPr lang="en-US" sz="2400" dirty="0" smtClean="0"/>
              <a:t>(“Sum is ”+c);</a:t>
            </a:r>
          </a:p>
          <a:p>
            <a:pPr marL="342900" indent="-342900">
              <a:buSzPct val="100000"/>
              <a:buNone/>
            </a:pPr>
            <a:r>
              <a:rPr lang="en-US" sz="2400" dirty="0" smtClean="0"/>
              <a:t> }</a:t>
            </a:r>
          </a:p>
          <a:p>
            <a:pPr marL="342900" indent="-342900">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323528" y="1300698"/>
            <a:ext cx="1728192" cy="400110"/>
          </a:xfrm>
          <a:prstGeom prst="rect">
            <a:avLst/>
          </a:prstGeom>
          <a:noFill/>
        </p:spPr>
        <p:txBody>
          <a:bodyPr wrap="square" rtlCol="0">
            <a:spAutoFit/>
          </a:bodyPr>
          <a:lstStyle/>
          <a:p>
            <a:r>
              <a:rPr lang="en-US" sz="2000" b="1" u="sng" dirty="0" smtClean="0">
                <a:solidFill>
                  <a:srgbClr val="0070C0"/>
                </a:solidFill>
              </a:rPr>
              <a:t>Num.java</a:t>
            </a:r>
            <a:endParaRPr lang="en-IN" sz="2000" b="1" u="sng"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81208"/>
            <a:ext cx="8534400" cy="627512"/>
          </a:xfrm>
        </p:spPr>
        <p:txBody>
          <a:bodyPr>
            <a:normAutofit/>
          </a:bodyPr>
          <a:lstStyle/>
          <a:p>
            <a:r>
              <a:rPr lang="en-US" b="1" dirty="0" smtClean="0"/>
              <a:t>Example</a:t>
            </a:r>
            <a:endParaRPr lang="en-IN" b="1" dirty="0"/>
          </a:p>
        </p:txBody>
      </p:sp>
      <p:sp>
        <p:nvSpPr>
          <p:cNvPr id="3" name="Content Placeholder 2"/>
          <p:cNvSpPr>
            <a:spLocks noGrp="1"/>
          </p:cNvSpPr>
          <p:nvPr>
            <p:ph sz="quarter" idx="1"/>
          </p:nvPr>
        </p:nvSpPr>
        <p:spPr>
          <a:xfrm>
            <a:off x="179512" y="1556792"/>
            <a:ext cx="8827448" cy="5256584"/>
          </a:xfrm>
        </p:spPr>
        <p:txBody>
          <a:bodyPr numCol="1">
            <a:normAutofit/>
          </a:bodyPr>
          <a:lstStyle/>
          <a:p>
            <a:pPr marL="342900" indent="-342900">
              <a:buSzPct val="100000"/>
              <a:buNone/>
            </a:pPr>
            <a:r>
              <a:rPr lang="en-US" sz="2400" b="1" dirty="0" smtClean="0"/>
              <a:t>i</a:t>
            </a:r>
            <a:r>
              <a:rPr lang="en-US" sz="2400" b="1" dirty="0" smtClean="0"/>
              <a:t>mport </a:t>
            </a:r>
            <a:r>
              <a:rPr lang="en-US" sz="2400" b="1" dirty="0" err="1" smtClean="0"/>
              <a:t>sca.Num</a:t>
            </a:r>
            <a:r>
              <a:rPr lang="en-US" sz="2400" b="1" dirty="0" smtClean="0"/>
              <a:t>;</a:t>
            </a:r>
            <a:endParaRPr lang="en-US" sz="2400" b="1" dirty="0" smtClean="0"/>
          </a:p>
          <a:p>
            <a:pPr marL="342900" indent="-342900">
              <a:buSzPct val="100000"/>
              <a:buNone/>
            </a:pPr>
            <a:r>
              <a:rPr lang="en-US" sz="2400" b="1" dirty="0" smtClean="0"/>
              <a:t>class </a:t>
            </a:r>
            <a:r>
              <a:rPr lang="en-US" sz="2400" b="1" dirty="0" err="1" smtClean="0"/>
              <a:t>UseNum</a:t>
            </a:r>
            <a:endParaRPr lang="en-US" sz="2400" b="1" dirty="0" smtClean="0"/>
          </a:p>
          <a:p>
            <a:pPr marL="342900" indent="-342900">
              <a:buSzPct val="100000"/>
              <a:buNone/>
            </a:pPr>
            <a:r>
              <a:rPr lang="en-US" sz="2400" b="1" dirty="0" smtClean="0"/>
              <a:t>{</a:t>
            </a:r>
          </a:p>
          <a:p>
            <a:pPr marL="342900" indent="-342900">
              <a:buSzPct val="100000"/>
              <a:buNone/>
            </a:pPr>
            <a:r>
              <a:rPr lang="en-US" sz="2400" dirty="0" smtClean="0"/>
              <a:t> public static void main(String [] </a:t>
            </a:r>
            <a:r>
              <a:rPr lang="en-US" sz="2400" dirty="0" err="1" smtClean="0"/>
              <a:t>args</a:t>
            </a:r>
            <a:r>
              <a:rPr lang="en-US" sz="2400" dirty="0" smtClean="0"/>
              <a:t>)</a:t>
            </a:r>
          </a:p>
          <a:p>
            <a:pPr marL="342900" indent="-342900">
              <a:buSzPct val="100000"/>
              <a:buNone/>
            </a:pPr>
            <a:r>
              <a:rPr lang="en-US" sz="2400" dirty="0" smtClean="0"/>
              <a:t> {</a:t>
            </a:r>
          </a:p>
          <a:p>
            <a:pPr marL="342900" indent="-342900">
              <a:buSzPct val="100000"/>
              <a:buNone/>
            </a:pPr>
            <a:r>
              <a:rPr lang="en-US" sz="2400" dirty="0" smtClean="0"/>
              <a:t> Num </a:t>
            </a:r>
            <a:r>
              <a:rPr lang="en-US" sz="2400" dirty="0" err="1" smtClean="0"/>
              <a:t>obj</a:t>
            </a:r>
            <a:r>
              <a:rPr lang="en-US" sz="2400" dirty="0" smtClean="0"/>
              <a:t>=new Num( );</a:t>
            </a:r>
          </a:p>
          <a:p>
            <a:pPr marL="342900" indent="-342900">
              <a:buSzPct val="100000"/>
              <a:buNone/>
            </a:pPr>
            <a:r>
              <a:rPr lang="en-US" sz="2400" dirty="0" smtClean="0"/>
              <a:t> </a:t>
            </a:r>
            <a:r>
              <a:rPr lang="en-US" sz="2400" dirty="0" err="1" smtClean="0"/>
              <a:t>obj.set</a:t>
            </a:r>
            <a:r>
              <a:rPr lang="en-US" sz="2400" dirty="0" smtClean="0"/>
              <a:t>(10,20);</a:t>
            </a:r>
          </a:p>
          <a:p>
            <a:pPr marL="342900" indent="-342900">
              <a:buSzPct val="100000"/>
              <a:buNone/>
            </a:pPr>
            <a:r>
              <a:rPr lang="en-US" sz="2400" dirty="0" smtClean="0"/>
              <a:t> </a:t>
            </a:r>
            <a:r>
              <a:rPr lang="en-US" sz="2400" dirty="0" err="1" smtClean="0"/>
              <a:t>obj.add</a:t>
            </a:r>
            <a:r>
              <a:rPr lang="en-US" sz="2400" dirty="0" smtClean="0"/>
              <a:t>();</a:t>
            </a:r>
          </a:p>
          <a:p>
            <a:pPr marL="342900" indent="-342900">
              <a:buSzPct val="100000"/>
              <a:buNone/>
            </a:pPr>
            <a:r>
              <a:rPr lang="en-US" sz="2400" dirty="0" smtClean="0"/>
              <a:t> </a:t>
            </a:r>
            <a:r>
              <a:rPr lang="en-US" sz="2400" dirty="0" err="1" smtClean="0"/>
              <a:t>obj.show</a:t>
            </a:r>
            <a:r>
              <a:rPr lang="en-US" sz="2400" dirty="0" smtClean="0"/>
              <a:t>();</a:t>
            </a:r>
          </a:p>
          <a:p>
            <a:pPr marL="342900" indent="-342900">
              <a:buSzPct val="100000"/>
              <a:buNone/>
            </a:pPr>
            <a:r>
              <a:rPr lang="en-US" sz="2400" dirty="0" smtClean="0"/>
              <a:t> }</a:t>
            </a:r>
          </a:p>
          <a:p>
            <a:pPr marL="342900" indent="-342900">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179512" y="1300698"/>
            <a:ext cx="2016224" cy="400110"/>
          </a:xfrm>
          <a:prstGeom prst="rect">
            <a:avLst/>
          </a:prstGeom>
          <a:noFill/>
        </p:spPr>
        <p:txBody>
          <a:bodyPr wrap="square" rtlCol="0">
            <a:spAutoFit/>
          </a:bodyPr>
          <a:lstStyle/>
          <a:p>
            <a:r>
              <a:rPr lang="en-US" sz="2000" b="1" u="sng" dirty="0" smtClean="0">
                <a:solidFill>
                  <a:srgbClr val="0070C0"/>
                </a:solidFill>
              </a:rPr>
              <a:t>UseNum.java</a:t>
            </a:r>
            <a:endParaRPr lang="en-IN" sz="2000" b="1" u="sng"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solidFill>
                  <a:srgbClr val="FF0000"/>
                </a:solidFill>
              </a:rPr>
              <a:t>Packages</a:t>
            </a:r>
          </a:p>
          <a:p>
            <a:pPr marL="342900" indent="-342900">
              <a:buSzPct val="100000"/>
              <a:buNone/>
            </a:pPr>
            <a:endParaRPr lang="en-US" sz="2400" dirty="0" smtClean="0"/>
          </a:p>
          <a:p>
            <a:pPr marL="342900" indent="-342900">
              <a:buSzPct val="100000"/>
              <a:buNone/>
            </a:pPr>
            <a:endParaRPr lang="en-US" sz="2400" dirty="0" smtClean="0"/>
          </a:p>
          <a:p>
            <a:pPr marL="342900" indent="-342900">
              <a:buSzPct val="100000"/>
              <a:buFont typeface="Arial" pitchFamily="34" charset="0"/>
              <a:buChar char="•"/>
            </a:pPr>
            <a:r>
              <a:rPr lang="en-US" sz="2400" dirty="0" smtClean="0"/>
              <a:t>Running program </a:t>
            </a:r>
            <a:r>
              <a:rPr lang="en-US" sz="2400" dirty="0" smtClean="0">
                <a:solidFill>
                  <a:srgbClr val="FF0000"/>
                </a:solidFill>
              </a:rPr>
              <a:t>outside bin</a:t>
            </a:r>
          </a:p>
          <a:p>
            <a:pPr marL="342900" indent="-342900">
              <a:buSzPct val="100000"/>
              <a:buNone/>
            </a:pPr>
            <a:endParaRPr lang="en-US" sz="2400" dirty="0" smtClean="0"/>
          </a:p>
          <a:p>
            <a:pPr marL="342900" indent="-342900">
              <a:buSzPct val="100000"/>
              <a:buNone/>
            </a:pPr>
            <a:endParaRPr lang="en-US" sz="2400" dirty="0" smtClean="0"/>
          </a:p>
          <a:p>
            <a:pPr marL="342900" indent="-342900">
              <a:buSzPct val="100000"/>
              <a:buFont typeface="Arial" pitchFamily="34" charset="0"/>
              <a:buChar char="•"/>
            </a:pPr>
            <a:r>
              <a:rPr lang="en-US" sz="2400" dirty="0" smtClean="0"/>
              <a:t>Setting </a:t>
            </a:r>
            <a:r>
              <a:rPr lang="en-US" sz="2400" dirty="0" smtClean="0">
                <a:solidFill>
                  <a:srgbClr val="FF0000"/>
                </a:solidFill>
              </a:rPr>
              <a:t>Path</a:t>
            </a:r>
            <a:r>
              <a:rPr lang="en-US" sz="2400" dirty="0" smtClean="0"/>
              <a:t> and </a:t>
            </a:r>
            <a:r>
              <a:rPr lang="en-US" sz="2400" dirty="0" err="1" smtClean="0">
                <a:solidFill>
                  <a:srgbClr val="FF0000"/>
                </a:solidFill>
              </a:rPr>
              <a:t>Classpath</a:t>
            </a:r>
            <a:endParaRPr lang="en-US" sz="2400" dirty="0" smtClean="0">
              <a:solidFill>
                <a:srgbClr val="FF0000"/>
              </a:solidFill>
            </a:endParaRP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758952"/>
          </a:xfrm>
        </p:spPr>
        <p:txBody>
          <a:bodyPr>
            <a:normAutofit/>
          </a:bodyPr>
          <a:lstStyle/>
          <a:p>
            <a:r>
              <a:rPr lang="en-US" b="1" dirty="0" smtClean="0"/>
              <a:t>Setting CLASSPATH</a:t>
            </a:r>
            <a:endParaRPr lang="en-IN" b="1" dirty="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79512" y="1527048"/>
            <a:ext cx="8784976" cy="4782272"/>
          </a:xfrm>
        </p:spPr>
        <p:txBody>
          <a:bodyPr>
            <a:normAutofit/>
          </a:bodyPr>
          <a:lstStyle/>
          <a:p>
            <a:pPr marL="514350" indent="-514350">
              <a:buSzPct val="100000"/>
              <a:buFont typeface="Georgia" pitchFamily="18" charset="0"/>
              <a:buChar char="•"/>
            </a:pPr>
            <a:r>
              <a:rPr lang="en-US" sz="2400" dirty="0" smtClean="0">
                <a:solidFill>
                  <a:srgbClr val="FF0000"/>
                </a:solidFill>
                <a:sym typeface="Wingdings" pitchFamily="2" charset="2"/>
              </a:rPr>
              <a:t>CLASSPATH</a:t>
            </a:r>
            <a:r>
              <a:rPr lang="en-US" sz="2400" dirty="0" smtClean="0">
                <a:sym typeface="Wingdings" pitchFamily="2" charset="2"/>
              </a:rPr>
              <a:t> just like PATH is another </a:t>
            </a:r>
            <a:r>
              <a:rPr lang="en-US" sz="2400" dirty="0" smtClean="0">
                <a:solidFill>
                  <a:srgbClr val="FF0000"/>
                </a:solidFill>
                <a:sym typeface="Wingdings" pitchFamily="2" charset="2"/>
              </a:rPr>
              <a:t>environment variable</a:t>
            </a:r>
            <a:r>
              <a:rPr lang="en-US" sz="2400" dirty="0" smtClean="0">
                <a:sym typeface="Wingdings" pitchFamily="2" charset="2"/>
              </a:rPr>
              <a:t> which is set to be able </a:t>
            </a:r>
            <a:r>
              <a:rPr lang="en-US" sz="2400" dirty="0" smtClean="0">
                <a:solidFill>
                  <a:srgbClr val="FF0000"/>
                </a:solidFill>
                <a:sym typeface="Wingdings" pitchFamily="2" charset="2"/>
              </a:rPr>
              <a:t>access third party packages </a:t>
            </a:r>
            <a:r>
              <a:rPr lang="en-US" sz="2400" dirty="0" smtClean="0">
                <a:sym typeface="Wingdings" pitchFamily="2" charset="2"/>
              </a:rPr>
              <a:t>i.e. those packages which are not available in current location or Java’s original library.</a:t>
            </a:r>
          </a:p>
          <a:p>
            <a:pPr marL="514350" indent="-514350">
              <a:buSzPct val="100000"/>
              <a:buFont typeface="Georgia" pitchFamily="18" charset="0"/>
              <a:buChar char="•"/>
            </a:pPr>
            <a:endParaRPr lang="en-US" sz="2400" dirty="0" smtClean="0">
              <a:sym typeface="Wingdings" pitchFamily="2" charset="2"/>
            </a:endParaRPr>
          </a:p>
          <a:p>
            <a:pPr marL="514350" indent="-514350">
              <a:buSzPct val="100000"/>
              <a:buFont typeface="Georgia" pitchFamily="18" charset="0"/>
              <a:buChar char="•"/>
            </a:pPr>
            <a:r>
              <a:rPr lang="en-US" sz="2400" dirty="0" smtClean="0">
                <a:sym typeface="Wingdings" pitchFamily="2" charset="2"/>
              </a:rPr>
              <a:t>If we recall our previous example, the class </a:t>
            </a:r>
            <a:r>
              <a:rPr lang="en-US" sz="2400" dirty="0" err="1" smtClean="0">
                <a:sym typeface="Wingdings" pitchFamily="2" charset="2"/>
              </a:rPr>
              <a:t>UseNum</a:t>
            </a:r>
            <a:r>
              <a:rPr lang="en-US" sz="2400" dirty="0" smtClean="0">
                <a:sym typeface="Wingdings" pitchFamily="2" charset="2"/>
              </a:rPr>
              <a:t> creates an object of class Num in it. Since, Num is created by us as a programmer, it won’t be enough to just import it. We have to set its </a:t>
            </a:r>
            <a:r>
              <a:rPr lang="en-US" sz="2400" dirty="0" err="1" smtClean="0">
                <a:sym typeface="Wingdings" pitchFamily="2" charset="2"/>
              </a:rPr>
              <a:t>classpath</a:t>
            </a:r>
            <a:r>
              <a:rPr lang="en-US" sz="2400" dirty="0" smtClean="0">
                <a:sym typeface="Wingdings" pitchFamily="2" charset="2"/>
              </a:rPr>
              <a:t> and then we can import it in other program.</a:t>
            </a:r>
          </a:p>
          <a:p>
            <a:pPr marL="514350" indent="-514350">
              <a:buSzPct val="100000"/>
              <a:buNone/>
            </a:pPr>
            <a:endParaRPr lang="en-US" sz="2400" dirty="0" smtClean="0">
              <a:sym typeface="Wingdings" pitchFamily="2" charset="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Setting CLASSPATH</a:t>
            </a:r>
            <a:endParaRPr lang="en-IN" b="1" dirty="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79512" y="1527048"/>
            <a:ext cx="8784976" cy="4782272"/>
          </a:xfrm>
        </p:spPr>
        <p:txBody>
          <a:bodyPr>
            <a:normAutofit/>
          </a:bodyPr>
          <a:lstStyle/>
          <a:p>
            <a:pPr marL="514350" indent="-514350">
              <a:buSzPct val="100000"/>
              <a:buFont typeface="Georgia" pitchFamily="18" charset="0"/>
              <a:buChar char="•"/>
            </a:pPr>
            <a:r>
              <a:rPr lang="en-US" sz="2400" dirty="0" smtClean="0">
                <a:sym typeface="Wingdings" pitchFamily="2" charset="2"/>
              </a:rPr>
              <a:t>To set </a:t>
            </a:r>
            <a:r>
              <a:rPr lang="en-US" sz="2400" dirty="0" err="1" smtClean="0">
                <a:sym typeface="Wingdings" pitchFamily="2" charset="2"/>
              </a:rPr>
              <a:t>classpath</a:t>
            </a:r>
            <a:r>
              <a:rPr lang="en-US" sz="2400" dirty="0" smtClean="0">
                <a:sym typeface="Wingdings" pitchFamily="2" charset="2"/>
              </a:rPr>
              <a:t> we again have 2 choices </a:t>
            </a:r>
          </a:p>
          <a:p>
            <a:pPr marL="514350" indent="-514350">
              <a:buSzPct val="100000"/>
              <a:buFont typeface="+mj-lt"/>
              <a:buAutoNum type="arabicPeriod"/>
            </a:pPr>
            <a:r>
              <a:rPr lang="en-US" sz="2400" b="1" u="sng" dirty="0" smtClean="0">
                <a:sym typeface="Wingdings" pitchFamily="2" charset="2"/>
              </a:rPr>
              <a:t>Temporary Setting</a:t>
            </a:r>
            <a:r>
              <a:rPr lang="en-US" sz="2400" dirty="0" smtClean="0">
                <a:sym typeface="Wingdings" pitchFamily="2" charset="2"/>
              </a:rPr>
              <a:t> – </a:t>
            </a:r>
          </a:p>
          <a:p>
            <a:pPr marL="514350" indent="-514350">
              <a:buSzPct val="100000"/>
              <a:buNone/>
            </a:pPr>
            <a:r>
              <a:rPr lang="en-US" sz="2400" dirty="0" smtClean="0">
                <a:sym typeface="Wingdings" pitchFamily="2" charset="2"/>
              </a:rPr>
              <a:t> </a:t>
            </a:r>
            <a:r>
              <a:rPr lang="en-US" sz="2400" b="1" dirty="0" smtClean="0">
                <a:sym typeface="Wingdings" pitchFamily="2" charset="2"/>
              </a:rPr>
              <a:t>set </a:t>
            </a:r>
            <a:r>
              <a:rPr lang="en-US" sz="2400" b="1" dirty="0" err="1" smtClean="0">
                <a:solidFill>
                  <a:srgbClr val="FF0000"/>
                </a:solidFill>
                <a:sym typeface="Wingdings" pitchFamily="2" charset="2"/>
              </a:rPr>
              <a:t>classpath</a:t>
            </a:r>
            <a:r>
              <a:rPr lang="en-US" sz="2400" b="1" dirty="0" smtClean="0">
                <a:sym typeface="Wingdings" pitchFamily="2" charset="2"/>
              </a:rPr>
              <a:t>=</a:t>
            </a:r>
            <a:r>
              <a:rPr lang="en-US" sz="2400" b="1" dirty="0" smtClean="0">
                <a:solidFill>
                  <a:srgbClr val="00B0F0"/>
                </a:solidFill>
                <a:sym typeface="Wingdings" pitchFamily="2" charset="2"/>
              </a:rPr>
              <a:t>C</a:t>
            </a:r>
            <a:r>
              <a:rPr lang="en-US" sz="2400" b="1" dirty="0" smtClean="0">
                <a:solidFill>
                  <a:srgbClr val="00B0F0"/>
                </a:solidFill>
                <a:sym typeface="Wingdings" pitchFamily="2" charset="2"/>
              </a:rPr>
              <a:t>:\</a:t>
            </a:r>
            <a:r>
              <a:rPr lang="en-US" sz="2400" b="1" dirty="0" smtClean="0">
                <a:sym typeface="Wingdings" pitchFamily="2" charset="2"/>
              </a:rPr>
              <a:t>;%</a:t>
            </a:r>
            <a:r>
              <a:rPr lang="en-US" sz="2400" b="1" dirty="0" smtClean="0">
                <a:sym typeface="Wingdings" pitchFamily="2" charset="2"/>
              </a:rPr>
              <a:t>classpath%;.</a:t>
            </a:r>
          </a:p>
          <a:p>
            <a:pPr marL="514350" indent="-514350">
              <a:buSzPct val="100000"/>
              <a:buNone/>
            </a:pPr>
            <a:endParaRPr lang="en-US" sz="2400" b="1" dirty="0" smtClean="0">
              <a:sym typeface="Wingdings" pitchFamily="2" charset="2"/>
            </a:endParaRPr>
          </a:p>
          <a:p>
            <a:pPr marL="514350" indent="-514350">
              <a:buSzPct val="100000"/>
              <a:buFont typeface="+mj-lt"/>
              <a:buAutoNum type="arabicPeriod" startAt="2"/>
            </a:pPr>
            <a:r>
              <a:rPr lang="en-US" sz="2400" b="1" u="sng" dirty="0" smtClean="0">
                <a:sym typeface="Wingdings" pitchFamily="2" charset="2"/>
              </a:rPr>
              <a:t>Permanent setting </a:t>
            </a:r>
            <a:r>
              <a:rPr lang="en-US" sz="2400" dirty="0" smtClean="0">
                <a:sym typeface="Wingdings" pitchFamily="2" charset="2"/>
              </a:rPr>
              <a:t>– </a:t>
            </a:r>
          </a:p>
          <a:p>
            <a:pPr marL="514350" indent="-514350">
              <a:buSzPct val="100000"/>
              <a:buNone/>
            </a:pPr>
            <a:r>
              <a:rPr lang="en-US" sz="2400" dirty="0" smtClean="0"/>
              <a:t>  Right click on My Computer </a:t>
            </a:r>
            <a:r>
              <a:rPr lang="en-US" sz="2400" dirty="0" smtClean="0">
                <a:sym typeface="Wingdings" pitchFamily="2" charset="2"/>
              </a:rPr>
              <a:t></a:t>
            </a:r>
            <a:r>
              <a:rPr lang="en-US" sz="2400" dirty="0" smtClean="0"/>
              <a:t> Properties </a:t>
            </a:r>
            <a:r>
              <a:rPr lang="en-US" sz="2400" dirty="0" smtClean="0">
                <a:sym typeface="Wingdings" pitchFamily="2" charset="2"/>
              </a:rPr>
              <a:t> Advanced System Settings  Environment Variables  New </a:t>
            </a:r>
          </a:p>
          <a:p>
            <a:pPr marL="514350" indent="-514350">
              <a:buNone/>
            </a:pPr>
            <a:r>
              <a:rPr lang="en-US" sz="2400" b="1" dirty="0" smtClean="0">
                <a:solidFill>
                  <a:srgbClr val="0070C0"/>
                </a:solidFill>
                <a:sym typeface="Wingdings" pitchFamily="2" charset="2"/>
              </a:rPr>
              <a:t>Variable name</a:t>
            </a:r>
            <a:r>
              <a:rPr lang="en-US" sz="2400" b="1" dirty="0" smtClean="0">
                <a:sym typeface="Wingdings" pitchFamily="2" charset="2"/>
              </a:rPr>
              <a:t>: </a:t>
            </a:r>
            <a:r>
              <a:rPr lang="en-US" sz="2400" b="1" dirty="0" err="1" smtClean="0">
                <a:sym typeface="Wingdings" pitchFamily="2" charset="2"/>
              </a:rPr>
              <a:t>classpath</a:t>
            </a:r>
            <a:endParaRPr lang="en-US" sz="2400" b="1" dirty="0" smtClean="0">
              <a:sym typeface="Wingdings" pitchFamily="2" charset="2"/>
            </a:endParaRPr>
          </a:p>
          <a:p>
            <a:pPr marL="514350" indent="-514350">
              <a:buNone/>
            </a:pPr>
            <a:r>
              <a:rPr lang="en-US" sz="2400" b="1" dirty="0" smtClean="0">
                <a:solidFill>
                  <a:srgbClr val="0070C0"/>
                </a:solidFill>
                <a:sym typeface="Wingdings" pitchFamily="2" charset="2"/>
              </a:rPr>
              <a:t>Variable value</a:t>
            </a:r>
            <a:r>
              <a:rPr lang="en-US" sz="2400" b="1" dirty="0" smtClean="0">
                <a:sym typeface="Wingdings" pitchFamily="2" charset="2"/>
              </a:rPr>
              <a:t>: </a:t>
            </a:r>
            <a:r>
              <a:rPr lang="en-US" sz="2400" b="1" dirty="0" smtClean="0">
                <a:solidFill>
                  <a:srgbClr val="00B0F0"/>
                </a:solidFill>
                <a:sym typeface="Wingdings" pitchFamily="2" charset="2"/>
              </a:rPr>
              <a:t>&lt;location&gt;</a:t>
            </a:r>
            <a:r>
              <a:rPr lang="en-US" sz="2400" b="1" dirty="0" smtClean="0">
                <a:sym typeface="Wingdings" pitchFamily="2" charset="2"/>
              </a:rPr>
              <a:t>;%classpath%;.</a:t>
            </a:r>
          </a:p>
          <a:p>
            <a:pPr marL="514350" indent="-514350">
              <a:buNone/>
            </a:pPr>
            <a:r>
              <a:rPr lang="en-US" sz="2400" b="1" dirty="0" smtClean="0">
                <a:sym typeface="Wingdings" pitchFamily="2" charset="2"/>
              </a:rPr>
              <a:t>Click OK</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25</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123658"/>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Font typeface="+mj-lt"/>
              <a:buAutoNum type="arabicPeriod"/>
            </a:pPr>
            <a:r>
              <a:rPr lang="en-US" b="1" dirty="0" smtClean="0"/>
              <a:t>Access Modifiers or Visibility modes</a:t>
            </a:r>
            <a:endParaRPr lang="en-US" b="1" dirty="0" smtClean="0"/>
          </a:p>
          <a:p>
            <a:pPr marL="342900" indent="-342900">
              <a:buFont typeface="+mj-lt"/>
              <a:buAutoNum type="arabicPeriod"/>
            </a:pPr>
            <a:r>
              <a:rPr lang="en-US" b="1" dirty="0" smtClean="0"/>
              <a:t>Static import</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Font typeface="Arial" pitchFamily="34" charset="0"/>
              <a:buChar char="•"/>
            </a:pPr>
            <a:r>
              <a:rPr lang="en-US" sz="2400" dirty="0" smtClean="0">
                <a:solidFill>
                  <a:srgbClr val="FF0000"/>
                </a:solidFill>
              </a:rPr>
              <a:t>Packages</a:t>
            </a:r>
            <a:r>
              <a:rPr lang="en-US" sz="2400" dirty="0" smtClean="0"/>
              <a:t> are nothing but a fancy name for a </a:t>
            </a:r>
            <a:r>
              <a:rPr lang="en-US" sz="2400" dirty="0" smtClean="0">
                <a:solidFill>
                  <a:srgbClr val="FF0000"/>
                </a:solidFill>
              </a:rPr>
              <a:t>folder</a:t>
            </a:r>
            <a:r>
              <a:rPr lang="en-US" sz="2400" dirty="0" smtClean="0"/>
              <a:t> i.e. a official or professional name for a folder by Java.</a:t>
            </a:r>
          </a:p>
          <a:p>
            <a:pPr marL="342900" indent="-342900">
              <a:buSzPct val="100000"/>
              <a:buNone/>
            </a:pPr>
            <a:endParaRPr lang="en-US" sz="2400" dirty="0" smtClean="0"/>
          </a:p>
          <a:p>
            <a:pPr marL="342900" indent="-342900">
              <a:buSzPct val="100000"/>
              <a:buFont typeface="Arial" pitchFamily="34" charset="0"/>
              <a:buChar char="•"/>
            </a:pPr>
            <a:r>
              <a:rPr lang="en-US" sz="2400" dirty="0" smtClean="0"/>
              <a:t>Packages are a collection of </a:t>
            </a:r>
            <a:r>
              <a:rPr lang="en-US" sz="2400" dirty="0" smtClean="0">
                <a:solidFill>
                  <a:srgbClr val="FF0000"/>
                </a:solidFill>
              </a:rPr>
              <a:t>related classes</a:t>
            </a:r>
            <a:r>
              <a:rPr lang="en-US" sz="2400" dirty="0" smtClean="0"/>
              <a:t> and </a:t>
            </a:r>
            <a:r>
              <a:rPr lang="en-US" sz="2400" dirty="0" smtClean="0">
                <a:solidFill>
                  <a:srgbClr val="FF0000"/>
                </a:solidFill>
              </a:rPr>
              <a:t>interfaces</a:t>
            </a:r>
            <a:r>
              <a:rPr lang="en-US" sz="2400" dirty="0" smtClean="0"/>
              <a:t> i.e. classes and interfaces with some similar or related functionalities.</a:t>
            </a:r>
          </a:p>
          <a:p>
            <a:pPr marL="342900" indent="-342900">
              <a:buSzPct val="100000"/>
              <a:buNone/>
            </a:pPr>
            <a:endParaRPr lang="en-US" sz="2400" dirty="0" smtClean="0"/>
          </a:p>
          <a:p>
            <a:pPr marL="342900" indent="-342900">
              <a:buSzPct val="100000"/>
              <a:buFont typeface="Arial" pitchFamily="34" charset="0"/>
              <a:buChar char="•"/>
            </a:pPr>
            <a:r>
              <a:rPr lang="en-US" sz="2400" dirty="0" smtClean="0"/>
              <a:t>Java strongly advices us to group all our classes and interfaces inside a package due to following reasons – </a:t>
            </a:r>
          </a:p>
          <a:p>
            <a:pPr marL="342900" indent="-342900">
              <a:buSzPct val="100000"/>
              <a:buNone/>
            </a:pPr>
            <a:endParaRPr lang="en-US" sz="2400" dirty="0" smtClean="0"/>
          </a:p>
          <a:p>
            <a:pPr marL="342900" indent="-342900">
              <a:buSzPct val="100000"/>
              <a:buFont typeface="Arial" pitchFamily="34" charset="0"/>
              <a:buChar char="•"/>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Packages</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Font typeface="Arial" pitchFamily="34" charset="0"/>
              <a:buChar char="•"/>
            </a:pPr>
            <a:r>
              <a:rPr lang="en-US" sz="2400" dirty="0" smtClean="0"/>
              <a:t>By making use of packages we can easily </a:t>
            </a:r>
            <a:r>
              <a:rPr lang="en-US" sz="2400" dirty="0" smtClean="0">
                <a:solidFill>
                  <a:srgbClr val="FF0000"/>
                </a:solidFill>
              </a:rPr>
              <a:t>resolve name conflicts </a:t>
            </a:r>
            <a:r>
              <a:rPr lang="en-US" sz="2400" dirty="0" smtClean="0"/>
              <a:t>i.e. two classes can have same name if they are in different packages</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If and only if a class is a part of package we can </a:t>
            </a:r>
            <a:r>
              <a:rPr lang="en-US" sz="2400" dirty="0" smtClean="0">
                <a:solidFill>
                  <a:srgbClr val="FF0000"/>
                </a:solidFill>
              </a:rPr>
              <a:t>import it in other programs</a:t>
            </a:r>
            <a:r>
              <a:rPr lang="en-US" sz="2400" dirty="0" smtClean="0"/>
              <a:t>, otherwise we cannot import it.</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It becomes easier for us to manage our application if we keep them inside packages. The program is much </a:t>
            </a:r>
            <a:r>
              <a:rPr lang="en-US" sz="2400" dirty="0" smtClean="0">
                <a:solidFill>
                  <a:srgbClr val="FF0000"/>
                </a:solidFill>
              </a:rPr>
              <a:t>organized </a:t>
            </a:r>
            <a:r>
              <a:rPr lang="en-US" sz="2400" dirty="0" smtClean="0"/>
              <a:t>and </a:t>
            </a:r>
            <a:r>
              <a:rPr lang="en-US" sz="2400" dirty="0" smtClean="0">
                <a:solidFill>
                  <a:srgbClr val="FF0000"/>
                </a:solidFill>
              </a:rPr>
              <a:t>symmetric</a:t>
            </a:r>
            <a:r>
              <a:rPr lang="en-US" sz="2400"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sz="3600" dirty="0" smtClean="0"/>
              <a:t>Structure of a </a:t>
            </a:r>
            <a:br>
              <a:rPr lang="en-US" sz="3600" dirty="0" smtClean="0"/>
            </a:br>
            <a:r>
              <a:rPr lang="en-US" sz="3600" dirty="0" smtClean="0">
                <a:solidFill>
                  <a:srgbClr val="FF0000"/>
                </a:solidFill>
              </a:rPr>
              <a:t>Standard Java program</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None/>
            </a:pPr>
            <a:r>
              <a:rPr lang="en-US" sz="2400" dirty="0" smtClean="0">
                <a:solidFill>
                  <a:srgbClr val="FF0000"/>
                </a:solidFill>
              </a:rPr>
              <a:t>package</a:t>
            </a:r>
            <a:r>
              <a:rPr lang="en-US" sz="2400" dirty="0" smtClean="0"/>
              <a:t> </a:t>
            </a:r>
            <a:r>
              <a:rPr lang="en-US" sz="2400" b="1" dirty="0" smtClean="0"/>
              <a:t>&lt;</a:t>
            </a:r>
            <a:r>
              <a:rPr lang="en-US" sz="2400" b="1" dirty="0" err="1" smtClean="0"/>
              <a:t>package_name</a:t>
            </a:r>
            <a:r>
              <a:rPr lang="en-US" sz="2400" b="1" dirty="0" smtClean="0"/>
              <a:t>&gt;</a:t>
            </a:r>
            <a:r>
              <a:rPr lang="en-US" sz="2400" dirty="0" smtClean="0"/>
              <a:t>;</a:t>
            </a:r>
          </a:p>
          <a:p>
            <a:pPr marL="342900" indent="-342900">
              <a:buSzPct val="100000"/>
              <a:buNone/>
            </a:pPr>
            <a:r>
              <a:rPr lang="en-US" sz="2400" dirty="0" smtClean="0"/>
              <a:t>import ----</a:t>
            </a:r>
          </a:p>
          <a:p>
            <a:pPr marL="342900" indent="-342900">
              <a:buSzPct val="100000"/>
              <a:buNone/>
            </a:pPr>
            <a:r>
              <a:rPr lang="en-US" sz="2400" dirty="0" smtClean="0"/>
              <a:t>import ----</a:t>
            </a:r>
          </a:p>
          <a:p>
            <a:pPr marL="342900" indent="-342900">
              <a:buSzPct val="100000"/>
              <a:buNone/>
            </a:pPr>
            <a:r>
              <a:rPr lang="en-US" sz="2400" b="1" dirty="0" smtClean="0"/>
              <a:t>class &lt;</a:t>
            </a:r>
            <a:r>
              <a:rPr lang="en-US" sz="2400" b="1" dirty="0" err="1" smtClean="0"/>
              <a:t>class_name</a:t>
            </a:r>
            <a:r>
              <a:rPr lang="en-US" sz="2400" b="1" dirty="0" smtClean="0"/>
              <a:t>&gt;</a:t>
            </a:r>
          </a:p>
          <a:p>
            <a:pPr marL="342900" indent="-342900">
              <a:buSzPct val="100000"/>
              <a:buNone/>
            </a:pPr>
            <a:r>
              <a:rPr lang="en-US" sz="2400" b="1" dirty="0" smtClean="0"/>
              <a:t>{</a:t>
            </a:r>
          </a:p>
          <a:p>
            <a:pPr marL="342900" indent="-342900">
              <a:buSzPct val="100000"/>
              <a:buNone/>
            </a:pPr>
            <a:r>
              <a:rPr lang="en-US" sz="2400" dirty="0" smtClean="0"/>
              <a:t> ----</a:t>
            </a:r>
          </a:p>
          <a:p>
            <a:pPr marL="342900" indent="-342900">
              <a:buSzPct val="100000"/>
              <a:buNone/>
            </a:pPr>
            <a:r>
              <a:rPr lang="en-US" sz="2400" dirty="0" smtClean="0"/>
              <a:t> ----</a:t>
            </a:r>
          </a:p>
          <a:p>
            <a:pPr marL="342900" indent="-342900">
              <a:buSzPct val="100000"/>
              <a:buNone/>
            </a:pPr>
            <a:r>
              <a:rPr lang="en-US" sz="2400" b="1" dirty="0" smtClean="0"/>
              <a:t>}</a:t>
            </a:r>
          </a:p>
          <a:p>
            <a:pPr marL="342900" indent="-342900">
              <a:buSzPct val="100000"/>
              <a:buNone/>
            </a:pPr>
            <a:r>
              <a:rPr lang="en-US" sz="2400" b="1" i="1" dirty="0" smtClean="0"/>
              <a:t>* Java recommends to name packages in lower case. For example, </a:t>
            </a:r>
            <a:r>
              <a:rPr lang="en-US" sz="2400" b="1" i="1" dirty="0" err="1" smtClean="0"/>
              <a:t>java.lang</a:t>
            </a:r>
            <a:r>
              <a:rPr lang="en-US" sz="2400" b="1" i="1" dirty="0" smtClean="0"/>
              <a:t>, </a:t>
            </a:r>
            <a:r>
              <a:rPr lang="en-US" sz="2400" b="1" i="1" dirty="0" err="1" smtClean="0"/>
              <a:t>java.util</a:t>
            </a:r>
            <a:r>
              <a:rPr lang="en-US" sz="2400" b="1" i="1" dirty="0" smtClean="0"/>
              <a:t>, etc. Package names are also case sensitive.</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 name="Straight Arrow Connector 7"/>
          <p:cNvCxnSpPr>
            <a:stCxn id="12" idx="1"/>
          </p:cNvCxnSpPr>
          <p:nvPr/>
        </p:nvCxnSpPr>
        <p:spPr>
          <a:xfrm flipH="1" flipV="1">
            <a:off x="4427984" y="1844824"/>
            <a:ext cx="792088" cy="65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2" y="1556792"/>
            <a:ext cx="3684066" cy="707886"/>
          </a:xfrm>
          <a:prstGeom prst="rect">
            <a:avLst/>
          </a:prstGeom>
          <a:noFill/>
        </p:spPr>
        <p:txBody>
          <a:bodyPr wrap="square" rtlCol="0">
            <a:spAutoFit/>
          </a:bodyPr>
          <a:lstStyle/>
          <a:p>
            <a:r>
              <a:rPr lang="en-US" sz="2000" dirty="0" smtClean="0">
                <a:solidFill>
                  <a:srgbClr val="0070C0"/>
                </a:solidFill>
              </a:rPr>
              <a:t>This should be the first line of your program.</a:t>
            </a:r>
            <a:endParaRPr lang="en-IN"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IN" b="1" dirty="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 name="Straight Arrow Connector 7"/>
          <p:cNvCxnSpPr>
            <a:stCxn id="2" idx="2"/>
            <a:endCxn id="11" idx="0"/>
          </p:cNvCxnSpPr>
          <p:nvPr/>
        </p:nvCxnSpPr>
        <p:spPr>
          <a:xfrm flipH="1">
            <a:off x="2267744" y="987552"/>
            <a:ext cx="2301208" cy="186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2"/>
            <a:endCxn id="12" idx="0"/>
          </p:cNvCxnSpPr>
          <p:nvPr/>
        </p:nvCxnSpPr>
        <p:spPr>
          <a:xfrm>
            <a:off x="4568952" y="987552"/>
            <a:ext cx="2307304" cy="18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3608" y="2852936"/>
            <a:ext cx="2448272" cy="1200329"/>
          </a:xfrm>
          <a:prstGeom prst="rect">
            <a:avLst/>
          </a:prstGeom>
          <a:noFill/>
        </p:spPr>
        <p:txBody>
          <a:bodyPr wrap="square" rtlCol="0">
            <a:spAutoFit/>
          </a:bodyPr>
          <a:lstStyle/>
          <a:p>
            <a:r>
              <a:rPr lang="en-US" sz="2400" dirty="0" smtClean="0">
                <a:solidFill>
                  <a:srgbClr val="0070C0"/>
                </a:solidFill>
              </a:rPr>
              <a:t>Creating packages inside </a:t>
            </a:r>
            <a:r>
              <a:rPr lang="en-US" sz="2400" dirty="0" smtClean="0">
                <a:solidFill>
                  <a:srgbClr val="FF0000"/>
                </a:solidFill>
              </a:rPr>
              <a:t>bin</a:t>
            </a:r>
            <a:r>
              <a:rPr lang="en-US" sz="2400" dirty="0" smtClean="0">
                <a:solidFill>
                  <a:srgbClr val="0070C0"/>
                </a:solidFill>
              </a:rPr>
              <a:t>.</a:t>
            </a:r>
            <a:endParaRPr lang="en-IN" sz="2400" dirty="0">
              <a:solidFill>
                <a:srgbClr val="0070C0"/>
              </a:solidFill>
            </a:endParaRPr>
          </a:p>
        </p:txBody>
      </p:sp>
      <p:sp>
        <p:nvSpPr>
          <p:cNvPr id="12" name="TextBox 11"/>
          <p:cNvSpPr txBox="1"/>
          <p:nvPr/>
        </p:nvSpPr>
        <p:spPr>
          <a:xfrm>
            <a:off x="5220072" y="2865710"/>
            <a:ext cx="3312368" cy="1569660"/>
          </a:xfrm>
          <a:prstGeom prst="rect">
            <a:avLst/>
          </a:prstGeom>
          <a:noFill/>
        </p:spPr>
        <p:txBody>
          <a:bodyPr wrap="square" rtlCol="0">
            <a:spAutoFit/>
          </a:bodyPr>
          <a:lstStyle/>
          <a:p>
            <a:r>
              <a:rPr lang="en-US" sz="2400" dirty="0" smtClean="0">
                <a:solidFill>
                  <a:srgbClr val="0070C0"/>
                </a:solidFill>
              </a:rPr>
              <a:t>Creating packages outside bin and setting </a:t>
            </a:r>
            <a:r>
              <a:rPr lang="en-US" sz="2400" dirty="0" smtClean="0">
                <a:solidFill>
                  <a:srgbClr val="FF0000"/>
                </a:solidFill>
              </a:rPr>
              <a:t>PATH</a:t>
            </a:r>
            <a:r>
              <a:rPr lang="en-US" sz="2400" dirty="0" smtClean="0">
                <a:solidFill>
                  <a:srgbClr val="0070C0"/>
                </a:solidFill>
              </a:rPr>
              <a:t> and </a:t>
            </a:r>
            <a:r>
              <a:rPr lang="en-US" sz="2400" dirty="0" smtClean="0">
                <a:solidFill>
                  <a:srgbClr val="FF0000"/>
                </a:solidFill>
              </a:rPr>
              <a:t>CLASSPATH</a:t>
            </a:r>
            <a:endParaRPr lang="en-IN" sz="2400"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packages in “bin”</a:t>
            </a:r>
            <a:endParaRPr lang="en-IN" b="1" dirty="0"/>
          </a:p>
        </p:txBody>
      </p:sp>
      <p:sp>
        <p:nvSpPr>
          <p:cNvPr id="3" name="Content Placeholder 2"/>
          <p:cNvSpPr>
            <a:spLocks noGrp="1"/>
          </p:cNvSpPr>
          <p:nvPr>
            <p:ph sz="quarter" idx="1"/>
          </p:nvPr>
        </p:nvSpPr>
        <p:spPr>
          <a:xfrm>
            <a:off x="251520" y="1556792"/>
            <a:ext cx="8647936" cy="4824536"/>
          </a:xfrm>
        </p:spPr>
        <p:txBody>
          <a:bodyPr>
            <a:normAutofit lnSpcReduction="10000"/>
          </a:bodyPr>
          <a:lstStyle/>
          <a:p>
            <a:pPr marL="342900" indent="-342900">
              <a:buSzPct val="100000"/>
              <a:buNone/>
            </a:pPr>
            <a:r>
              <a:rPr lang="en-US" sz="2400" dirty="0" smtClean="0">
                <a:solidFill>
                  <a:srgbClr val="FF0000"/>
                </a:solidFill>
              </a:rPr>
              <a:t>package</a:t>
            </a:r>
            <a:r>
              <a:rPr lang="en-US" sz="2400" dirty="0" smtClean="0"/>
              <a:t> </a:t>
            </a:r>
            <a:r>
              <a:rPr lang="en-US" sz="2400" b="1" dirty="0" err="1" smtClean="0"/>
              <a:t>myjavacodes</a:t>
            </a:r>
            <a:r>
              <a:rPr lang="en-US" sz="2400" dirty="0" smtClean="0"/>
              <a:t>;</a:t>
            </a:r>
          </a:p>
          <a:p>
            <a:pPr marL="342900" indent="-342900">
              <a:buSzPct val="100000"/>
              <a:buNone/>
            </a:pPr>
            <a:r>
              <a:rPr lang="en-US" sz="2400" b="1" dirty="0" smtClean="0"/>
              <a:t>class Test</a:t>
            </a:r>
          </a:p>
          <a:p>
            <a:pPr marL="342900" indent="-342900">
              <a:buSzPct val="100000"/>
              <a:buNone/>
            </a:pPr>
            <a:r>
              <a:rPr lang="en-US" sz="2400" b="1" dirty="0" smtClean="0"/>
              <a:t>{</a:t>
            </a:r>
          </a:p>
          <a:p>
            <a:pPr marL="342900" indent="-342900">
              <a:buSzPct val="100000"/>
              <a:buNone/>
            </a:pPr>
            <a:r>
              <a:rPr lang="en-US" sz="2400" dirty="0" smtClean="0"/>
              <a:t> public static void main(String [ ] </a:t>
            </a:r>
            <a:r>
              <a:rPr lang="en-US" sz="2400" dirty="0" err="1" smtClean="0"/>
              <a:t>args</a:t>
            </a:r>
            <a:r>
              <a:rPr lang="en-US" sz="2400" dirty="0" smtClean="0"/>
              <a:t>)</a:t>
            </a:r>
          </a:p>
          <a:p>
            <a:pPr marL="342900" indent="-342900">
              <a:buSzPct val="100000"/>
              <a:buNone/>
            </a:pPr>
            <a:r>
              <a:rPr lang="en-US" sz="2400" dirty="0" smtClean="0"/>
              <a:t> {</a:t>
            </a:r>
          </a:p>
          <a:p>
            <a:pPr marL="342900" indent="-342900">
              <a:buSzPct val="100000"/>
              <a:buNone/>
            </a:pPr>
            <a:r>
              <a:rPr lang="en-US" sz="2400" dirty="0" smtClean="0"/>
              <a:t> </a:t>
            </a:r>
            <a:r>
              <a:rPr lang="en-US" sz="2400" dirty="0" err="1" smtClean="0"/>
              <a:t>System.out.println</a:t>
            </a:r>
            <a:r>
              <a:rPr lang="en-US" sz="2400" dirty="0" smtClean="0"/>
              <a:t>(“This a message from </a:t>
            </a:r>
            <a:r>
              <a:rPr lang="en-US" sz="2400" dirty="0" err="1" smtClean="0"/>
              <a:t>myjavacodes</a:t>
            </a:r>
            <a:r>
              <a:rPr lang="en-US" sz="2400" dirty="0" smtClean="0"/>
              <a:t>”);</a:t>
            </a:r>
          </a:p>
          <a:p>
            <a:pPr marL="342900" indent="-342900">
              <a:buSzPct val="100000"/>
              <a:buNone/>
            </a:pPr>
            <a:r>
              <a:rPr lang="en-US" sz="2400" dirty="0" smtClean="0"/>
              <a:t> }</a:t>
            </a:r>
          </a:p>
          <a:p>
            <a:pPr marL="342900" indent="-342900">
              <a:buSzPct val="100000"/>
              <a:buNone/>
            </a:pPr>
            <a:r>
              <a:rPr lang="en-US" sz="2400" b="1" dirty="0" smtClean="0"/>
              <a:t>}</a:t>
            </a:r>
          </a:p>
          <a:p>
            <a:pPr marL="342900" indent="-342900">
              <a:buSzPct val="100000"/>
              <a:buNone/>
            </a:pPr>
            <a:r>
              <a:rPr lang="en-US" sz="2400" b="1" u="sng" dirty="0" smtClean="0"/>
              <a:t>Compile</a:t>
            </a:r>
            <a:r>
              <a:rPr lang="en-US" sz="2400" dirty="0" smtClean="0"/>
              <a:t>:- C:\----\bin&gt;</a:t>
            </a:r>
            <a:r>
              <a:rPr lang="en-US" sz="2400" dirty="0" err="1" smtClean="0"/>
              <a:t>javac</a:t>
            </a:r>
            <a:r>
              <a:rPr lang="en-US" sz="2400" dirty="0" smtClean="0"/>
              <a:t>  </a:t>
            </a:r>
            <a:r>
              <a:rPr lang="en-US" sz="2400" b="1" dirty="0" err="1" smtClean="0"/>
              <a:t>myjavacodes</a:t>
            </a:r>
            <a:r>
              <a:rPr lang="en-US" sz="2400" b="1" dirty="0" smtClean="0"/>
              <a:t>\Test.java</a:t>
            </a:r>
          </a:p>
          <a:p>
            <a:pPr marL="342900" indent="-342900">
              <a:buSzPct val="100000"/>
              <a:buNone/>
            </a:pPr>
            <a:endParaRPr lang="en-US" sz="2400" dirty="0" smtClean="0"/>
          </a:p>
          <a:p>
            <a:pPr marL="342900" indent="-342900">
              <a:buSzPct val="100000"/>
              <a:buNone/>
            </a:pPr>
            <a:r>
              <a:rPr lang="en-US" sz="2400" b="1" u="sng" dirty="0" smtClean="0"/>
              <a:t>Execution</a:t>
            </a:r>
            <a:r>
              <a:rPr lang="en-US" sz="2400" dirty="0" smtClean="0"/>
              <a:t>:-C:\-----\bin&gt;java </a:t>
            </a:r>
            <a:r>
              <a:rPr lang="en-US" sz="2400" b="1" dirty="0" err="1" smtClean="0"/>
              <a:t>myjavacodes.Test</a:t>
            </a:r>
            <a:endParaRPr lang="en-US" sz="24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971600" y="4077072"/>
            <a:ext cx="7560840" cy="707886"/>
          </a:xfrm>
          <a:prstGeom prst="rect">
            <a:avLst/>
          </a:prstGeom>
          <a:noFill/>
        </p:spPr>
        <p:txBody>
          <a:bodyPr wrap="square" rtlCol="0">
            <a:spAutoFit/>
          </a:bodyPr>
          <a:lstStyle/>
          <a:p>
            <a:r>
              <a:rPr lang="en-US" sz="2000" i="1" dirty="0" smtClean="0">
                <a:solidFill>
                  <a:srgbClr val="0070C0"/>
                </a:solidFill>
              </a:rPr>
              <a:t>Create a folder in bin with same name as that of your package and then save the file in the folder</a:t>
            </a:r>
            <a:endParaRPr lang="en-IN" sz="2000" i="1"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Creating two java files</a:t>
            </a:r>
            <a:br>
              <a:rPr lang="en-US" b="1" dirty="0" smtClean="0"/>
            </a:br>
            <a:r>
              <a:rPr lang="en-US" b="1" dirty="0" smtClean="0"/>
              <a:t>in same package</a:t>
            </a:r>
            <a:endParaRPr lang="en-IN" b="1" dirty="0"/>
          </a:p>
        </p:txBody>
      </p:sp>
      <p:sp>
        <p:nvSpPr>
          <p:cNvPr id="3" name="Content Placeholder 2"/>
          <p:cNvSpPr>
            <a:spLocks noGrp="1"/>
          </p:cNvSpPr>
          <p:nvPr>
            <p:ph sz="quarter" idx="1"/>
          </p:nvPr>
        </p:nvSpPr>
        <p:spPr>
          <a:xfrm>
            <a:off x="316552" y="1556792"/>
            <a:ext cx="8827448" cy="5112568"/>
          </a:xfrm>
        </p:spPr>
        <p:txBody>
          <a:bodyPr numCol="2">
            <a:normAutofit/>
          </a:bodyPr>
          <a:lstStyle/>
          <a:p>
            <a:pPr marL="342900" indent="-342900">
              <a:buSzPct val="100000"/>
              <a:buNone/>
            </a:pPr>
            <a:r>
              <a:rPr lang="en-US" sz="2400" b="1" dirty="0" smtClean="0"/>
              <a:t>package </a:t>
            </a:r>
            <a:r>
              <a:rPr lang="en-US" sz="2400" b="1" dirty="0" err="1" smtClean="0"/>
              <a:t>myjavacodes</a:t>
            </a:r>
            <a:r>
              <a:rPr lang="en-US" sz="2400" b="1" dirty="0" smtClean="0"/>
              <a:t>;</a:t>
            </a:r>
          </a:p>
          <a:p>
            <a:pPr marL="342900" indent="-342900">
              <a:buSzPct val="100000"/>
              <a:buNone/>
            </a:pPr>
            <a:r>
              <a:rPr lang="en-US" sz="2400" b="1" dirty="0" smtClean="0"/>
              <a:t>class Num</a:t>
            </a:r>
          </a:p>
          <a:p>
            <a:pPr marL="342900" indent="-342900">
              <a:buSzPct val="100000"/>
              <a:buNone/>
            </a:pPr>
            <a:r>
              <a:rPr lang="en-US" sz="2400" b="1" dirty="0" smtClean="0"/>
              <a:t>{</a:t>
            </a:r>
          </a:p>
          <a:p>
            <a:pPr marL="342900" indent="-342900">
              <a:buSzPct val="100000"/>
              <a:buNone/>
            </a:pPr>
            <a:r>
              <a:rPr lang="en-US" sz="2400" dirty="0" smtClean="0"/>
              <a:t> private </a:t>
            </a:r>
            <a:r>
              <a:rPr lang="en-US" sz="2400" dirty="0" err="1" smtClean="0"/>
              <a:t>int</a:t>
            </a:r>
            <a:r>
              <a:rPr lang="en-US" sz="2400" dirty="0" smtClean="0"/>
              <a:t> a;</a:t>
            </a:r>
          </a:p>
          <a:p>
            <a:pPr marL="342900" indent="-342900">
              <a:buSzPct val="100000"/>
              <a:buNone/>
            </a:pPr>
            <a:r>
              <a:rPr lang="en-US" sz="2400" dirty="0" smtClean="0"/>
              <a:t> private </a:t>
            </a:r>
            <a:r>
              <a:rPr lang="en-US" sz="2400" dirty="0" err="1" smtClean="0"/>
              <a:t>int</a:t>
            </a:r>
            <a:r>
              <a:rPr lang="en-US" sz="2400" dirty="0" smtClean="0"/>
              <a:t> b;</a:t>
            </a:r>
          </a:p>
          <a:p>
            <a:pPr marL="342900" indent="-342900">
              <a:buSzPct val="100000"/>
              <a:buNone/>
            </a:pPr>
            <a:r>
              <a:rPr lang="en-US" sz="2400" dirty="0" smtClean="0"/>
              <a:t> private </a:t>
            </a:r>
            <a:r>
              <a:rPr lang="en-US" sz="2400" dirty="0" err="1" smtClean="0"/>
              <a:t>int</a:t>
            </a:r>
            <a:r>
              <a:rPr lang="en-US" sz="2400" dirty="0" smtClean="0"/>
              <a:t> c;</a:t>
            </a:r>
          </a:p>
          <a:p>
            <a:pPr marL="342900" indent="-342900">
              <a:buSzPct val="100000"/>
              <a:buNone/>
            </a:pPr>
            <a:r>
              <a:rPr lang="en-US" sz="2400" dirty="0" smtClean="0"/>
              <a:t> void set(</a:t>
            </a:r>
            <a:r>
              <a:rPr lang="en-US" sz="2400" dirty="0" err="1" smtClean="0"/>
              <a:t>int</a:t>
            </a:r>
            <a:r>
              <a:rPr lang="en-US" sz="2400" dirty="0" smtClean="0"/>
              <a:t> </a:t>
            </a:r>
            <a:r>
              <a:rPr lang="en-US" sz="2400" dirty="0" err="1" smtClean="0"/>
              <a:t>i</a:t>
            </a:r>
            <a:r>
              <a:rPr lang="en-US" sz="2400" dirty="0" smtClean="0"/>
              <a:t>, </a:t>
            </a:r>
            <a:r>
              <a:rPr lang="en-US" sz="2400" dirty="0" err="1" smtClean="0"/>
              <a:t>int</a:t>
            </a:r>
            <a:r>
              <a:rPr lang="en-US" sz="2400" dirty="0" smtClean="0"/>
              <a:t> j)</a:t>
            </a:r>
          </a:p>
          <a:p>
            <a:pPr marL="342900" indent="-342900">
              <a:buSzPct val="100000"/>
              <a:buNone/>
            </a:pPr>
            <a:r>
              <a:rPr lang="en-US" sz="2400" dirty="0" smtClean="0"/>
              <a:t> {</a:t>
            </a:r>
          </a:p>
          <a:p>
            <a:pPr marL="342900" indent="-342900">
              <a:buSzPct val="100000"/>
              <a:buNone/>
            </a:pPr>
            <a:r>
              <a:rPr lang="en-US" sz="2400" dirty="0" smtClean="0"/>
              <a:t> a=</a:t>
            </a:r>
            <a:r>
              <a:rPr lang="en-US" sz="2400" dirty="0" err="1" smtClean="0"/>
              <a:t>i</a:t>
            </a:r>
            <a:r>
              <a:rPr lang="en-US" sz="2400" dirty="0" smtClean="0"/>
              <a:t>;</a:t>
            </a:r>
          </a:p>
          <a:p>
            <a:pPr marL="342900" indent="-342900">
              <a:buSzPct val="100000"/>
              <a:buNone/>
            </a:pPr>
            <a:r>
              <a:rPr lang="en-US" sz="2400" dirty="0" smtClean="0"/>
              <a:t> b=j;</a:t>
            </a:r>
          </a:p>
          <a:p>
            <a:pPr marL="342900" indent="-342900">
              <a:buSzPct val="100000"/>
              <a:buNone/>
            </a:pPr>
            <a:r>
              <a:rPr lang="en-US" sz="2400" dirty="0" smtClean="0"/>
              <a:t> }</a:t>
            </a:r>
          </a:p>
          <a:p>
            <a:pPr marL="342900" indent="-342900">
              <a:buSzPct val="100000"/>
              <a:buNone/>
            </a:pPr>
            <a:r>
              <a:rPr lang="en-US" sz="2400" dirty="0" smtClean="0"/>
              <a:t> void add()</a:t>
            </a:r>
          </a:p>
          <a:p>
            <a:pPr marL="342900" indent="-342900">
              <a:buSzPct val="100000"/>
              <a:buNone/>
            </a:pPr>
            <a:r>
              <a:rPr lang="en-US" sz="2400" dirty="0" smtClean="0"/>
              <a:t> {</a:t>
            </a:r>
          </a:p>
          <a:p>
            <a:pPr marL="342900" indent="-342900">
              <a:buSzPct val="100000"/>
              <a:buNone/>
            </a:pPr>
            <a:r>
              <a:rPr lang="en-US" sz="2400" dirty="0" smtClean="0"/>
              <a:t> c=</a:t>
            </a:r>
            <a:r>
              <a:rPr lang="en-US" sz="2400" dirty="0" err="1" smtClean="0"/>
              <a:t>a+b</a:t>
            </a:r>
            <a:r>
              <a:rPr lang="en-US" sz="2400" dirty="0" smtClean="0"/>
              <a:t>;</a:t>
            </a:r>
          </a:p>
          <a:p>
            <a:pPr marL="342900" indent="-342900">
              <a:buSzPct val="100000"/>
              <a:buNone/>
            </a:pPr>
            <a:r>
              <a:rPr lang="en-US" sz="2400" dirty="0" smtClean="0"/>
              <a:t> }</a:t>
            </a:r>
          </a:p>
          <a:p>
            <a:pPr marL="342900" indent="-342900">
              <a:buSzPct val="100000"/>
              <a:buNone/>
            </a:pPr>
            <a:r>
              <a:rPr lang="en-US" sz="2400" dirty="0" smtClean="0"/>
              <a:t> void show()</a:t>
            </a:r>
          </a:p>
          <a:p>
            <a:pPr marL="342900" indent="-342900">
              <a:buSzPct val="100000"/>
              <a:buNone/>
            </a:pPr>
            <a:r>
              <a:rPr lang="en-US" sz="2400" dirty="0" smtClean="0"/>
              <a:t> {</a:t>
            </a:r>
          </a:p>
          <a:p>
            <a:pPr marL="342900" indent="-342900">
              <a:buSzPct val="100000"/>
              <a:buNone/>
            </a:pPr>
            <a:r>
              <a:rPr lang="en-US" sz="2400" dirty="0" smtClean="0"/>
              <a:t> </a:t>
            </a:r>
            <a:r>
              <a:rPr lang="en-US" sz="2400" dirty="0" err="1" smtClean="0"/>
              <a:t>S.o.p</a:t>
            </a:r>
            <a:r>
              <a:rPr lang="en-US" sz="2400" dirty="0" smtClean="0"/>
              <a:t>(“Numbers are ”+a“, ”+b);</a:t>
            </a:r>
          </a:p>
          <a:p>
            <a:pPr marL="342900" indent="-342900">
              <a:buSzPct val="100000"/>
              <a:buNone/>
            </a:pPr>
            <a:r>
              <a:rPr lang="en-US" sz="2400" dirty="0" smtClean="0"/>
              <a:t> </a:t>
            </a:r>
            <a:r>
              <a:rPr lang="en-US" sz="2400" dirty="0" err="1" smtClean="0"/>
              <a:t>S.o.p</a:t>
            </a:r>
            <a:r>
              <a:rPr lang="en-US" sz="2400" dirty="0" smtClean="0"/>
              <a:t>(“Sum is ”+c);</a:t>
            </a:r>
          </a:p>
          <a:p>
            <a:pPr marL="342900" indent="-342900">
              <a:buSzPct val="100000"/>
              <a:buNone/>
            </a:pPr>
            <a:r>
              <a:rPr lang="en-US" sz="2400" dirty="0" smtClean="0"/>
              <a:t> }</a:t>
            </a:r>
          </a:p>
          <a:p>
            <a:pPr marL="342900" indent="-342900">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323528" y="1300698"/>
            <a:ext cx="1728192" cy="400110"/>
          </a:xfrm>
          <a:prstGeom prst="rect">
            <a:avLst/>
          </a:prstGeom>
          <a:noFill/>
        </p:spPr>
        <p:txBody>
          <a:bodyPr wrap="square" rtlCol="0">
            <a:spAutoFit/>
          </a:bodyPr>
          <a:lstStyle/>
          <a:p>
            <a:r>
              <a:rPr lang="en-US" sz="2000" b="1" u="sng" dirty="0" smtClean="0">
                <a:solidFill>
                  <a:srgbClr val="0070C0"/>
                </a:solidFill>
              </a:rPr>
              <a:t>Num.java</a:t>
            </a:r>
            <a:endParaRPr lang="en-IN" sz="2000" b="1" u="sng"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Creating two java files</a:t>
            </a:r>
            <a:br>
              <a:rPr lang="en-US" b="1" dirty="0" smtClean="0"/>
            </a:br>
            <a:r>
              <a:rPr lang="en-US" b="1" dirty="0" smtClean="0"/>
              <a:t>in same package</a:t>
            </a:r>
            <a:endParaRPr lang="en-IN" b="1" dirty="0"/>
          </a:p>
        </p:txBody>
      </p:sp>
      <p:sp>
        <p:nvSpPr>
          <p:cNvPr id="3" name="Content Placeholder 2"/>
          <p:cNvSpPr>
            <a:spLocks noGrp="1"/>
          </p:cNvSpPr>
          <p:nvPr>
            <p:ph sz="quarter" idx="1"/>
          </p:nvPr>
        </p:nvSpPr>
        <p:spPr>
          <a:xfrm>
            <a:off x="179512" y="1556792"/>
            <a:ext cx="8827448" cy="5256584"/>
          </a:xfrm>
        </p:spPr>
        <p:txBody>
          <a:bodyPr numCol="1">
            <a:normAutofit/>
          </a:bodyPr>
          <a:lstStyle/>
          <a:p>
            <a:pPr marL="342900" indent="-342900">
              <a:buSzPct val="100000"/>
              <a:buNone/>
            </a:pPr>
            <a:r>
              <a:rPr lang="en-US" sz="2400" b="1" dirty="0" smtClean="0"/>
              <a:t>package </a:t>
            </a:r>
            <a:r>
              <a:rPr lang="en-US" sz="2400" b="1" dirty="0" err="1" smtClean="0"/>
              <a:t>myjavacodes</a:t>
            </a:r>
            <a:r>
              <a:rPr lang="en-US" sz="2400" b="1" dirty="0" smtClean="0"/>
              <a:t>;</a:t>
            </a:r>
          </a:p>
          <a:p>
            <a:pPr marL="342900" indent="-342900">
              <a:buSzPct val="100000"/>
              <a:buNone/>
            </a:pPr>
            <a:r>
              <a:rPr lang="en-US" sz="2400" b="1" dirty="0" smtClean="0"/>
              <a:t>class </a:t>
            </a:r>
            <a:r>
              <a:rPr lang="en-US" sz="2400" b="1" dirty="0" err="1" smtClean="0"/>
              <a:t>UseNum</a:t>
            </a:r>
            <a:endParaRPr lang="en-US" sz="2400" b="1" dirty="0" smtClean="0"/>
          </a:p>
          <a:p>
            <a:pPr marL="342900" indent="-342900">
              <a:buSzPct val="100000"/>
              <a:buNone/>
            </a:pPr>
            <a:r>
              <a:rPr lang="en-US" sz="2400" b="1" dirty="0" smtClean="0"/>
              <a:t>{</a:t>
            </a:r>
          </a:p>
          <a:p>
            <a:pPr marL="342900" indent="-342900">
              <a:buSzPct val="100000"/>
              <a:buNone/>
            </a:pPr>
            <a:r>
              <a:rPr lang="en-US" sz="2400" dirty="0" smtClean="0"/>
              <a:t> public static void main(String [] </a:t>
            </a:r>
            <a:r>
              <a:rPr lang="en-US" sz="2400" dirty="0" err="1" smtClean="0"/>
              <a:t>args</a:t>
            </a:r>
            <a:r>
              <a:rPr lang="en-US" sz="2400" dirty="0" smtClean="0"/>
              <a:t>)</a:t>
            </a:r>
          </a:p>
          <a:p>
            <a:pPr marL="342900" indent="-342900">
              <a:buSzPct val="100000"/>
              <a:buNone/>
            </a:pPr>
            <a:r>
              <a:rPr lang="en-US" sz="2400" dirty="0" smtClean="0"/>
              <a:t> {</a:t>
            </a:r>
          </a:p>
          <a:p>
            <a:pPr marL="342900" indent="-342900">
              <a:buSzPct val="100000"/>
              <a:buNone/>
            </a:pPr>
            <a:r>
              <a:rPr lang="en-US" sz="2400" dirty="0" smtClean="0"/>
              <a:t> Num </a:t>
            </a:r>
            <a:r>
              <a:rPr lang="en-US" sz="2400" dirty="0" err="1" smtClean="0"/>
              <a:t>obj</a:t>
            </a:r>
            <a:r>
              <a:rPr lang="en-US" sz="2400" dirty="0" smtClean="0"/>
              <a:t>=new Num( );</a:t>
            </a:r>
          </a:p>
          <a:p>
            <a:pPr marL="342900" indent="-342900">
              <a:buSzPct val="100000"/>
              <a:buNone/>
            </a:pPr>
            <a:r>
              <a:rPr lang="en-US" sz="2400" dirty="0" smtClean="0"/>
              <a:t> </a:t>
            </a:r>
            <a:r>
              <a:rPr lang="en-US" sz="2400" dirty="0" err="1" smtClean="0"/>
              <a:t>obj.set</a:t>
            </a:r>
            <a:r>
              <a:rPr lang="en-US" sz="2400" dirty="0" smtClean="0"/>
              <a:t>(10,20);</a:t>
            </a:r>
          </a:p>
          <a:p>
            <a:pPr marL="342900" indent="-342900">
              <a:buSzPct val="100000"/>
              <a:buNone/>
            </a:pPr>
            <a:r>
              <a:rPr lang="en-US" sz="2400" dirty="0" smtClean="0"/>
              <a:t> </a:t>
            </a:r>
            <a:r>
              <a:rPr lang="en-US" sz="2400" dirty="0" err="1" smtClean="0"/>
              <a:t>obj.add</a:t>
            </a:r>
            <a:r>
              <a:rPr lang="en-US" sz="2400" dirty="0" smtClean="0"/>
              <a:t>();</a:t>
            </a:r>
          </a:p>
          <a:p>
            <a:pPr marL="342900" indent="-342900">
              <a:buSzPct val="100000"/>
              <a:buNone/>
            </a:pPr>
            <a:r>
              <a:rPr lang="en-US" sz="2400" dirty="0" smtClean="0"/>
              <a:t> </a:t>
            </a:r>
            <a:r>
              <a:rPr lang="en-US" sz="2400" dirty="0" err="1" smtClean="0"/>
              <a:t>obj.show</a:t>
            </a:r>
            <a:r>
              <a:rPr lang="en-US" sz="2400" dirty="0" smtClean="0"/>
              <a:t>();</a:t>
            </a:r>
          </a:p>
          <a:p>
            <a:pPr marL="342900" indent="-342900">
              <a:buSzPct val="100000"/>
              <a:buNone/>
            </a:pPr>
            <a:r>
              <a:rPr lang="en-US" sz="2400" dirty="0" smtClean="0"/>
              <a:t> }</a:t>
            </a:r>
          </a:p>
          <a:p>
            <a:pPr marL="342900" indent="-342900">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179512" y="1300698"/>
            <a:ext cx="2016224" cy="400110"/>
          </a:xfrm>
          <a:prstGeom prst="rect">
            <a:avLst/>
          </a:prstGeom>
          <a:noFill/>
        </p:spPr>
        <p:txBody>
          <a:bodyPr wrap="square" rtlCol="0">
            <a:spAutoFit/>
          </a:bodyPr>
          <a:lstStyle/>
          <a:p>
            <a:r>
              <a:rPr lang="en-US" sz="2000" b="1" u="sng" dirty="0" smtClean="0">
                <a:solidFill>
                  <a:srgbClr val="0070C0"/>
                </a:solidFill>
              </a:rPr>
              <a:t>UseNum.java</a:t>
            </a:r>
            <a:endParaRPr lang="en-IN" sz="2000" b="1" u="sng"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1260</TotalTime>
  <Words>1374</Words>
  <Application>Microsoft Office PowerPoint</Application>
  <PresentationFormat>On-screen Show (4:3)</PresentationFormat>
  <Paragraphs>203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Slide 1</vt:lpstr>
      <vt:lpstr>Today’s Agenda</vt:lpstr>
      <vt:lpstr>Packages</vt:lpstr>
      <vt:lpstr>Benefits of Packages</vt:lpstr>
      <vt:lpstr>Structure of a  Standard Java program</vt:lpstr>
      <vt:lpstr>Packages</vt:lpstr>
      <vt:lpstr>Creating packages in “bin”</vt:lpstr>
      <vt:lpstr>Creating two java files in same package</vt:lpstr>
      <vt:lpstr>Creating two java files in same package</vt:lpstr>
      <vt:lpstr>Compiling program</vt:lpstr>
      <vt:lpstr>Creating programs outside “bin”</vt:lpstr>
      <vt:lpstr>Setting PATH</vt:lpstr>
      <vt:lpstr>Setting PATH</vt:lpstr>
      <vt:lpstr>Setting PATH</vt:lpstr>
      <vt:lpstr>Creating Package outside “bin”</vt:lpstr>
      <vt:lpstr>Accessing classes outside their package</vt:lpstr>
      <vt:lpstr>Slide 17</vt:lpstr>
      <vt:lpstr>Example</vt:lpstr>
      <vt:lpstr>Example</vt:lpstr>
      <vt:lpstr>Setting CLASSPATH</vt:lpstr>
      <vt:lpstr>Setting CLASSPATH</vt:lpstr>
      <vt:lpstr>End Of Lecture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41</cp:revision>
  <dcterms:created xsi:type="dcterms:W3CDTF">2016-02-26T11:52:01Z</dcterms:created>
  <dcterms:modified xsi:type="dcterms:W3CDTF">2016-03-01T09:10:19Z</dcterms:modified>
</cp:coreProperties>
</file>