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4" r:id="rId7"/>
    <p:sldId id="272" r:id="rId8"/>
    <p:sldId id="273" r:id="rId9"/>
    <p:sldId id="275" r:id="rId10"/>
    <p:sldId id="274" r:id="rId11"/>
    <p:sldId id="263" r:id="rId12"/>
    <p:sldId id="267" r:id="rId13"/>
    <p:sldId id="266" r:id="rId14"/>
    <p:sldId id="265" r:id="rId15"/>
    <p:sldId id="262" r:id="rId16"/>
    <p:sldId id="269" r:id="rId17"/>
    <p:sldId id="268" r:id="rId18"/>
    <p:sldId id="271"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2/16/2016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2/16/2016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2/16/2016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2/16/2016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2/16/2016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Lecture-16</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b="1" u="sng" dirty="0" smtClean="0"/>
              <a:t>Benefits</a:t>
            </a:r>
          </a:p>
          <a:p>
            <a:pPr marL="457200" indent="-457200">
              <a:buSzPct val="100000"/>
              <a:buFont typeface="+mj-lt"/>
              <a:buAutoNum type="arabicPeriod"/>
            </a:pPr>
            <a:r>
              <a:rPr lang="en-US" sz="2400" dirty="0" smtClean="0"/>
              <a:t>Since, the whole block gets copied in constructor, so if there are multiple constructors there is no need to write the same initialization again and again.</a:t>
            </a:r>
          </a:p>
          <a:p>
            <a:pPr marL="457200" indent="-457200">
              <a:buSzPct val="100000"/>
              <a:buFont typeface="+mj-lt"/>
              <a:buAutoNum type="arabicPeriod"/>
            </a:pPr>
            <a:r>
              <a:rPr lang="en-US" sz="2400" dirty="0" smtClean="0"/>
              <a:t>There are classes which do not have constructors, they are known as Anonymous classes. Such classes can use these blocks to initialize objects.</a:t>
            </a:r>
          </a:p>
          <a:p>
            <a:pPr marL="457200" indent="-457200">
              <a:buSzPct val="100000"/>
              <a:buFont typeface="Arial" pitchFamily="34" charset="0"/>
              <a:buChar char="•"/>
            </a:pPr>
            <a:r>
              <a:rPr lang="en-US" sz="2400" b="1" u="sng" dirty="0" smtClean="0"/>
              <a:t>Drawback</a:t>
            </a:r>
          </a:p>
          <a:p>
            <a:pPr marL="457200" indent="-457200">
              <a:buSzPct val="100000"/>
              <a:buFont typeface="+mj-lt"/>
              <a:buAutoNum type="arabicPeriod"/>
            </a:pPr>
            <a:r>
              <a:rPr lang="en-US" sz="2400" dirty="0" err="1" smtClean="0"/>
              <a:t>Initializer</a:t>
            </a:r>
            <a:r>
              <a:rPr lang="en-US" sz="2400" dirty="0" smtClean="0"/>
              <a:t> blocks cannot pass arguments and neither can they return any value.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Overloading</a:t>
            </a:r>
            <a:endParaRPr lang="en-IN" b="1" dirty="0"/>
          </a:p>
        </p:txBody>
      </p:sp>
      <p:sp>
        <p:nvSpPr>
          <p:cNvPr id="3" name="Content Placeholder 2"/>
          <p:cNvSpPr>
            <a:spLocks noGrp="1"/>
          </p:cNvSpPr>
          <p:nvPr>
            <p:ph sz="quarter" idx="1"/>
          </p:nvPr>
        </p:nvSpPr>
        <p:spPr>
          <a:xfrm>
            <a:off x="251520" y="1556792"/>
            <a:ext cx="8647936" cy="4824536"/>
          </a:xfrm>
        </p:spPr>
        <p:txBody>
          <a:bodyPr/>
          <a:lstStyle/>
          <a:p>
            <a:r>
              <a:rPr lang="en-US" sz="2400" dirty="0" smtClean="0"/>
              <a:t> </a:t>
            </a:r>
            <a:r>
              <a:rPr lang="en-US" sz="2400" dirty="0" smtClean="0">
                <a:solidFill>
                  <a:srgbClr val="FF0000"/>
                </a:solidFill>
              </a:rPr>
              <a:t>Method overloading </a:t>
            </a:r>
            <a:r>
              <a:rPr lang="en-US" sz="2400" dirty="0" smtClean="0"/>
              <a:t>means having </a:t>
            </a:r>
            <a:r>
              <a:rPr lang="en-US" sz="2400" dirty="0" smtClean="0">
                <a:solidFill>
                  <a:srgbClr val="FF0000"/>
                </a:solidFill>
              </a:rPr>
              <a:t>multiple versions of same thing</a:t>
            </a:r>
            <a:r>
              <a:rPr lang="en-US" sz="2400" dirty="0" smtClean="0"/>
              <a:t>.</a:t>
            </a:r>
          </a:p>
          <a:p>
            <a:r>
              <a:rPr lang="en-US" sz="2400" dirty="0" smtClean="0"/>
              <a:t> For example the </a:t>
            </a:r>
            <a:r>
              <a:rPr lang="en-US" sz="2400" b="1" dirty="0" err="1" smtClean="0"/>
              <a:t>println</a:t>
            </a:r>
            <a:r>
              <a:rPr lang="en-US" sz="2400" b="1" dirty="0" smtClean="0"/>
              <a:t>()</a:t>
            </a:r>
            <a:r>
              <a:rPr lang="en-US" sz="2400" dirty="0" smtClean="0"/>
              <a:t> method in java can be used to print integers, strings, </a:t>
            </a:r>
            <a:r>
              <a:rPr lang="en-US" sz="2400" dirty="0" err="1" smtClean="0"/>
              <a:t>boolean</a:t>
            </a:r>
            <a:r>
              <a:rPr lang="en-US" sz="2400" dirty="0" smtClean="0"/>
              <a:t>, double etc, just by calling the same method.</a:t>
            </a:r>
          </a:p>
          <a:p>
            <a:r>
              <a:rPr lang="en-US" sz="2400" dirty="0" smtClean="0"/>
              <a:t> Some special rules to be remembered for overloading are </a:t>
            </a:r>
          </a:p>
          <a:p>
            <a:pPr>
              <a:buNone/>
            </a:pPr>
            <a:r>
              <a:rPr lang="en-US" sz="2000" b="1" dirty="0" smtClean="0"/>
              <a:t>   1. They differ in terms of their arguments.</a:t>
            </a:r>
          </a:p>
          <a:p>
            <a:pPr>
              <a:buNone/>
            </a:pPr>
            <a:endParaRPr lang="en-US" sz="2000" b="1" dirty="0" smtClean="0"/>
          </a:p>
          <a:p>
            <a:pPr>
              <a:buNone/>
            </a:pPr>
            <a:r>
              <a:rPr lang="en-US" sz="2000" b="1" dirty="0" smtClean="0"/>
              <a:t>   2. The arguments can vary in number, data type and order. </a:t>
            </a:r>
          </a:p>
          <a:p>
            <a:pPr>
              <a:buNone/>
            </a:pPr>
            <a:r>
              <a:rPr lang="en-US" sz="2000" b="1" dirty="0" smtClean="0"/>
              <a:t>   </a:t>
            </a:r>
          </a:p>
          <a:p>
            <a:pPr>
              <a:buNone/>
            </a:pPr>
            <a:r>
              <a:rPr lang="en-US" sz="2000" b="1" dirty="0" smtClean="0"/>
              <a:t>   3. Overloading cannot be done on the basis of return type of the method.</a:t>
            </a:r>
          </a:p>
          <a:p>
            <a:pPr>
              <a:buSzPct val="100000"/>
              <a:buNone/>
            </a:pPr>
            <a:endParaRPr lang="en-US" sz="2400" dirty="0" smtClean="0"/>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normAutofit fontScale="85000" lnSpcReduction="20000"/>
          </a:bodyPr>
          <a:lstStyle/>
          <a:p>
            <a:pPr>
              <a:buNone/>
            </a:pPr>
            <a:r>
              <a:rPr lang="en-US" sz="2400" b="1" dirty="0" smtClean="0"/>
              <a:t> class </a:t>
            </a:r>
            <a:r>
              <a:rPr lang="en-US" sz="2400" b="1" dirty="0" err="1" smtClean="0"/>
              <a:t>OverloadDemo</a:t>
            </a:r>
            <a:endParaRPr lang="en-US" sz="2400" b="1" dirty="0" smtClean="0"/>
          </a:p>
          <a:p>
            <a:pPr>
              <a:buNone/>
            </a:pPr>
            <a:r>
              <a:rPr lang="en-US" sz="2400" b="1" dirty="0" smtClean="0"/>
              <a:t>{</a:t>
            </a:r>
          </a:p>
          <a:p>
            <a:pPr>
              <a:buNone/>
            </a:pPr>
            <a:r>
              <a:rPr lang="en-US" sz="2400" b="1" dirty="0" smtClean="0"/>
              <a:t> </a:t>
            </a:r>
            <a:r>
              <a:rPr lang="en-US" sz="2400" b="1" dirty="0" smtClean="0">
                <a:solidFill>
                  <a:srgbClr val="00B050"/>
                </a:solidFill>
              </a:rPr>
              <a:t>public void show(</a:t>
            </a:r>
            <a:r>
              <a:rPr lang="en-US" sz="2400" b="1" dirty="0" err="1" smtClean="0">
                <a:solidFill>
                  <a:srgbClr val="00B050"/>
                </a:solidFill>
              </a:rPr>
              <a:t>int</a:t>
            </a:r>
            <a:r>
              <a:rPr lang="en-US" sz="2400" b="1" dirty="0" smtClean="0">
                <a:solidFill>
                  <a:srgbClr val="00B050"/>
                </a:solidFill>
              </a:rPr>
              <a:t> a)</a:t>
            </a:r>
          </a:p>
          <a:p>
            <a:pPr>
              <a:buNone/>
            </a:pPr>
            <a:r>
              <a:rPr lang="en-US" sz="2400" dirty="0" smtClean="0">
                <a:solidFill>
                  <a:srgbClr val="00B050"/>
                </a:solidFill>
              </a:rPr>
              <a:t> {</a:t>
            </a:r>
          </a:p>
          <a:p>
            <a:pPr>
              <a:buNone/>
            </a:pPr>
            <a:r>
              <a:rPr lang="en-US" sz="2400" dirty="0" smtClean="0"/>
              <a:t>  </a:t>
            </a:r>
            <a:r>
              <a:rPr lang="en-US" sz="2400" dirty="0" err="1" smtClean="0"/>
              <a:t>System.out.println</a:t>
            </a:r>
            <a:r>
              <a:rPr lang="en-US" sz="2400" dirty="0" smtClean="0"/>
              <a:t>(“In show with </a:t>
            </a:r>
            <a:r>
              <a:rPr lang="en-US" sz="2400" dirty="0" err="1" smtClean="0"/>
              <a:t>int</a:t>
            </a:r>
            <a:r>
              <a:rPr lang="en-US" sz="2400" dirty="0" smtClean="0"/>
              <a:t> argument ”+a);</a:t>
            </a:r>
          </a:p>
          <a:p>
            <a:pPr>
              <a:buNone/>
            </a:pPr>
            <a:r>
              <a:rPr lang="en-US" sz="2400" dirty="0" smtClean="0">
                <a:solidFill>
                  <a:srgbClr val="00B050"/>
                </a:solidFill>
              </a:rPr>
              <a:t> }</a:t>
            </a:r>
          </a:p>
          <a:p>
            <a:pPr>
              <a:buNone/>
            </a:pPr>
            <a:r>
              <a:rPr lang="en-US" sz="2400" b="1" dirty="0" smtClean="0">
                <a:solidFill>
                  <a:srgbClr val="002060"/>
                </a:solidFill>
              </a:rPr>
              <a:t> public void show(double b)</a:t>
            </a:r>
          </a:p>
          <a:p>
            <a:pPr>
              <a:buNone/>
            </a:pPr>
            <a:r>
              <a:rPr lang="en-US" sz="2400" dirty="0" smtClean="0">
                <a:solidFill>
                  <a:srgbClr val="002060"/>
                </a:solidFill>
              </a:rPr>
              <a:t> {</a:t>
            </a:r>
          </a:p>
          <a:p>
            <a:pPr>
              <a:buNone/>
            </a:pPr>
            <a:r>
              <a:rPr lang="en-US" sz="2400" dirty="0" smtClean="0"/>
              <a:t>   </a:t>
            </a:r>
            <a:r>
              <a:rPr lang="en-US" sz="2400" dirty="0" err="1" smtClean="0"/>
              <a:t>System.out.println</a:t>
            </a:r>
            <a:r>
              <a:rPr lang="en-US" sz="2400" dirty="0" smtClean="0"/>
              <a:t>(“In show with double argument ”+b);</a:t>
            </a:r>
          </a:p>
          <a:p>
            <a:pPr>
              <a:buNone/>
            </a:pPr>
            <a:r>
              <a:rPr lang="en-US" sz="2400" dirty="0" smtClean="0">
                <a:solidFill>
                  <a:srgbClr val="002060"/>
                </a:solidFill>
              </a:rPr>
              <a:t> }</a:t>
            </a:r>
          </a:p>
          <a:p>
            <a:pPr>
              <a:buNone/>
            </a:pPr>
            <a:r>
              <a:rPr lang="en-US" sz="2400" b="1" dirty="0" smtClean="0">
                <a:solidFill>
                  <a:srgbClr val="0070C0"/>
                </a:solidFill>
              </a:rPr>
              <a:t> public void show(String s)</a:t>
            </a:r>
          </a:p>
          <a:p>
            <a:pPr>
              <a:buNone/>
            </a:pPr>
            <a:r>
              <a:rPr lang="en-US" sz="2400" dirty="0" smtClean="0">
                <a:solidFill>
                  <a:srgbClr val="0070C0"/>
                </a:solidFill>
              </a:rPr>
              <a:t> {</a:t>
            </a:r>
          </a:p>
          <a:p>
            <a:pPr>
              <a:buNone/>
            </a:pPr>
            <a:r>
              <a:rPr lang="en-US" sz="2400" dirty="0" smtClean="0"/>
              <a:t>   </a:t>
            </a:r>
            <a:r>
              <a:rPr lang="en-US" sz="2400" dirty="0" err="1" smtClean="0"/>
              <a:t>System.out.println</a:t>
            </a:r>
            <a:r>
              <a:rPr lang="en-US" sz="2400" dirty="0" smtClean="0"/>
              <a:t>(“In show with String argument ”+s);</a:t>
            </a:r>
          </a:p>
          <a:p>
            <a:pPr>
              <a:buNone/>
            </a:pPr>
            <a:r>
              <a:rPr lang="en-US" sz="2400" dirty="0" smtClean="0">
                <a:solidFill>
                  <a:srgbClr val="0070C0"/>
                </a:solidFill>
              </a:rPr>
              <a:t> }</a:t>
            </a:r>
            <a:endParaRPr lang="en-IN" sz="2400" dirty="0" smtClean="0">
              <a:solidFill>
                <a:srgbClr val="0070C0"/>
              </a:solidFill>
            </a:endParaRPr>
          </a:p>
          <a:p>
            <a:pPr>
              <a:buNone/>
            </a:pPr>
            <a:r>
              <a:rPr lang="en-US" sz="2400" b="1" dirty="0" smtClean="0"/>
              <a:t>}</a:t>
            </a:r>
            <a:endParaRPr lang="en-IN" sz="2400" b="1" dirty="0" smtClean="0"/>
          </a:p>
          <a:p>
            <a:pPr>
              <a:buSzPct val="100000"/>
              <a:buNone/>
            </a:pPr>
            <a:endParaRPr lang="en-US" sz="2400" dirty="0" smtClean="0"/>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lstStyle/>
          <a:p>
            <a:pPr>
              <a:buNone/>
            </a:pPr>
            <a:r>
              <a:rPr lang="en-US" sz="2000" dirty="0" smtClean="0"/>
              <a:t> </a:t>
            </a:r>
            <a:r>
              <a:rPr lang="en-US" sz="2000" b="1" dirty="0" smtClean="0"/>
              <a:t>class Test</a:t>
            </a:r>
          </a:p>
          <a:p>
            <a:pPr>
              <a:buNone/>
            </a:pPr>
            <a:r>
              <a:rPr lang="en-US" sz="2000" b="1" dirty="0" smtClean="0"/>
              <a:t>{</a:t>
            </a:r>
          </a:p>
          <a:p>
            <a:pPr>
              <a:buNone/>
            </a:pPr>
            <a:r>
              <a:rPr lang="en-US" sz="2000" dirty="0" smtClean="0"/>
              <a:t>  public static void main(String [] </a:t>
            </a:r>
            <a:r>
              <a:rPr lang="en-US" sz="2000" dirty="0" err="1" smtClean="0"/>
              <a:t>args</a:t>
            </a:r>
            <a:r>
              <a:rPr lang="en-US" sz="2000" dirty="0" smtClean="0"/>
              <a:t>)</a:t>
            </a:r>
          </a:p>
          <a:p>
            <a:pPr>
              <a:buNone/>
            </a:pPr>
            <a:r>
              <a:rPr lang="en-US" sz="2000" dirty="0" smtClean="0"/>
              <a:t>  {</a:t>
            </a:r>
          </a:p>
          <a:p>
            <a:pPr>
              <a:buNone/>
            </a:pPr>
            <a:r>
              <a:rPr lang="en-US" sz="2000" b="1" dirty="0" smtClean="0"/>
              <a:t>   </a:t>
            </a:r>
            <a:r>
              <a:rPr lang="en-US" sz="2000" b="1" dirty="0" err="1" smtClean="0"/>
              <a:t>OverloadDemo</a:t>
            </a:r>
            <a:r>
              <a:rPr lang="en-US" sz="2000" b="1" dirty="0" smtClean="0"/>
              <a:t> </a:t>
            </a:r>
            <a:r>
              <a:rPr lang="en-US" sz="2000" b="1" dirty="0" err="1" smtClean="0"/>
              <a:t>obj</a:t>
            </a:r>
            <a:r>
              <a:rPr lang="en-US" sz="2000" b="1" dirty="0" smtClean="0"/>
              <a:t>=new </a:t>
            </a:r>
            <a:r>
              <a:rPr lang="en-US" sz="2000" b="1" dirty="0" err="1" smtClean="0"/>
              <a:t>OverloadDemo</a:t>
            </a:r>
            <a:r>
              <a:rPr lang="en-US" sz="2000" b="1" dirty="0" smtClean="0"/>
              <a:t>();</a:t>
            </a:r>
          </a:p>
          <a:p>
            <a:pPr>
              <a:buNone/>
            </a:pPr>
            <a:r>
              <a:rPr lang="en-US" sz="2000" b="1" dirty="0" smtClean="0"/>
              <a:t>   </a:t>
            </a:r>
            <a:r>
              <a:rPr lang="en-US" sz="2000" b="1" dirty="0" err="1" smtClean="0"/>
              <a:t>obj.show</a:t>
            </a:r>
            <a:r>
              <a:rPr lang="en-US" sz="2000" b="1" dirty="0" smtClean="0"/>
              <a:t>(10);</a:t>
            </a:r>
          </a:p>
          <a:p>
            <a:pPr>
              <a:buNone/>
            </a:pPr>
            <a:r>
              <a:rPr lang="en-US" sz="2000" b="1" dirty="0" smtClean="0"/>
              <a:t>   </a:t>
            </a:r>
            <a:r>
              <a:rPr lang="en-US" sz="2000" b="1" dirty="0" err="1" smtClean="0"/>
              <a:t>obj.show</a:t>
            </a:r>
            <a:r>
              <a:rPr lang="en-US" sz="2000" b="1" dirty="0" smtClean="0"/>
              <a:t>(3.14);</a:t>
            </a:r>
          </a:p>
          <a:p>
            <a:pPr>
              <a:buNone/>
            </a:pPr>
            <a:r>
              <a:rPr lang="en-US" sz="2000" b="1" dirty="0" smtClean="0"/>
              <a:t>   </a:t>
            </a:r>
            <a:r>
              <a:rPr lang="en-US" sz="2000" b="1" dirty="0" err="1" smtClean="0"/>
              <a:t>obj.show</a:t>
            </a:r>
            <a:r>
              <a:rPr lang="en-US" sz="2000" b="1" dirty="0" smtClean="0"/>
              <a:t>(“</a:t>
            </a:r>
            <a:r>
              <a:rPr lang="en-US" sz="2000" b="1" dirty="0" err="1" smtClean="0"/>
              <a:t>Amit</a:t>
            </a:r>
            <a:r>
              <a:rPr lang="en-US" sz="2000" b="1" dirty="0" smtClean="0"/>
              <a:t>”);</a:t>
            </a:r>
          </a:p>
          <a:p>
            <a:pPr>
              <a:buNone/>
            </a:pPr>
            <a:r>
              <a:rPr lang="en-US" sz="2000" dirty="0" smtClean="0"/>
              <a:t>  }</a:t>
            </a:r>
          </a:p>
          <a:p>
            <a:pPr>
              <a:buNone/>
            </a:pPr>
            <a:r>
              <a:rPr lang="en-US" sz="20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16632"/>
            <a:ext cx="8534400" cy="987552"/>
          </a:xfrm>
        </p:spPr>
        <p:txBody>
          <a:bodyPr>
            <a:normAutofit fontScale="90000"/>
          </a:bodyPr>
          <a:lstStyle/>
          <a:p>
            <a:r>
              <a:rPr lang="en-US" b="1" dirty="0" smtClean="0"/>
              <a:t>Selection of Overloaded</a:t>
            </a:r>
            <a:br>
              <a:rPr lang="en-US" b="1" dirty="0" smtClean="0"/>
            </a:br>
            <a:r>
              <a:rPr lang="en-US" b="1" dirty="0" smtClean="0"/>
              <a:t>Method</a:t>
            </a:r>
            <a:endParaRPr lang="en-IN" b="1" dirty="0"/>
          </a:p>
        </p:txBody>
      </p:sp>
      <p:sp>
        <p:nvSpPr>
          <p:cNvPr id="3" name="Content Placeholder 2"/>
          <p:cNvSpPr>
            <a:spLocks noGrp="1"/>
          </p:cNvSpPr>
          <p:nvPr>
            <p:ph sz="quarter" idx="1"/>
          </p:nvPr>
        </p:nvSpPr>
        <p:spPr>
          <a:xfrm>
            <a:off x="251520" y="1484784"/>
            <a:ext cx="8647936" cy="5112568"/>
          </a:xfrm>
        </p:spPr>
        <p:txBody>
          <a:bodyPr>
            <a:normAutofit lnSpcReduction="10000"/>
          </a:bodyPr>
          <a:lstStyle/>
          <a:p>
            <a:pPr>
              <a:buSzPct val="100000"/>
              <a:buFont typeface="Arial" pitchFamily="34" charset="0"/>
              <a:buChar char="•"/>
            </a:pPr>
            <a:r>
              <a:rPr lang="en-US" sz="2400" dirty="0" smtClean="0"/>
              <a:t>The compiler searches for the method of similar data type for which the argument was passed, if not found then</a:t>
            </a:r>
          </a:p>
          <a:p>
            <a:pPr marL="457200" indent="-457200">
              <a:buSzPct val="100000"/>
              <a:buFont typeface="+mj-lt"/>
              <a:buAutoNum type="arabicPeriod"/>
            </a:pPr>
            <a:endParaRPr lang="en-US" sz="2400" dirty="0" smtClean="0"/>
          </a:p>
          <a:p>
            <a:pPr marL="457200" indent="-457200">
              <a:buClr>
                <a:schemeClr val="tx1"/>
              </a:buClr>
              <a:buSzPct val="100000"/>
              <a:buFont typeface="+mj-lt"/>
              <a:buAutoNum type="arabicPeriod"/>
            </a:pPr>
            <a:r>
              <a:rPr lang="en-US" sz="2400" dirty="0" smtClean="0"/>
              <a:t>It selects the overloaded method with next higher data type in terms of range.</a:t>
            </a:r>
          </a:p>
          <a:p>
            <a:pPr marL="457200" indent="-457200">
              <a:buClr>
                <a:schemeClr val="tx1"/>
              </a:buClr>
              <a:buSzPct val="100000"/>
              <a:buFont typeface="+mj-lt"/>
              <a:buAutoNum type="arabicPeriod"/>
            </a:pPr>
            <a:r>
              <a:rPr lang="en-US" sz="2400" dirty="0" smtClean="0"/>
              <a:t>If no higher range data type is available then syntax error occurs.</a:t>
            </a:r>
          </a:p>
          <a:p>
            <a:pPr marL="457200" indent="-457200">
              <a:buSzPct val="100000"/>
              <a:buNone/>
            </a:pPr>
            <a:endParaRPr lang="en-US" sz="2400" dirty="0" smtClean="0"/>
          </a:p>
          <a:p>
            <a:pPr marL="457200" indent="-457200">
              <a:buSzPct val="100000"/>
              <a:buFont typeface="Arial" pitchFamily="34" charset="0"/>
              <a:buChar char="•"/>
            </a:pPr>
            <a:r>
              <a:rPr lang="en-US" sz="2400" b="1" i="1" dirty="0" smtClean="0"/>
              <a:t>Create a class name </a:t>
            </a:r>
            <a:r>
              <a:rPr lang="en-US" sz="2400" b="1" i="1" dirty="0" err="1" smtClean="0"/>
              <a:t>FigArea</a:t>
            </a:r>
            <a:r>
              <a:rPr lang="en-US" sz="2400" b="1" i="1" dirty="0" smtClean="0"/>
              <a:t>, with an overloaded method to calculate area of circle and cylinder. These methods should return the value of area calculated and printed in the main method. The program should ask the user about the choice of figure and dimensions.</a:t>
            </a:r>
          </a:p>
          <a:p>
            <a:pPr marL="457200" indent="-457200">
              <a:buSzPct val="100000"/>
              <a:buFont typeface="Arial" pitchFamily="34" charset="0"/>
              <a:buChar char="•"/>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 Overloading</a:t>
            </a:r>
            <a:endParaRPr lang="en-IN" b="1" dirty="0"/>
          </a:p>
        </p:txBody>
      </p:sp>
      <p:sp>
        <p:nvSpPr>
          <p:cNvPr id="3" name="Content Placeholder 2"/>
          <p:cNvSpPr>
            <a:spLocks noGrp="1"/>
          </p:cNvSpPr>
          <p:nvPr>
            <p:ph sz="quarter" idx="1"/>
          </p:nvPr>
        </p:nvSpPr>
        <p:spPr>
          <a:xfrm>
            <a:off x="251520" y="1412776"/>
            <a:ext cx="8647936" cy="4896544"/>
          </a:xfrm>
        </p:spPr>
        <p:txBody>
          <a:bodyPr>
            <a:normAutofit lnSpcReduction="10000"/>
          </a:bodyPr>
          <a:lstStyle/>
          <a:p>
            <a:pPr>
              <a:buSzPct val="100000"/>
              <a:buNone/>
            </a:pPr>
            <a:endParaRPr lang="en-US" sz="2400" dirty="0" smtClean="0"/>
          </a:p>
          <a:p>
            <a:pPr>
              <a:buSzPct val="100000"/>
              <a:buFont typeface="Arial" pitchFamily="34" charset="0"/>
              <a:buChar char="•"/>
            </a:pPr>
            <a:r>
              <a:rPr lang="en-US" sz="2400" dirty="0" smtClean="0"/>
              <a:t>Same as method overloading we can we can overload a constructor of a class.</a:t>
            </a:r>
          </a:p>
          <a:p>
            <a:pPr>
              <a:buSzPct val="100000"/>
              <a:buFont typeface="Arial" pitchFamily="34" charset="0"/>
              <a:buChar char="•"/>
            </a:pPr>
            <a:endParaRPr lang="en-US" sz="2800" b="1" dirty="0" smtClean="0">
              <a:solidFill>
                <a:schemeClr val="accent1"/>
              </a:solidFill>
            </a:endParaRPr>
          </a:p>
          <a:p>
            <a:pPr>
              <a:buSzPct val="100000"/>
              <a:buFont typeface="Arial" pitchFamily="34" charset="0"/>
              <a:buChar char="•"/>
            </a:pPr>
            <a:r>
              <a:rPr lang="en-US" sz="2800" b="1" dirty="0" smtClean="0">
                <a:solidFill>
                  <a:schemeClr val="accent1"/>
                </a:solidFill>
              </a:rPr>
              <a:t> </a:t>
            </a:r>
            <a:r>
              <a:rPr lang="en-US" sz="2400" dirty="0" smtClean="0"/>
              <a:t>The rules remain the same here also i.e. each constructor must be unique with respect to arguments.</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It’s main benefit is for the person creating objects of the class gets a variety of options to initialize the object of the class.</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Following program will demonstrate the point.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412776"/>
            <a:ext cx="8640960" cy="5256584"/>
          </a:xfrm>
        </p:spPr>
        <p:txBody>
          <a:bodyPr numCol="2">
            <a:normAutofit/>
          </a:bodyPr>
          <a:lstStyle/>
          <a:p>
            <a:pPr>
              <a:buNone/>
            </a:pPr>
            <a:r>
              <a:rPr lang="en-US" sz="2400" dirty="0" smtClean="0"/>
              <a:t>class Box</a:t>
            </a:r>
          </a:p>
          <a:p>
            <a:pPr>
              <a:buNone/>
            </a:pPr>
            <a:r>
              <a:rPr lang="en-US" sz="2400" dirty="0" smtClean="0"/>
              <a:t>{</a:t>
            </a:r>
          </a:p>
          <a:p>
            <a:pPr>
              <a:buNone/>
            </a:pPr>
            <a:r>
              <a:rPr lang="en-US" sz="2400" dirty="0" smtClean="0"/>
              <a:t> private </a:t>
            </a:r>
            <a:r>
              <a:rPr lang="en-US" sz="2400" dirty="0" err="1" smtClean="0"/>
              <a:t>int</a:t>
            </a:r>
            <a:r>
              <a:rPr lang="en-US" sz="2400" dirty="0" smtClean="0"/>
              <a:t> l;</a:t>
            </a:r>
          </a:p>
          <a:p>
            <a:pPr>
              <a:buNone/>
            </a:pPr>
            <a:r>
              <a:rPr lang="en-US" sz="2400" dirty="0" smtClean="0"/>
              <a:t> private </a:t>
            </a:r>
            <a:r>
              <a:rPr lang="en-US" sz="2400" dirty="0" err="1" smtClean="0"/>
              <a:t>int</a:t>
            </a:r>
            <a:r>
              <a:rPr lang="en-US" sz="2400" dirty="0" smtClean="0"/>
              <a:t> b;</a:t>
            </a:r>
          </a:p>
          <a:p>
            <a:pPr>
              <a:buNone/>
            </a:pPr>
            <a:r>
              <a:rPr lang="en-US" sz="2400" dirty="0" smtClean="0"/>
              <a:t> private </a:t>
            </a:r>
            <a:r>
              <a:rPr lang="en-US" sz="2400" dirty="0" err="1" smtClean="0"/>
              <a:t>int</a:t>
            </a:r>
            <a:r>
              <a:rPr lang="en-US" sz="2400" dirty="0" smtClean="0"/>
              <a:t> h;</a:t>
            </a:r>
          </a:p>
          <a:p>
            <a:pPr>
              <a:buNone/>
            </a:pPr>
            <a:r>
              <a:rPr lang="en-US" sz="2400" b="1" dirty="0" smtClean="0"/>
              <a:t>  public Box</a:t>
            </a:r>
            <a:r>
              <a:rPr lang="en-IN" sz="2400" b="1" dirty="0" smtClean="0"/>
              <a:t>()</a:t>
            </a:r>
          </a:p>
          <a:p>
            <a:pPr>
              <a:buNone/>
            </a:pPr>
            <a:r>
              <a:rPr lang="en-US" sz="2400" b="1" dirty="0" smtClean="0"/>
              <a:t>  {</a:t>
            </a:r>
          </a:p>
          <a:p>
            <a:pPr>
              <a:buNone/>
            </a:pPr>
            <a:r>
              <a:rPr lang="en-US" sz="2400" dirty="0" smtClean="0"/>
              <a:t>    Scanner sc=new Scanner(</a:t>
            </a:r>
            <a:r>
              <a:rPr lang="en-US" sz="2400" dirty="0" err="1" smtClean="0"/>
              <a:t>System.in</a:t>
            </a:r>
            <a:r>
              <a:rPr lang="en-US" sz="2400" dirty="0" smtClean="0"/>
              <a:t>);</a:t>
            </a:r>
          </a:p>
          <a:p>
            <a:pPr>
              <a:buNone/>
            </a:pPr>
            <a:r>
              <a:rPr lang="en-US" sz="2400" dirty="0" smtClean="0"/>
              <a:t>    </a:t>
            </a:r>
            <a:r>
              <a:rPr lang="en-US" sz="2400" dirty="0" err="1" smtClean="0"/>
              <a:t>System.out.println</a:t>
            </a:r>
            <a:r>
              <a:rPr lang="en-US" sz="2400" dirty="0" smtClean="0"/>
              <a:t>(“Enter length, breadth and height”);</a:t>
            </a:r>
          </a:p>
          <a:p>
            <a:pPr>
              <a:buNone/>
            </a:pPr>
            <a:r>
              <a:rPr lang="en-US" sz="2400" dirty="0" smtClean="0"/>
              <a:t>    l=</a:t>
            </a:r>
            <a:r>
              <a:rPr lang="en-US" sz="2400" dirty="0" err="1" smtClean="0"/>
              <a:t>kb.nextInt</a:t>
            </a:r>
            <a:r>
              <a:rPr lang="en-US" sz="2400" dirty="0" smtClean="0"/>
              <a:t>();</a:t>
            </a:r>
          </a:p>
          <a:p>
            <a:pPr>
              <a:buNone/>
            </a:pPr>
            <a:r>
              <a:rPr lang="en-US" sz="2400" dirty="0" smtClean="0"/>
              <a:t>    b=</a:t>
            </a:r>
            <a:r>
              <a:rPr lang="en-US" sz="2400" dirty="0" err="1" smtClean="0"/>
              <a:t>kb.nextInt</a:t>
            </a:r>
            <a:r>
              <a:rPr lang="en-US" sz="2400" dirty="0" smtClean="0"/>
              <a:t>();</a:t>
            </a:r>
          </a:p>
          <a:p>
            <a:pPr>
              <a:buNone/>
            </a:pPr>
            <a:r>
              <a:rPr lang="en-US" sz="2400" dirty="0" smtClean="0"/>
              <a:t>    h=</a:t>
            </a:r>
            <a:r>
              <a:rPr lang="en-US" sz="2400" dirty="0" err="1" smtClean="0"/>
              <a:t>kb.nextInt</a:t>
            </a:r>
            <a:r>
              <a:rPr lang="en-US" sz="2400" dirty="0" smtClean="0"/>
              <a:t>();</a:t>
            </a:r>
          </a:p>
          <a:p>
            <a:pPr>
              <a:buNone/>
            </a:pPr>
            <a:r>
              <a:rPr lang="en-US" sz="2400" dirty="0" smtClean="0"/>
              <a:t>  </a:t>
            </a:r>
            <a:r>
              <a:rPr lang="en-US" sz="2400" b="1" dirty="0" smtClean="0"/>
              <a:t> }</a:t>
            </a:r>
          </a:p>
          <a:p>
            <a:pPr>
              <a:buNone/>
            </a:pPr>
            <a:r>
              <a:rPr lang="en-US" sz="2400" b="1" dirty="0" smtClean="0"/>
              <a:t>  public Box(</a:t>
            </a:r>
            <a:r>
              <a:rPr lang="en-US" sz="2400" b="1" dirty="0" err="1" smtClean="0"/>
              <a:t>int</a:t>
            </a:r>
            <a:r>
              <a:rPr lang="en-US" sz="2400" b="1" dirty="0" smtClean="0"/>
              <a:t> s)</a:t>
            </a:r>
          </a:p>
          <a:p>
            <a:pPr>
              <a:buNone/>
            </a:pPr>
            <a:r>
              <a:rPr lang="en-US" sz="2400" b="1" dirty="0" smtClean="0"/>
              <a:t>  {</a:t>
            </a:r>
          </a:p>
          <a:p>
            <a:pPr>
              <a:buNone/>
            </a:pPr>
            <a:r>
              <a:rPr lang="en-US" sz="2400" dirty="0" smtClean="0"/>
              <a:t>    l=b=h=s;</a:t>
            </a:r>
          </a:p>
          <a:p>
            <a:pPr>
              <a:buNone/>
            </a:pPr>
            <a:r>
              <a:rPr lang="en-US" sz="2400" dirty="0" smtClean="0"/>
              <a:t> </a:t>
            </a:r>
            <a:r>
              <a:rPr lang="en-US" sz="2400" b="1" dirty="0" smtClean="0"/>
              <a:t> }</a:t>
            </a:r>
          </a:p>
          <a:p>
            <a:pPr>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412776"/>
            <a:ext cx="8647936" cy="5256584"/>
          </a:xfrm>
        </p:spPr>
        <p:txBody>
          <a:bodyPr numCol="2">
            <a:normAutofit/>
          </a:bodyPr>
          <a:lstStyle/>
          <a:p>
            <a:pPr>
              <a:buNone/>
            </a:pPr>
            <a:r>
              <a:rPr lang="en-US" sz="2400" dirty="0" smtClean="0"/>
              <a:t> </a:t>
            </a:r>
            <a:r>
              <a:rPr lang="en-US" sz="2400" b="1" dirty="0" smtClean="0"/>
              <a:t>public Box(</a:t>
            </a:r>
            <a:r>
              <a:rPr lang="en-US" sz="2400" b="1" dirty="0" err="1" smtClean="0"/>
              <a:t>int</a:t>
            </a:r>
            <a:r>
              <a:rPr lang="en-US" sz="2400" b="1" dirty="0" smtClean="0"/>
              <a:t> </a:t>
            </a:r>
            <a:r>
              <a:rPr lang="en-US" sz="2400" b="1" dirty="0" err="1" smtClean="0"/>
              <a:t>i,int</a:t>
            </a:r>
            <a:r>
              <a:rPr lang="en-US" sz="2400" b="1" dirty="0" smtClean="0"/>
              <a:t> </a:t>
            </a:r>
            <a:r>
              <a:rPr lang="en-US" sz="2400" b="1" dirty="0" err="1" smtClean="0"/>
              <a:t>j,int</a:t>
            </a:r>
            <a:r>
              <a:rPr lang="en-US" sz="2400" b="1" dirty="0" smtClean="0"/>
              <a:t> k)</a:t>
            </a:r>
          </a:p>
          <a:p>
            <a:pPr>
              <a:buNone/>
            </a:pPr>
            <a:r>
              <a:rPr lang="en-US" sz="2400" dirty="0" smtClean="0"/>
              <a:t> </a:t>
            </a:r>
            <a:r>
              <a:rPr lang="en-US" sz="2400" b="1" dirty="0" smtClean="0"/>
              <a:t> {</a:t>
            </a:r>
          </a:p>
          <a:p>
            <a:pPr>
              <a:buNone/>
            </a:pPr>
            <a:r>
              <a:rPr lang="en-US" sz="2400" dirty="0" smtClean="0"/>
              <a:t>    l=I;</a:t>
            </a:r>
          </a:p>
          <a:p>
            <a:pPr>
              <a:buNone/>
            </a:pPr>
            <a:r>
              <a:rPr lang="en-US" sz="2400" dirty="0" smtClean="0"/>
              <a:t>    b=j;</a:t>
            </a:r>
          </a:p>
          <a:p>
            <a:pPr>
              <a:buNone/>
            </a:pPr>
            <a:r>
              <a:rPr lang="en-US" sz="2400" dirty="0" smtClean="0"/>
              <a:t>    h=k;</a:t>
            </a:r>
          </a:p>
          <a:p>
            <a:pPr>
              <a:buNone/>
            </a:pPr>
            <a:r>
              <a:rPr lang="en-US" sz="2400" b="1" dirty="0" smtClean="0"/>
              <a:t>   }</a:t>
            </a:r>
          </a:p>
          <a:p>
            <a:pPr>
              <a:buNone/>
            </a:pPr>
            <a:r>
              <a:rPr lang="en-US" sz="2400" dirty="0" smtClean="0"/>
              <a:t>  </a:t>
            </a:r>
            <a:r>
              <a:rPr lang="en-US" sz="2400" b="1" dirty="0" smtClean="0"/>
              <a:t>public Box(Box P)</a:t>
            </a:r>
          </a:p>
          <a:p>
            <a:pPr>
              <a:buNone/>
            </a:pPr>
            <a:r>
              <a:rPr lang="en-US" sz="2400" dirty="0" smtClean="0"/>
              <a:t> </a:t>
            </a:r>
            <a:r>
              <a:rPr lang="en-US" sz="2400" b="1" dirty="0" smtClean="0"/>
              <a:t>{</a:t>
            </a:r>
          </a:p>
          <a:p>
            <a:pPr>
              <a:buNone/>
            </a:pPr>
            <a:r>
              <a:rPr lang="en-US" sz="2400" dirty="0" smtClean="0"/>
              <a:t>  l=</a:t>
            </a:r>
            <a:r>
              <a:rPr lang="en-US" sz="2400" dirty="0" err="1" smtClean="0"/>
              <a:t>P.l</a:t>
            </a:r>
            <a:r>
              <a:rPr lang="en-US" sz="2400" dirty="0" smtClean="0"/>
              <a:t>;</a:t>
            </a:r>
          </a:p>
          <a:p>
            <a:pPr>
              <a:buNone/>
            </a:pPr>
            <a:r>
              <a:rPr lang="en-US" sz="2400" dirty="0" smtClean="0"/>
              <a:t>  b=</a:t>
            </a:r>
            <a:r>
              <a:rPr lang="en-US" sz="2400" dirty="0" err="1" smtClean="0"/>
              <a:t>P.b</a:t>
            </a:r>
            <a:r>
              <a:rPr lang="en-US" sz="2400" dirty="0" smtClean="0"/>
              <a:t>;</a:t>
            </a:r>
          </a:p>
          <a:p>
            <a:pPr>
              <a:buNone/>
            </a:pPr>
            <a:r>
              <a:rPr lang="en-US" sz="2400" dirty="0" smtClean="0"/>
              <a:t>  h=</a:t>
            </a:r>
            <a:r>
              <a:rPr lang="en-US" sz="2400" dirty="0" err="1" smtClean="0"/>
              <a:t>P.h</a:t>
            </a:r>
            <a:r>
              <a:rPr lang="en-US" sz="2400" dirty="0" smtClean="0"/>
              <a:t>;</a:t>
            </a:r>
          </a:p>
          <a:p>
            <a:pPr>
              <a:buNone/>
            </a:pPr>
            <a:r>
              <a:rPr lang="en-US" sz="2400" dirty="0" smtClean="0"/>
              <a:t> </a:t>
            </a:r>
            <a:r>
              <a:rPr lang="en-US" sz="2400" b="1" dirty="0" smtClean="0"/>
              <a:t> }</a:t>
            </a:r>
          </a:p>
          <a:p>
            <a:pPr>
              <a:buNone/>
            </a:pPr>
            <a:r>
              <a:rPr lang="en-US" sz="2400" dirty="0" smtClean="0"/>
              <a:t> public void show()</a:t>
            </a:r>
          </a:p>
          <a:p>
            <a:pPr>
              <a:buNone/>
            </a:pPr>
            <a:r>
              <a:rPr lang="en-US" sz="2400" dirty="0" smtClean="0"/>
              <a:t> { </a:t>
            </a:r>
          </a:p>
          <a:p>
            <a:pPr>
              <a:buNone/>
            </a:pPr>
            <a:r>
              <a:rPr lang="en-US" sz="2400" dirty="0" smtClean="0"/>
              <a:t>  </a:t>
            </a:r>
            <a:r>
              <a:rPr lang="en-US" sz="2400" dirty="0" err="1" smtClean="0"/>
              <a:t>System.out.println</a:t>
            </a:r>
            <a:r>
              <a:rPr lang="en-US" sz="2400" dirty="0" smtClean="0"/>
              <a:t>(“Length= ”+l);</a:t>
            </a:r>
          </a:p>
          <a:p>
            <a:pPr>
              <a:buNone/>
            </a:pPr>
            <a:r>
              <a:rPr lang="en-US" sz="2400" dirty="0" smtClean="0"/>
              <a:t>  </a:t>
            </a:r>
            <a:r>
              <a:rPr lang="en-US" sz="2400" dirty="0" err="1" smtClean="0"/>
              <a:t>System.out.println</a:t>
            </a:r>
            <a:r>
              <a:rPr lang="en-US" sz="2400" dirty="0" smtClean="0"/>
              <a:t>(“Breadth= ”+b);</a:t>
            </a:r>
          </a:p>
          <a:p>
            <a:pPr>
              <a:buNone/>
            </a:pPr>
            <a:r>
              <a:rPr lang="en-US" sz="2400" dirty="0" smtClean="0"/>
              <a:t>  </a:t>
            </a:r>
            <a:r>
              <a:rPr lang="en-US" sz="2400" dirty="0" err="1" smtClean="0"/>
              <a:t>System.out.println</a:t>
            </a:r>
            <a:r>
              <a:rPr lang="en-US" sz="2400" dirty="0" smtClean="0"/>
              <a:t>(“Height= ”+h);</a:t>
            </a:r>
          </a:p>
          <a:p>
            <a:pPr>
              <a:buNone/>
            </a:pPr>
            <a:r>
              <a:rPr lang="en-US" sz="2400" dirty="0" smtClean="0"/>
              <a:t>  }</a:t>
            </a:r>
          </a:p>
          <a:p>
            <a:pPr>
              <a:buNone/>
            </a:pPr>
            <a:r>
              <a:rPr lang="en-US" sz="2400" b="1" dirty="0" smtClean="0"/>
              <a:t>}</a:t>
            </a:r>
            <a:endParaRPr lang="en-IN" sz="24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412776"/>
            <a:ext cx="8647936" cy="5256584"/>
          </a:xfrm>
        </p:spPr>
        <p:txBody>
          <a:bodyPr>
            <a:normAutofit fontScale="92500" lnSpcReduction="20000"/>
          </a:bodyPr>
          <a:lstStyle/>
          <a:p>
            <a:pPr>
              <a:buNone/>
            </a:pPr>
            <a:r>
              <a:rPr lang="en-US" sz="2400" b="1" dirty="0" smtClean="0"/>
              <a:t> class </a:t>
            </a:r>
            <a:r>
              <a:rPr lang="en-US" sz="2400" b="1" dirty="0" err="1" smtClean="0"/>
              <a:t>UseBox</a:t>
            </a:r>
            <a:endParaRPr lang="en-US" sz="2400" b="1" dirty="0" smtClean="0"/>
          </a:p>
          <a:p>
            <a:pPr>
              <a:buNone/>
            </a:pPr>
            <a:r>
              <a:rPr lang="en-US" sz="2400" b="1" dirty="0" smtClean="0"/>
              <a:t>{</a:t>
            </a:r>
          </a:p>
          <a:p>
            <a:pPr>
              <a:buNone/>
            </a:pPr>
            <a:r>
              <a:rPr lang="en-US" sz="2400" dirty="0" smtClean="0"/>
              <a:t>  public static void main( String [] </a:t>
            </a:r>
            <a:r>
              <a:rPr lang="en-US" sz="2400" dirty="0" err="1" smtClean="0"/>
              <a:t>args</a:t>
            </a:r>
            <a:r>
              <a:rPr lang="en-US" sz="2400" dirty="0" smtClean="0"/>
              <a:t>)</a:t>
            </a:r>
          </a:p>
          <a:p>
            <a:pPr>
              <a:buNone/>
            </a:pPr>
            <a:r>
              <a:rPr lang="en-US" sz="2400" dirty="0" smtClean="0"/>
              <a:t>  { </a:t>
            </a:r>
          </a:p>
          <a:p>
            <a:pPr>
              <a:buNone/>
            </a:pPr>
            <a:r>
              <a:rPr lang="en-US" sz="2400" dirty="0" smtClean="0"/>
              <a:t>    Box B1,B2,B3,B4;</a:t>
            </a:r>
          </a:p>
          <a:p>
            <a:pPr>
              <a:buNone/>
            </a:pPr>
            <a:r>
              <a:rPr lang="en-US" sz="2400" b="1" dirty="0" smtClean="0"/>
              <a:t>    Box B1= new Box();</a:t>
            </a:r>
          </a:p>
          <a:p>
            <a:pPr>
              <a:buNone/>
            </a:pPr>
            <a:r>
              <a:rPr lang="en-US" sz="2400" b="1" dirty="0" smtClean="0"/>
              <a:t>    Box B2= new Box(15);</a:t>
            </a:r>
          </a:p>
          <a:p>
            <a:pPr>
              <a:buNone/>
            </a:pPr>
            <a:r>
              <a:rPr lang="en-US" sz="2400" b="1" dirty="0" smtClean="0"/>
              <a:t>    Box B3= new Box(5,10,15);</a:t>
            </a:r>
          </a:p>
          <a:p>
            <a:pPr>
              <a:buNone/>
            </a:pPr>
            <a:r>
              <a:rPr lang="en-US" sz="2400" b="1" dirty="0" smtClean="0"/>
              <a:t>    Box B4= new Box(B3);</a:t>
            </a:r>
          </a:p>
          <a:p>
            <a:pPr>
              <a:buNone/>
            </a:pPr>
            <a:r>
              <a:rPr lang="en-US" sz="2400" dirty="0" smtClean="0"/>
              <a:t>    B1.show();</a:t>
            </a:r>
          </a:p>
          <a:p>
            <a:pPr>
              <a:buNone/>
            </a:pPr>
            <a:r>
              <a:rPr lang="en-US" sz="2400" dirty="0" smtClean="0"/>
              <a:t>    B2.show();</a:t>
            </a:r>
          </a:p>
          <a:p>
            <a:pPr>
              <a:buNone/>
            </a:pPr>
            <a:r>
              <a:rPr lang="en-US" sz="2400" dirty="0" smtClean="0"/>
              <a:t>    B3.show();</a:t>
            </a:r>
          </a:p>
          <a:p>
            <a:pPr>
              <a:buNone/>
            </a:pPr>
            <a:r>
              <a:rPr lang="en-US" sz="2400" dirty="0" smtClean="0"/>
              <a:t>    B4.show();</a:t>
            </a:r>
          </a:p>
          <a:p>
            <a:pPr>
              <a:buNone/>
            </a:pPr>
            <a:r>
              <a:rPr lang="en-US" sz="2400" dirty="0" smtClean="0"/>
              <a:t>   }</a:t>
            </a:r>
          </a:p>
          <a:p>
            <a:pPr>
              <a:buNone/>
            </a:pPr>
            <a:r>
              <a:rPr lang="en-US" sz="2400" b="1" dirty="0" smtClean="0"/>
              <a:t>}</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16</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Argument passing.</a:t>
            </a:r>
          </a:p>
          <a:p>
            <a:pPr marL="342900" indent="-342900">
              <a:buAutoNum type="arabicPeriod"/>
            </a:pPr>
            <a:r>
              <a:rPr lang="en-US" b="1" dirty="0" smtClean="0"/>
              <a:t>Passing variables</a:t>
            </a:r>
          </a:p>
          <a:p>
            <a:pPr marL="342900" indent="-342900">
              <a:buAutoNum type="arabicPeriod"/>
            </a:pPr>
            <a:r>
              <a:rPr lang="en-US" b="1" dirty="0" smtClean="0"/>
              <a:t>Passing array reference.</a:t>
            </a:r>
          </a:p>
          <a:p>
            <a:pPr marL="342900" indent="-342900">
              <a:buAutoNum type="arabicPeriod"/>
            </a:pPr>
            <a:endParaRPr lang="en-US" b="1" dirty="0" smtClean="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412776"/>
            <a:ext cx="8647936" cy="4968552"/>
          </a:xfrm>
        </p:spPr>
        <p:txBody>
          <a:bodyPr>
            <a:normAutofit/>
          </a:bodyPr>
          <a:lstStyle/>
          <a:p>
            <a:pPr>
              <a:buSzPct val="100000"/>
              <a:buFont typeface="Arial" pitchFamily="34" charset="0"/>
              <a:buChar char="•"/>
            </a:pPr>
            <a:endParaRPr lang="en-US" sz="2400" dirty="0" smtClean="0"/>
          </a:p>
          <a:p>
            <a:pPr>
              <a:buSzPct val="100000"/>
              <a:buFont typeface="Arial" pitchFamily="34" charset="0"/>
              <a:buChar char="•"/>
            </a:pPr>
            <a:r>
              <a:rPr lang="en-US" sz="2400" dirty="0" smtClean="0"/>
              <a:t>Creating </a:t>
            </a:r>
            <a:r>
              <a:rPr lang="en-US" sz="2400" dirty="0" smtClean="0">
                <a:solidFill>
                  <a:srgbClr val="FF0000"/>
                </a:solidFill>
              </a:rPr>
              <a:t>array of references</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err="1" smtClean="0">
                <a:solidFill>
                  <a:srgbClr val="FF0000"/>
                </a:solidFill>
              </a:rPr>
              <a:t>Initializer</a:t>
            </a:r>
            <a:r>
              <a:rPr lang="en-US" sz="2400" dirty="0" smtClean="0"/>
              <a:t> blocks.</a:t>
            </a: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solidFill>
                  <a:srgbClr val="FF0000"/>
                </a:solidFill>
              </a:rPr>
              <a:t>Method overloading</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solidFill>
                  <a:srgbClr val="FF0000"/>
                </a:solidFill>
              </a:rPr>
              <a:t>Constructor</a:t>
            </a:r>
            <a:r>
              <a:rPr lang="en-US" sz="2400" dirty="0" smtClean="0"/>
              <a:t> overloading.</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an</a:t>
            </a:r>
            <a:br>
              <a:rPr lang="en-US" b="1" dirty="0" smtClean="0"/>
            </a:br>
            <a:r>
              <a:rPr lang="en-US" b="1" dirty="0" smtClean="0"/>
              <a:t>Array of References</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Recalling from the previous lecture, we initialized an object’s data members through user inputs using parameterized constructors.</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What if we want to initialize </a:t>
            </a:r>
            <a:r>
              <a:rPr lang="en-US" sz="2400" dirty="0" smtClean="0">
                <a:solidFill>
                  <a:srgbClr val="FF0000"/>
                </a:solidFill>
              </a:rPr>
              <a:t>multiple objects</a:t>
            </a:r>
            <a:r>
              <a:rPr lang="en-US" sz="2400" dirty="0" smtClean="0"/>
              <a:t>???</a:t>
            </a:r>
          </a:p>
          <a:p>
            <a:pPr>
              <a:buSzPct val="100000"/>
              <a:buFont typeface="Arial" pitchFamily="34" charset="0"/>
              <a:buChar char="•"/>
            </a:pPr>
            <a:r>
              <a:rPr lang="en-US" sz="2400" dirty="0" smtClean="0"/>
              <a:t>Initializing it by the previous way, writing same line “n” number of times won’t be good programming.</a:t>
            </a:r>
          </a:p>
          <a:p>
            <a:pPr>
              <a:buSzPct val="100000"/>
              <a:buFont typeface="Arial" pitchFamily="34" charset="0"/>
              <a:buChar char="•"/>
            </a:pPr>
            <a:endParaRPr lang="en-US" sz="2400" dirty="0" smtClean="0"/>
          </a:p>
          <a:p>
            <a:pPr>
              <a:buSzPct val="100000"/>
              <a:buFont typeface="Arial" pitchFamily="34" charset="0"/>
              <a:buChar char="•"/>
            </a:pPr>
            <a:r>
              <a:rPr lang="en-US" sz="2400" dirty="0" smtClean="0">
                <a:solidFill>
                  <a:srgbClr val="0070C0"/>
                </a:solidFill>
              </a:rPr>
              <a:t>Solution???...</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an</a:t>
            </a:r>
            <a:br>
              <a:rPr lang="en-US" b="1" dirty="0" smtClean="0"/>
            </a:br>
            <a:r>
              <a:rPr lang="en-US" b="1" dirty="0" smtClean="0"/>
              <a:t>Array of References</a:t>
            </a:r>
            <a:endParaRPr lang="en-IN" b="1" dirty="0"/>
          </a:p>
        </p:txBody>
      </p:sp>
      <p:sp>
        <p:nvSpPr>
          <p:cNvPr id="3" name="Content Placeholder 2"/>
          <p:cNvSpPr>
            <a:spLocks noGrp="1"/>
          </p:cNvSpPr>
          <p:nvPr>
            <p:ph sz="quarter" idx="1"/>
          </p:nvPr>
        </p:nvSpPr>
        <p:spPr>
          <a:xfrm>
            <a:off x="179512" y="1556792"/>
            <a:ext cx="8719944" cy="5112568"/>
          </a:xfrm>
        </p:spPr>
        <p:txBody>
          <a:bodyPr>
            <a:normAutofit fontScale="85000" lnSpcReduction="20000"/>
          </a:bodyPr>
          <a:lstStyle/>
          <a:p>
            <a:pPr>
              <a:buSzPct val="100000"/>
              <a:buNone/>
            </a:pPr>
            <a:r>
              <a:rPr lang="en-US" sz="2400" b="1" dirty="0" smtClean="0"/>
              <a:t>class Account</a:t>
            </a:r>
          </a:p>
          <a:p>
            <a:pPr>
              <a:buSzPct val="100000"/>
              <a:buNone/>
            </a:pPr>
            <a:r>
              <a:rPr lang="en-US" sz="2400" b="1" dirty="0" smtClean="0"/>
              <a:t>{</a:t>
            </a:r>
          </a:p>
          <a:p>
            <a:pPr>
              <a:buSzPct val="100000"/>
              <a:buNone/>
            </a:pPr>
            <a:r>
              <a:rPr lang="en-US" sz="2400" dirty="0" smtClean="0"/>
              <a:t> private </a:t>
            </a:r>
            <a:r>
              <a:rPr lang="en-US" sz="2400" dirty="0" err="1" smtClean="0"/>
              <a:t>int</a:t>
            </a:r>
            <a:r>
              <a:rPr lang="en-US" sz="2400" dirty="0" smtClean="0"/>
              <a:t> </a:t>
            </a:r>
            <a:r>
              <a:rPr lang="en-US" sz="2400" dirty="0" err="1" smtClean="0"/>
              <a:t>accid</a:t>
            </a:r>
            <a:r>
              <a:rPr lang="en-US" sz="2400" dirty="0" smtClean="0"/>
              <a:t>;</a:t>
            </a:r>
          </a:p>
          <a:p>
            <a:pPr>
              <a:buSzPct val="100000"/>
              <a:buNone/>
            </a:pPr>
            <a:r>
              <a:rPr lang="en-US" sz="2400" dirty="0" smtClean="0"/>
              <a:t> private String name;</a:t>
            </a:r>
          </a:p>
          <a:p>
            <a:pPr>
              <a:buSzPct val="100000"/>
              <a:buNone/>
            </a:pPr>
            <a:r>
              <a:rPr lang="en-US" sz="2400" dirty="0" smtClean="0"/>
              <a:t> private double balance;</a:t>
            </a:r>
          </a:p>
          <a:p>
            <a:pPr>
              <a:buSzPct val="100000"/>
              <a:buNone/>
            </a:pPr>
            <a:r>
              <a:rPr lang="en-US" sz="2400" dirty="0" smtClean="0"/>
              <a:t> public Account(</a:t>
            </a:r>
            <a:r>
              <a:rPr lang="en-US" sz="2400" dirty="0" err="1" smtClean="0"/>
              <a:t>int</a:t>
            </a:r>
            <a:r>
              <a:rPr lang="en-US" sz="2400" dirty="0" smtClean="0"/>
              <a:t> id, String n, double bal)</a:t>
            </a:r>
          </a:p>
          <a:p>
            <a:pPr>
              <a:buSzPct val="100000"/>
              <a:buNone/>
            </a:pPr>
            <a:r>
              <a:rPr lang="en-US" sz="2400" dirty="0" smtClean="0"/>
              <a:t> {</a:t>
            </a:r>
          </a:p>
          <a:p>
            <a:pPr>
              <a:buSzPct val="100000"/>
              <a:buNone/>
            </a:pPr>
            <a:r>
              <a:rPr lang="en-US" sz="2400" dirty="0" smtClean="0"/>
              <a:t> </a:t>
            </a:r>
            <a:r>
              <a:rPr lang="en-US" sz="2400" dirty="0" err="1" smtClean="0"/>
              <a:t>accid</a:t>
            </a:r>
            <a:r>
              <a:rPr lang="en-US" sz="2400" dirty="0" smtClean="0"/>
              <a:t>=id;</a:t>
            </a:r>
          </a:p>
          <a:p>
            <a:pPr>
              <a:buSzPct val="100000"/>
              <a:buNone/>
            </a:pPr>
            <a:r>
              <a:rPr lang="en-US" sz="2400" dirty="0" smtClean="0"/>
              <a:t> name=n;</a:t>
            </a:r>
          </a:p>
          <a:p>
            <a:pPr>
              <a:buSzPct val="100000"/>
              <a:buNone/>
            </a:pPr>
            <a:r>
              <a:rPr lang="en-US" sz="2400" dirty="0" smtClean="0"/>
              <a:t> balance=bal;</a:t>
            </a:r>
          </a:p>
          <a:p>
            <a:pPr>
              <a:buSzPct val="100000"/>
              <a:buNone/>
            </a:pPr>
            <a:r>
              <a:rPr lang="en-US" sz="2400" dirty="0" smtClean="0"/>
              <a:t> }</a:t>
            </a:r>
          </a:p>
          <a:p>
            <a:pPr>
              <a:buSzPct val="100000"/>
              <a:buNone/>
            </a:pPr>
            <a:r>
              <a:rPr lang="en-US" sz="2400" dirty="0" smtClean="0"/>
              <a:t> public void show()</a:t>
            </a:r>
          </a:p>
          <a:p>
            <a:pPr>
              <a:buSzPct val="100000"/>
              <a:buNone/>
            </a:pPr>
            <a:r>
              <a:rPr lang="en-US" sz="2400" dirty="0" smtClean="0"/>
              <a:t> {</a:t>
            </a:r>
          </a:p>
          <a:p>
            <a:pPr>
              <a:buSzPct val="100000"/>
              <a:buNone/>
            </a:pPr>
            <a:r>
              <a:rPr lang="en-US" sz="2400" dirty="0" smtClean="0"/>
              <a:t> S.O.P(“Name is ”+name+“\</a:t>
            </a:r>
            <a:r>
              <a:rPr lang="en-US" sz="2400" dirty="0" err="1" smtClean="0"/>
              <a:t>nId</a:t>
            </a:r>
            <a:r>
              <a:rPr lang="en-US" sz="2400" dirty="0" smtClean="0"/>
              <a:t> is ”+</a:t>
            </a:r>
            <a:r>
              <a:rPr lang="en-US" sz="2400" dirty="0" err="1" smtClean="0"/>
              <a:t>accid</a:t>
            </a:r>
            <a:r>
              <a:rPr lang="en-US" sz="2400" dirty="0" smtClean="0"/>
              <a:t>+“\</a:t>
            </a:r>
            <a:r>
              <a:rPr lang="en-US" sz="2400" dirty="0" err="1" smtClean="0"/>
              <a:t>nBalance</a:t>
            </a:r>
            <a:r>
              <a:rPr lang="en-US" sz="2400" dirty="0" smtClean="0"/>
              <a:t> is ”+balance);</a:t>
            </a:r>
          </a:p>
          <a:p>
            <a:pPr>
              <a:buSzPct val="100000"/>
              <a:buNone/>
            </a:pPr>
            <a:r>
              <a:rPr lang="en-US" sz="2400" dirty="0" smtClean="0"/>
              <a:t> }</a:t>
            </a:r>
          </a:p>
          <a:p>
            <a:pPr>
              <a:buSzPct val="100000"/>
              <a:buNone/>
            </a:pPr>
            <a:r>
              <a:rPr lang="en-US" sz="2400" b="1" dirty="0" smtClean="0"/>
              <a:t>}</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an</a:t>
            </a:r>
            <a:br>
              <a:rPr lang="en-US" b="1" dirty="0" smtClean="0"/>
            </a:br>
            <a:r>
              <a:rPr lang="en-US" b="1" dirty="0" smtClean="0"/>
              <a:t>Array of References</a:t>
            </a:r>
            <a:endParaRPr lang="en-IN" b="1" dirty="0"/>
          </a:p>
        </p:txBody>
      </p:sp>
      <p:sp>
        <p:nvSpPr>
          <p:cNvPr id="3" name="Content Placeholder 2"/>
          <p:cNvSpPr>
            <a:spLocks noGrp="1"/>
          </p:cNvSpPr>
          <p:nvPr>
            <p:ph sz="quarter" idx="1"/>
          </p:nvPr>
        </p:nvSpPr>
        <p:spPr>
          <a:xfrm>
            <a:off x="179512" y="1412776"/>
            <a:ext cx="8719944" cy="5256584"/>
          </a:xfrm>
        </p:spPr>
        <p:txBody>
          <a:bodyPr>
            <a:normAutofit fontScale="77500" lnSpcReduction="20000"/>
          </a:bodyPr>
          <a:lstStyle/>
          <a:p>
            <a:pPr>
              <a:buSzPct val="100000"/>
              <a:buNone/>
            </a:pPr>
            <a:r>
              <a:rPr lang="en-US" sz="2400" b="1" dirty="0" smtClean="0"/>
              <a:t>class </a:t>
            </a:r>
            <a:r>
              <a:rPr lang="en-US" sz="2400" b="1" dirty="0" err="1" smtClean="0"/>
              <a:t>CreateAccount</a:t>
            </a:r>
            <a:endParaRPr lang="en-US" sz="2400" b="1" dirty="0" smtClean="0"/>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a:t>
            </a:r>
            <a:r>
              <a:rPr lang="en-US" sz="2400" dirty="0" smtClean="0">
                <a:solidFill>
                  <a:srgbClr val="FF0000"/>
                </a:solidFill>
              </a:rPr>
              <a:t>Account [ ] A=new Account[2];</a:t>
            </a:r>
            <a:endParaRPr lang="en-US" sz="2400" dirty="0" smtClean="0"/>
          </a:p>
          <a:p>
            <a:pPr>
              <a:buSzPct val="100000"/>
              <a:buNone/>
            </a:pPr>
            <a:r>
              <a:rPr lang="en-US" sz="2400" dirty="0" smtClean="0"/>
              <a:t> Scanner kb=new Scanner(</a:t>
            </a:r>
            <a:r>
              <a:rPr lang="en-US" sz="2400" dirty="0" err="1" smtClean="0"/>
              <a:t>System.in</a:t>
            </a:r>
            <a:r>
              <a:rPr lang="en-US" sz="2400" dirty="0" smtClean="0"/>
              <a:t>);</a:t>
            </a:r>
          </a:p>
          <a:p>
            <a:pPr>
              <a:buSzPct val="100000"/>
              <a:buNone/>
            </a:pPr>
            <a:r>
              <a:rPr lang="en-US" sz="2400" dirty="0" smtClean="0"/>
              <a:t> </a:t>
            </a:r>
            <a:r>
              <a:rPr lang="en-US" sz="2400" dirty="0" err="1" smtClean="0"/>
              <a:t>int</a:t>
            </a:r>
            <a:r>
              <a:rPr lang="en-US" sz="2400" dirty="0" smtClean="0"/>
              <a:t> id;</a:t>
            </a:r>
          </a:p>
          <a:p>
            <a:pPr>
              <a:buSzPct val="100000"/>
              <a:buNone/>
            </a:pPr>
            <a:r>
              <a:rPr lang="en-US" sz="2400" dirty="0" smtClean="0"/>
              <a:t> String name;</a:t>
            </a:r>
          </a:p>
          <a:p>
            <a:pPr>
              <a:buSzPct val="100000"/>
              <a:buNone/>
            </a:pPr>
            <a:r>
              <a:rPr lang="en-US" sz="2400" dirty="0" smtClean="0"/>
              <a:t> double bal;</a:t>
            </a:r>
          </a:p>
          <a:p>
            <a:pPr>
              <a:buSzPct val="100000"/>
              <a:buNone/>
            </a:pPr>
            <a:r>
              <a:rPr lang="en-US" sz="2400" dirty="0" smtClean="0"/>
              <a:t> for(</a:t>
            </a:r>
            <a:r>
              <a:rPr lang="en-US" sz="2400" dirty="0" err="1" smtClean="0"/>
              <a:t>int</a:t>
            </a:r>
            <a:r>
              <a:rPr lang="en-US" sz="2400" dirty="0" smtClean="0"/>
              <a:t> </a:t>
            </a:r>
            <a:r>
              <a:rPr lang="en-US" sz="2400" dirty="0" err="1" smtClean="0"/>
              <a:t>i</a:t>
            </a:r>
            <a:r>
              <a:rPr lang="en-US" sz="2400" dirty="0" smtClean="0"/>
              <a:t>=0;i&lt;</a:t>
            </a:r>
            <a:r>
              <a:rPr lang="en-US" sz="2400" dirty="0" err="1" smtClean="0"/>
              <a:t>A.length;i</a:t>
            </a:r>
            <a:r>
              <a:rPr lang="en-US" sz="2400" dirty="0" smtClean="0"/>
              <a:t>++)</a:t>
            </a:r>
          </a:p>
          <a:p>
            <a:pPr>
              <a:buSzPct val="100000"/>
              <a:buNone/>
            </a:pPr>
            <a:r>
              <a:rPr lang="en-US" sz="2400" dirty="0" smtClean="0"/>
              <a:t> {</a:t>
            </a:r>
          </a:p>
          <a:p>
            <a:pPr>
              <a:buSzPct val="100000"/>
              <a:buNone/>
            </a:pPr>
            <a:r>
              <a:rPr lang="en-US" sz="2400" dirty="0" smtClean="0"/>
              <a:t> S.O.P(“Enter Id, Name and Balance for Account ”+(i+1));</a:t>
            </a:r>
          </a:p>
          <a:p>
            <a:pPr>
              <a:buSzPct val="100000"/>
              <a:buNone/>
            </a:pPr>
            <a:r>
              <a:rPr lang="en-US" sz="2400" dirty="0" smtClean="0"/>
              <a:t> id=</a:t>
            </a:r>
            <a:r>
              <a:rPr lang="en-US" sz="2400" dirty="0" err="1" smtClean="0"/>
              <a:t>kb.nextInt</a:t>
            </a:r>
            <a:r>
              <a:rPr lang="en-US" sz="2400" dirty="0" smtClean="0"/>
              <a:t>();</a:t>
            </a:r>
          </a:p>
          <a:p>
            <a:pPr>
              <a:buSzPct val="100000"/>
              <a:buNone/>
            </a:pPr>
            <a:r>
              <a:rPr lang="en-US" sz="2400" dirty="0" smtClean="0"/>
              <a:t> </a:t>
            </a:r>
            <a:r>
              <a:rPr lang="en-US" sz="2400" dirty="0" err="1" smtClean="0"/>
              <a:t>kb.nextLine</a:t>
            </a:r>
            <a:r>
              <a:rPr lang="en-US" sz="2400" dirty="0" smtClean="0"/>
              <a:t>();</a:t>
            </a:r>
          </a:p>
          <a:p>
            <a:pPr>
              <a:buSzPct val="100000"/>
              <a:buNone/>
            </a:pPr>
            <a:r>
              <a:rPr lang="en-US" sz="2400" dirty="0" smtClean="0"/>
              <a:t> name=</a:t>
            </a:r>
            <a:r>
              <a:rPr lang="en-US" sz="2400" dirty="0" err="1" smtClean="0"/>
              <a:t>kb.nextLine</a:t>
            </a:r>
            <a:r>
              <a:rPr lang="en-US" sz="2400" dirty="0" smtClean="0"/>
              <a:t>();</a:t>
            </a:r>
          </a:p>
          <a:p>
            <a:pPr>
              <a:buSzPct val="100000"/>
              <a:buNone/>
            </a:pPr>
            <a:r>
              <a:rPr lang="en-US" sz="2400" dirty="0" smtClean="0"/>
              <a:t> bal=</a:t>
            </a:r>
            <a:r>
              <a:rPr lang="en-US" sz="2400" dirty="0" err="1" smtClean="0"/>
              <a:t>kb.nextDouble</a:t>
            </a:r>
            <a:r>
              <a:rPr lang="en-US" sz="2400" dirty="0" smtClean="0"/>
              <a:t>();</a:t>
            </a:r>
          </a:p>
          <a:p>
            <a:pPr>
              <a:buSzPct val="100000"/>
              <a:buNone/>
            </a:pPr>
            <a:r>
              <a:rPr lang="en-US" sz="2400" dirty="0" smtClean="0"/>
              <a:t> </a:t>
            </a:r>
            <a:r>
              <a:rPr lang="en-US" sz="2400" dirty="0" smtClean="0">
                <a:solidFill>
                  <a:srgbClr val="FF0000"/>
                </a:solidFill>
              </a:rPr>
              <a:t>A[</a:t>
            </a:r>
            <a:r>
              <a:rPr lang="en-US" sz="2400" dirty="0" err="1" smtClean="0">
                <a:solidFill>
                  <a:srgbClr val="FF0000"/>
                </a:solidFill>
              </a:rPr>
              <a:t>i</a:t>
            </a:r>
            <a:r>
              <a:rPr lang="en-US" sz="2400" dirty="0" smtClean="0">
                <a:solidFill>
                  <a:srgbClr val="FF0000"/>
                </a:solidFill>
              </a:rPr>
              <a:t>]=new Account(</a:t>
            </a:r>
            <a:r>
              <a:rPr lang="en-US" sz="2400" dirty="0" err="1" smtClean="0">
                <a:solidFill>
                  <a:srgbClr val="FF0000"/>
                </a:solidFill>
              </a:rPr>
              <a:t>id,name,bal</a:t>
            </a:r>
            <a:r>
              <a:rPr lang="en-US" sz="2400" dirty="0" smtClean="0">
                <a:solidFill>
                  <a:srgbClr val="FF0000"/>
                </a:solidFill>
              </a:rPr>
              <a:t>);</a:t>
            </a:r>
          </a:p>
          <a:p>
            <a:pPr>
              <a:buSzPct val="100000"/>
              <a:buNone/>
            </a:pPr>
            <a:r>
              <a:rPr lang="en-US" sz="2400" dirty="0" smtClean="0"/>
              <a:t> }</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None/>
            </a:pPr>
            <a:r>
              <a:rPr lang="en-US" sz="2400" dirty="0" smtClean="0"/>
              <a:t> for( Account X : A)</a:t>
            </a:r>
          </a:p>
          <a:p>
            <a:pPr>
              <a:buSzPct val="100000"/>
              <a:buNone/>
            </a:pPr>
            <a:r>
              <a:rPr lang="en-US" sz="2400" dirty="0" smtClean="0"/>
              <a:t> {</a:t>
            </a:r>
          </a:p>
          <a:p>
            <a:pPr>
              <a:buSzPct val="100000"/>
              <a:buNone/>
            </a:pPr>
            <a:r>
              <a:rPr lang="en-US" sz="2400" dirty="0" smtClean="0"/>
              <a:t>  </a:t>
            </a:r>
            <a:r>
              <a:rPr lang="en-US" sz="2400" dirty="0" err="1" smtClean="0"/>
              <a:t>X.show</a:t>
            </a:r>
            <a:r>
              <a:rPr lang="en-US" sz="2400" dirty="0" smtClean="0"/>
              <a:t>();</a:t>
            </a:r>
          </a:p>
          <a:p>
            <a:pPr>
              <a:buSzPct val="100000"/>
              <a:buNone/>
            </a:pPr>
            <a:r>
              <a:rPr lang="en-US" sz="2400" dirty="0" smtClean="0"/>
              <a:t> }</a:t>
            </a:r>
          </a:p>
          <a:p>
            <a:pPr>
              <a:buSzPct val="100000"/>
              <a:buNone/>
            </a:pPr>
            <a:r>
              <a:rPr lang="en-US" sz="2400" b="1" dirty="0" smtClean="0"/>
              <a:t>}</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526962" y="2492896"/>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5526962" y="2996952"/>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26962" y="1988840"/>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35896" y="2862228"/>
            <a:ext cx="100811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cxnSp>
        <p:nvCxnSpPr>
          <p:cNvPr id="11" name="Straight Arrow Connector 10"/>
          <p:cNvCxnSpPr>
            <a:stCxn id="10" idx="3"/>
          </p:cNvCxnSpPr>
          <p:nvPr/>
        </p:nvCxnSpPr>
        <p:spPr>
          <a:xfrm flipV="1">
            <a:off x="4644008" y="1988840"/>
            <a:ext cx="864096" cy="1053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36096" y="1988840"/>
            <a:ext cx="1224136" cy="1477328"/>
          </a:xfrm>
          <a:prstGeom prst="rect">
            <a:avLst/>
          </a:prstGeom>
          <a:noFill/>
        </p:spPr>
        <p:txBody>
          <a:bodyPr wrap="square" rtlCol="0">
            <a:spAutoFit/>
          </a:bodyPr>
          <a:lstStyle/>
          <a:p>
            <a:r>
              <a:rPr lang="en-US" b="1" dirty="0" smtClean="0"/>
              <a:t>   101</a:t>
            </a:r>
          </a:p>
          <a:p>
            <a:endParaRPr lang="en-US" b="1" dirty="0" smtClean="0"/>
          </a:p>
          <a:p>
            <a:r>
              <a:rPr lang="en-US" b="1" dirty="0" smtClean="0"/>
              <a:t>  4000</a:t>
            </a:r>
          </a:p>
          <a:p>
            <a:r>
              <a:rPr lang="en-US" b="1" dirty="0" smtClean="0"/>
              <a:t> </a:t>
            </a:r>
          </a:p>
          <a:p>
            <a:r>
              <a:rPr lang="en-US" b="1" dirty="0" smtClean="0"/>
              <a:t>50000.0</a:t>
            </a:r>
            <a:endParaRPr lang="en-IN" b="1" dirty="0"/>
          </a:p>
        </p:txBody>
      </p:sp>
      <p:cxnSp>
        <p:nvCxnSpPr>
          <p:cNvPr id="14" name="Straight Arrow Connector 13"/>
          <p:cNvCxnSpPr>
            <a:stCxn id="7" idx="3"/>
            <a:endCxn id="43" idx="1"/>
          </p:cNvCxnSpPr>
          <p:nvPr/>
        </p:nvCxnSpPr>
        <p:spPr>
          <a:xfrm>
            <a:off x="6444208" y="2744924"/>
            <a:ext cx="5760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79912" y="2852936"/>
            <a:ext cx="792088" cy="369332"/>
          </a:xfrm>
          <a:prstGeom prst="rect">
            <a:avLst/>
          </a:prstGeom>
          <a:noFill/>
        </p:spPr>
        <p:txBody>
          <a:bodyPr wrap="square" rtlCol="0">
            <a:spAutoFit/>
          </a:bodyPr>
          <a:lstStyle/>
          <a:p>
            <a:r>
              <a:rPr lang="en-US" dirty="0" smtClean="0"/>
              <a:t>2000</a:t>
            </a:r>
            <a:endParaRPr lang="en-IN" dirty="0"/>
          </a:p>
        </p:txBody>
      </p:sp>
      <p:sp>
        <p:nvSpPr>
          <p:cNvPr id="16" name="TextBox 15"/>
          <p:cNvSpPr txBox="1"/>
          <p:nvPr/>
        </p:nvSpPr>
        <p:spPr>
          <a:xfrm>
            <a:off x="6876256" y="2843644"/>
            <a:ext cx="792088" cy="369332"/>
          </a:xfrm>
          <a:prstGeom prst="rect">
            <a:avLst/>
          </a:prstGeom>
          <a:noFill/>
        </p:spPr>
        <p:txBody>
          <a:bodyPr wrap="square" rtlCol="0">
            <a:spAutoFit/>
          </a:bodyPr>
          <a:lstStyle/>
          <a:p>
            <a:r>
              <a:rPr lang="en-US" dirty="0" smtClean="0"/>
              <a:t>4000</a:t>
            </a:r>
            <a:endParaRPr lang="en-IN" dirty="0"/>
          </a:p>
        </p:txBody>
      </p:sp>
      <p:sp>
        <p:nvSpPr>
          <p:cNvPr id="17" name="TextBox 16"/>
          <p:cNvSpPr txBox="1"/>
          <p:nvPr/>
        </p:nvSpPr>
        <p:spPr>
          <a:xfrm>
            <a:off x="5436096" y="1700808"/>
            <a:ext cx="792088" cy="369332"/>
          </a:xfrm>
          <a:prstGeom prst="rect">
            <a:avLst/>
          </a:prstGeom>
          <a:noFill/>
        </p:spPr>
        <p:txBody>
          <a:bodyPr wrap="square" rtlCol="0">
            <a:spAutoFit/>
          </a:bodyPr>
          <a:lstStyle/>
          <a:p>
            <a:r>
              <a:rPr lang="en-US" dirty="0" smtClean="0"/>
              <a:t>2000</a:t>
            </a:r>
            <a:endParaRPr lang="en-IN" dirty="0"/>
          </a:p>
        </p:txBody>
      </p:sp>
      <p:sp>
        <p:nvSpPr>
          <p:cNvPr id="18" name="Rectangle 17"/>
          <p:cNvSpPr/>
          <p:nvPr/>
        </p:nvSpPr>
        <p:spPr>
          <a:xfrm>
            <a:off x="1979712" y="2852936"/>
            <a:ext cx="100811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19" name="TextBox 18"/>
          <p:cNvSpPr txBox="1"/>
          <p:nvPr/>
        </p:nvSpPr>
        <p:spPr>
          <a:xfrm>
            <a:off x="2123728" y="2843644"/>
            <a:ext cx="720080" cy="369332"/>
          </a:xfrm>
          <a:prstGeom prst="rect">
            <a:avLst/>
          </a:prstGeom>
          <a:noFill/>
        </p:spPr>
        <p:txBody>
          <a:bodyPr wrap="square" rtlCol="0">
            <a:spAutoFit/>
          </a:bodyPr>
          <a:lstStyle/>
          <a:p>
            <a:r>
              <a:rPr lang="en-US" dirty="0" smtClean="0"/>
              <a:t>1000</a:t>
            </a:r>
            <a:endParaRPr lang="en-IN" dirty="0"/>
          </a:p>
        </p:txBody>
      </p:sp>
      <p:sp>
        <p:nvSpPr>
          <p:cNvPr id="20" name="Rectangle 19"/>
          <p:cNvSpPr/>
          <p:nvPr/>
        </p:nvSpPr>
        <p:spPr>
          <a:xfrm>
            <a:off x="3635896" y="3231560"/>
            <a:ext cx="100811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1" name="TextBox 20"/>
          <p:cNvSpPr txBox="1"/>
          <p:nvPr/>
        </p:nvSpPr>
        <p:spPr>
          <a:xfrm>
            <a:off x="3779912" y="3222268"/>
            <a:ext cx="792088" cy="369332"/>
          </a:xfrm>
          <a:prstGeom prst="rect">
            <a:avLst/>
          </a:prstGeom>
          <a:noFill/>
        </p:spPr>
        <p:txBody>
          <a:bodyPr wrap="square" rtlCol="0">
            <a:spAutoFit/>
          </a:bodyPr>
          <a:lstStyle/>
          <a:p>
            <a:r>
              <a:rPr lang="en-US" dirty="0" smtClean="0"/>
              <a:t>3000</a:t>
            </a:r>
            <a:endParaRPr lang="en-IN" dirty="0"/>
          </a:p>
        </p:txBody>
      </p:sp>
      <p:cxnSp>
        <p:nvCxnSpPr>
          <p:cNvPr id="26" name="Straight Arrow Connector 25"/>
          <p:cNvCxnSpPr>
            <a:stCxn id="20" idx="3"/>
            <a:endCxn id="34" idx="1"/>
          </p:cNvCxnSpPr>
          <p:nvPr/>
        </p:nvCxnSpPr>
        <p:spPr>
          <a:xfrm>
            <a:off x="4644008" y="3411580"/>
            <a:ext cx="720080" cy="8408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54954" y="4869160"/>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5454954" y="5373216"/>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5454954" y="4365104"/>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5364088" y="4365104"/>
            <a:ext cx="1224136" cy="1477328"/>
          </a:xfrm>
          <a:prstGeom prst="rect">
            <a:avLst/>
          </a:prstGeom>
          <a:noFill/>
        </p:spPr>
        <p:txBody>
          <a:bodyPr wrap="square" rtlCol="0">
            <a:spAutoFit/>
          </a:bodyPr>
          <a:lstStyle/>
          <a:p>
            <a:r>
              <a:rPr lang="en-US" b="1" dirty="0" smtClean="0"/>
              <a:t>   102</a:t>
            </a:r>
          </a:p>
          <a:p>
            <a:endParaRPr lang="en-US" b="1" dirty="0" smtClean="0"/>
          </a:p>
          <a:p>
            <a:r>
              <a:rPr lang="en-US" b="1" dirty="0" smtClean="0"/>
              <a:t>  5000</a:t>
            </a:r>
          </a:p>
          <a:p>
            <a:r>
              <a:rPr lang="en-US" b="1" dirty="0" smtClean="0"/>
              <a:t> </a:t>
            </a:r>
          </a:p>
          <a:p>
            <a:r>
              <a:rPr lang="en-US" b="1" dirty="0" smtClean="0"/>
              <a:t>30000.0</a:t>
            </a:r>
            <a:endParaRPr lang="en-IN" b="1" dirty="0"/>
          </a:p>
        </p:txBody>
      </p:sp>
      <p:cxnSp>
        <p:nvCxnSpPr>
          <p:cNvPr id="33" name="Straight Arrow Connector 32"/>
          <p:cNvCxnSpPr>
            <a:stCxn id="29" idx="3"/>
            <a:endCxn id="47" idx="1"/>
          </p:cNvCxnSpPr>
          <p:nvPr/>
        </p:nvCxnSpPr>
        <p:spPr>
          <a:xfrm>
            <a:off x="6372200" y="5121188"/>
            <a:ext cx="44043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64088" y="4067780"/>
            <a:ext cx="864096" cy="369332"/>
          </a:xfrm>
          <a:prstGeom prst="rect">
            <a:avLst/>
          </a:prstGeom>
          <a:noFill/>
        </p:spPr>
        <p:txBody>
          <a:bodyPr wrap="square" rtlCol="0">
            <a:spAutoFit/>
          </a:bodyPr>
          <a:lstStyle/>
          <a:p>
            <a:r>
              <a:rPr lang="en-US" dirty="0" smtClean="0"/>
              <a:t>3000</a:t>
            </a:r>
            <a:endParaRPr lang="en-IN" dirty="0"/>
          </a:p>
        </p:txBody>
      </p:sp>
      <p:cxnSp>
        <p:nvCxnSpPr>
          <p:cNvPr id="37" name="Straight Arrow Connector 36"/>
          <p:cNvCxnSpPr>
            <a:stCxn id="18" idx="3"/>
          </p:cNvCxnSpPr>
          <p:nvPr/>
        </p:nvCxnSpPr>
        <p:spPr>
          <a:xfrm flipV="1">
            <a:off x="2987824" y="2852936"/>
            <a:ext cx="648072" cy="180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63888" y="2555612"/>
            <a:ext cx="720080" cy="369332"/>
          </a:xfrm>
          <a:prstGeom prst="rect">
            <a:avLst/>
          </a:prstGeom>
          <a:noFill/>
        </p:spPr>
        <p:txBody>
          <a:bodyPr wrap="square" rtlCol="0">
            <a:spAutoFit/>
          </a:bodyPr>
          <a:lstStyle/>
          <a:p>
            <a:r>
              <a:rPr lang="en-US" dirty="0" smtClean="0"/>
              <a:t>1000</a:t>
            </a:r>
            <a:endParaRPr lang="en-IN" dirty="0"/>
          </a:p>
        </p:txBody>
      </p:sp>
      <p:sp>
        <p:nvSpPr>
          <p:cNvPr id="42" name="TextBox 41"/>
          <p:cNvSpPr txBox="1"/>
          <p:nvPr/>
        </p:nvSpPr>
        <p:spPr>
          <a:xfrm>
            <a:off x="3059832" y="2926685"/>
            <a:ext cx="720080" cy="646331"/>
          </a:xfrm>
          <a:prstGeom prst="rect">
            <a:avLst/>
          </a:prstGeom>
          <a:noFill/>
        </p:spPr>
        <p:txBody>
          <a:bodyPr wrap="square" rtlCol="0">
            <a:spAutoFit/>
          </a:bodyPr>
          <a:lstStyle/>
          <a:p>
            <a:r>
              <a:rPr lang="en-US" dirty="0" smtClean="0"/>
              <a:t>A[1]</a:t>
            </a:r>
          </a:p>
          <a:p>
            <a:r>
              <a:rPr lang="en-US" dirty="0" smtClean="0"/>
              <a:t>A[2]</a:t>
            </a:r>
          </a:p>
        </p:txBody>
      </p:sp>
      <p:sp>
        <p:nvSpPr>
          <p:cNvPr id="43" name="Rectangle 42"/>
          <p:cNvSpPr/>
          <p:nvPr/>
        </p:nvSpPr>
        <p:spPr>
          <a:xfrm>
            <a:off x="7020272" y="2564904"/>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4" name="Rectangle 43"/>
          <p:cNvSpPr/>
          <p:nvPr/>
        </p:nvSpPr>
        <p:spPr>
          <a:xfrm>
            <a:off x="7443936" y="2564904"/>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5" name="Rectangle 44"/>
          <p:cNvSpPr/>
          <p:nvPr/>
        </p:nvSpPr>
        <p:spPr>
          <a:xfrm>
            <a:off x="7875984" y="2564904"/>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6" name="Rectangle 45"/>
          <p:cNvSpPr/>
          <p:nvPr/>
        </p:nvSpPr>
        <p:spPr>
          <a:xfrm>
            <a:off x="8308032" y="2564904"/>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7" name="Rectangle 46"/>
          <p:cNvSpPr/>
          <p:nvPr/>
        </p:nvSpPr>
        <p:spPr>
          <a:xfrm>
            <a:off x="6812632" y="4941168"/>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8" name="Rectangle 47"/>
          <p:cNvSpPr/>
          <p:nvPr/>
        </p:nvSpPr>
        <p:spPr>
          <a:xfrm>
            <a:off x="7236296" y="4941168"/>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9" name="Rectangle 48"/>
          <p:cNvSpPr/>
          <p:nvPr/>
        </p:nvSpPr>
        <p:spPr>
          <a:xfrm>
            <a:off x="7668344" y="4941168"/>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50" name="Rectangle 49"/>
          <p:cNvSpPr/>
          <p:nvPr/>
        </p:nvSpPr>
        <p:spPr>
          <a:xfrm>
            <a:off x="8100392" y="4941168"/>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53" name="TextBox 52"/>
          <p:cNvSpPr txBox="1"/>
          <p:nvPr/>
        </p:nvSpPr>
        <p:spPr>
          <a:xfrm>
            <a:off x="6732240" y="5229200"/>
            <a:ext cx="792088" cy="369332"/>
          </a:xfrm>
          <a:prstGeom prst="rect">
            <a:avLst/>
          </a:prstGeom>
          <a:noFill/>
        </p:spPr>
        <p:txBody>
          <a:bodyPr wrap="square" rtlCol="0">
            <a:spAutoFit/>
          </a:bodyPr>
          <a:lstStyle/>
          <a:p>
            <a:r>
              <a:rPr lang="en-US" dirty="0" smtClean="0"/>
              <a:t>5000</a:t>
            </a:r>
            <a:endParaRPr lang="en-IN" dirty="0"/>
          </a:p>
        </p:txBody>
      </p:sp>
      <p:sp>
        <p:nvSpPr>
          <p:cNvPr id="56" name="Rectangle 55"/>
          <p:cNvSpPr/>
          <p:nvPr/>
        </p:nvSpPr>
        <p:spPr>
          <a:xfrm>
            <a:off x="8532440" y="4941168"/>
            <a:ext cx="4236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58" name="TextBox 57"/>
          <p:cNvSpPr txBox="1"/>
          <p:nvPr/>
        </p:nvSpPr>
        <p:spPr>
          <a:xfrm>
            <a:off x="7064152" y="2564904"/>
            <a:ext cx="2079848" cy="369332"/>
          </a:xfrm>
          <a:prstGeom prst="rect">
            <a:avLst/>
          </a:prstGeom>
          <a:noFill/>
        </p:spPr>
        <p:txBody>
          <a:bodyPr wrap="square" rtlCol="0">
            <a:spAutoFit/>
          </a:bodyPr>
          <a:lstStyle/>
          <a:p>
            <a:r>
              <a:rPr lang="en-US" dirty="0" smtClean="0"/>
              <a:t>A     M     I     T</a:t>
            </a:r>
            <a:endParaRPr lang="en-IN" dirty="0"/>
          </a:p>
        </p:txBody>
      </p:sp>
      <p:sp>
        <p:nvSpPr>
          <p:cNvPr id="59" name="TextBox 58"/>
          <p:cNvSpPr txBox="1"/>
          <p:nvPr/>
        </p:nvSpPr>
        <p:spPr>
          <a:xfrm>
            <a:off x="6884640" y="4931876"/>
            <a:ext cx="2079848" cy="369332"/>
          </a:xfrm>
          <a:prstGeom prst="rect">
            <a:avLst/>
          </a:prstGeom>
          <a:noFill/>
        </p:spPr>
        <p:txBody>
          <a:bodyPr wrap="square" rtlCol="0">
            <a:spAutoFit/>
          </a:bodyPr>
          <a:lstStyle/>
          <a:p>
            <a:r>
              <a:rPr lang="en-US" dirty="0" smtClean="0"/>
              <a:t>S     U    M     I      T</a:t>
            </a:r>
            <a:endParaRPr lang="en-IN" dirty="0"/>
          </a:p>
        </p:txBody>
      </p:sp>
      <p:sp>
        <p:nvSpPr>
          <p:cNvPr id="60" name="TextBox 59"/>
          <p:cNvSpPr txBox="1"/>
          <p:nvPr/>
        </p:nvSpPr>
        <p:spPr>
          <a:xfrm>
            <a:off x="2267744" y="3140968"/>
            <a:ext cx="360040" cy="369332"/>
          </a:xfrm>
          <a:prstGeom prst="rect">
            <a:avLst/>
          </a:prstGeom>
          <a:noFill/>
        </p:spPr>
        <p:txBody>
          <a:bodyPr wrap="square" rtlCol="0">
            <a:spAutoFit/>
          </a:bodyPr>
          <a:lstStyle/>
          <a:p>
            <a:r>
              <a:rPr lang="en-US" dirty="0" smtClean="0"/>
              <a:t>A</a:t>
            </a:r>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5" presetClass="entr" presetSubtype="1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checkerboard(across)">
                                      <p:cBhvr>
                                        <p:cTn id="38" dur="500"/>
                                        <p:tgtEl>
                                          <p:spTgt spid="3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childTnLst>
                                </p:cTn>
                              </p:par>
                              <p:par>
                                <p:cTn id="62" presetID="5" presetClass="entr" presetSubtype="1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checkerboard(across)">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5" presetClass="entr" presetSubtype="1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checkerboard(across)">
                                      <p:cBhvr>
                                        <p:cTn id="73" dur="500"/>
                                        <p:tgtEl>
                                          <p:spTgt spid="1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blinds(horizontal)">
                                      <p:cBhvr>
                                        <p:cTn id="76" dur="500"/>
                                        <p:tgtEl>
                                          <p:spTgt spid="4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blinds(horizontal)">
                                      <p:cBhvr>
                                        <p:cTn id="79" dur="500"/>
                                        <p:tgtEl>
                                          <p:spTgt spid="4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blinds(horizontal)">
                                      <p:cBhvr>
                                        <p:cTn id="82" dur="500"/>
                                        <p:tgtEl>
                                          <p:spTgt spid="4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blinds(horizontal)">
                                      <p:cBhvr>
                                        <p:cTn id="85" dur="500"/>
                                        <p:tgtEl>
                                          <p:spTgt spid="46"/>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blinds(horizontal)">
                                      <p:cBhvr>
                                        <p:cTn id="96" dur="500"/>
                                        <p:tgtEl>
                                          <p:spTgt spid="2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blinds(horizontal)">
                                      <p:cBhvr>
                                        <p:cTn id="99" dur="500"/>
                                        <p:tgtEl>
                                          <p:spTgt spid="3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blinds(horizontal)">
                                      <p:cBhvr>
                                        <p:cTn id="102" dur="500"/>
                                        <p:tgtEl>
                                          <p:spTgt spid="31"/>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par>
                                <p:cTn id="105" presetID="5" presetClass="entr" presetSubtype="10" fill="hold"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checkerboard(across)">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childTnLst>
                                </p:cTn>
                              </p:par>
                              <p:par>
                                <p:cTn id="112" presetID="5" presetClass="entr" presetSubtype="10" fill="hold"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checkerboard(across)">
                                      <p:cBhvr>
                                        <p:cTn id="114" dur="500"/>
                                        <p:tgtEl>
                                          <p:spTgt spid="33"/>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blinds(horizontal)">
                                      <p:cBhvr>
                                        <p:cTn id="117" dur="500"/>
                                        <p:tgtEl>
                                          <p:spTgt spid="47"/>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blinds(horizontal)">
                                      <p:cBhvr>
                                        <p:cTn id="120" dur="500"/>
                                        <p:tgtEl>
                                          <p:spTgt spid="48"/>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linds(horizontal)">
                                      <p:cBhvr>
                                        <p:cTn id="123" dur="500"/>
                                        <p:tgtEl>
                                          <p:spTgt spid="49"/>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blinds(horizontal)">
                                      <p:cBhvr>
                                        <p:cTn id="126" dur="500"/>
                                        <p:tgtEl>
                                          <p:spTgt spid="50"/>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3" presetClass="entr" presetSubtype="10"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blinds(horizontal)">
                                      <p:cBhvr>
                                        <p:cTn id="131" dur="500"/>
                                        <p:tgtEl>
                                          <p:spTgt spid="56"/>
                                        </p:tgtEl>
                                      </p:cBhvr>
                                    </p:animEffect>
                                  </p:childTnLst>
                                </p:cTn>
                              </p:par>
                              <p:par>
                                <p:cTn id="132" presetID="1" presetClass="entr" presetSubtype="0" fill="hold" grpId="0" nodeType="withEffect">
                                  <p:stCondLst>
                                    <p:cond delay="0"/>
                                  </p:stCondLst>
                                  <p:childTnLst>
                                    <p:set>
                                      <p:cBhvr>
                                        <p:cTn id="13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2" grpId="0"/>
      <p:bldP spid="15" grpId="0"/>
      <p:bldP spid="16" grpId="0"/>
      <p:bldP spid="17" grpId="0"/>
      <p:bldP spid="18" grpId="0" animBg="1"/>
      <p:bldP spid="19" grpId="0"/>
      <p:bldP spid="20" grpId="0" animBg="1"/>
      <p:bldP spid="21" grpId="0"/>
      <p:bldP spid="29" grpId="0" animBg="1"/>
      <p:bldP spid="30" grpId="0" animBg="1"/>
      <p:bldP spid="31" grpId="0" animBg="1"/>
      <p:bldP spid="32" grpId="0"/>
      <p:bldP spid="34" grpId="0"/>
      <p:bldP spid="40" grpId="0"/>
      <p:bldP spid="42" grpId="0"/>
      <p:bldP spid="43" grpId="0" animBg="1"/>
      <p:bldP spid="44" grpId="0" animBg="1"/>
      <p:bldP spid="45" grpId="0" animBg="1"/>
      <p:bldP spid="46" grpId="0" animBg="1"/>
      <p:bldP spid="47" grpId="0" animBg="1"/>
      <p:bldP spid="48" grpId="0" animBg="1"/>
      <p:bldP spid="49" grpId="0" animBg="1"/>
      <p:bldP spid="50" grpId="0" animBg="1"/>
      <p:bldP spid="53" grpId="0"/>
      <p:bldP spid="56" grpId="0" animBg="1"/>
      <p:bldP spid="58" grpId="0"/>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Initializer</a:t>
            </a:r>
            <a:r>
              <a:rPr lang="en-US" b="1" dirty="0" smtClean="0"/>
              <a:t> block</a:t>
            </a:r>
            <a:endParaRPr lang="en-IN" b="1" dirty="0"/>
          </a:p>
        </p:txBody>
      </p:sp>
      <p:sp>
        <p:nvSpPr>
          <p:cNvPr id="3" name="Content Placeholder 2"/>
          <p:cNvSpPr>
            <a:spLocks noGrp="1"/>
          </p:cNvSpPr>
          <p:nvPr>
            <p:ph sz="quarter" idx="1"/>
          </p:nvPr>
        </p:nvSpPr>
        <p:spPr>
          <a:xfrm>
            <a:off x="251520" y="1556792"/>
            <a:ext cx="8647936" cy="4968552"/>
          </a:xfrm>
        </p:spPr>
        <p:txBody>
          <a:bodyPr>
            <a:normAutofit fontScale="92500" lnSpcReduction="10000"/>
          </a:bodyPr>
          <a:lstStyle/>
          <a:p>
            <a:pPr>
              <a:buSzPct val="100000"/>
              <a:buFont typeface="Arial" pitchFamily="34" charset="0"/>
              <a:buChar char="•"/>
            </a:pPr>
            <a:r>
              <a:rPr lang="en-US" sz="2400" dirty="0" smtClean="0"/>
              <a:t>In Java </a:t>
            </a:r>
            <a:r>
              <a:rPr lang="en-US" sz="2400" dirty="0" smtClean="0">
                <a:solidFill>
                  <a:srgbClr val="FF0000"/>
                </a:solidFill>
              </a:rPr>
              <a:t>Instance </a:t>
            </a:r>
            <a:r>
              <a:rPr lang="en-US" sz="2400" dirty="0" err="1" smtClean="0">
                <a:solidFill>
                  <a:srgbClr val="FF0000"/>
                </a:solidFill>
              </a:rPr>
              <a:t>initializer</a:t>
            </a:r>
            <a:r>
              <a:rPr lang="en-US" sz="2400" dirty="0" smtClean="0">
                <a:solidFill>
                  <a:srgbClr val="FF0000"/>
                </a:solidFill>
              </a:rPr>
              <a:t> blocks</a:t>
            </a:r>
            <a:r>
              <a:rPr lang="en-US" sz="2400" dirty="0" smtClean="0"/>
              <a:t> are used to initialize instance data members or say objects.</a:t>
            </a:r>
          </a:p>
          <a:p>
            <a:pPr>
              <a:buSzPct val="100000"/>
              <a:buFont typeface="Arial" pitchFamily="34" charset="0"/>
              <a:buChar char="•"/>
            </a:pPr>
            <a:r>
              <a:rPr lang="en-US" sz="2400" dirty="0" smtClean="0"/>
              <a:t>It runs each time when an object of a class is created.</a:t>
            </a:r>
          </a:p>
          <a:p>
            <a:pPr>
              <a:buSzPct val="100000"/>
              <a:buFont typeface="Arial" pitchFamily="34" charset="0"/>
              <a:buChar char="•"/>
            </a:pPr>
            <a:r>
              <a:rPr lang="en-US" sz="2400" dirty="0" smtClean="0"/>
              <a:t>The whole block is copied inside each constructor of the class</a:t>
            </a:r>
            <a:r>
              <a:rPr lang="en-IN" sz="2400" dirty="0" smtClean="0"/>
              <a:t>.</a:t>
            </a:r>
            <a:endParaRPr lang="en-US" sz="2400" dirty="0" smtClean="0"/>
          </a:p>
          <a:p>
            <a:pPr>
              <a:buSzPct val="100000"/>
              <a:buFont typeface="Arial" pitchFamily="34" charset="0"/>
              <a:buChar char="•"/>
            </a:pPr>
            <a:r>
              <a:rPr lang="en-US" sz="2400" u="sng" dirty="0" smtClean="0"/>
              <a:t>Syntax</a:t>
            </a:r>
            <a:r>
              <a:rPr lang="en-US" sz="2400" dirty="0" smtClean="0"/>
              <a:t> :-</a:t>
            </a:r>
          </a:p>
          <a:p>
            <a:pPr>
              <a:buSzPct val="100000"/>
              <a:buNone/>
            </a:pPr>
            <a:r>
              <a:rPr lang="en-US" sz="2400" b="1" dirty="0" smtClean="0"/>
              <a:t> </a:t>
            </a:r>
            <a:r>
              <a:rPr lang="en-US" sz="2400" b="1" dirty="0" smtClean="0"/>
              <a:t>class &lt;</a:t>
            </a:r>
            <a:r>
              <a:rPr lang="en-US" sz="2400" b="1" dirty="0" err="1" smtClean="0"/>
              <a:t>classname</a:t>
            </a:r>
            <a:r>
              <a:rPr lang="en-US" sz="2400" b="1" dirty="0" smtClean="0"/>
              <a:t>&gt;</a:t>
            </a:r>
          </a:p>
          <a:p>
            <a:pPr>
              <a:buSzPct val="100000"/>
              <a:buNone/>
            </a:pPr>
            <a:r>
              <a:rPr lang="en-US" sz="2400" b="1" dirty="0" smtClean="0"/>
              <a:t>{</a:t>
            </a:r>
          </a:p>
          <a:p>
            <a:pPr>
              <a:buSzPct val="100000"/>
              <a:buNone/>
            </a:pPr>
            <a:r>
              <a:rPr lang="en-US" sz="2400" dirty="0" smtClean="0"/>
              <a:t> </a:t>
            </a:r>
            <a:r>
              <a:rPr lang="en-US" sz="2400" dirty="0" smtClean="0"/>
              <a:t>&lt;data member&gt;;</a:t>
            </a:r>
          </a:p>
          <a:p>
            <a:pPr>
              <a:buSzPct val="100000"/>
              <a:buNone/>
            </a:pPr>
            <a:r>
              <a:rPr lang="en-US" sz="2400" b="1" dirty="0" smtClean="0"/>
              <a:t> </a:t>
            </a:r>
            <a:r>
              <a:rPr lang="en-US" sz="2400" b="1" dirty="0" smtClean="0"/>
              <a:t>// </a:t>
            </a:r>
            <a:r>
              <a:rPr lang="en-US" sz="2400" b="1" dirty="0" err="1" smtClean="0"/>
              <a:t>initializer</a:t>
            </a:r>
            <a:r>
              <a:rPr lang="en-US" sz="2400" b="1" dirty="0" smtClean="0"/>
              <a:t> block</a:t>
            </a:r>
            <a:endParaRPr lang="en-US" sz="2400" b="1" dirty="0" smtClean="0"/>
          </a:p>
          <a:p>
            <a:pPr>
              <a:buSzPct val="100000"/>
              <a:buNone/>
            </a:pPr>
            <a:r>
              <a:rPr lang="en-US" sz="2400" b="1" dirty="0" smtClean="0"/>
              <a:t> </a:t>
            </a:r>
            <a:r>
              <a:rPr lang="en-US" sz="2400" b="1" dirty="0" smtClean="0"/>
              <a:t>{ </a:t>
            </a:r>
          </a:p>
          <a:p>
            <a:pPr>
              <a:buSzPct val="100000"/>
              <a:buNone/>
            </a:pPr>
            <a:r>
              <a:rPr lang="en-US" sz="2400" b="1" dirty="0" smtClean="0"/>
              <a:t> // </a:t>
            </a:r>
            <a:r>
              <a:rPr lang="en-US" sz="2400" b="1" dirty="0" err="1" smtClean="0"/>
              <a:t>initializer</a:t>
            </a:r>
            <a:r>
              <a:rPr lang="en-US" sz="2400" b="1" dirty="0" smtClean="0"/>
              <a:t> body</a:t>
            </a:r>
          </a:p>
          <a:p>
            <a:pPr>
              <a:buSzPct val="100000"/>
              <a:buNone/>
            </a:pPr>
            <a:r>
              <a:rPr lang="en-US" sz="2400" b="1" dirty="0" smtClean="0"/>
              <a:t> </a:t>
            </a:r>
            <a:r>
              <a:rPr lang="en-US" sz="2400" b="1" dirty="0" smtClean="0"/>
              <a:t>}</a:t>
            </a:r>
          </a:p>
          <a:p>
            <a:pPr>
              <a:buSzPct val="100000"/>
              <a:buNone/>
            </a:pPr>
            <a:r>
              <a:rPr lang="en-US" sz="2400" b="1" dirty="0" smtClean="0"/>
              <a:t>}</a:t>
            </a:r>
            <a:endParaRPr lang="en-US" sz="24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556792"/>
            <a:ext cx="8647936" cy="4824536"/>
          </a:xfrm>
        </p:spPr>
        <p:txBody>
          <a:bodyPr>
            <a:normAutofit fontScale="92500" lnSpcReduction="10000"/>
          </a:bodyPr>
          <a:lstStyle/>
          <a:p>
            <a:pPr>
              <a:buSzPct val="100000"/>
              <a:buNone/>
            </a:pPr>
            <a:r>
              <a:rPr lang="en-US" sz="2400" b="1" dirty="0" smtClean="0"/>
              <a:t>class Test</a:t>
            </a:r>
          </a:p>
          <a:p>
            <a:pPr>
              <a:buSzPct val="100000"/>
              <a:buNone/>
            </a:pPr>
            <a:r>
              <a:rPr lang="en-US" sz="2400" b="1" dirty="0" smtClean="0"/>
              <a:t>{</a:t>
            </a:r>
          </a:p>
          <a:p>
            <a:pPr>
              <a:buSzPct val="100000"/>
              <a:buNone/>
            </a:pPr>
            <a:r>
              <a:rPr lang="en-US" sz="2400" dirty="0" smtClean="0"/>
              <a:t> </a:t>
            </a:r>
            <a:r>
              <a:rPr lang="en-US" sz="2400" dirty="0" err="1" smtClean="0"/>
              <a:t>int</a:t>
            </a:r>
            <a:r>
              <a:rPr lang="en-US" sz="2400" dirty="0" smtClean="0"/>
              <a:t> </a:t>
            </a:r>
            <a:r>
              <a:rPr lang="en-US" sz="2400" dirty="0" err="1" smtClean="0"/>
              <a:t>x,y</a:t>
            </a:r>
            <a:r>
              <a:rPr lang="en-US" sz="2400" dirty="0" smtClean="0"/>
              <a:t>;</a:t>
            </a:r>
          </a:p>
          <a:p>
            <a:pPr>
              <a:buSzPct val="100000"/>
              <a:buNone/>
            </a:pPr>
            <a:r>
              <a:rPr lang="en-US" sz="2400" dirty="0" smtClean="0"/>
              <a:t> </a:t>
            </a:r>
            <a:r>
              <a:rPr lang="en-US" sz="2400" dirty="0" smtClean="0"/>
              <a:t>public Test( )</a:t>
            </a:r>
          </a:p>
          <a:p>
            <a:pPr>
              <a:buSzPct val="100000"/>
              <a:buNone/>
            </a:pPr>
            <a:r>
              <a:rPr lang="en-US" sz="2400" dirty="0" smtClean="0"/>
              <a:t> </a:t>
            </a:r>
            <a:r>
              <a:rPr lang="en-US" sz="2400" dirty="0" smtClean="0"/>
              <a:t>{</a:t>
            </a:r>
          </a:p>
          <a:p>
            <a:pPr>
              <a:buSzPct val="100000"/>
              <a:buNone/>
            </a:pPr>
            <a:r>
              <a:rPr lang="en-US" sz="2400" dirty="0" smtClean="0"/>
              <a:t> </a:t>
            </a:r>
            <a:r>
              <a:rPr lang="en-US" sz="2400" dirty="0" err="1" smtClean="0"/>
              <a:t>System.out.println</a:t>
            </a:r>
            <a:r>
              <a:rPr lang="en-US" sz="2400" dirty="0" smtClean="0"/>
              <a:t>(“In constructor with y= ”+y);</a:t>
            </a:r>
          </a:p>
          <a:p>
            <a:pPr>
              <a:buSzPct val="100000"/>
              <a:buNone/>
            </a:pPr>
            <a:r>
              <a:rPr lang="en-US" sz="2400" dirty="0" smtClean="0"/>
              <a:t> </a:t>
            </a:r>
            <a:r>
              <a:rPr lang="en-US" sz="2400" dirty="0" smtClean="0"/>
              <a:t>}</a:t>
            </a:r>
          </a:p>
          <a:p>
            <a:pPr>
              <a:buSzPct val="100000"/>
              <a:buNone/>
            </a:pPr>
            <a:r>
              <a:rPr lang="en-US" sz="2400" b="1" dirty="0" smtClean="0"/>
              <a:t> </a:t>
            </a:r>
            <a:r>
              <a:rPr lang="en-US" sz="2400" b="1" dirty="0" smtClean="0"/>
              <a:t>{</a:t>
            </a:r>
          </a:p>
          <a:p>
            <a:pPr>
              <a:buSzPct val="100000"/>
              <a:buNone/>
            </a:pPr>
            <a:r>
              <a:rPr lang="en-US" sz="2400" b="1" dirty="0" smtClean="0"/>
              <a:t> x=10;</a:t>
            </a:r>
          </a:p>
          <a:p>
            <a:pPr>
              <a:buSzPct val="100000"/>
              <a:buNone/>
            </a:pPr>
            <a:r>
              <a:rPr lang="en-US" sz="2400" b="1" dirty="0" smtClean="0"/>
              <a:t> </a:t>
            </a:r>
            <a:r>
              <a:rPr lang="en-US" sz="2400" b="1" dirty="0" err="1" smtClean="0"/>
              <a:t>System.out.println</a:t>
            </a:r>
            <a:r>
              <a:rPr lang="en-US" sz="2400" b="1" dirty="0" smtClean="0"/>
              <a:t>(“In </a:t>
            </a:r>
            <a:r>
              <a:rPr lang="en-US" sz="2400" b="1" dirty="0" err="1" smtClean="0"/>
              <a:t>initializer</a:t>
            </a:r>
            <a:r>
              <a:rPr lang="en-US" sz="2400" b="1" dirty="0" smtClean="0"/>
              <a:t> block with x= ”+x);</a:t>
            </a:r>
          </a:p>
          <a:p>
            <a:pPr>
              <a:buSzPct val="100000"/>
              <a:buNone/>
            </a:pPr>
            <a:r>
              <a:rPr lang="en-US" sz="2400" b="1" dirty="0" smtClean="0"/>
              <a:t> </a:t>
            </a:r>
            <a:r>
              <a:rPr lang="en-US" sz="2400" b="1" dirty="0" smtClean="0"/>
              <a:t>y=20;</a:t>
            </a:r>
          </a:p>
          <a:p>
            <a:pPr>
              <a:buSzPct val="100000"/>
              <a:buNone/>
            </a:pPr>
            <a:r>
              <a:rPr lang="en-US" sz="2400" b="1" dirty="0" smtClean="0"/>
              <a:t> </a:t>
            </a:r>
            <a:r>
              <a:rPr lang="en-US" sz="2400" b="1" dirty="0" smtClean="0"/>
              <a:t>}</a:t>
            </a:r>
          </a:p>
          <a:p>
            <a:pPr>
              <a:buSzPct val="100000"/>
              <a:buNone/>
            </a:pPr>
            <a:r>
              <a:rPr lang="en-US" sz="2400" b="1" dirty="0" smtClean="0"/>
              <a:t>}</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a:buSzPct val="100000"/>
              <a:buNone/>
            </a:pPr>
            <a:r>
              <a:rPr lang="en-US" sz="2400" b="1" dirty="0" smtClean="0"/>
              <a:t>class </a:t>
            </a:r>
            <a:r>
              <a:rPr lang="en-US" sz="2400" b="1" dirty="0" err="1" smtClean="0"/>
              <a:t>TestDemo</a:t>
            </a:r>
            <a:endParaRPr lang="en-US" sz="2400" b="1" dirty="0" smtClean="0"/>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a:t>
            </a:r>
            <a:r>
              <a:rPr lang="en-US" sz="2400" dirty="0" smtClean="0"/>
              <a:t>Test t1=new Test( );</a:t>
            </a:r>
          </a:p>
          <a:p>
            <a:pPr>
              <a:buSzPct val="100000"/>
              <a:buNone/>
            </a:pPr>
            <a:r>
              <a:rPr lang="en-US" sz="2400" dirty="0" smtClean="0"/>
              <a:t> </a:t>
            </a:r>
            <a:r>
              <a:rPr lang="en-US" sz="2400" dirty="0" smtClean="0"/>
              <a:t>Test t2=new Test( );</a:t>
            </a:r>
          </a:p>
          <a:p>
            <a:pPr>
              <a:buSzPct val="100000"/>
              <a:buNone/>
            </a:pPr>
            <a:r>
              <a:rPr lang="en-US" sz="2400" dirty="0" smtClean="0"/>
              <a:t> </a:t>
            </a:r>
            <a:r>
              <a:rPr lang="en-US" sz="2400" dirty="0" smtClean="0"/>
              <a:t>Test t3=new Test( );</a:t>
            </a:r>
          </a:p>
          <a:p>
            <a:pPr>
              <a:buSzPct val="100000"/>
              <a:buNone/>
            </a:pPr>
            <a:r>
              <a:rPr lang="en-US" sz="2400" dirty="0" smtClean="0"/>
              <a:t> </a:t>
            </a:r>
            <a:r>
              <a:rPr lang="en-US" sz="2400" dirty="0" smtClean="0"/>
              <a:t>}</a:t>
            </a:r>
          </a:p>
          <a:p>
            <a:pPr>
              <a:buSzPct val="100000"/>
              <a:buNone/>
            </a:pPr>
            <a:r>
              <a:rPr lang="en-US" sz="2400" b="1" dirty="0" smtClean="0"/>
              <a:t>}</a:t>
            </a:r>
            <a:endParaRPr lang="en-US" sz="2400" b="1" dirty="0" smtClean="0"/>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srcRect/>
          <a:stretch>
            <a:fillRect/>
          </a:stretch>
        </p:blipFill>
        <p:spPr bwMode="auto">
          <a:xfrm>
            <a:off x="3419872" y="3068960"/>
            <a:ext cx="5512198" cy="1800200"/>
          </a:xfrm>
          <a:prstGeom prst="rect">
            <a:avLst/>
          </a:prstGeom>
          <a:noFill/>
          <a:ln w="9525">
            <a:noFill/>
            <a:miter lim="800000"/>
            <a:headEnd/>
            <a:tailEnd/>
          </a:ln>
        </p:spPr>
      </p:pic>
      <p:sp>
        <p:nvSpPr>
          <p:cNvPr id="8" name="TextBox 7"/>
          <p:cNvSpPr txBox="1"/>
          <p:nvPr/>
        </p:nvSpPr>
        <p:spPr>
          <a:xfrm>
            <a:off x="251520" y="5085184"/>
            <a:ext cx="3168352" cy="707886"/>
          </a:xfrm>
          <a:prstGeom prst="rect">
            <a:avLst/>
          </a:prstGeom>
          <a:noFill/>
        </p:spPr>
        <p:txBody>
          <a:bodyPr wrap="square" rtlCol="0">
            <a:spAutoFit/>
          </a:bodyPr>
          <a:lstStyle/>
          <a:p>
            <a:r>
              <a:rPr lang="en-US" sz="2000" b="1" dirty="0" smtClean="0">
                <a:solidFill>
                  <a:srgbClr val="FF0000"/>
                </a:solidFill>
              </a:rPr>
              <a:t>What can you observe in this output???</a:t>
            </a:r>
          </a:p>
        </p:txBody>
      </p:sp>
      <p:sp>
        <p:nvSpPr>
          <p:cNvPr id="9" name="TextBox 8"/>
          <p:cNvSpPr txBox="1"/>
          <p:nvPr/>
        </p:nvSpPr>
        <p:spPr>
          <a:xfrm>
            <a:off x="251520" y="5745450"/>
            <a:ext cx="7992888" cy="707886"/>
          </a:xfrm>
          <a:prstGeom prst="rect">
            <a:avLst/>
          </a:prstGeom>
          <a:noFill/>
        </p:spPr>
        <p:txBody>
          <a:bodyPr wrap="square" rtlCol="0">
            <a:spAutoFit/>
          </a:bodyPr>
          <a:lstStyle/>
          <a:p>
            <a:r>
              <a:rPr lang="en-US" sz="2000" b="1" dirty="0" smtClean="0">
                <a:solidFill>
                  <a:srgbClr val="00B050"/>
                </a:solidFill>
              </a:rPr>
              <a:t>The </a:t>
            </a:r>
            <a:r>
              <a:rPr lang="en-US" sz="2000" b="1" dirty="0" err="1" smtClean="0">
                <a:solidFill>
                  <a:srgbClr val="00B050"/>
                </a:solidFill>
              </a:rPr>
              <a:t>initializer</a:t>
            </a:r>
            <a:r>
              <a:rPr lang="en-US" sz="2000" b="1" dirty="0" smtClean="0">
                <a:solidFill>
                  <a:srgbClr val="00B050"/>
                </a:solidFill>
              </a:rPr>
              <a:t> blocks execute even before the constructor body and executes every time an object of a class is created.</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checkerboard(across)">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checkerboard(across)">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546</TotalTime>
  <Words>1129</Words>
  <Application>Microsoft Office PowerPoint</Application>
  <PresentationFormat>On-screen Show (4:3)</PresentationFormat>
  <Paragraphs>239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Slide 1</vt:lpstr>
      <vt:lpstr>Today’s Agenda</vt:lpstr>
      <vt:lpstr>Creating an Array of References</vt:lpstr>
      <vt:lpstr>Creating an Array of References</vt:lpstr>
      <vt:lpstr>Creating an Array of References</vt:lpstr>
      <vt:lpstr>Slide 6</vt:lpstr>
      <vt:lpstr>Initializer block</vt:lpstr>
      <vt:lpstr>Example</vt:lpstr>
      <vt:lpstr>Example</vt:lpstr>
      <vt:lpstr>Slide 10</vt:lpstr>
      <vt:lpstr>Method Overloading</vt:lpstr>
      <vt:lpstr>Slide 12</vt:lpstr>
      <vt:lpstr>Slide 13</vt:lpstr>
      <vt:lpstr>Selection of Overloaded Method</vt:lpstr>
      <vt:lpstr>Constructor Overloading</vt:lpstr>
      <vt:lpstr>Slide 16</vt:lpstr>
      <vt:lpstr>Slide 17</vt:lpstr>
      <vt:lpstr>Slide 18</vt:lpstr>
      <vt:lpstr>End Of Lecture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17</cp:revision>
  <dcterms:created xsi:type="dcterms:W3CDTF">2016-02-11T07:19:47Z</dcterms:created>
  <dcterms:modified xsi:type="dcterms:W3CDTF">2016-02-16T08:28:47Z</dcterms:modified>
</cp:coreProperties>
</file>