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301" r:id="rId4"/>
    <p:sldId id="258" r:id="rId5"/>
    <p:sldId id="300" r:id="rId6"/>
    <p:sldId id="259" r:id="rId7"/>
    <p:sldId id="279" r:id="rId8"/>
    <p:sldId id="280" r:id="rId9"/>
    <p:sldId id="276" r:id="rId10"/>
    <p:sldId id="302" r:id="rId11"/>
    <p:sldId id="303" r:id="rId12"/>
    <p:sldId id="264" r:id="rId13"/>
    <p:sldId id="281" r:id="rId14"/>
    <p:sldId id="282" r:id="rId15"/>
    <p:sldId id="283" r:id="rId16"/>
    <p:sldId id="284" r:id="rId17"/>
    <p:sldId id="285" r:id="rId18"/>
    <p:sldId id="286" r:id="rId19"/>
    <p:sldId id="287" r:id="rId20"/>
    <p:sldId id="288" r:id="rId21"/>
    <p:sldId id="289" r:id="rId22"/>
    <p:sldId id="290" r:id="rId23"/>
    <p:sldId id="292" r:id="rId24"/>
    <p:sldId id="291" r:id="rId25"/>
    <p:sldId id="293" r:id="rId26"/>
    <p:sldId id="294" r:id="rId27"/>
    <p:sldId id="295" r:id="rId28"/>
    <p:sldId id="304" r:id="rId29"/>
    <p:sldId id="296" r:id="rId30"/>
    <p:sldId id="297" r:id="rId31"/>
    <p:sldId id="298" r:id="rId32"/>
    <p:sldId id="306" r:id="rId33"/>
    <p:sldId id="307" r:id="rId34"/>
    <p:sldId id="308" r:id="rId35"/>
    <p:sldId id="268" r:id="rId36"/>
    <p:sldId id="265" r:id="rId37"/>
    <p:sldId id="299" r:id="rId38"/>
    <p:sldId id="271" r:id="rId39"/>
    <p:sldId id="30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51" autoAdjust="0"/>
    <p:restoredTop sz="94660"/>
  </p:normalViewPr>
  <p:slideViewPr>
    <p:cSldViewPr>
      <p:cViewPr>
        <p:scale>
          <a:sx n="76" d="100"/>
          <a:sy n="76" d="100"/>
        </p:scale>
        <p:origin x="-1212" y="2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01-06-2020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p14="http://schemas.microsoft.com/office/powerpoint/2010/main" xmlns=""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Grp="1" noChangeArrowheads="1"/>
          </p:cNvSpPr>
          <p:nvPr>
            <p:ph type="ftr" sz="quarter" idx="4"/>
          </p:nvPr>
        </p:nvSpPr>
        <p:spPr>
          <a:noFill/>
        </p:spPr>
        <p:txBody>
          <a:bodyPr/>
          <a:lstStyle/>
          <a:p>
            <a:r>
              <a:rPr lang="en-US"/>
              <a:t>© Accenture 2005</a:t>
            </a:r>
          </a:p>
          <a:p>
            <a:r>
              <a:rPr lang="en-US"/>
              <a:t>Course Code  #Z16325</a:t>
            </a:r>
          </a:p>
        </p:txBody>
      </p:sp>
      <p:sp>
        <p:nvSpPr>
          <p:cNvPr id="27651" name="Rectangle 9"/>
          <p:cNvSpPr>
            <a:spLocks noGrp="1" noChangeArrowheads="1"/>
          </p:cNvSpPr>
          <p:nvPr>
            <p:ph type="sldNum" sz="quarter" idx="5"/>
          </p:nvPr>
        </p:nvSpPr>
        <p:spPr>
          <a:noFill/>
        </p:spPr>
        <p:txBody>
          <a:bodyPr/>
          <a:lstStyle/>
          <a:p>
            <a:r>
              <a:rPr lang="en-US"/>
              <a:t>                         </a:t>
            </a:r>
            <a:fld id="{4829BC7E-7816-4370-8874-1A46E4AFF598}" type="slidenum">
              <a:rPr lang="en-US"/>
              <a:pPr/>
              <a:t>17</a:t>
            </a:fld>
            <a:endParaRPr lang="en-US"/>
          </a:p>
        </p:txBody>
      </p:sp>
      <p:sp>
        <p:nvSpPr>
          <p:cNvPr id="27652" name="Rectangle 10"/>
          <p:cNvSpPr>
            <a:spLocks noGrp="1" noChangeArrowheads="1"/>
          </p:cNvSpPr>
          <p:nvPr>
            <p:ph type="hdr" sz="quarter"/>
          </p:nvPr>
        </p:nvSpPr>
        <p:spPr>
          <a:noFill/>
        </p:spPr>
        <p:txBody>
          <a:bodyPr/>
          <a:lstStyle/>
          <a:p>
            <a:r>
              <a:rPr lang="en-US"/>
              <a:t>ATS Application Programming: Java Programming</a:t>
            </a:r>
          </a:p>
        </p:txBody>
      </p:sp>
      <p:sp>
        <p:nvSpPr>
          <p:cNvPr id="27653" name="Rectangle 11"/>
          <p:cNvSpPr>
            <a:spLocks noGrp="1" noChangeArrowheads="1"/>
          </p:cNvSpPr>
          <p:nvPr>
            <p:ph type="dt" sz="quarter" idx="1"/>
          </p:nvPr>
        </p:nvSpPr>
        <p:spPr>
          <a:noFill/>
        </p:spPr>
        <p:txBody>
          <a:bodyPr/>
          <a:lstStyle/>
          <a:p>
            <a:r>
              <a:rPr lang="en-US"/>
              <a:t>2.1 Introduction to Java Technology</a:t>
            </a:r>
          </a:p>
        </p:txBody>
      </p:sp>
      <p:sp>
        <p:nvSpPr>
          <p:cNvPr id="27654" name="Rectangle 2"/>
          <p:cNvSpPr>
            <a:spLocks noGrp="1" noRot="1" noChangeAspect="1" noChangeArrowheads="1" noTextEdit="1"/>
          </p:cNvSpPr>
          <p:nvPr>
            <p:ph type="sldImg"/>
          </p:nvPr>
        </p:nvSpPr>
        <p:spPr>
          <a:xfrm>
            <a:off x="1143000" y="685800"/>
            <a:ext cx="4572000" cy="3429000"/>
          </a:xfrm>
          <a:ln/>
        </p:spPr>
      </p:sp>
      <p:sp>
        <p:nvSpPr>
          <p:cNvPr id="27655" name="Rectangle 3"/>
          <p:cNvSpPr>
            <a:spLocks noGrp="1" noChangeArrowheads="1"/>
          </p:cNvSpPr>
          <p:nvPr>
            <p:ph type="body" idx="1"/>
          </p:nvPr>
        </p:nvSpPr>
        <p:spPr>
          <a:xfrm>
            <a:off x="685800" y="4343400"/>
            <a:ext cx="5486400" cy="4419600"/>
          </a:xfrm>
          <a:noFill/>
          <a:ln/>
        </p:spPr>
        <p:txBody>
          <a:bodyPr/>
          <a:lstStyle/>
          <a:p>
            <a:pPr eaLnBrk="1" hangingPunct="1">
              <a:lnSpc>
                <a:spcPct val="90000"/>
              </a:lnSpc>
            </a:pPr>
            <a:r>
              <a:rPr lang="en-US" b="1" smtClean="0"/>
              <a:t>Java is Portable</a:t>
            </a:r>
          </a:p>
          <a:p>
            <a:pPr eaLnBrk="1" hangingPunct="1">
              <a:lnSpc>
                <a:spcPct val="90000"/>
              </a:lnSpc>
            </a:pPr>
            <a:endParaRPr lang="en-US" smtClean="0"/>
          </a:p>
          <a:p>
            <a:pPr eaLnBrk="1" hangingPunct="1">
              <a:lnSpc>
                <a:spcPct val="90000"/>
              </a:lnSpc>
            </a:pPr>
            <a:r>
              <a:rPr lang="en-US" smtClean="0"/>
              <a:t>In the past, portability was not as much of a concern as it has become today.  Most applications were fairly static in the sense that they were deployed on a consistent platform and did not require a lot of changes and tinkering to keep them running.  However, in modern systems it is not at all uncommon for many components to be distributed across various hardware, operating systems, and networks.  This heterogeneousness would pose great problems for many languages, but not Java!</a:t>
            </a:r>
          </a:p>
          <a:p>
            <a:pPr eaLnBrk="1" hangingPunct="1">
              <a:lnSpc>
                <a:spcPct val="90000"/>
              </a:lnSpc>
            </a:pPr>
            <a:endParaRPr lang="en-US" smtClean="0"/>
          </a:p>
          <a:p>
            <a:pPr eaLnBrk="1" hangingPunct="1">
              <a:lnSpc>
                <a:spcPct val="90000"/>
              </a:lnSpc>
            </a:pPr>
            <a:r>
              <a:rPr lang="en-US" smtClean="0"/>
              <a:t>Java applications can run practically anywhere.  This makes Java quite revolutionary.  Essentially anything that has some kind of processor can be Java-enabled, from mainframes to personal computers to telephones and beyond.  Java programs are flexible enough to be local applications, web-based applets, server-side applications, and embedded software.  The application code does not usually have to be changed to run on these different devices either.  This means you can truly write the code once and run it anywhere you wish.</a:t>
            </a:r>
          </a:p>
          <a:p>
            <a:pPr eaLnBrk="1" hangingPunct="1">
              <a:lnSpc>
                <a:spcPct val="90000"/>
              </a:lnSpc>
            </a:pPr>
            <a:endParaRPr lang="en-US" smtClean="0"/>
          </a:p>
          <a:p>
            <a:pPr eaLnBrk="1" hangingPunct="1">
              <a:lnSpc>
                <a:spcPct val="90000"/>
              </a:lnSpc>
            </a:pPr>
            <a:r>
              <a:rPr lang="en-US" smtClean="0"/>
              <a:t>The key to this portability is the interpreted nature of the language.  Since code does not have to be compiled to specific platforms, your Java program can be anywhere a JVM exists.  The world does not run on one type of platform alone and new platforms are constantly being introduced.  By being portable, java programs written today can still be viable tomorrow.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01-06-2020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01-06-2020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01-06-2020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01-06-2020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01-06-2020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01-06-2020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01-06-2020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01-06-2020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01-06-2020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01-06-2020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10" Type="http://schemas.openxmlformats.org/officeDocument/2006/relationships/image" Target="../media/image5.png"/><Relationship Id="rId4" Type="http://schemas.openxmlformats.org/officeDocument/2006/relationships/image" Target="../media/image13.jpeg"/><Relationship Id="rId9"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fontScale="85000" lnSpcReduction="20000"/>
          </a:bodyPr>
          <a:lstStyle/>
          <a:p>
            <a:r>
              <a:rPr lang="en-US" sz="4400" dirty="0" smtClean="0">
                <a:latin typeface="Corbel" pitchFamily="34" charset="0"/>
              </a:rPr>
              <a:t>JAVA SE</a:t>
            </a:r>
          </a:p>
          <a:p>
            <a:r>
              <a:rPr lang="en-US" sz="4400" dirty="0" smtClean="0">
                <a:latin typeface="Corbel" pitchFamily="34" charset="0"/>
              </a:rPr>
              <a:t>(Core java)</a:t>
            </a:r>
          </a:p>
          <a:p>
            <a:r>
              <a:rPr lang="en-US" sz="4400" dirty="0" smtClean="0">
                <a:solidFill>
                  <a:srgbClr val="FF0000"/>
                </a:solidFill>
                <a:latin typeface="Corbel" pitchFamily="34" charset="0"/>
              </a:rPr>
              <a:t>Lecture 1</a:t>
            </a:r>
          </a:p>
        </p:txBody>
      </p:sp>
      <p:pic>
        <p:nvPicPr>
          <p:cNvPr id="1026" name="Picture 2"/>
          <p:cNvPicPr>
            <a:picLocks noChangeAspect="1" noChangeArrowheads="1"/>
          </p:cNvPicPr>
          <p:nvPr/>
        </p:nvPicPr>
        <p:blipFill>
          <a:blip r:embed="rId2" cstate="print"/>
          <a:srcRect/>
          <a:stretch>
            <a:fillRect/>
          </a:stretch>
        </p:blipFill>
        <p:spPr bwMode="auto">
          <a:xfrm>
            <a:off x="7308304" y="167655"/>
            <a:ext cx="1495425" cy="2181225"/>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QUIZ 4</a:t>
            </a:r>
            <a:endParaRPr lang="en-IN" sz="3200" b="1" dirty="0">
              <a:latin typeface="Corbel" pitchFamily="34" charset="0"/>
            </a:endParaRPr>
          </a:p>
        </p:txBody>
      </p:sp>
      <p:sp>
        <p:nvSpPr>
          <p:cNvPr id="3" name="Content Placeholder 2"/>
          <p:cNvSpPr>
            <a:spLocks noGrp="1"/>
          </p:cNvSpPr>
          <p:nvPr>
            <p:ph sz="quarter" idx="1"/>
          </p:nvPr>
        </p:nvSpPr>
        <p:spPr/>
        <p:txBody>
          <a:bodyPr/>
          <a:lstStyle/>
          <a:p>
            <a:r>
              <a:rPr lang="en-US" sz="2400" b="1" dirty="0" smtClean="0">
                <a:latin typeface="Corbel" pitchFamily="34" charset="0"/>
              </a:rPr>
              <a:t>Java Compiler for every platform is different </a:t>
            </a:r>
          </a:p>
          <a:p>
            <a:pPr lvl="2">
              <a:buNone/>
            </a:pPr>
            <a:endParaRPr lang="en-US" sz="2400" b="1" dirty="0" smtClean="0">
              <a:latin typeface="Corbel" pitchFamily="34" charset="0"/>
            </a:endParaRPr>
          </a:p>
          <a:p>
            <a:pPr lvl="2">
              <a:buNone/>
            </a:pPr>
            <a:endParaRPr lang="en-US" sz="2400" b="1" dirty="0" smtClean="0">
              <a:latin typeface="Corbel" pitchFamily="34" charset="0"/>
            </a:endParaRPr>
          </a:p>
          <a:p>
            <a:pPr lvl="2">
              <a:buFont typeface="Wingdings" pitchFamily="2" charset="2"/>
              <a:buChar char="q"/>
            </a:pPr>
            <a:r>
              <a:rPr lang="en-US" sz="2400" b="1" dirty="0" smtClean="0">
                <a:latin typeface="Corbel" pitchFamily="34" charset="0"/>
              </a:rPr>
              <a:t>True</a:t>
            </a:r>
          </a:p>
          <a:p>
            <a:pPr lvl="2">
              <a:buFont typeface="Wingdings" pitchFamily="2" charset="2"/>
              <a:buChar char="q"/>
            </a:pPr>
            <a:endParaRPr lang="en-US" sz="2400" b="1" dirty="0" smtClean="0">
              <a:latin typeface="Corbel" pitchFamily="34" charset="0"/>
            </a:endParaRPr>
          </a:p>
          <a:p>
            <a:pPr lvl="2">
              <a:buFont typeface="Wingdings" pitchFamily="2" charset="2"/>
              <a:buChar char="q"/>
            </a:pPr>
            <a:r>
              <a:rPr lang="en-US" sz="2400" b="1" dirty="0" smtClean="0">
                <a:latin typeface="Corbel" pitchFamily="34" charset="0"/>
              </a:rPr>
              <a:t>False</a:t>
            </a:r>
          </a:p>
          <a:p>
            <a:pPr lvl="2">
              <a:buFont typeface="Wingdings" pitchFamily="2" charset="2"/>
              <a:buChar char="q"/>
            </a:pPr>
            <a:endParaRPr lang="en-US" dirty="0" smtClean="0"/>
          </a:p>
          <a:p>
            <a:pPr lvl="2">
              <a:buNone/>
            </a:pPr>
            <a:endParaRPr lang="en-US" dirty="0" smtClean="0"/>
          </a:p>
          <a:p>
            <a:pPr lvl="2">
              <a:buFont typeface="Wingdings" pitchFamily="2" charset="2"/>
              <a:buChar char="q"/>
            </a:pP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nodeType="clickEffect">
                                  <p:stCondLst>
                                    <p:cond delay="0"/>
                                  </p:stCondLst>
                                  <p:childTnLst>
                                    <p:animClr clrSpc="rgb">
                                      <p:cBhvr override="childStyle">
                                        <p:cTn id="20" dur="2000" fill="hold"/>
                                        <p:tgtEl>
                                          <p:spTgt spid="3">
                                            <p:txEl>
                                              <p:pRg st="5" end="5"/>
                                            </p:txEl>
                                          </p:spTgt>
                                        </p:tgtEl>
                                        <p:attrNameLst>
                                          <p:attrName>style.color</p:attrName>
                                        </p:attrNameLst>
                                      </p:cBhvr>
                                      <p:to>
                                        <a:srgbClr val="0EBE1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QUIZ 5</a:t>
            </a:r>
            <a:endParaRPr lang="en-IN" sz="3200" b="1" dirty="0">
              <a:latin typeface="Corbel" pitchFamily="34" charset="0"/>
            </a:endParaRPr>
          </a:p>
        </p:txBody>
      </p:sp>
      <p:sp>
        <p:nvSpPr>
          <p:cNvPr id="3" name="Content Placeholder 2"/>
          <p:cNvSpPr>
            <a:spLocks noGrp="1"/>
          </p:cNvSpPr>
          <p:nvPr>
            <p:ph sz="quarter" idx="1"/>
          </p:nvPr>
        </p:nvSpPr>
        <p:spPr/>
        <p:txBody>
          <a:bodyPr/>
          <a:lstStyle/>
          <a:p>
            <a:r>
              <a:rPr lang="en-US" sz="2400" dirty="0" smtClean="0">
                <a:latin typeface="Corbel" pitchFamily="34" charset="0"/>
              </a:rPr>
              <a:t>The JVM  for every platform is different </a:t>
            </a:r>
          </a:p>
          <a:p>
            <a:pPr lvl="2">
              <a:buNone/>
            </a:pPr>
            <a:endParaRPr lang="en-US" dirty="0" smtClean="0">
              <a:latin typeface="Corbel" pitchFamily="34" charset="0"/>
            </a:endParaRPr>
          </a:p>
          <a:p>
            <a:pPr lvl="2">
              <a:buNone/>
            </a:pPr>
            <a:endParaRPr lang="en-US" dirty="0" smtClean="0">
              <a:latin typeface="Corbel" pitchFamily="34" charset="0"/>
            </a:endParaRPr>
          </a:p>
          <a:p>
            <a:pPr lvl="2">
              <a:buFont typeface="Wingdings" pitchFamily="2" charset="2"/>
              <a:buChar char="q"/>
            </a:pPr>
            <a:r>
              <a:rPr lang="en-US" dirty="0" smtClean="0">
                <a:latin typeface="Corbel" pitchFamily="34" charset="0"/>
              </a:rPr>
              <a:t>True</a:t>
            </a:r>
          </a:p>
          <a:p>
            <a:pPr lvl="2">
              <a:buFont typeface="Wingdings" pitchFamily="2" charset="2"/>
              <a:buChar char="q"/>
            </a:pPr>
            <a:endParaRPr lang="en-US" dirty="0" smtClean="0">
              <a:latin typeface="Corbel" pitchFamily="34" charset="0"/>
            </a:endParaRPr>
          </a:p>
          <a:p>
            <a:pPr lvl="2">
              <a:buFont typeface="Wingdings" pitchFamily="2" charset="2"/>
              <a:buChar char="q"/>
            </a:pPr>
            <a:r>
              <a:rPr lang="en-US" dirty="0" smtClean="0">
                <a:latin typeface="Corbel" pitchFamily="34" charset="0"/>
              </a:rPr>
              <a:t>False</a:t>
            </a:r>
          </a:p>
          <a:p>
            <a:pPr lvl="2">
              <a:buFont typeface="Wingdings" pitchFamily="2" charset="2"/>
              <a:buChar char="q"/>
            </a:pPr>
            <a:endParaRPr lang="en-US" dirty="0" smtClean="0"/>
          </a:p>
          <a:p>
            <a:pPr lvl="2">
              <a:buNone/>
            </a:pPr>
            <a:endParaRPr lang="en-US" dirty="0" smtClean="0"/>
          </a:p>
          <a:p>
            <a:pPr lvl="2">
              <a:buFont typeface="Wingdings" pitchFamily="2" charset="2"/>
              <a:buChar char="q"/>
            </a:pP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p:cBhvr override="childStyle">
                                        <p:cTn id="16" dur="2000" fill="hold"/>
                                        <p:tgtEl>
                                          <p:spTgt spid="3">
                                            <p:txEl>
                                              <p:pRg st="3" end="3"/>
                                            </p:txEl>
                                          </p:spTgt>
                                        </p:tgtEl>
                                        <p:attrNameLst>
                                          <p:attrName>style.color</p:attrName>
                                        </p:attrNameLst>
                                      </p:cBhvr>
                                      <p:to>
                                        <a:srgbClr val="0EBE1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Autofit/>
          </a:bodyPr>
          <a:lstStyle/>
          <a:p>
            <a:r>
              <a:rPr lang="en-US" sz="2000" b="1" dirty="0" smtClean="0">
                <a:solidFill>
                  <a:srgbClr val="C00000"/>
                </a:solidFill>
                <a:latin typeface="Corbel" pitchFamily="34" charset="0"/>
              </a:rPr>
              <a:t>Platform Independent</a:t>
            </a:r>
          </a:p>
          <a:p>
            <a:pPr>
              <a:buNone/>
            </a:pPr>
            <a:endParaRPr lang="en-US" sz="2000" dirty="0" smtClean="0">
              <a:latin typeface="Corbel" pitchFamily="34" charset="0"/>
            </a:endParaRPr>
          </a:p>
          <a:p>
            <a:r>
              <a:rPr lang="en-US" sz="2000" b="1" dirty="0" smtClean="0">
                <a:solidFill>
                  <a:srgbClr val="0070C0"/>
                </a:solidFill>
                <a:latin typeface="Corbel" pitchFamily="34" charset="0"/>
              </a:rPr>
              <a:t>Automatic Memory Management</a:t>
            </a:r>
          </a:p>
          <a:p>
            <a:pPr>
              <a:buNone/>
            </a:pPr>
            <a:endParaRPr lang="en-US" sz="2000" dirty="0" smtClean="0">
              <a:latin typeface="Corbel" pitchFamily="34" charset="0"/>
            </a:endParaRPr>
          </a:p>
          <a:p>
            <a:r>
              <a:rPr lang="en-US" sz="2000" b="1" dirty="0" smtClean="0">
                <a:solidFill>
                  <a:srgbClr val="002060"/>
                </a:solidFill>
                <a:latin typeface="Corbel" pitchFamily="34" charset="0"/>
              </a:rPr>
              <a:t>Secure</a:t>
            </a:r>
          </a:p>
          <a:p>
            <a:pPr>
              <a:buNone/>
            </a:pPr>
            <a:endParaRPr lang="en-US" sz="2000" dirty="0" smtClean="0">
              <a:latin typeface="Corbel" pitchFamily="34" charset="0"/>
            </a:endParaRPr>
          </a:p>
          <a:p>
            <a:r>
              <a:rPr lang="en-US" sz="2000" b="1" dirty="0" smtClean="0">
                <a:solidFill>
                  <a:srgbClr val="00B050"/>
                </a:solidFill>
                <a:latin typeface="Corbel" pitchFamily="34" charset="0"/>
              </a:rPr>
              <a:t>Robust</a:t>
            </a:r>
          </a:p>
          <a:p>
            <a:endParaRPr lang="en-US" sz="2000" dirty="0" smtClean="0">
              <a:latin typeface="Corbel" pitchFamily="34" charset="0"/>
            </a:endParaRPr>
          </a:p>
          <a:p>
            <a:r>
              <a:rPr lang="en-US" sz="2000" b="1" dirty="0" smtClean="0">
                <a:solidFill>
                  <a:srgbClr val="7030A0"/>
                </a:solidFill>
                <a:latin typeface="Corbel" pitchFamily="34" charset="0"/>
              </a:rPr>
              <a:t>Simple </a:t>
            </a:r>
          </a:p>
          <a:p>
            <a:pPr>
              <a:buNone/>
            </a:pPr>
            <a:endParaRPr lang="en-US" sz="2000" dirty="0" smtClean="0">
              <a:latin typeface="Corbel" pitchFamily="34" charset="0"/>
            </a:endParaRPr>
          </a:p>
          <a:p>
            <a:r>
              <a:rPr lang="en-US" sz="2000" b="1" dirty="0" smtClean="0">
                <a:solidFill>
                  <a:schemeClr val="accent6">
                    <a:lumMod val="50000"/>
                  </a:schemeClr>
                </a:solidFill>
                <a:latin typeface="Corbel" pitchFamily="34" charset="0"/>
              </a:rPr>
              <a:t>Multithreaded</a:t>
            </a:r>
          </a:p>
          <a:p>
            <a:endParaRPr lang="en-US" sz="2000" dirty="0" smtClean="0">
              <a:latin typeface="Corbel" pitchFamily="34" charset="0"/>
            </a:endParaRPr>
          </a:p>
          <a:p>
            <a:r>
              <a:rPr lang="en-US" sz="2000" b="1" dirty="0" smtClean="0">
                <a:latin typeface="Corbel" pitchFamily="34" charset="0"/>
              </a:rPr>
              <a:t>Distribut</a:t>
            </a:r>
            <a:r>
              <a:rPr lang="en-US" sz="2400" b="1" dirty="0" smtClean="0">
                <a:latin typeface="Corbel" pitchFamily="34" charset="0"/>
              </a:rPr>
              <a:t>ed</a:t>
            </a:r>
            <a:endParaRPr lang="en-IN" sz="24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b="1" u="sng" dirty="0" smtClean="0">
                <a:latin typeface="Corbel" pitchFamily="34" charset="0"/>
              </a:rPr>
              <a:t>Platform Independent</a:t>
            </a:r>
          </a:p>
          <a:p>
            <a:pPr>
              <a:buNone/>
            </a:pPr>
            <a:r>
              <a:rPr lang="en-US" sz="2400" dirty="0" smtClean="0">
                <a:latin typeface="Corbel" pitchFamily="34" charset="0"/>
              </a:rPr>
              <a:t>	A platform is the environment in which an application </a:t>
            </a:r>
          </a:p>
          <a:p>
            <a:pPr>
              <a:buNone/>
            </a:pPr>
            <a:r>
              <a:rPr lang="en-US" sz="2400" dirty="0" smtClean="0">
                <a:latin typeface="Corbel" pitchFamily="34" charset="0"/>
              </a:rPr>
              <a:t>	runs. </a:t>
            </a:r>
          </a:p>
          <a:p>
            <a:pPr>
              <a:buNone/>
            </a:pPr>
            <a:r>
              <a:rPr lang="en-US" sz="2400" dirty="0" smtClean="0">
                <a:latin typeface="Corbel" pitchFamily="34" charset="0"/>
              </a:rPr>
              <a:t>   </a:t>
            </a:r>
          </a:p>
          <a:p>
            <a:pPr>
              <a:buNone/>
            </a:pPr>
            <a:r>
              <a:rPr lang="en-US" sz="2400" dirty="0" smtClean="0">
                <a:latin typeface="Corbel" pitchFamily="34" charset="0"/>
              </a:rPr>
              <a:t>    In other words it is the </a:t>
            </a:r>
            <a:r>
              <a:rPr lang="en-US" sz="2400" i="1" u="sng" dirty="0" smtClean="0">
                <a:solidFill>
                  <a:srgbClr val="7030A0"/>
                </a:solidFill>
                <a:latin typeface="Corbel" pitchFamily="34" charset="0"/>
              </a:rPr>
              <a:t>combination of an OS and a CPU</a:t>
            </a:r>
            <a:r>
              <a:rPr lang="en-US" sz="2400" u="sng" dirty="0" smtClean="0">
                <a:solidFill>
                  <a:srgbClr val="7030A0"/>
                </a:solidFill>
                <a:latin typeface="Corbel" pitchFamily="34" charset="0"/>
              </a:rPr>
              <a:t>. </a:t>
            </a:r>
          </a:p>
          <a:p>
            <a:pPr>
              <a:buNone/>
            </a:pPr>
            <a:endParaRPr lang="en-US" sz="2400" dirty="0" smtClean="0">
              <a:latin typeface="Corbel" pitchFamily="34" charset="0"/>
            </a:endParaRPr>
          </a:p>
          <a:p>
            <a:pPr>
              <a:buNone/>
            </a:pPr>
            <a:r>
              <a:rPr lang="en-US" sz="2400" dirty="0" smtClean="0">
                <a:latin typeface="Corbel" pitchFamily="34" charset="0"/>
              </a:rPr>
              <a:t>    For example:</a:t>
            </a:r>
          </a:p>
          <a:p>
            <a:pPr>
              <a:buNone/>
            </a:pPr>
            <a:r>
              <a:rPr lang="en-US" sz="2400" dirty="0" smtClean="0">
                <a:latin typeface="Corbel" pitchFamily="34" charset="0"/>
              </a:rPr>
              <a:t>		</a:t>
            </a:r>
            <a:r>
              <a:rPr lang="en-US" sz="2400" b="1" dirty="0" smtClean="0">
                <a:latin typeface="Corbel" pitchFamily="34" charset="0"/>
              </a:rPr>
              <a:t>Windows 8+Intel - Core i5 </a:t>
            </a:r>
            <a:r>
              <a:rPr lang="en-US" sz="2400" dirty="0" smtClean="0">
                <a:latin typeface="Corbel" pitchFamily="34" charset="0"/>
              </a:rPr>
              <a:t>(</a:t>
            </a:r>
            <a:r>
              <a:rPr lang="en-US" sz="2400" dirty="0" smtClean="0">
                <a:solidFill>
                  <a:srgbClr val="C00000"/>
                </a:solidFill>
                <a:latin typeface="Corbel" pitchFamily="34" charset="0"/>
              </a:rPr>
              <a:t>is a diff. platform</a:t>
            </a:r>
            <a:r>
              <a:rPr lang="en-US" sz="2400" dirty="0" smtClean="0">
                <a:latin typeface="Corbel" pitchFamily="34" charset="0"/>
              </a:rPr>
              <a:t>)</a:t>
            </a:r>
          </a:p>
          <a:p>
            <a:pPr>
              <a:buNone/>
            </a:pPr>
            <a:r>
              <a:rPr lang="en-US" sz="2400" dirty="0" smtClean="0">
                <a:latin typeface="Corbel" pitchFamily="34" charset="0"/>
              </a:rPr>
              <a:t>		</a:t>
            </a:r>
            <a:r>
              <a:rPr lang="en-US" sz="2400" b="1" dirty="0" smtClean="0">
                <a:latin typeface="Corbel" pitchFamily="34" charset="0"/>
              </a:rPr>
              <a:t>Linux + AMD -A6</a:t>
            </a:r>
            <a:r>
              <a:rPr lang="en-US" sz="2400" dirty="0" smtClean="0">
                <a:latin typeface="Corbel" pitchFamily="34" charset="0"/>
              </a:rPr>
              <a:t>(</a:t>
            </a:r>
            <a:r>
              <a:rPr lang="en-US" sz="2400" dirty="0" smtClean="0">
                <a:solidFill>
                  <a:srgbClr val="0070C0"/>
                </a:solidFill>
                <a:latin typeface="Corbel" pitchFamily="34" charset="0"/>
              </a:rPr>
              <a:t>is another diff platform</a:t>
            </a:r>
            <a:r>
              <a:rPr lang="en-US" sz="2400" dirty="0" smtClean="0">
                <a:latin typeface="Corbel" pitchFamily="34" charset="0"/>
              </a:rPr>
              <a:t>)</a:t>
            </a:r>
          </a:p>
          <a:p>
            <a:pPr>
              <a:buNone/>
            </a:pPr>
            <a:r>
              <a:rPr lang="en-US" sz="2400" dirty="0" smtClean="0">
                <a:latin typeface="Corbel" pitchFamily="34" charset="0"/>
              </a:rPr>
              <a:t>		</a:t>
            </a:r>
            <a:r>
              <a:rPr lang="en-US" sz="2400" b="1" dirty="0" smtClean="0">
                <a:latin typeface="Corbel" pitchFamily="34" charset="0"/>
              </a:rPr>
              <a:t>Mac + Intel -Core i3</a:t>
            </a:r>
            <a:r>
              <a:rPr lang="en-US" sz="2400" dirty="0" smtClean="0">
                <a:latin typeface="Corbel" pitchFamily="34" charset="0"/>
              </a:rPr>
              <a:t>(</a:t>
            </a:r>
            <a:r>
              <a:rPr lang="en-US" sz="2400" dirty="0" smtClean="0">
                <a:solidFill>
                  <a:srgbClr val="00B050"/>
                </a:solidFill>
                <a:latin typeface="Corbel" pitchFamily="34" charset="0"/>
              </a:rPr>
              <a:t>is yet another diff 						          platform</a:t>
            </a:r>
            <a:r>
              <a:rPr lang="en-US" sz="2400" dirty="0" smtClean="0">
                <a:latin typeface="Corbel" pitchFamily="34" charset="0"/>
              </a:rPr>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dirty="0" smtClean="0">
                <a:latin typeface="Corbel" pitchFamily="34" charset="0"/>
              </a:rPr>
              <a:t>Now being platform independent means that an application developed and compiled over one platform can be executed over any other platform </a:t>
            </a:r>
            <a:r>
              <a:rPr lang="en-US" sz="2400" b="1" dirty="0" smtClean="0">
                <a:solidFill>
                  <a:srgbClr val="C00000"/>
                </a:solidFill>
                <a:latin typeface="Corbel" pitchFamily="34" charset="0"/>
              </a:rPr>
              <a:t>without any change in the code.</a:t>
            </a:r>
          </a:p>
          <a:p>
            <a:endParaRPr lang="en-US" sz="2400" dirty="0" smtClean="0">
              <a:latin typeface="Corbel" pitchFamily="34" charset="0"/>
            </a:endParaRPr>
          </a:p>
          <a:p>
            <a:r>
              <a:rPr lang="en-US" sz="2400" dirty="0" smtClean="0">
                <a:latin typeface="Corbel" pitchFamily="34" charset="0"/>
              </a:rPr>
              <a:t>And , Java has this capability using the concept of “</a:t>
            </a:r>
            <a:r>
              <a:rPr lang="en-US" sz="2400" b="1" dirty="0" err="1" smtClean="0">
                <a:solidFill>
                  <a:srgbClr val="00B050"/>
                </a:solidFill>
                <a:latin typeface="Corbel" pitchFamily="34" charset="0"/>
              </a:rPr>
              <a:t>bytecode</a:t>
            </a:r>
            <a:r>
              <a:rPr lang="en-US" sz="2400" dirty="0" smtClean="0">
                <a:latin typeface="Corbel" pitchFamily="34" charset="0"/>
              </a:rPr>
              <a:t>” and “</a:t>
            </a:r>
            <a:r>
              <a:rPr lang="en-US" sz="2400" b="1" dirty="0" smtClean="0">
                <a:solidFill>
                  <a:srgbClr val="00B050"/>
                </a:solidFill>
                <a:latin typeface="Corbel" pitchFamily="34" charset="0"/>
              </a:rPr>
              <a:t>JVM</a:t>
            </a:r>
            <a:r>
              <a:rPr lang="en-US" sz="2400" dirty="0" smtClean="0">
                <a:latin typeface="Corbel" pitchFamily="34" charset="0"/>
              </a:rPr>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dirty="0" smtClean="0">
                <a:latin typeface="Corbel" pitchFamily="34" charset="0"/>
              </a:rPr>
              <a:t>Whenever we compile a java program , the compiler never generates machine code.</a:t>
            </a:r>
          </a:p>
          <a:p>
            <a:endParaRPr lang="en-US" sz="2400" dirty="0" smtClean="0">
              <a:latin typeface="Corbel" pitchFamily="34" charset="0"/>
            </a:endParaRPr>
          </a:p>
          <a:p>
            <a:r>
              <a:rPr lang="en-US" sz="2400" dirty="0" smtClean="0">
                <a:latin typeface="Corbel" pitchFamily="34" charset="0"/>
              </a:rPr>
              <a:t>Rather it </a:t>
            </a:r>
            <a:r>
              <a:rPr lang="en-US" sz="2400" dirty="0" err="1" smtClean="0">
                <a:latin typeface="Corbel" pitchFamily="34" charset="0"/>
              </a:rPr>
              <a:t>gnerates</a:t>
            </a:r>
            <a:r>
              <a:rPr lang="en-US" sz="2400" dirty="0" smtClean="0">
                <a:latin typeface="Corbel" pitchFamily="34" charset="0"/>
              </a:rPr>
              <a:t> a machine independent code called the “</a:t>
            </a:r>
            <a:r>
              <a:rPr lang="en-US" sz="2400" b="1" dirty="0" err="1" smtClean="0">
                <a:solidFill>
                  <a:srgbClr val="00B050"/>
                </a:solidFill>
                <a:latin typeface="Corbel" pitchFamily="34" charset="0"/>
              </a:rPr>
              <a:t>bytecode</a:t>
            </a:r>
            <a:r>
              <a:rPr lang="en-US" sz="2400" dirty="0" smtClean="0">
                <a:latin typeface="Corbel" pitchFamily="34" charset="0"/>
              </a:rPr>
              <a:t>”.</a:t>
            </a:r>
          </a:p>
          <a:p>
            <a:endParaRPr lang="en-US" sz="2400" dirty="0" smtClean="0">
              <a:latin typeface="Corbel" pitchFamily="34" charset="0"/>
            </a:endParaRPr>
          </a:p>
          <a:p>
            <a:r>
              <a:rPr lang="en-US" sz="2400" dirty="0" smtClean="0">
                <a:latin typeface="Corbel" pitchFamily="34" charset="0"/>
              </a:rPr>
              <a:t>This </a:t>
            </a:r>
            <a:r>
              <a:rPr lang="en-US" sz="2400" dirty="0" err="1" smtClean="0">
                <a:latin typeface="Corbel" pitchFamily="34" charset="0"/>
              </a:rPr>
              <a:t>bytecode</a:t>
            </a:r>
            <a:r>
              <a:rPr lang="en-US" sz="2400" dirty="0" smtClean="0">
                <a:latin typeface="Corbel" pitchFamily="34" charset="0"/>
              </a:rPr>
              <a:t> is not directly understandable by the platform(OS &amp; CPU).</a:t>
            </a:r>
          </a:p>
          <a:p>
            <a:endParaRPr lang="en-US" sz="2400" dirty="0" smtClean="0">
              <a:latin typeface="Corbel" pitchFamily="34" charset="0"/>
            </a:endParaRPr>
          </a:p>
          <a:p>
            <a:r>
              <a:rPr lang="en-US" sz="2400" i="1" dirty="0" smtClean="0">
                <a:solidFill>
                  <a:srgbClr val="7030A0"/>
                </a:solidFill>
                <a:latin typeface="Corbel" pitchFamily="34" charset="0"/>
              </a:rPr>
              <a:t>So another special layer of software </a:t>
            </a:r>
            <a:r>
              <a:rPr lang="en-US" sz="2400" dirty="0" smtClean="0">
                <a:latin typeface="Corbel" pitchFamily="34" charset="0"/>
              </a:rPr>
              <a:t>is required to convert these </a:t>
            </a:r>
            <a:r>
              <a:rPr lang="en-US" sz="2400" dirty="0" err="1" smtClean="0">
                <a:latin typeface="Corbel" pitchFamily="34" charset="0"/>
              </a:rPr>
              <a:t>bytecode</a:t>
            </a:r>
            <a:r>
              <a:rPr lang="en-US" sz="2400" dirty="0" smtClean="0">
                <a:latin typeface="Corbel" pitchFamily="34" charset="0"/>
              </a:rPr>
              <a:t> instructions to machine dependent form</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dirty="0" smtClean="0">
                <a:latin typeface="Corbel" pitchFamily="34" charset="0"/>
              </a:rPr>
              <a:t>This special layer is the </a:t>
            </a:r>
            <a:r>
              <a:rPr lang="en-US" sz="2400" b="1" dirty="0" smtClean="0">
                <a:solidFill>
                  <a:srgbClr val="00B050"/>
                </a:solidFill>
                <a:latin typeface="Corbel" pitchFamily="34" charset="0"/>
              </a:rPr>
              <a:t>JVM</a:t>
            </a:r>
            <a:r>
              <a:rPr lang="en-US" sz="2400" dirty="0" smtClean="0">
                <a:latin typeface="Corbel" pitchFamily="34" charset="0"/>
              </a:rPr>
              <a:t> , that converts the </a:t>
            </a:r>
            <a:r>
              <a:rPr lang="en-US" sz="2400" dirty="0" err="1" smtClean="0">
                <a:latin typeface="Corbel" pitchFamily="34" charset="0"/>
              </a:rPr>
              <a:t>bytecode</a:t>
            </a:r>
            <a:r>
              <a:rPr lang="en-US" sz="2400" dirty="0" smtClean="0">
                <a:latin typeface="Corbel" pitchFamily="34" charset="0"/>
              </a:rPr>
              <a:t> to underlying machine instruction set and runs it.</a:t>
            </a:r>
          </a:p>
          <a:p>
            <a:endParaRPr lang="en-US" dirty="0" smtClean="0"/>
          </a:p>
          <a:p>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8451A992-1515-49D4-A053-66B6E8DF8787}" type="slidenum">
              <a:rPr lang="en-US"/>
              <a:pPr/>
              <a:t>17</a:t>
            </a:fld>
            <a:endParaRPr lang="en-US"/>
          </a:p>
        </p:txBody>
      </p:sp>
      <p:sp>
        <p:nvSpPr>
          <p:cNvPr id="36868" name="Rectangle 4"/>
          <p:cNvSpPr>
            <a:spLocks noGrp="1" noChangeArrowheads="1"/>
          </p:cNvSpPr>
          <p:nvPr>
            <p:ph type="title"/>
          </p:nvPr>
        </p:nvSpPr>
        <p:spPr/>
        <p:txBody>
          <a:bodyPr>
            <a:normAutofit/>
          </a:bodyPr>
          <a:lstStyle/>
          <a:p>
            <a:pPr eaLnBrk="1" hangingPunct="1">
              <a:defRPr/>
            </a:pPr>
            <a:r>
              <a:rPr lang="en-US" sz="3200" b="1" dirty="0" smtClean="0">
                <a:latin typeface="Corbel" pitchFamily="34" charset="0"/>
              </a:rPr>
              <a:t>Important Features</a:t>
            </a:r>
          </a:p>
        </p:txBody>
      </p:sp>
      <p:sp>
        <p:nvSpPr>
          <p:cNvPr id="36891" name="Text Box 27"/>
          <p:cNvSpPr txBox="1">
            <a:spLocks noChangeArrowheads="1"/>
          </p:cNvSpPr>
          <p:nvPr/>
        </p:nvSpPr>
        <p:spPr bwMode="auto">
          <a:xfrm>
            <a:off x="2819400" y="1500174"/>
            <a:ext cx="3505200" cy="1600438"/>
          </a:xfrm>
          <a:prstGeom prst="rect">
            <a:avLst/>
          </a:prstGeom>
          <a:solidFill>
            <a:schemeClr val="bg2">
              <a:alpha val="25098"/>
            </a:schemeClr>
          </a:solidFill>
          <a:ln w="9525" algn="ctr">
            <a:noFill/>
            <a:miter lim="800000"/>
            <a:headEnd/>
            <a:tailEnd/>
          </a:ln>
        </p:spPr>
        <p:txBody>
          <a:bodyPr wrap="square">
            <a:spAutoFit/>
          </a:bodyPr>
          <a:lstStyle/>
          <a:p>
            <a:pPr>
              <a:spcBef>
                <a:spcPct val="50000"/>
              </a:spcBef>
            </a:pPr>
            <a:r>
              <a:rPr lang="en-US" sz="1400" dirty="0">
                <a:solidFill>
                  <a:srgbClr val="0066FF"/>
                </a:solidFill>
              </a:rPr>
              <a:t>class</a:t>
            </a:r>
            <a:r>
              <a:rPr lang="en-US" sz="1400" dirty="0"/>
              <a:t> </a:t>
            </a:r>
            <a:r>
              <a:rPr lang="en-US" sz="1400" dirty="0" err="1"/>
              <a:t>HelloWorld</a:t>
            </a:r>
            <a:r>
              <a:rPr lang="en-US" sz="1400" dirty="0"/>
              <a:t> {</a:t>
            </a:r>
          </a:p>
          <a:p>
            <a:pPr>
              <a:spcBef>
                <a:spcPct val="50000"/>
              </a:spcBef>
            </a:pPr>
            <a:r>
              <a:rPr lang="en-US" sz="1400" dirty="0"/>
              <a:t>     </a:t>
            </a:r>
            <a:r>
              <a:rPr lang="en-US" sz="1400" dirty="0">
                <a:solidFill>
                  <a:srgbClr val="0066FF"/>
                </a:solidFill>
              </a:rPr>
              <a:t>public static void</a:t>
            </a:r>
            <a:r>
              <a:rPr lang="en-US" sz="1400" dirty="0"/>
              <a:t> main(String </a:t>
            </a:r>
            <a:r>
              <a:rPr lang="en-US" sz="1400" dirty="0" err="1"/>
              <a:t>args</a:t>
            </a:r>
            <a:r>
              <a:rPr lang="en-US" sz="1400" dirty="0"/>
              <a:t>[ ]) {</a:t>
            </a:r>
          </a:p>
          <a:p>
            <a:pPr>
              <a:spcBef>
                <a:spcPct val="50000"/>
              </a:spcBef>
            </a:pPr>
            <a:r>
              <a:rPr lang="en-US" sz="1400" dirty="0"/>
              <a:t>          </a:t>
            </a:r>
            <a:r>
              <a:rPr lang="en-US" sz="1400" dirty="0" err="1"/>
              <a:t>System.out.println</a:t>
            </a:r>
            <a:r>
              <a:rPr lang="en-US" sz="1400" dirty="0"/>
              <a:t>(“Hello World!”);</a:t>
            </a:r>
          </a:p>
          <a:p>
            <a:pPr>
              <a:spcBef>
                <a:spcPct val="50000"/>
              </a:spcBef>
            </a:pPr>
            <a:r>
              <a:rPr lang="en-US" sz="1400" dirty="0"/>
              <a:t>     }</a:t>
            </a:r>
          </a:p>
          <a:p>
            <a:pPr>
              <a:spcBef>
                <a:spcPct val="50000"/>
              </a:spcBef>
            </a:pPr>
            <a:r>
              <a:rPr lang="en-US" sz="1400" dirty="0"/>
              <a:t>}</a:t>
            </a:r>
          </a:p>
        </p:txBody>
      </p:sp>
      <p:sp>
        <p:nvSpPr>
          <p:cNvPr id="36892" name="AutoShape 28"/>
          <p:cNvSpPr>
            <a:spLocks noChangeArrowheads="1"/>
          </p:cNvSpPr>
          <p:nvPr/>
        </p:nvSpPr>
        <p:spPr bwMode="auto">
          <a:xfrm>
            <a:off x="3733800" y="2500306"/>
            <a:ext cx="1752600" cy="35719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dirty="0"/>
              <a:t>Java Program</a:t>
            </a:r>
          </a:p>
        </p:txBody>
      </p:sp>
      <p:grpSp>
        <p:nvGrpSpPr>
          <p:cNvPr id="2" name="Group 50"/>
          <p:cNvGrpSpPr>
            <a:grpSpLocks/>
          </p:cNvGrpSpPr>
          <p:nvPr/>
        </p:nvGrpSpPr>
        <p:grpSpPr bwMode="auto">
          <a:xfrm>
            <a:off x="3733800" y="2667000"/>
            <a:ext cx="1752600" cy="838200"/>
            <a:chOff x="2352" y="1680"/>
            <a:chExt cx="1104" cy="528"/>
          </a:xfrm>
        </p:grpSpPr>
        <p:sp>
          <p:nvSpPr>
            <p:cNvPr id="13353" name="AutoShape 26"/>
            <p:cNvSpPr>
              <a:spLocks noChangeArrowheads="1"/>
            </p:cNvSpPr>
            <p:nvPr/>
          </p:nvSpPr>
          <p:spPr bwMode="auto">
            <a:xfrm>
              <a:off x="2352" y="1968"/>
              <a:ext cx="1104"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FF0066"/>
                  </a:solidFill>
                </a:rPr>
                <a:t>Compiler</a:t>
              </a:r>
            </a:p>
          </p:txBody>
        </p:sp>
        <p:sp>
          <p:nvSpPr>
            <p:cNvPr id="13354" name="Line 29"/>
            <p:cNvSpPr>
              <a:spLocks noChangeShapeType="1"/>
            </p:cNvSpPr>
            <p:nvPr/>
          </p:nvSpPr>
          <p:spPr bwMode="auto">
            <a:xfrm>
              <a:off x="2880" y="1680"/>
              <a:ext cx="0" cy="288"/>
            </a:xfrm>
            <a:prstGeom prst="line">
              <a:avLst/>
            </a:prstGeom>
            <a:noFill/>
            <a:ln w="9525">
              <a:solidFill>
                <a:schemeClr val="tx1"/>
              </a:solidFill>
              <a:round/>
              <a:headEnd/>
              <a:tailEnd type="stealth" w="lg" len="lg"/>
            </a:ln>
          </p:spPr>
          <p:txBody>
            <a:bodyPr wrap="none" anchor="ctr"/>
            <a:lstStyle/>
            <a:p>
              <a:endParaRPr lang="en-IN"/>
            </a:p>
          </p:txBody>
        </p:sp>
      </p:grpSp>
      <p:grpSp>
        <p:nvGrpSpPr>
          <p:cNvPr id="3" name="Group 47"/>
          <p:cNvGrpSpPr>
            <a:grpSpLocks/>
          </p:cNvGrpSpPr>
          <p:nvPr/>
        </p:nvGrpSpPr>
        <p:grpSpPr bwMode="auto">
          <a:xfrm>
            <a:off x="3657600" y="3505200"/>
            <a:ext cx="1905000" cy="3124200"/>
            <a:chOff x="2304" y="2208"/>
            <a:chExt cx="1200" cy="1968"/>
          </a:xfrm>
        </p:grpSpPr>
        <p:grpSp>
          <p:nvGrpSpPr>
            <p:cNvPr id="4" name="Group 41"/>
            <p:cNvGrpSpPr>
              <a:grpSpLocks/>
            </p:cNvGrpSpPr>
            <p:nvPr/>
          </p:nvGrpSpPr>
          <p:grpSpPr bwMode="auto">
            <a:xfrm>
              <a:off x="2304" y="2505"/>
              <a:ext cx="1200" cy="1671"/>
              <a:chOff x="2304" y="2505"/>
              <a:chExt cx="1200" cy="1671"/>
            </a:xfrm>
          </p:grpSpPr>
          <p:grpSp>
            <p:nvGrpSpPr>
              <p:cNvPr id="5" name="Group 21"/>
              <p:cNvGrpSpPr>
                <a:grpSpLocks/>
              </p:cNvGrpSpPr>
              <p:nvPr/>
            </p:nvGrpSpPr>
            <p:grpSpPr bwMode="auto">
              <a:xfrm>
                <a:off x="2304" y="2985"/>
                <a:ext cx="1200" cy="1191"/>
                <a:chOff x="2544" y="2688"/>
                <a:chExt cx="1200" cy="1191"/>
              </a:xfrm>
            </p:grpSpPr>
            <p:grpSp>
              <p:nvGrpSpPr>
                <p:cNvPr id="6" name="Group 15"/>
                <p:cNvGrpSpPr>
                  <a:grpSpLocks/>
                </p:cNvGrpSpPr>
                <p:nvPr/>
              </p:nvGrpSpPr>
              <p:grpSpPr bwMode="auto">
                <a:xfrm>
                  <a:off x="2544" y="2688"/>
                  <a:ext cx="1200" cy="816"/>
                  <a:chOff x="2736" y="2976"/>
                  <a:chExt cx="1200" cy="816"/>
                </a:xfrm>
              </p:grpSpPr>
              <p:sp>
                <p:nvSpPr>
                  <p:cNvPr id="13351" name="computr3"/>
                  <p:cNvSpPr>
                    <a:spLocks noEditPoints="1" noChangeArrowheads="1"/>
                  </p:cNvSpPr>
                  <p:nvPr/>
                </p:nvSpPr>
                <p:spPr bwMode="auto">
                  <a:xfrm>
                    <a:off x="2736" y="2976"/>
                    <a:ext cx="1200" cy="816"/>
                  </a:xfrm>
                  <a:custGeom>
                    <a:avLst/>
                    <a:gdLst>
                      <a:gd name="T0" fmla="*/ 0 w 21600"/>
                      <a:gd name="T1" fmla="*/ 408 h 21600"/>
                      <a:gd name="T2" fmla="*/ 600 w 21600"/>
                      <a:gd name="T3" fmla="*/ 0 h 21600"/>
                      <a:gd name="T4" fmla="*/ 600 w 21600"/>
                      <a:gd name="T5" fmla="*/ 816 h 21600"/>
                      <a:gd name="T6" fmla="*/ 1008 w 21600"/>
                      <a:gd name="T7" fmla="*/ 408 h 21600"/>
                      <a:gd name="T8" fmla="*/ 0 60000 65536"/>
                      <a:gd name="T9" fmla="*/ 0 60000 65536"/>
                      <a:gd name="T10" fmla="*/ 0 60000 65536"/>
                      <a:gd name="T11" fmla="*/ 0 60000 65536"/>
                      <a:gd name="T12" fmla="*/ 7812 w 21600"/>
                      <a:gd name="T13" fmla="*/ 2594 h 21600"/>
                      <a:gd name="T14" fmla="*/ 16362 w 21600"/>
                      <a:gd name="T15" fmla="*/ 11753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2"/>
                  </a:solidFill>
                  <a:ln w="9525">
                    <a:solidFill>
                      <a:srgbClr val="000000"/>
                    </a:solidFill>
                    <a:miter lim="800000"/>
                    <a:headEnd/>
                    <a:tailEnd/>
                  </a:ln>
                </p:spPr>
                <p:txBody>
                  <a:bodyPr/>
                  <a:lstStyle/>
                  <a:p>
                    <a:endParaRPr lang="en-IN"/>
                  </a:p>
                </p:txBody>
              </p:sp>
              <p:sp>
                <p:nvSpPr>
                  <p:cNvPr id="13352" name="Text Box 12"/>
                  <p:cNvSpPr txBox="1">
                    <a:spLocks noChangeArrowheads="1"/>
                  </p:cNvSpPr>
                  <p:nvPr/>
                </p:nvSpPr>
                <p:spPr bwMode="auto">
                  <a:xfrm>
                    <a:off x="3168" y="3072"/>
                    <a:ext cx="480" cy="354"/>
                  </a:xfrm>
                  <a:prstGeom prst="rect">
                    <a:avLst/>
                  </a:prstGeom>
                  <a:solidFill>
                    <a:srgbClr val="5600AC"/>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50" name="Text Box 18"/>
                <p:cNvSpPr txBox="1">
                  <a:spLocks noChangeArrowheads="1"/>
                </p:cNvSpPr>
                <p:nvPr/>
              </p:nvSpPr>
              <p:spPr bwMode="auto">
                <a:xfrm>
                  <a:off x="2640" y="3648"/>
                  <a:ext cx="1104"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Solaris</a:t>
                  </a:r>
                </a:p>
              </p:txBody>
            </p:sp>
          </p:grpSp>
          <p:sp>
            <p:nvSpPr>
              <p:cNvPr id="13347" name="Line 31"/>
              <p:cNvSpPr>
                <a:spLocks noChangeShapeType="1"/>
              </p:cNvSpPr>
              <p:nvPr/>
            </p:nvSpPr>
            <p:spPr bwMode="auto">
              <a:xfrm>
                <a:off x="2880"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48" name="AutoShape 24"/>
              <p:cNvSpPr>
                <a:spLocks noChangeArrowheads="1"/>
              </p:cNvSpPr>
              <p:nvPr/>
            </p:nvSpPr>
            <p:spPr bwMode="auto">
              <a:xfrm>
                <a:off x="2352" y="2505"/>
                <a:ext cx="1104"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45" name="Line 33"/>
            <p:cNvSpPr>
              <a:spLocks noChangeShapeType="1"/>
            </p:cNvSpPr>
            <p:nvPr/>
          </p:nvSpPr>
          <p:spPr bwMode="auto">
            <a:xfrm>
              <a:off x="2880" y="2208"/>
              <a:ext cx="0" cy="288"/>
            </a:xfrm>
            <a:prstGeom prst="line">
              <a:avLst/>
            </a:prstGeom>
            <a:noFill/>
            <a:ln w="9525">
              <a:solidFill>
                <a:schemeClr val="tx1"/>
              </a:solidFill>
              <a:round/>
              <a:headEnd/>
              <a:tailEnd type="stealth" w="lg" len="lg"/>
            </a:ln>
          </p:spPr>
          <p:txBody>
            <a:bodyPr wrap="none" anchor="ctr"/>
            <a:lstStyle/>
            <a:p>
              <a:endParaRPr lang="en-IN"/>
            </a:p>
          </p:txBody>
        </p:sp>
      </p:grpSp>
      <p:grpSp>
        <p:nvGrpSpPr>
          <p:cNvPr id="7" name="Group 46"/>
          <p:cNvGrpSpPr>
            <a:grpSpLocks/>
          </p:cNvGrpSpPr>
          <p:nvPr/>
        </p:nvGrpSpPr>
        <p:grpSpPr bwMode="auto">
          <a:xfrm>
            <a:off x="914400" y="3505200"/>
            <a:ext cx="3657600" cy="3124200"/>
            <a:chOff x="576" y="2208"/>
            <a:chExt cx="2304" cy="1968"/>
          </a:xfrm>
        </p:grpSpPr>
        <p:grpSp>
          <p:nvGrpSpPr>
            <p:cNvPr id="8" name="Group 40"/>
            <p:cNvGrpSpPr>
              <a:grpSpLocks/>
            </p:cNvGrpSpPr>
            <p:nvPr/>
          </p:nvGrpSpPr>
          <p:grpSpPr bwMode="auto">
            <a:xfrm>
              <a:off x="576" y="2505"/>
              <a:ext cx="1008" cy="1671"/>
              <a:chOff x="576" y="2505"/>
              <a:chExt cx="1008" cy="1671"/>
            </a:xfrm>
          </p:grpSpPr>
          <p:grpSp>
            <p:nvGrpSpPr>
              <p:cNvPr id="9" name="Group 20"/>
              <p:cNvGrpSpPr>
                <a:grpSpLocks/>
              </p:cNvGrpSpPr>
              <p:nvPr/>
            </p:nvGrpSpPr>
            <p:grpSpPr bwMode="auto">
              <a:xfrm>
                <a:off x="624" y="2985"/>
                <a:ext cx="852" cy="1191"/>
                <a:chOff x="720" y="2688"/>
                <a:chExt cx="852" cy="1191"/>
              </a:xfrm>
            </p:grpSpPr>
            <p:grpSp>
              <p:nvGrpSpPr>
                <p:cNvPr id="10" name="Group 14"/>
                <p:cNvGrpSpPr>
                  <a:grpSpLocks/>
                </p:cNvGrpSpPr>
                <p:nvPr/>
              </p:nvGrpSpPr>
              <p:grpSpPr bwMode="auto">
                <a:xfrm>
                  <a:off x="720" y="2688"/>
                  <a:ext cx="852" cy="864"/>
                  <a:chOff x="1392" y="2976"/>
                  <a:chExt cx="852" cy="864"/>
                </a:xfrm>
              </p:grpSpPr>
              <p:sp>
                <p:nvSpPr>
                  <p:cNvPr id="13342" name="computr1"/>
                  <p:cNvSpPr>
                    <a:spLocks noEditPoints="1" noChangeArrowheads="1"/>
                  </p:cNvSpPr>
                  <p:nvPr/>
                </p:nvSpPr>
                <p:spPr bwMode="auto">
                  <a:xfrm>
                    <a:off x="1392" y="2976"/>
                    <a:ext cx="852" cy="864"/>
                  </a:xfrm>
                  <a:custGeom>
                    <a:avLst/>
                    <a:gdLst>
                      <a:gd name="T0" fmla="*/ 771 w 21600"/>
                      <a:gd name="T1" fmla="*/ 0 h 21600"/>
                      <a:gd name="T2" fmla="*/ 426 w 21600"/>
                      <a:gd name="T3" fmla="*/ 0 h 21600"/>
                      <a:gd name="T4" fmla="*/ 81 w 21600"/>
                      <a:gd name="T5" fmla="*/ 0 h 21600"/>
                      <a:gd name="T6" fmla="*/ 0 w 21600"/>
                      <a:gd name="T7" fmla="*/ 616 h 21600"/>
                      <a:gd name="T8" fmla="*/ 0 w 21600"/>
                      <a:gd name="T9" fmla="*/ 864 h 21600"/>
                      <a:gd name="T10" fmla="*/ 426 w 21600"/>
                      <a:gd name="T11" fmla="*/ 864 h 21600"/>
                      <a:gd name="T12" fmla="*/ 852 w 21600"/>
                      <a:gd name="T13" fmla="*/ 864 h 21600"/>
                      <a:gd name="T14" fmla="*/ 852 w 21600"/>
                      <a:gd name="T15" fmla="*/ 616 h 21600"/>
                      <a:gd name="T16" fmla="*/ 771 w 21600"/>
                      <a:gd name="T17" fmla="*/ 542 h 21600"/>
                      <a:gd name="T18" fmla="*/ 81 w 21600"/>
                      <a:gd name="T19" fmla="*/ 542 h 21600"/>
                      <a:gd name="T20" fmla="*/ 81 w 21600"/>
                      <a:gd name="T21" fmla="*/ 271 h 21600"/>
                      <a:gd name="T22" fmla="*/ 771 w 21600"/>
                      <a:gd name="T23" fmla="*/ 271 h 21600"/>
                      <a:gd name="T24" fmla="*/ 0 w 21600"/>
                      <a:gd name="T25" fmla="*/ 740 h 21600"/>
                      <a:gd name="T26" fmla="*/ 852 w 21600"/>
                      <a:gd name="T27" fmla="*/ 74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18 w 21600"/>
                      <a:gd name="T43" fmla="*/ 2550 h 21600"/>
                      <a:gd name="T44" fmla="*/ 16758 w 21600"/>
                      <a:gd name="T45" fmla="*/ 1115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2"/>
                  </a:solidFill>
                  <a:ln w="9525">
                    <a:solidFill>
                      <a:srgbClr val="000000"/>
                    </a:solidFill>
                    <a:miter lim="800000"/>
                    <a:headEnd/>
                    <a:tailEnd/>
                  </a:ln>
                </p:spPr>
                <p:txBody>
                  <a:bodyPr/>
                  <a:lstStyle/>
                  <a:p>
                    <a:endParaRPr lang="en-IN"/>
                  </a:p>
                </p:txBody>
              </p:sp>
              <p:sp>
                <p:nvSpPr>
                  <p:cNvPr id="13343" name="Text Box 10"/>
                  <p:cNvSpPr txBox="1">
                    <a:spLocks noChangeArrowheads="1"/>
                  </p:cNvSpPr>
                  <p:nvPr/>
                </p:nvSpPr>
                <p:spPr bwMode="auto">
                  <a:xfrm>
                    <a:off x="1584" y="3072"/>
                    <a:ext cx="480" cy="354"/>
                  </a:xfrm>
                  <a:prstGeom prst="rect">
                    <a:avLst/>
                  </a:prstGeom>
                  <a:solidFill>
                    <a:srgbClr val="0066CC"/>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41" name="Text Box 17"/>
                <p:cNvSpPr txBox="1">
                  <a:spLocks noChangeArrowheads="1"/>
                </p:cNvSpPr>
                <p:nvPr/>
              </p:nvSpPr>
              <p:spPr bwMode="auto">
                <a:xfrm>
                  <a:off x="720" y="3648"/>
                  <a:ext cx="816"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Win32</a:t>
                  </a:r>
                </a:p>
              </p:txBody>
            </p:sp>
          </p:grpSp>
          <p:sp>
            <p:nvSpPr>
              <p:cNvPr id="13338" name="Line 30"/>
              <p:cNvSpPr>
                <a:spLocks noChangeShapeType="1"/>
              </p:cNvSpPr>
              <p:nvPr/>
            </p:nvSpPr>
            <p:spPr bwMode="auto">
              <a:xfrm>
                <a:off x="1056"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39" name="AutoShape 23"/>
              <p:cNvSpPr>
                <a:spLocks noChangeArrowheads="1"/>
              </p:cNvSpPr>
              <p:nvPr/>
            </p:nvSpPr>
            <p:spPr bwMode="auto">
              <a:xfrm>
                <a:off x="576" y="2505"/>
                <a:ext cx="1008"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34" name="Line 34"/>
            <p:cNvSpPr>
              <a:spLocks noChangeShapeType="1"/>
            </p:cNvSpPr>
            <p:nvPr/>
          </p:nvSpPr>
          <p:spPr bwMode="auto">
            <a:xfrm>
              <a:off x="1056" y="2352"/>
              <a:ext cx="0" cy="144"/>
            </a:xfrm>
            <a:prstGeom prst="line">
              <a:avLst/>
            </a:prstGeom>
            <a:noFill/>
            <a:ln w="9525">
              <a:solidFill>
                <a:schemeClr val="tx1"/>
              </a:solidFill>
              <a:round/>
              <a:headEnd/>
              <a:tailEnd type="stealth" w="lg" len="lg"/>
            </a:ln>
          </p:spPr>
          <p:txBody>
            <a:bodyPr wrap="none" anchor="ctr"/>
            <a:lstStyle/>
            <a:p>
              <a:endParaRPr lang="en-IN"/>
            </a:p>
          </p:txBody>
        </p:sp>
        <p:sp>
          <p:nvSpPr>
            <p:cNvPr id="13335" name="Line 37"/>
            <p:cNvSpPr>
              <a:spLocks noChangeShapeType="1"/>
            </p:cNvSpPr>
            <p:nvPr/>
          </p:nvSpPr>
          <p:spPr bwMode="auto">
            <a:xfrm>
              <a:off x="1056" y="2352"/>
              <a:ext cx="1824" cy="0"/>
            </a:xfrm>
            <a:prstGeom prst="line">
              <a:avLst/>
            </a:prstGeom>
            <a:noFill/>
            <a:ln w="9525">
              <a:solidFill>
                <a:schemeClr val="tx1"/>
              </a:solidFill>
              <a:round/>
              <a:headEnd/>
              <a:tailEnd/>
            </a:ln>
          </p:spPr>
          <p:txBody>
            <a:bodyPr wrap="none" anchor="ctr"/>
            <a:lstStyle/>
            <a:p>
              <a:endParaRPr lang="en-IN"/>
            </a:p>
          </p:txBody>
        </p:sp>
        <p:sp>
          <p:nvSpPr>
            <p:cNvPr id="13336" name="Line 44"/>
            <p:cNvSpPr>
              <a:spLocks noChangeShapeType="1"/>
            </p:cNvSpPr>
            <p:nvPr/>
          </p:nvSpPr>
          <p:spPr bwMode="auto">
            <a:xfrm>
              <a:off x="2880" y="2208"/>
              <a:ext cx="0" cy="144"/>
            </a:xfrm>
            <a:prstGeom prst="line">
              <a:avLst/>
            </a:prstGeom>
            <a:noFill/>
            <a:ln w="9525">
              <a:solidFill>
                <a:schemeClr val="tx1"/>
              </a:solidFill>
              <a:round/>
              <a:headEnd/>
              <a:tailEnd/>
            </a:ln>
          </p:spPr>
          <p:txBody>
            <a:bodyPr wrap="none" anchor="ctr"/>
            <a:lstStyle/>
            <a:p>
              <a:endParaRPr lang="en-IN"/>
            </a:p>
          </p:txBody>
        </p:sp>
      </p:grpSp>
      <p:grpSp>
        <p:nvGrpSpPr>
          <p:cNvPr id="11" name="Group 48"/>
          <p:cNvGrpSpPr>
            <a:grpSpLocks/>
          </p:cNvGrpSpPr>
          <p:nvPr/>
        </p:nvGrpSpPr>
        <p:grpSpPr bwMode="auto">
          <a:xfrm>
            <a:off x="4572000" y="3505200"/>
            <a:ext cx="3886200" cy="3124200"/>
            <a:chOff x="2880" y="2208"/>
            <a:chExt cx="2448" cy="1968"/>
          </a:xfrm>
        </p:grpSpPr>
        <p:grpSp>
          <p:nvGrpSpPr>
            <p:cNvPr id="12" name="Group 42"/>
            <p:cNvGrpSpPr>
              <a:grpSpLocks/>
            </p:cNvGrpSpPr>
            <p:nvPr/>
          </p:nvGrpSpPr>
          <p:grpSpPr bwMode="auto">
            <a:xfrm>
              <a:off x="4176" y="2505"/>
              <a:ext cx="1152" cy="1671"/>
              <a:chOff x="4176" y="2505"/>
              <a:chExt cx="1152" cy="1671"/>
            </a:xfrm>
          </p:grpSpPr>
          <p:grpSp>
            <p:nvGrpSpPr>
              <p:cNvPr id="13" name="Group 22"/>
              <p:cNvGrpSpPr>
                <a:grpSpLocks/>
              </p:cNvGrpSpPr>
              <p:nvPr/>
            </p:nvGrpSpPr>
            <p:grpSpPr bwMode="auto">
              <a:xfrm>
                <a:off x="4176" y="2937"/>
                <a:ext cx="1152" cy="1239"/>
                <a:chOff x="4176" y="2640"/>
                <a:chExt cx="1152" cy="1239"/>
              </a:xfrm>
            </p:grpSpPr>
            <p:grpSp>
              <p:nvGrpSpPr>
                <p:cNvPr id="14" name="Group 16"/>
                <p:cNvGrpSpPr>
                  <a:grpSpLocks/>
                </p:cNvGrpSpPr>
                <p:nvPr/>
              </p:nvGrpSpPr>
              <p:grpSpPr bwMode="auto">
                <a:xfrm>
                  <a:off x="4176" y="2640"/>
                  <a:ext cx="1152" cy="960"/>
                  <a:chOff x="4224" y="2976"/>
                  <a:chExt cx="1152" cy="960"/>
                </a:xfrm>
              </p:grpSpPr>
              <p:sp>
                <p:nvSpPr>
                  <p:cNvPr id="13331" name="computr2"/>
                  <p:cNvSpPr>
                    <a:spLocks noEditPoints="1" noChangeArrowheads="1"/>
                  </p:cNvSpPr>
                  <p:nvPr/>
                </p:nvSpPr>
                <p:spPr bwMode="auto">
                  <a:xfrm>
                    <a:off x="4224" y="2976"/>
                    <a:ext cx="1152" cy="960"/>
                  </a:xfrm>
                  <a:custGeom>
                    <a:avLst/>
                    <a:gdLst>
                      <a:gd name="T0" fmla="*/ 576 w 21600"/>
                      <a:gd name="T1" fmla="*/ 0 h 21600"/>
                      <a:gd name="T2" fmla="*/ 576 w 21600"/>
                      <a:gd name="T3" fmla="*/ 960 h 21600"/>
                      <a:gd name="T4" fmla="*/ 924 w 21600"/>
                      <a:gd name="T5" fmla="*/ 0 h 21600"/>
                      <a:gd name="T6" fmla="*/ 228 w 21600"/>
                      <a:gd name="T7" fmla="*/ 0 h 21600"/>
                      <a:gd name="T8" fmla="*/ 228 w 21600"/>
                      <a:gd name="T9" fmla="*/ 517 h 21600"/>
                      <a:gd name="T10" fmla="*/ 924 w 21600"/>
                      <a:gd name="T11" fmla="*/ 517 h 21600"/>
                      <a:gd name="T12" fmla="*/ 228 w 21600"/>
                      <a:gd name="T13" fmla="*/ 258 h 21600"/>
                      <a:gd name="T14" fmla="*/ 924 w 21600"/>
                      <a:gd name="T15" fmla="*/ 258 h 21600"/>
                      <a:gd name="T16" fmla="*/ 1004 w 21600"/>
                      <a:gd name="T17" fmla="*/ 702 h 21600"/>
                      <a:gd name="T18" fmla="*/ 148 w 21600"/>
                      <a:gd name="T19" fmla="*/ 70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8 w 21600"/>
                      <a:gd name="T31" fmla="*/ 1913 h 21600"/>
                      <a:gd name="T32" fmla="*/ 15563 w 21600"/>
                      <a:gd name="T33" fmla="*/ 9743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2"/>
                  </a:solidFill>
                  <a:ln w="9525">
                    <a:solidFill>
                      <a:srgbClr val="000000"/>
                    </a:solidFill>
                    <a:miter lim="800000"/>
                    <a:headEnd/>
                    <a:tailEnd/>
                  </a:ln>
                </p:spPr>
                <p:txBody>
                  <a:bodyPr/>
                  <a:lstStyle/>
                  <a:p>
                    <a:endParaRPr lang="en-IN"/>
                  </a:p>
                </p:txBody>
              </p:sp>
              <p:sp>
                <p:nvSpPr>
                  <p:cNvPr id="13332" name="Text Box 13"/>
                  <p:cNvSpPr txBox="1">
                    <a:spLocks noChangeArrowheads="1"/>
                  </p:cNvSpPr>
                  <p:nvPr/>
                </p:nvSpPr>
                <p:spPr bwMode="auto">
                  <a:xfrm>
                    <a:off x="4560" y="3054"/>
                    <a:ext cx="480" cy="354"/>
                  </a:xfrm>
                  <a:prstGeom prst="rect">
                    <a:avLst/>
                  </a:prstGeom>
                  <a:solidFill>
                    <a:srgbClr val="333333"/>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30" name="Text Box 19"/>
                <p:cNvSpPr txBox="1">
                  <a:spLocks noChangeArrowheads="1"/>
                </p:cNvSpPr>
                <p:nvPr/>
              </p:nvSpPr>
              <p:spPr bwMode="auto">
                <a:xfrm>
                  <a:off x="4224" y="3648"/>
                  <a:ext cx="1104"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MacOS</a:t>
                  </a:r>
                </a:p>
              </p:txBody>
            </p:sp>
          </p:grpSp>
          <p:sp>
            <p:nvSpPr>
              <p:cNvPr id="13327" name="Line 32"/>
              <p:cNvSpPr>
                <a:spLocks noChangeShapeType="1"/>
              </p:cNvSpPr>
              <p:nvPr/>
            </p:nvSpPr>
            <p:spPr bwMode="auto">
              <a:xfrm>
                <a:off x="4752"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28" name="AutoShape 25"/>
              <p:cNvSpPr>
                <a:spLocks noChangeArrowheads="1"/>
              </p:cNvSpPr>
              <p:nvPr/>
            </p:nvSpPr>
            <p:spPr bwMode="auto">
              <a:xfrm>
                <a:off x="4224" y="2505"/>
                <a:ext cx="1008"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23" name="Line 35"/>
            <p:cNvSpPr>
              <a:spLocks noChangeShapeType="1"/>
            </p:cNvSpPr>
            <p:nvPr/>
          </p:nvSpPr>
          <p:spPr bwMode="auto">
            <a:xfrm>
              <a:off x="4752" y="2352"/>
              <a:ext cx="0" cy="144"/>
            </a:xfrm>
            <a:prstGeom prst="line">
              <a:avLst/>
            </a:prstGeom>
            <a:noFill/>
            <a:ln w="9525">
              <a:solidFill>
                <a:schemeClr val="tx1"/>
              </a:solidFill>
              <a:round/>
              <a:headEnd/>
              <a:tailEnd type="stealth" w="lg" len="lg"/>
            </a:ln>
          </p:spPr>
          <p:txBody>
            <a:bodyPr wrap="none" anchor="ctr"/>
            <a:lstStyle/>
            <a:p>
              <a:endParaRPr lang="en-IN"/>
            </a:p>
          </p:txBody>
        </p:sp>
        <p:sp>
          <p:nvSpPr>
            <p:cNvPr id="13324" name="Line 43"/>
            <p:cNvSpPr>
              <a:spLocks noChangeShapeType="1"/>
            </p:cNvSpPr>
            <p:nvPr/>
          </p:nvSpPr>
          <p:spPr bwMode="auto">
            <a:xfrm>
              <a:off x="2880" y="2352"/>
              <a:ext cx="1872" cy="0"/>
            </a:xfrm>
            <a:prstGeom prst="line">
              <a:avLst/>
            </a:prstGeom>
            <a:noFill/>
            <a:ln w="9525">
              <a:solidFill>
                <a:schemeClr val="tx1"/>
              </a:solidFill>
              <a:round/>
              <a:headEnd/>
              <a:tailEnd/>
            </a:ln>
          </p:spPr>
          <p:txBody>
            <a:bodyPr wrap="none" anchor="ctr"/>
            <a:lstStyle/>
            <a:p>
              <a:endParaRPr lang="en-IN"/>
            </a:p>
          </p:txBody>
        </p:sp>
        <p:sp>
          <p:nvSpPr>
            <p:cNvPr id="13325" name="Line 45"/>
            <p:cNvSpPr>
              <a:spLocks noChangeShapeType="1"/>
            </p:cNvSpPr>
            <p:nvPr/>
          </p:nvSpPr>
          <p:spPr bwMode="auto">
            <a:xfrm>
              <a:off x="2880" y="2208"/>
              <a:ext cx="0" cy="144"/>
            </a:xfrm>
            <a:prstGeom prst="line">
              <a:avLst/>
            </a:prstGeom>
            <a:noFill/>
            <a:ln w="9525">
              <a:solidFill>
                <a:schemeClr val="tx1"/>
              </a:solidFill>
              <a:round/>
              <a:headEnd/>
              <a:tailEnd/>
            </a:ln>
          </p:spPr>
          <p:txBody>
            <a:bodyPr wrap="none" anchor="ctr"/>
            <a:lstStyle/>
            <a:p>
              <a:endParaRPr lang="en-IN"/>
            </a:p>
          </p:txBody>
        </p:sp>
      </p:grpSp>
      <p:pic>
        <p:nvPicPr>
          <p:cNvPr id="43"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4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000"/>
                                        <p:tgtEl>
                                          <p:spTgt spid="7"/>
                                        </p:tgtEl>
                                      </p:cBhvr>
                                    </p:animEffect>
                                  </p:childTnLst>
                                </p:cTn>
                              </p:par>
                              <p:par>
                                <p:cTn id="20" presetID="22" presetClass="entr" presetSubtype="1"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1000"/>
                                        <p:tgtEl>
                                          <p:spTgt spid="3"/>
                                        </p:tgtEl>
                                      </p:cBhvr>
                                    </p:animEffect>
                                  </p:childTnLst>
                                </p:cTn>
                              </p:par>
                              <p:par>
                                <p:cTn id="23" presetID="22" presetClass="entr" presetSubtype="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1" grpId="0" animBg="1"/>
      <p:bldP spid="3689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dirty="0" smtClean="0">
                <a:latin typeface="Corbel" pitchFamily="34" charset="0"/>
              </a:rPr>
              <a:t>Thus any such platform for which a JVM is available can be used to execute a Java application irrespective of where it has been compiled.</a:t>
            </a:r>
          </a:p>
          <a:p>
            <a:endParaRPr lang="en-US" sz="2400" dirty="0" smtClean="0">
              <a:latin typeface="Corbel" pitchFamily="34" charset="0"/>
            </a:endParaRPr>
          </a:p>
          <a:p>
            <a:r>
              <a:rPr lang="en-US" sz="2400" dirty="0" smtClean="0">
                <a:latin typeface="Corbel" pitchFamily="34" charset="0"/>
              </a:rPr>
              <a:t>This is how java makes itself “</a:t>
            </a:r>
            <a:r>
              <a:rPr lang="en-US" sz="2400" b="1" u="sng" dirty="0" smtClean="0">
                <a:solidFill>
                  <a:srgbClr val="C00000"/>
                </a:solidFill>
                <a:latin typeface="Corbel" pitchFamily="34" charset="0"/>
              </a:rPr>
              <a:t>Platform Independent</a:t>
            </a:r>
            <a:r>
              <a:rPr lang="en-US" sz="2400" dirty="0" smtClean="0">
                <a:latin typeface="Corbel" pitchFamily="34" charset="0"/>
              </a:rPr>
              <a:t>” and it also truly justifies java’s slogan of “</a:t>
            </a:r>
            <a:r>
              <a:rPr lang="en-US" sz="2400" b="1" u="sng" dirty="0" smtClean="0">
                <a:solidFill>
                  <a:srgbClr val="0070C0"/>
                </a:solidFill>
                <a:latin typeface="Corbel" pitchFamily="34" charset="0"/>
              </a:rPr>
              <a:t>WORA</a:t>
            </a:r>
            <a:r>
              <a:rPr lang="en-US" sz="2400" dirty="0" smtClean="0">
                <a:latin typeface="Corbel" pitchFamily="34" charset="0"/>
              </a:rPr>
              <a:t>”(</a:t>
            </a:r>
            <a:r>
              <a:rPr lang="en-US" sz="2400" i="1" dirty="0" smtClean="0">
                <a:latin typeface="Corbel" pitchFamily="34" charset="0"/>
              </a:rPr>
              <a:t>Write Once Run Anywhere</a:t>
            </a:r>
            <a:r>
              <a:rPr lang="en-US" sz="2400" dirty="0" smtClean="0">
                <a:latin typeface="Corbel" pitchFamily="34" charset="0"/>
              </a:rPr>
              <a:t>)</a:t>
            </a:r>
          </a:p>
          <a:p>
            <a:endParaRPr lang="en-US" dirty="0" smtClean="0"/>
          </a:p>
          <a:p>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b="1" u="sng" dirty="0" smtClean="0">
                <a:latin typeface="Corbel" pitchFamily="34" charset="0"/>
              </a:rPr>
              <a:t>Automatic Memory Management</a:t>
            </a:r>
          </a:p>
          <a:p>
            <a:pPr>
              <a:buNone/>
            </a:pPr>
            <a:endParaRPr lang="en-US" sz="2400" dirty="0" smtClean="0">
              <a:latin typeface="Corbel" pitchFamily="34" charset="0"/>
            </a:endParaRPr>
          </a:p>
          <a:p>
            <a:pPr>
              <a:buNone/>
            </a:pPr>
            <a:r>
              <a:rPr lang="en-US" sz="2400" dirty="0" smtClean="0">
                <a:latin typeface="Corbel" pitchFamily="34" charset="0"/>
              </a:rPr>
              <a:t>	In languages like </a:t>
            </a:r>
            <a:r>
              <a:rPr lang="en-US" sz="2400" b="1" dirty="0" smtClean="0">
                <a:solidFill>
                  <a:srgbClr val="7030A0"/>
                </a:solidFill>
                <a:latin typeface="Corbel" pitchFamily="34" charset="0"/>
              </a:rPr>
              <a:t>C</a:t>
            </a:r>
            <a:r>
              <a:rPr lang="en-US" sz="2400" dirty="0" smtClean="0">
                <a:latin typeface="Corbel" pitchFamily="34" charset="0"/>
              </a:rPr>
              <a:t> and </a:t>
            </a:r>
            <a:r>
              <a:rPr lang="en-US" sz="2400" b="1" dirty="0" smtClean="0">
                <a:solidFill>
                  <a:srgbClr val="7030A0"/>
                </a:solidFill>
                <a:latin typeface="Corbel" pitchFamily="34" charset="0"/>
              </a:rPr>
              <a:t>C++ </a:t>
            </a:r>
            <a:r>
              <a:rPr lang="en-US" sz="2400" dirty="0" smtClean="0">
                <a:latin typeface="Corbel" pitchFamily="34" charset="0"/>
              </a:rPr>
              <a:t>any </a:t>
            </a:r>
            <a:r>
              <a:rPr lang="en-US" sz="2400" b="1" dirty="0" smtClean="0">
                <a:solidFill>
                  <a:srgbClr val="C00000"/>
                </a:solidFill>
                <a:latin typeface="Corbel" pitchFamily="34" charset="0"/>
              </a:rPr>
              <a:t>dynamic memory </a:t>
            </a:r>
            <a:r>
              <a:rPr lang="en-US" sz="2400" dirty="0" smtClean="0">
                <a:latin typeface="Corbel" pitchFamily="34" charset="0"/>
              </a:rPr>
              <a:t>which the </a:t>
            </a:r>
            <a:r>
              <a:rPr lang="en-US" sz="2400" b="1" dirty="0" smtClean="0">
                <a:solidFill>
                  <a:srgbClr val="00B050"/>
                </a:solidFill>
                <a:latin typeface="Corbel" pitchFamily="34" charset="0"/>
              </a:rPr>
              <a:t>programmer </a:t>
            </a:r>
            <a:r>
              <a:rPr lang="en-US" sz="2400" dirty="0" smtClean="0">
                <a:latin typeface="Corbel" pitchFamily="34" charset="0"/>
              </a:rPr>
              <a:t>allocates using </a:t>
            </a:r>
            <a:r>
              <a:rPr lang="en-US" sz="2400" b="1" dirty="0" err="1" smtClean="0">
                <a:solidFill>
                  <a:srgbClr val="0070C0"/>
                </a:solidFill>
                <a:latin typeface="Corbel" pitchFamily="34" charset="0"/>
              </a:rPr>
              <a:t>malloc</a:t>
            </a:r>
            <a:r>
              <a:rPr lang="en-US" sz="2400" b="1" dirty="0" smtClean="0">
                <a:solidFill>
                  <a:srgbClr val="0070C0"/>
                </a:solidFill>
                <a:latin typeface="Corbel" pitchFamily="34" charset="0"/>
              </a:rPr>
              <a:t>( ) </a:t>
            </a:r>
            <a:r>
              <a:rPr lang="en-US" sz="2400" dirty="0" smtClean="0">
                <a:latin typeface="Corbel" pitchFamily="34" charset="0"/>
              </a:rPr>
              <a:t>or </a:t>
            </a:r>
            <a:r>
              <a:rPr lang="en-US" sz="2400" b="1" dirty="0" smtClean="0">
                <a:solidFill>
                  <a:srgbClr val="0070C0"/>
                </a:solidFill>
                <a:latin typeface="Corbel" pitchFamily="34" charset="0"/>
              </a:rPr>
              <a:t>new</a:t>
            </a:r>
            <a:r>
              <a:rPr lang="en-US" sz="2400" dirty="0" smtClean="0">
                <a:latin typeface="Corbel" pitchFamily="34" charset="0"/>
              </a:rPr>
              <a:t> has to be </a:t>
            </a:r>
            <a:r>
              <a:rPr lang="en-US" sz="2400" dirty="0" err="1" smtClean="0">
                <a:latin typeface="Corbel" pitchFamily="34" charset="0"/>
              </a:rPr>
              <a:t>deallocated</a:t>
            </a:r>
            <a:r>
              <a:rPr lang="en-US" sz="2400" dirty="0" smtClean="0">
                <a:latin typeface="Corbel" pitchFamily="34" charset="0"/>
              </a:rPr>
              <a:t> by himself using </a:t>
            </a:r>
            <a:r>
              <a:rPr lang="en-US" sz="2400" b="1" dirty="0" smtClean="0">
                <a:solidFill>
                  <a:srgbClr val="0070C0"/>
                </a:solidFill>
                <a:latin typeface="Corbel" pitchFamily="34" charset="0"/>
              </a:rPr>
              <a:t>free( ) </a:t>
            </a:r>
            <a:r>
              <a:rPr lang="en-US" sz="2400" dirty="0" smtClean="0">
                <a:latin typeface="Corbel" pitchFamily="34" charset="0"/>
              </a:rPr>
              <a:t>or </a:t>
            </a:r>
            <a:r>
              <a:rPr lang="en-US" sz="2400" b="1" dirty="0" smtClean="0">
                <a:solidFill>
                  <a:srgbClr val="0070C0"/>
                </a:solidFill>
                <a:latin typeface="Corbel" pitchFamily="34" charset="0"/>
              </a:rPr>
              <a:t>delete</a:t>
            </a:r>
          </a:p>
          <a:p>
            <a:pPr>
              <a:buNone/>
            </a:pPr>
            <a:r>
              <a:rPr lang="en-US" sz="2400" dirty="0" smtClean="0">
                <a:solidFill>
                  <a:srgbClr val="FF0000"/>
                </a:solidFill>
                <a:latin typeface="Corbel" pitchFamily="34" charset="0"/>
              </a:rPr>
              <a:t>   </a:t>
            </a:r>
          </a:p>
          <a:p>
            <a:pPr>
              <a:buNone/>
            </a:pPr>
            <a:r>
              <a:rPr lang="en-US" sz="2400" dirty="0" smtClean="0">
                <a:latin typeface="Corbel" pitchFamily="34" charset="0"/>
              </a:rPr>
              <a:t>But Java </a:t>
            </a:r>
            <a:r>
              <a:rPr lang="en-IN" sz="2400" dirty="0" smtClean="0">
                <a:latin typeface="Corbel" pitchFamily="34" charset="0"/>
              </a:rPr>
              <a:t> uses </a:t>
            </a:r>
            <a:r>
              <a:rPr lang="en-IN" sz="2400" b="1" dirty="0" smtClean="0">
                <a:solidFill>
                  <a:srgbClr val="7030A0"/>
                </a:solidFill>
                <a:latin typeface="Corbel" pitchFamily="34" charset="0"/>
              </a:rPr>
              <a:t>runtime automatic garbage collection </a:t>
            </a:r>
          </a:p>
          <a:p>
            <a:pPr>
              <a:buNone/>
            </a:pPr>
            <a:r>
              <a:rPr lang="en-IN" sz="2400" dirty="0" smtClean="0">
                <a:latin typeface="Corbel" pitchFamily="34" charset="0"/>
              </a:rPr>
              <a:t>feature where the JVM itself </a:t>
            </a:r>
            <a:r>
              <a:rPr lang="en-IN" sz="2400" dirty="0" err="1" smtClean="0">
                <a:latin typeface="Corbel" pitchFamily="34" charset="0"/>
              </a:rPr>
              <a:t>deallocates</a:t>
            </a:r>
            <a:r>
              <a:rPr lang="en-IN" sz="2400" dirty="0" smtClean="0">
                <a:latin typeface="Corbel" pitchFamily="34" charset="0"/>
              </a:rPr>
              <a:t> any dynamic </a:t>
            </a:r>
          </a:p>
          <a:p>
            <a:pPr>
              <a:buNone/>
            </a:pPr>
            <a:r>
              <a:rPr lang="en-IN" sz="2400" dirty="0" smtClean="0">
                <a:latin typeface="Corbel" pitchFamily="34" charset="0"/>
              </a:rPr>
              <a:t>memory which our program allocated.</a:t>
            </a:r>
            <a:endParaRPr lang="en-US" sz="2400" dirty="0" smtClean="0">
              <a:solidFill>
                <a:srgbClr val="FF0000"/>
              </a:solidFill>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Today’s Agenda</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503920" cy="4854280"/>
          </a:xfrm>
        </p:spPr>
        <p:txBody>
          <a:bodyPr>
            <a:normAutofit fontScale="62500" lnSpcReduction="20000"/>
          </a:bodyPr>
          <a:lstStyle/>
          <a:p>
            <a:pPr marL="514350" indent="-514350">
              <a:buNone/>
            </a:pPr>
            <a:r>
              <a:rPr lang="en-US" sz="3500" b="1" dirty="0" smtClean="0">
                <a:latin typeface="Corbel" pitchFamily="34" charset="0"/>
              </a:rPr>
              <a:t>An Introduction to JAVA</a:t>
            </a:r>
          </a:p>
          <a:p>
            <a:pPr marL="788670" lvl="1" indent="-514350">
              <a:buClr>
                <a:schemeClr val="accent1"/>
              </a:buClr>
              <a:buSzPct val="120000"/>
              <a:buFont typeface="Arial" pitchFamily="34" charset="0"/>
              <a:buChar char="•"/>
            </a:pPr>
            <a:endParaRPr lang="en-US" sz="3500" dirty="0" smtClean="0">
              <a:solidFill>
                <a:schemeClr val="tx1"/>
              </a:solidFill>
              <a:latin typeface="Corbel" pitchFamily="34" charset="0"/>
            </a:endParaRPr>
          </a:p>
          <a:p>
            <a:pPr marL="788670" lvl="1" indent="-514350">
              <a:buClr>
                <a:schemeClr val="accent1"/>
              </a:buClr>
              <a:buSzPct val="120000"/>
              <a:buFont typeface="Arial" pitchFamily="34" charset="0"/>
              <a:buChar char="•"/>
            </a:pPr>
            <a:r>
              <a:rPr lang="en-US" sz="3500" b="1" dirty="0" smtClean="0">
                <a:solidFill>
                  <a:srgbClr val="0070C0"/>
                </a:solidFill>
                <a:latin typeface="Corbel" pitchFamily="34" charset="0"/>
              </a:rPr>
              <a:t>Necessity Of Programming </a:t>
            </a:r>
          </a:p>
          <a:p>
            <a:pPr marL="788670" lvl="1" indent="-514350">
              <a:buClr>
                <a:schemeClr val="accent1"/>
              </a:buClr>
              <a:buSzPct val="120000"/>
              <a:buFont typeface="Arial" pitchFamily="34" charset="0"/>
              <a:buChar char="•"/>
            </a:pPr>
            <a:endParaRPr lang="en-US" sz="3500" dirty="0" smtClean="0">
              <a:solidFill>
                <a:schemeClr val="tx1"/>
              </a:solidFill>
              <a:latin typeface="Corbel" pitchFamily="34" charset="0"/>
            </a:endParaRPr>
          </a:p>
          <a:p>
            <a:pPr marL="788670" lvl="1" indent="-514350">
              <a:buClr>
                <a:schemeClr val="accent1"/>
              </a:buClr>
              <a:buSzPct val="120000"/>
              <a:buFont typeface="Arial" pitchFamily="34" charset="0"/>
              <a:buChar char="•"/>
            </a:pPr>
            <a:r>
              <a:rPr lang="en-US" sz="3500" dirty="0" smtClean="0">
                <a:solidFill>
                  <a:srgbClr val="00B050"/>
                </a:solidFill>
                <a:latin typeface="Corbel" pitchFamily="34" charset="0"/>
              </a:rPr>
              <a:t>What Is Java ?</a:t>
            </a:r>
          </a:p>
          <a:p>
            <a:pPr marL="788670" lvl="1" indent="-514350">
              <a:buClr>
                <a:schemeClr val="accent1"/>
              </a:buClr>
              <a:buSzPct val="120000"/>
              <a:buFont typeface="Arial" pitchFamily="34" charset="0"/>
              <a:buChar char="•"/>
            </a:pPr>
            <a:endParaRPr lang="en-US" sz="3500" dirty="0" smtClean="0">
              <a:solidFill>
                <a:schemeClr val="tx1"/>
              </a:solidFill>
              <a:latin typeface="Corbel" pitchFamily="34" charset="0"/>
            </a:endParaRPr>
          </a:p>
          <a:p>
            <a:pPr marL="788670" lvl="1" indent="-514350">
              <a:buClr>
                <a:schemeClr val="accent1"/>
              </a:buClr>
              <a:buSzPct val="120000"/>
              <a:buFont typeface="Arial" pitchFamily="34" charset="0"/>
              <a:buChar char="•"/>
            </a:pPr>
            <a:r>
              <a:rPr lang="en-US" sz="3500" b="1" dirty="0" smtClean="0">
                <a:solidFill>
                  <a:srgbClr val="C00000"/>
                </a:solidFill>
                <a:latin typeface="Corbel" pitchFamily="34" charset="0"/>
              </a:rPr>
              <a:t>Important Features</a:t>
            </a:r>
          </a:p>
          <a:p>
            <a:pPr marL="788670" lvl="1" indent="-514350">
              <a:buClr>
                <a:schemeClr val="accent1"/>
              </a:buClr>
              <a:buSzPct val="120000"/>
              <a:buFont typeface="Arial" pitchFamily="34" charset="0"/>
              <a:buChar char="•"/>
            </a:pPr>
            <a:endParaRPr lang="en-US" sz="3500" dirty="0" smtClean="0">
              <a:solidFill>
                <a:schemeClr val="tx1"/>
              </a:solidFill>
              <a:latin typeface="Corbel" pitchFamily="34" charset="0"/>
            </a:endParaRPr>
          </a:p>
          <a:p>
            <a:pPr marL="788670" lvl="1" indent="-514350">
              <a:buClr>
                <a:schemeClr val="accent1"/>
              </a:buClr>
              <a:buSzPct val="120000"/>
              <a:buFont typeface="Arial" pitchFamily="34" charset="0"/>
              <a:buChar char="•"/>
            </a:pPr>
            <a:r>
              <a:rPr lang="en-US" sz="3500" b="1" dirty="0" smtClean="0">
                <a:solidFill>
                  <a:srgbClr val="7030A0"/>
                </a:solidFill>
                <a:latin typeface="Corbel" pitchFamily="34" charset="0"/>
              </a:rPr>
              <a:t>History Of Java</a:t>
            </a:r>
          </a:p>
          <a:p>
            <a:pPr marL="788670" lvl="1" indent="-514350">
              <a:buClr>
                <a:schemeClr val="accent1"/>
              </a:buClr>
              <a:buSzPct val="120000"/>
              <a:buFont typeface="Arial" pitchFamily="34" charset="0"/>
              <a:buChar char="•"/>
            </a:pPr>
            <a:endParaRPr lang="en-US" sz="3500" dirty="0" smtClean="0">
              <a:solidFill>
                <a:schemeClr val="tx1"/>
              </a:solidFill>
              <a:latin typeface="Corbel" pitchFamily="34" charset="0"/>
            </a:endParaRPr>
          </a:p>
          <a:p>
            <a:pPr marL="788670" lvl="1" indent="-514350">
              <a:buClr>
                <a:schemeClr val="accent1"/>
              </a:buClr>
              <a:buSzPct val="120000"/>
              <a:buFont typeface="Arial" pitchFamily="34" charset="0"/>
              <a:buChar char="•"/>
            </a:pPr>
            <a:r>
              <a:rPr lang="en-US" sz="3500" b="1" dirty="0" smtClean="0">
                <a:solidFill>
                  <a:schemeClr val="accent6">
                    <a:lumMod val="75000"/>
                  </a:schemeClr>
                </a:solidFill>
                <a:latin typeface="Corbel" pitchFamily="34" charset="0"/>
              </a:rPr>
              <a:t>Where Java stands today ?</a:t>
            </a:r>
          </a:p>
          <a:p>
            <a:pPr marL="788670" lvl="1" indent="-514350">
              <a:buClr>
                <a:schemeClr val="accent1"/>
              </a:buClr>
              <a:buSzPct val="120000"/>
              <a:buFont typeface="Arial" pitchFamily="34" charset="0"/>
              <a:buChar char="•"/>
            </a:pPr>
            <a:endParaRPr lang="en-US" sz="3500" dirty="0" smtClean="0">
              <a:solidFill>
                <a:schemeClr val="tx1"/>
              </a:solidFill>
              <a:latin typeface="Corbel" pitchFamily="34" charset="0"/>
            </a:endParaRPr>
          </a:p>
          <a:p>
            <a:pPr marL="788670" lvl="1" indent="-514350">
              <a:buClr>
                <a:schemeClr val="accent1"/>
              </a:buClr>
              <a:buSzPct val="120000"/>
              <a:buFont typeface="Arial" pitchFamily="34" charset="0"/>
              <a:buChar char="•"/>
            </a:pPr>
            <a:r>
              <a:rPr lang="en-US" sz="3500" b="1" dirty="0" smtClean="0">
                <a:solidFill>
                  <a:schemeClr val="accent1"/>
                </a:solidFill>
                <a:latin typeface="Corbel" pitchFamily="34" charset="0"/>
              </a:rPr>
              <a:t>Java Ecosystem</a:t>
            </a:r>
          </a:p>
          <a:p>
            <a:pPr marL="788670" lvl="1" indent="-514350">
              <a:buClr>
                <a:schemeClr val="accent1"/>
              </a:buClr>
              <a:buSzPct val="120000"/>
              <a:buFont typeface="Arial" pitchFamily="34" charset="0"/>
              <a:buChar char="•"/>
            </a:pPr>
            <a:endParaRPr lang="en-US" sz="2400" dirty="0" smtClean="0">
              <a:solidFill>
                <a:schemeClr val="tx1"/>
              </a:solidFill>
            </a:endParaRPr>
          </a:p>
          <a:p>
            <a:pPr marL="514350" indent="-514350">
              <a:buFont typeface="+mj-lt"/>
              <a:buAutoNum type="arabicPeriod"/>
            </a:pPr>
            <a:endParaRPr lang="en-US" sz="2300" dirty="0" smtClean="0"/>
          </a:p>
          <a:p>
            <a:pPr marL="514350" indent="-514350">
              <a:buNone/>
            </a:pPr>
            <a:endParaRPr lang="en-US" sz="23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b="1" u="sng" dirty="0" smtClean="0">
                <a:latin typeface="Corbel" pitchFamily="34" charset="0"/>
              </a:rPr>
              <a:t>Secure </a:t>
            </a:r>
          </a:p>
          <a:p>
            <a:pPr>
              <a:buNone/>
            </a:pPr>
            <a:endParaRPr lang="en-US" sz="2400" dirty="0" smtClean="0">
              <a:latin typeface="Corbel" pitchFamily="34" charset="0"/>
            </a:endParaRPr>
          </a:p>
          <a:p>
            <a:pPr>
              <a:buNone/>
            </a:pPr>
            <a:r>
              <a:rPr lang="en-US" sz="2400" dirty="0" smtClean="0">
                <a:latin typeface="Corbel" pitchFamily="34" charset="0"/>
              </a:rPr>
              <a:t>	</a:t>
            </a:r>
            <a:r>
              <a:rPr lang="en-IN" sz="2400" dirty="0" smtClean="0">
                <a:latin typeface="Corbel" pitchFamily="34" charset="0"/>
              </a:rPr>
              <a:t> Java does not use pointers explicitly. </a:t>
            </a:r>
          </a:p>
          <a:p>
            <a:pPr>
              <a:buNone/>
            </a:pPr>
            <a:endParaRPr lang="en-IN" sz="2400" dirty="0" smtClean="0">
              <a:latin typeface="Corbel" pitchFamily="34" charset="0"/>
            </a:endParaRPr>
          </a:p>
          <a:p>
            <a:pPr>
              <a:buNone/>
            </a:pPr>
            <a:r>
              <a:rPr lang="en-IN" sz="2400" dirty="0" smtClean="0">
                <a:latin typeface="Corbel" pitchFamily="34" charset="0"/>
              </a:rPr>
              <a:t>   Moreover all the programs in java are run under an area known as the </a:t>
            </a:r>
            <a:r>
              <a:rPr lang="en-IN" sz="2400" b="1" dirty="0" smtClean="0">
                <a:solidFill>
                  <a:srgbClr val="7030A0"/>
                </a:solidFill>
                <a:latin typeface="Corbel" pitchFamily="34" charset="0"/>
              </a:rPr>
              <a:t>sand box</a:t>
            </a:r>
            <a:r>
              <a:rPr lang="en-IN" sz="2400" b="1" dirty="0" smtClean="0">
                <a:solidFill>
                  <a:srgbClr val="FF0000"/>
                </a:solidFill>
                <a:latin typeface="Corbel" pitchFamily="34" charset="0"/>
              </a:rPr>
              <a:t>.</a:t>
            </a:r>
            <a:endParaRPr lang="en-IN" sz="2400" dirty="0" smtClean="0">
              <a:latin typeface="Corbel" pitchFamily="34" charset="0"/>
            </a:endParaRPr>
          </a:p>
          <a:p>
            <a:pPr>
              <a:buNone/>
            </a:pPr>
            <a:r>
              <a:rPr lang="en-US" sz="2400" dirty="0" smtClean="0">
                <a:latin typeface="Corbel" pitchFamily="34" charset="0"/>
              </a:rPr>
              <a:t>   </a:t>
            </a:r>
          </a:p>
          <a:p>
            <a:pPr>
              <a:buNone/>
            </a:pPr>
            <a:r>
              <a:rPr lang="en-US" sz="2400" dirty="0" smtClean="0">
                <a:latin typeface="Corbel" pitchFamily="34" charset="0"/>
              </a:rPr>
              <a:t> </a:t>
            </a:r>
            <a:r>
              <a:rPr lang="en-IN" sz="2400" dirty="0" smtClean="0">
                <a:latin typeface="Corbel" pitchFamily="34" charset="0"/>
              </a:rPr>
              <a:t>This sandbox uses a </a:t>
            </a:r>
            <a:r>
              <a:rPr lang="en-IN" sz="2400" dirty="0" err="1" smtClean="0">
                <a:solidFill>
                  <a:srgbClr val="0070C0"/>
                </a:solidFill>
                <a:latin typeface="Corbel" pitchFamily="34" charset="0"/>
              </a:rPr>
              <a:t>bytecode</a:t>
            </a:r>
            <a:r>
              <a:rPr lang="en-IN" sz="2400" dirty="0" smtClean="0">
                <a:solidFill>
                  <a:srgbClr val="0070C0"/>
                </a:solidFill>
                <a:latin typeface="Corbel" pitchFamily="34" charset="0"/>
              </a:rPr>
              <a:t> verification process </a:t>
            </a:r>
            <a:r>
              <a:rPr lang="en-IN" sz="2400" dirty="0" smtClean="0">
                <a:latin typeface="Corbel" pitchFamily="34" charset="0"/>
              </a:rPr>
              <a:t>to </a:t>
            </a:r>
          </a:p>
          <a:p>
            <a:pPr>
              <a:buNone/>
            </a:pPr>
            <a:r>
              <a:rPr lang="en-IN" sz="2400" dirty="0" smtClean="0">
                <a:latin typeface="Corbel" pitchFamily="34" charset="0"/>
              </a:rPr>
              <a:t>ensure that code loaded does not violate Java security </a:t>
            </a:r>
          </a:p>
          <a:p>
            <a:pPr>
              <a:buNone/>
            </a:pPr>
            <a:r>
              <a:rPr lang="en-IN" sz="2400" dirty="0" smtClean="0">
                <a:latin typeface="Corbel" pitchFamily="34" charset="0"/>
              </a:rPr>
              <a:t>constraints.</a:t>
            </a:r>
            <a:endParaRPr lang="en-US" sz="2400" dirty="0" smtClean="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Content Placeholder 10" descr="Java -Image (1).png"/>
          <p:cNvPicPr>
            <a:picLocks noGrp="1" noChangeAspect="1"/>
          </p:cNvPicPr>
          <p:nvPr>
            <p:ph sz="quarter" idx="1"/>
          </p:nvPr>
        </p:nvPicPr>
        <p:blipFill>
          <a:blip r:embed="rId4"/>
          <a:stretch>
            <a:fillRect/>
          </a:stretch>
        </p:blipFill>
        <p:spPr>
          <a:xfrm>
            <a:off x="142844" y="1428736"/>
            <a:ext cx="8858312" cy="5143536"/>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b="1" u="sng" dirty="0" smtClean="0">
                <a:latin typeface="Corbel" pitchFamily="34" charset="0"/>
              </a:rPr>
              <a:t>Robust</a:t>
            </a:r>
          </a:p>
          <a:p>
            <a:pPr>
              <a:buNone/>
            </a:pPr>
            <a:r>
              <a:rPr lang="en-US" sz="2400" dirty="0" smtClean="0">
                <a:latin typeface="Corbel" pitchFamily="34" charset="0"/>
              </a:rPr>
              <a:t>     </a:t>
            </a:r>
          </a:p>
          <a:p>
            <a:pPr>
              <a:buNone/>
            </a:pPr>
            <a:r>
              <a:rPr lang="en-US" sz="2400" dirty="0" smtClean="0">
                <a:latin typeface="Corbel" pitchFamily="34" charset="0"/>
              </a:rPr>
              <a:t>Java has very strict rules which every program must </a:t>
            </a:r>
          </a:p>
          <a:p>
            <a:pPr>
              <a:buNone/>
            </a:pPr>
            <a:r>
              <a:rPr lang="en-US" sz="2400" dirty="0" smtClean="0">
                <a:latin typeface="Corbel" pitchFamily="34" charset="0"/>
              </a:rPr>
              <a:t>compulsorily follow and if these rules are </a:t>
            </a:r>
          </a:p>
          <a:p>
            <a:pPr>
              <a:buNone/>
            </a:pPr>
            <a:r>
              <a:rPr lang="en-US" sz="2400" dirty="0" smtClean="0">
                <a:latin typeface="Corbel" pitchFamily="34" charset="0"/>
              </a:rPr>
              <a:t>violated then JVM kills/terminates the code by </a:t>
            </a:r>
          </a:p>
          <a:p>
            <a:pPr>
              <a:buNone/>
            </a:pPr>
            <a:r>
              <a:rPr lang="en-US" sz="2400" dirty="0" smtClean="0">
                <a:latin typeface="Corbel" pitchFamily="34" charset="0"/>
              </a:rPr>
              <a:t>generating</a:t>
            </a:r>
            <a:r>
              <a:rPr lang="en-US" sz="2400" dirty="0" smtClean="0">
                <a:solidFill>
                  <a:srgbClr val="7030A0"/>
                </a:solidFill>
                <a:latin typeface="Corbel" pitchFamily="34" charset="0"/>
              </a:rPr>
              <a:t> “</a:t>
            </a:r>
            <a:r>
              <a:rPr lang="en-US" sz="2400" b="1" dirty="0" smtClean="0">
                <a:solidFill>
                  <a:srgbClr val="7030A0"/>
                </a:solidFill>
                <a:latin typeface="Corbel" pitchFamily="34" charset="0"/>
              </a:rPr>
              <a:t>Exception</a:t>
            </a:r>
            <a:r>
              <a:rPr lang="en-US" sz="2400" dirty="0" smtClean="0">
                <a:solidFill>
                  <a:srgbClr val="7030A0"/>
                </a:solidFill>
                <a:latin typeface="Corbel" pitchFamily="34" charset="0"/>
              </a:rPr>
              <a:t>”</a:t>
            </a:r>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pPr>
              <a:buNone/>
            </a:pPr>
            <a:endParaRPr lang="en-US" dirty="0" smtClean="0"/>
          </a:p>
          <a:p>
            <a:pPr>
              <a:buNone/>
            </a:pPr>
            <a:r>
              <a:rPr lang="en-US" dirty="0" smtClean="0"/>
              <a:t>	</a:t>
            </a:r>
            <a:r>
              <a:rPr lang="en-IN" sz="2400" dirty="0" smtClean="0">
                <a:latin typeface="Corbel" pitchFamily="34" charset="0"/>
              </a:rPr>
              <a:t> </a:t>
            </a:r>
            <a:r>
              <a:rPr lang="en-US" sz="2400" dirty="0" smtClean="0">
                <a:latin typeface="Corbel" pitchFamily="34" charset="0"/>
              </a:rPr>
              <a:t>To understand java’s robustness , guess the output of the following C/C++ code:</a:t>
            </a:r>
          </a:p>
          <a:p>
            <a:pPr>
              <a:buNone/>
            </a:pPr>
            <a:endParaRPr lang="en-US" sz="2400" dirty="0" smtClean="0">
              <a:latin typeface="Corbel" pitchFamily="34" charset="0"/>
            </a:endParaRPr>
          </a:p>
          <a:p>
            <a:pPr>
              <a:buNone/>
            </a:pPr>
            <a:r>
              <a:rPr lang="en-US" sz="2400" b="1" dirty="0" err="1" smtClean="0">
                <a:solidFill>
                  <a:srgbClr val="002060"/>
                </a:solidFill>
                <a:latin typeface="Corbel" pitchFamily="34" charset="0"/>
              </a:rPr>
              <a:t>int</a:t>
            </a:r>
            <a:r>
              <a:rPr lang="en-US" sz="2400" b="1" dirty="0" smtClean="0">
                <a:solidFill>
                  <a:srgbClr val="002060"/>
                </a:solidFill>
                <a:latin typeface="Corbel" pitchFamily="34" charset="0"/>
              </a:rPr>
              <a:t> </a:t>
            </a:r>
            <a:r>
              <a:rPr lang="en-US" sz="2400" b="1" dirty="0" err="1" smtClean="0">
                <a:solidFill>
                  <a:srgbClr val="002060"/>
                </a:solidFill>
                <a:latin typeface="Corbel" pitchFamily="34" charset="0"/>
              </a:rPr>
              <a:t>arr</a:t>
            </a:r>
            <a:r>
              <a:rPr lang="en-US" sz="2400" b="1" dirty="0" smtClean="0">
                <a:solidFill>
                  <a:srgbClr val="002060"/>
                </a:solidFill>
                <a:latin typeface="Corbel" pitchFamily="34" charset="0"/>
              </a:rPr>
              <a:t>[5];</a:t>
            </a:r>
          </a:p>
          <a:p>
            <a:pPr>
              <a:buNone/>
            </a:pPr>
            <a:r>
              <a:rPr lang="en-US" sz="2400" b="1" dirty="0" err="1" smtClean="0">
                <a:solidFill>
                  <a:srgbClr val="002060"/>
                </a:solidFill>
                <a:latin typeface="Corbel" pitchFamily="34" charset="0"/>
              </a:rPr>
              <a:t>int</a:t>
            </a:r>
            <a:r>
              <a:rPr lang="en-US" sz="2400" b="1" dirty="0" smtClean="0">
                <a:solidFill>
                  <a:srgbClr val="002060"/>
                </a:solidFill>
                <a:latin typeface="Corbel" pitchFamily="34" charset="0"/>
              </a:rPr>
              <a:t> </a:t>
            </a:r>
            <a:r>
              <a:rPr lang="en-US" sz="2400" b="1" dirty="0" err="1" smtClean="0">
                <a:solidFill>
                  <a:srgbClr val="002060"/>
                </a:solidFill>
                <a:latin typeface="Corbel" pitchFamily="34" charset="0"/>
              </a:rPr>
              <a:t>i</a:t>
            </a:r>
            <a:r>
              <a:rPr lang="en-US" sz="2400" b="1" dirty="0" smtClean="0">
                <a:solidFill>
                  <a:srgbClr val="002060"/>
                </a:solidFill>
                <a:latin typeface="Corbel" pitchFamily="34" charset="0"/>
              </a:rPr>
              <a:t>;</a:t>
            </a:r>
          </a:p>
          <a:p>
            <a:pPr>
              <a:buNone/>
            </a:pPr>
            <a:r>
              <a:rPr lang="en-US" sz="2400" b="1" dirty="0" smtClean="0">
                <a:solidFill>
                  <a:srgbClr val="002060"/>
                </a:solidFill>
                <a:latin typeface="Corbel" pitchFamily="34" charset="0"/>
              </a:rPr>
              <a:t>for(</a:t>
            </a:r>
            <a:r>
              <a:rPr lang="en-US" sz="2400" b="1" dirty="0" err="1" smtClean="0">
                <a:solidFill>
                  <a:srgbClr val="002060"/>
                </a:solidFill>
                <a:latin typeface="Corbel" pitchFamily="34" charset="0"/>
              </a:rPr>
              <a:t>i</a:t>
            </a:r>
            <a:r>
              <a:rPr lang="en-US" sz="2400" b="1" dirty="0" smtClean="0">
                <a:solidFill>
                  <a:srgbClr val="002060"/>
                </a:solidFill>
                <a:latin typeface="Corbel" pitchFamily="34" charset="0"/>
              </a:rPr>
              <a:t>=0;i&lt;=9;i++)</a:t>
            </a:r>
          </a:p>
          <a:p>
            <a:pPr>
              <a:buNone/>
            </a:pPr>
            <a:r>
              <a:rPr lang="en-US" sz="2400" b="1" dirty="0" smtClean="0">
                <a:solidFill>
                  <a:srgbClr val="002060"/>
                </a:solidFill>
                <a:latin typeface="Corbel" pitchFamily="34" charset="0"/>
              </a:rPr>
              <a:t>{</a:t>
            </a:r>
          </a:p>
          <a:p>
            <a:pPr>
              <a:buNone/>
            </a:pPr>
            <a:r>
              <a:rPr lang="en-US" sz="2400" b="1" dirty="0" err="1" smtClean="0">
                <a:solidFill>
                  <a:srgbClr val="002060"/>
                </a:solidFill>
                <a:latin typeface="Corbel" pitchFamily="34" charset="0"/>
              </a:rPr>
              <a:t>arr</a:t>
            </a:r>
            <a:r>
              <a:rPr lang="en-US" sz="2400" b="1" dirty="0" smtClean="0">
                <a:solidFill>
                  <a:srgbClr val="002060"/>
                </a:solidFill>
                <a:latin typeface="Corbel" pitchFamily="34" charset="0"/>
              </a:rPr>
              <a:t>[</a:t>
            </a:r>
            <a:r>
              <a:rPr lang="en-US" sz="2400" b="1" dirty="0" err="1" smtClean="0">
                <a:solidFill>
                  <a:srgbClr val="002060"/>
                </a:solidFill>
                <a:latin typeface="Corbel" pitchFamily="34" charset="0"/>
              </a:rPr>
              <a:t>i</a:t>
            </a:r>
            <a:r>
              <a:rPr lang="en-US" sz="2400" b="1" dirty="0" smtClean="0">
                <a:solidFill>
                  <a:srgbClr val="002060"/>
                </a:solidFill>
                <a:latin typeface="Corbel" pitchFamily="34" charset="0"/>
              </a:rPr>
              <a:t>]=i+1;</a:t>
            </a:r>
          </a:p>
          <a:p>
            <a:pPr>
              <a:buNone/>
            </a:pPr>
            <a:r>
              <a:rPr lang="en-US" sz="2400" b="1" dirty="0" smtClean="0">
                <a:solidFill>
                  <a:srgbClr val="002060"/>
                </a:solidFill>
                <a:latin typeface="Corbel" pitchFamily="34" charset="0"/>
              </a:rPr>
              <a:t>}</a:t>
            </a:r>
          </a:p>
          <a:p>
            <a:pPr>
              <a:buNone/>
            </a:pPr>
            <a:endParaRPr lang="en-US" dirty="0" smtClean="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2428860" y="5072074"/>
            <a:ext cx="4000528" cy="400110"/>
          </a:xfrm>
          <a:prstGeom prst="rect">
            <a:avLst/>
          </a:prstGeom>
          <a:noFill/>
        </p:spPr>
        <p:txBody>
          <a:bodyPr wrap="square" rtlCol="0">
            <a:spAutoFit/>
          </a:bodyPr>
          <a:lstStyle/>
          <a:p>
            <a:r>
              <a:rPr lang="en-US" sz="2000" b="1" dirty="0" smtClean="0">
                <a:solidFill>
                  <a:srgbClr val="C00000"/>
                </a:solidFill>
              </a:rPr>
              <a:t>// Unpredictable, after </a:t>
            </a:r>
            <a:r>
              <a:rPr lang="en-US" sz="2000" b="1" dirty="0" err="1" smtClean="0">
                <a:solidFill>
                  <a:srgbClr val="C00000"/>
                </a:solidFill>
              </a:rPr>
              <a:t>i</a:t>
            </a:r>
            <a:r>
              <a:rPr lang="en-US" sz="2000" b="1" dirty="0" smtClean="0">
                <a:solidFill>
                  <a:srgbClr val="C00000"/>
                </a:solidFill>
              </a:rPr>
              <a:t> is 5</a:t>
            </a:r>
            <a:endParaRPr lang="en-IN" sz="20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600" dirty="0" smtClean="0">
                <a:latin typeface="Corbel" pitchFamily="34" charset="0"/>
              </a:rPr>
              <a:t>The previous code might show uncertain </a:t>
            </a:r>
            <a:r>
              <a:rPr lang="en-US" sz="2600" dirty="0" err="1" smtClean="0">
                <a:latin typeface="Corbel" pitchFamily="34" charset="0"/>
              </a:rPr>
              <a:t>behaviour</a:t>
            </a:r>
            <a:r>
              <a:rPr lang="en-US" sz="2600" dirty="0" smtClean="0">
                <a:latin typeface="Corbel" pitchFamily="34" charset="0"/>
              </a:rPr>
              <a:t> in C/C++ i.e. if memory is available after </a:t>
            </a:r>
            <a:r>
              <a:rPr lang="en-US" sz="2600" b="1" i="1" dirty="0" err="1" smtClean="0">
                <a:solidFill>
                  <a:srgbClr val="0070C0"/>
                </a:solidFill>
                <a:latin typeface="Corbel" pitchFamily="34" charset="0"/>
              </a:rPr>
              <a:t>arr</a:t>
            </a:r>
            <a:r>
              <a:rPr lang="en-US" sz="2600" b="1" i="1" dirty="0" smtClean="0">
                <a:solidFill>
                  <a:srgbClr val="0070C0"/>
                </a:solidFill>
                <a:latin typeface="Corbel" pitchFamily="34" charset="0"/>
              </a:rPr>
              <a:t>[4]</a:t>
            </a:r>
            <a:r>
              <a:rPr lang="en-US" sz="2600" b="1" i="1" dirty="0" smtClean="0">
                <a:solidFill>
                  <a:srgbClr val="FF0000"/>
                </a:solidFill>
                <a:latin typeface="Corbel" pitchFamily="34" charset="0"/>
              </a:rPr>
              <a:t> </a:t>
            </a:r>
            <a:r>
              <a:rPr lang="en-US" sz="2600" dirty="0" smtClean="0">
                <a:latin typeface="Corbel" pitchFamily="34" charset="0"/>
              </a:rPr>
              <a:t>, then the code will run , otherwise it will generate error at runtime.</a:t>
            </a:r>
          </a:p>
          <a:p>
            <a:endParaRPr lang="en-US" sz="2600" dirty="0" smtClean="0">
              <a:latin typeface="Corbel" pitchFamily="34" charset="0"/>
            </a:endParaRPr>
          </a:p>
          <a:p>
            <a:r>
              <a:rPr lang="en-US" sz="2600" dirty="0" smtClean="0">
                <a:latin typeface="Corbel" pitchFamily="34" charset="0"/>
              </a:rPr>
              <a:t>On the other hand if in java this code is executed, the JVM will </a:t>
            </a:r>
            <a:r>
              <a:rPr lang="en-US" sz="2600" u="sng" dirty="0" smtClean="0">
                <a:solidFill>
                  <a:srgbClr val="C00000"/>
                </a:solidFill>
                <a:latin typeface="Corbel" pitchFamily="34" charset="0"/>
              </a:rPr>
              <a:t>kill the application </a:t>
            </a:r>
            <a:r>
              <a:rPr lang="en-US" sz="2600" dirty="0" smtClean="0">
                <a:latin typeface="Corbel" pitchFamily="34" charset="0"/>
              </a:rPr>
              <a:t>as soon as it finds the statement </a:t>
            </a:r>
            <a:r>
              <a:rPr lang="en-US" sz="2600" b="1" i="1" dirty="0" err="1" smtClean="0">
                <a:solidFill>
                  <a:srgbClr val="0070C0"/>
                </a:solidFill>
                <a:latin typeface="Corbel" pitchFamily="34" charset="0"/>
              </a:rPr>
              <a:t>arr</a:t>
            </a:r>
            <a:r>
              <a:rPr lang="en-US" sz="2600" b="1" i="1" dirty="0" smtClean="0">
                <a:solidFill>
                  <a:srgbClr val="0070C0"/>
                </a:solidFill>
                <a:latin typeface="Corbel" pitchFamily="34" charset="0"/>
              </a:rPr>
              <a:t>[5]=. . .</a:t>
            </a:r>
          </a:p>
          <a:p>
            <a:endParaRPr lang="en-US" sz="2600" b="1" i="1" dirty="0" smtClean="0">
              <a:solidFill>
                <a:srgbClr val="FF0000"/>
              </a:solidFill>
              <a:latin typeface="Corbel" pitchFamily="34" charset="0"/>
            </a:endParaRPr>
          </a:p>
          <a:p>
            <a:r>
              <a:rPr lang="en-US" sz="2600" b="1" dirty="0" smtClean="0">
                <a:solidFill>
                  <a:srgbClr val="7030A0"/>
                </a:solidFill>
                <a:latin typeface="Corbel" pitchFamily="34" charset="0"/>
              </a:rPr>
              <a:t>Reason is that in java we are not allowed to access any array beyond it’s upper/lower index</a:t>
            </a:r>
          </a:p>
          <a:p>
            <a:endParaRPr lang="en-US" sz="2600" b="1" dirty="0" smtClean="0">
              <a:latin typeface="Corbel" pitchFamily="34" charset="0"/>
            </a:endParaRPr>
          </a:p>
          <a:p>
            <a:pPr>
              <a:buNone/>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Autofit/>
          </a:bodyPr>
          <a:lstStyle/>
          <a:p>
            <a:r>
              <a:rPr lang="en-US" sz="2400" b="1" u="sng" dirty="0" smtClean="0">
                <a:latin typeface="Corbel" pitchFamily="34" charset="0"/>
              </a:rPr>
              <a:t>Simple</a:t>
            </a:r>
          </a:p>
          <a:p>
            <a:pPr>
              <a:buNone/>
            </a:pPr>
            <a:r>
              <a:rPr lang="en-US" sz="2400" dirty="0" smtClean="0">
                <a:latin typeface="Corbel" pitchFamily="34" charset="0"/>
              </a:rPr>
              <a:t>     </a:t>
            </a:r>
          </a:p>
          <a:p>
            <a:pPr>
              <a:buNone/>
            </a:pPr>
            <a:r>
              <a:rPr lang="en-US" sz="2400" dirty="0" smtClean="0">
                <a:latin typeface="Corbel" pitchFamily="34" charset="0"/>
              </a:rPr>
              <a:t>Java borrows </a:t>
            </a:r>
            <a:r>
              <a:rPr lang="en-US" sz="2400" dirty="0" smtClean="0">
                <a:solidFill>
                  <a:srgbClr val="FF0000"/>
                </a:solidFill>
                <a:latin typeface="Corbel" pitchFamily="34" charset="0"/>
              </a:rPr>
              <a:t>most of it’s syntax from C/C++ languages</a:t>
            </a:r>
            <a:r>
              <a:rPr lang="en-US" sz="2400" dirty="0" smtClean="0">
                <a:latin typeface="Corbel" pitchFamily="34" charset="0"/>
              </a:rPr>
              <a:t>. </a:t>
            </a:r>
          </a:p>
          <a:p>
            <a:pPr>
              <a:buNone/>
            </a:pPr>
            <a:r>
              <a:rPr lang="en-US" sz="2400" dirty="0" smtClean="0">
                <a:latin typeface="Corbel" pitchFamily="34" charset="0"/>
              </a:rPr>
              <a:t>Moreover it has inherited best points from these </a:t>
            </a:r>
          </a:p>
          <a:p>
            <a:pPr>
              <a:buNone/>
            </a:pPr>
            <a:r>
              <a:rPr lang="en-US" sz="2400" dirty="0" smtClean="0">
                <a:latin typeface="Corbel" pitchFamily="34" charset="0"/>
              </a:rPr>
              <a:t>languages and dropped others.</a:t>
            </a:r>
          </a:p>
          <a:p>
            <a:pPr>
              <a:buNone/>
            </a:pPr>
            <a:endParaRPr lang="en-US" sz="2400" dirty="0" smtClean="0">
              <a:latin typeface="Corbel" pitchFamily="34" charset="0"/>
            </a:endParaRPr>
          </a:p>
          <a:p>
            <a:pPr>
              <a:buNone/>
            </a:pPr>
            <a:r>
              <a:rPr lang="en-US" sz="2400" dirty="0" smtClean="0">
                <a:latin typeface="Corbel" pitchFamily="34" charset="0"/>
              </a:rPr>
              <a:t>Like it has removed </a:t>
            </a:r>
            <a:r>
              <a:rPr lang="en-US" sz="2400" dirty="0" smtClean="0">
                <a:solidFill>
                  <a:srgbClr val="FF0000"/>
                </a:solidFill>
                <a:latin typeface="Corbel" pitchFamily="34" charset="0"/>
              </a:rPr>
              <a:t>pointers</a:t>
            </a:r>
            <a:r>
              <a:rPr lang="en-US" sz="2400" dirty="0" smtClean="0">
                <a:latin typeface="Corbel" pitchFamily="34" charset="0"/>
              </a:rPr>
              <a:t>, </a:t>
            </a:r>
            <a:r>
              <a:rPr lang="en-US" sz="2400" dirty="0" smtClean="0">
                <a:solidFill>
                  <a:srgbClr val="FF0000"/>
                </a:solidFill>
                <a:latin typeface="Corbel" pitchFamily="34" charset="0"/>
              </a:rPr>
              <a:t>multiple inheritance </a:t>
            </a:r>
            <a:r>
              <a:rPr lang="en-US" sz="2400" dirty="0" smtClean="0">
                <a:latin typeface="Corbel" pitchFamily="34" charset="0"/>
              </a:rPr>
              <a:t>etc as </a:t>
            </a:r>
          </a:p>
          <a:p>
            <a:pPr>
              <a:buNone/>
            </a:pPr>
            <a:r>
              <a:rPr lang="en-US" sz="2400" dirty="0" smtClean="0">
                <a:latin typeface="Corbel" pitchFamily="34" charset="0"/>
              </a:rPr>
              <a:t>developers of java language found these features to </a:t>
            </a:r>
          </a:p>
          <a:p>
            <a:pPr>
              <a:buNone/>
            </a:pPr>
            <a:r>
              <a:rPr lang="en-US" sz="2400" dirty="0" smtClean="0">
                <a:latin typeface="Corbel" pitchFamily="34" charset="0"/>
              </a:rPr>
              <a:t>be security threat and confusing. </a:t>
            </a:r>
          </a:p>
          <a:p>
            <a:pPr>
              <a:buNone/>
            </a:pPr>
            <a:endParaRPr lang="en-US" sz="2400" dirty="0" smtClean="0">
              <a:latin typeface="Corbel" pitchFamily="34" charset="0"/>
            </a:endParaRPr>
          </a:p>
          <a:p>
            <a:pPr>
              <a:buNone/>
            </a:pPr>
            <a:r>
              <a:rPr lang="en-US" sz="2400" dirty="0" smtClean="0">
                <a:latin typeface="Corbel" pitchFamily="34" charset="0"/>
              </a:rPr>
              <a:t>Thus if we have basic understanding </a:t>
            </a:r>
          </a:p>
          <a:p>
            <a:pPr>
              <a:buNone/>
            </a:pPr>
            <a:r>
              <a:rPr lang="en-US" sz="2400" dirty="0" smtClean="0">
                <a:latin typeface="Corbel" pitchFamily="34" charset="0"/>
              </a:rPr>
              <a:t>of C/C++ languages it is very easy to learn Java </a:t>
            </a:r>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fontScale="92500" lnSpcReduction="10000"/>
          </a:bodyPr>
          <a:lstStyle/>
          <a:p>
            <a:r>
              <a:rPr lang="en-US" sz="2600" b="1" u="sng" dirty="0" smtClean="0">
                <a:latin typeface="Corbel" pitchFamily="34" charset="0"/>
              </a:rPr>
              <a:t>Object Oriented</a:t>
            </a:r>
          </a:p>
          <a:p>
            <a:pPr>
              <a:buNone/>
            </a:pPr>
            <a:r>
              <a:rPr lang="en-US" sz="2600" dirty="0" smtClean="0">
                <a:latin typeface="Corbel" pitchFamily="34" charset="0"/>
              </a:rPr>
              <a:t>     </a:t>
            </a:r>
          </a:p>
          <a:p>
            <a:pPr>
              <a:buNone/>
            </a:pPr>
            <a:r>
              <a:rPr lang="en-US" sz="2600" dirty="0" smtClean="0">
                <a:latin typeface="Corbel" pitchFamily="34" charset="0"/>
              </a:rPr>
              <a:t>Java supports all important concepts of OOPs, like </a:t>
            </a:r>
          </a:p>
          <a:p>
            <a:pPr>
              <a:buNone/>
            </a:pPr>
            <a:endParaRPr lang="en-US" sz="2600" dirty="0" smtClean="0">
              <a:latin typeface="Corbel" pitchFamily="34" charset="0"/>
            </a:endParaRPr>
          </a:p>
          <a:p>
            <a:pPr>
              <a:buNone/>
            </a:pPr>
            <a:r>
              <a:rPr lang="en-US" sz="2600" b="1" dirty="0" smtClean="0">
                <a:latin typeface="Corbel" pitchFamily="34" charset="0"/>
              </a:rPr>
              <a:t>Encapsulation</a:t>
            </a:r>
          </a:p>
          <a:p>
            <a:pPr>
              <a:buNone/>
            </a:pPr>
            <a:r>
              <a:rPr lang="en-US" sz="2600" b="1" dirty="0" smtClean="0">
                <a:latin typeface="Corbel" pitchFamily="34" charset="0"/>
              </a:rPr>
              <a:t>Inheritance</a:t>
            </a:r>
          </a:p>
          <a:p>
            <a:pPr>
              <a:buNone/>
            </a:pPr>
            <a:r>
              <a:rPr lang="en-US" sz="2600" b="1" dirty="0" smtClean="0">
                <a:latin typeface="Corbel" pitchFamily="34" charset="0"/>
              </a:rPr>
              <a:t>Polymorphism</a:t>
            </a:r>
          </a:p>
          <a:p>
            <a:pPr>
              <a:buNone/>
            </a:pPr>
            <a:r>
              <a:rPr lang="en-US" sz="2600" b="1" dirty="0" smtClean="0">
                <a:latin typeface="Corbel" pitchFamily="34" charset="0"/>
              </a:rPr>
              <a:t>Abstraction </a:t>
            </a:r>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b="1" u="sng" dirty="0" smtClean="0">
                <a:latin typeface="Corbel" pitchFamily="34" charset="0"/>
              </a:rPr>
              <a:t>Multithreaded</a:t>
            </a:r>
          </a:p>
          <a:p>
            <a:pPr>
              <a:buNone/>
            </a:pPr>
            <a:r>
              <a:rPr lang="en-US" sz="2400" dirty="0" smtClean="0">
                <a:latin typeface="Corbel" pitchFamily="34" charset="0"/>
              </a:rPr>
              <a:t>     </a:t>
            </a:r>
          </a:p>
          <a:p>
            <a:pPr>
              <a:buNone/>
            </a:pPr>
            <a:r>
              <a:rPr lang="en-US" sz="2400" dirty="0" smtClean="0">
                <a:solidFill>
                  <a:srgbClr val="7030A0"/>
                </a:solidFill>
                <a:latin typeface="Corbel" pitchFamily="34" charset="0"/>
              </a:rPr>
              <a:t>Multithreading</a:t>
            </a:r>
            <a:r>
              <a:rPr lang="en-US" sz="2400" dirty="0" smtClean="0">
                <a:latin typeface="Corbel" pitchFamily="34" charset="0"/>
              </a:rPr>
              <a:t> means </a:t>
            </a:r>
            <a:r>
              <a:rPr lang="en-US" sz="2400" dirty="0" smtClean="0">
                <a:solidFill>
                  <a:srgbClr val="7030A0"/>
                </a:solidFill>
                <a:latin typeface="Corbel" pitchFamily="34" charset="0"/>
              </a:rPr>
              <a:t>concurrent execution. </a:t>
            </a:r>
          </a:p>
          <a:p>
            <a:pPr>
              <a:buNone/>
            </a:pPr>
            <a:endParaRPr lang="en-US" sz="2400" dirty="0" smtClean="0">
              <a:latin typeface="Corbel" pitchFamily="34" charset="0"/>
            </a:endParaRPr>
          </a:p>
          <a:p>
            <a:pPr>
              <a:buNone/>
            </a:pPr>
            <a:r>
              <a:rPr lang="en-US" sz="2400" dirty="0" smtClean="0">
                <a:latin typeface="Corbel" pitchFamily="34" charset="0"/>
              </a:rPr>
              <a:t>In simple terms it means that we can execute more than one </a:t>
            </a:r>
          </a:p>
          <a:p>
            <a:pPr>
              <a:buNone/>
            </a:pPr>
            <a:r>
              <a:rPr lang="en-US" sz="2400" dirty="0" smtClean="0">
                <a:latin typeface="Corbel" pitchFamily="34" charset="0"/>
              </a:rPr>
              <a:t>part of the </a:t>
            </a:r>
            <a:r>
              <a:rPr lang="en-US" sz="2400" b="1" u="sng" dirty="0" smtClean="0">
                <a:latin typeface="Corbel" pitchFamily="34" charset="0"/>
              </a:rPr>
              <a:t>same program </a:t>
            </a:r>
            <a:r>
              <a:rPr lang="en-US" sz="2400" dirty="0" err="1" smtClean="0">
                <a:solidFill>
                  <a:srgbClr val="0070C0"/>
                </a:solidFill>
                <a:latin typeface="Corbel" pitchFamily="34" charset="0"/>
              </a:rPr>
              <a:t>parallelly</a:t>
            </a:r>
            <a:r>
              <a:rPr lang="en-US" sz="2400" dirty="0" smtClean="0">
                <a:solidFill>
                  <a:srgbClr val="0070C0"/>
                </a:solidFill>
                <a:latin typeface="Corbel" pitchFamily="34" charset="0"/>
              </a:rPr>
              <a:t>/simultaneously.</a:t>
            </a:r>
          </a:p>
          <a:p>
            <a:pPr>
              <a:buNone/>
            </a:pPr>
            <a:endParaRPr lang="en-US" dirty="0" smtClean="0"/>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QUIZ 6</a:t>
            </a:r>
            <a:endParaRPr lang="en-IN" sz="3200" b="1" dirty="0">
              <a:latin typeface="Corbel" pitchFamily="34" charset="0"/>
            </a:endParaRPr>
          </a:p>
        </p:txBody>
      </p:sp>
      <p:sp>
        <p:nvSpPr>
          <p:cNvPr id="3" name="Content Placeholder 2"/>
          <p:cNvSpPr>
            <a:spLocks noGrp="1"/>
          </p:cNvSpPr>
          <p:nvPr>
            <p:ph sz="quarter" idx="1"/>
          </p:nvPr>
        </p:nvSpPr>
        <p:spPr/>
        <p:txBody>
          <a:bodyPr/>
          <a:lstStyle/>
          <a:p>
            <a:r>
              <a:rPr lang="en-US" dirty="0" smtClean="0">
                <a:latin typeface="Corbel" pitchFamily="34" charset="0"/>
              </a:rPr>
              <a:t>Can we say that if we are surfing the internet using our </a:t>
            </a:r>
            <a:r>
              <a:rPr lang="en-US" b="1" dirty="0" smtClean="0">
                <a:solidFill>
                  <a:srgbClr val="7030A0"/>
                </a:solidFill>
                <a:latin typeface="Corbel" pitchFamily="34" charset="0"/>
              </a:rPr>
              <a:t>browser</a:t>
            </a:r>
            <a:r>
              <a:rPr lang="en-US" dirty="0" smtClean="0">
                <a:latin typeface="Corbel" pitchFamily="34" charset="0"/>
              </a:rPr>
              <a:t> and at the same time we are listening to song in </a:t>
            </a:r>
            <a:r>
              <a:rPr lang="en-US" b="1" dirty="0" err="1" smtClean="0">
                <a:solidFill>
                  <a:srgbClr val="7030A0"/>
                </a:solidFill>
                <a:latin typeface="Corbel" pitchFamily="34" charset="0"/>
              </a:rPr>
              <a:t>winamp</a:t>
            </a:r>
            <a:r>
              <a:rPr lang="en-US" dirty="0" smtClean="0">
                <a:latin typeface="Corbel" pitchFamily="34" charset="0"/>
              </a:rPr>
              <a:t>, the it is multithreading ?</a:t>
            </a:r>
          </a:p>
          <a:p>
            <a:pPr lvl="2">
              <a:buNone/>
            </a:pPr>
            <a:endParaRPr lang="en-US" dirty="0" smtClean="0">
              <a:latin typeface="Corbel" pitchFamily="34" charset="0"/>
            </a:endParaRPr>
          </a:p>
          <a:p>
            <a:pPr lvl="2">
              <a:buNone/>
            </a:pPr>
            <a:endParaRPr lang="en-US" dirty="0" smtClean="0">
              <a:latin typeface="Corbel" pitchFamily="34" charset="0"/>
            </a:endParaRPr>
          </a:p>
          <a:p>
            <a:pPr lvl="2">
              <a:buFont typeface="Wingdings" pitchFamily="2" charset="2"/>
              <a:buChar char="q"/>
            </a:pPr>
            <a:r>
              <a:rPr lang="en-US" dirty="0" smtClean="0">
                <a:latin typeface="Corbel" pitchFamily="34" charset="0"/>
              </a:rPr>
              <a:t>True</a:t>
            </a:r>
          </a:p>
          <a:p>
            <a:pPr lvl="2">
              <a:buFont typeface="Wingdings" pitchFamily="2" charset="2"/>
              <a:buChar char="q"/>
            </a:pPr>
            <a:endParaRPr lang="en-US" dirty="0" smtClean="0">
              <a:latin typeface="Corbel" pitchFamily="34" charset="0"/>
            </a:endParaRPr>
          </a:p>
          <a:p>
            <a:pPr lvl="2">
              <a:buFont typeface="Wingdings" pitchFamily="2" charset="2"/>
              <a:buChar char="q"/>
            </a:pPr>
            <a:r>
              <a:rPr lang="en-US" dirty="0" smtClean="0">
                <a:latin typeface="Corbel" pitchFamily="34" charset="0"/>
              </a:rPr>
              <a:t>False</a:t>
            </a:r>
          </a:p>
          <a:p>
            <a:pPr lvl="2">
              <a:buFont typeface="Wingdings" pitchFamily="2" charset="2"/>
              <a:buChar char="q"/>
            </a:pPr>
            <a:endParaRPr lang="en-US" dirty="0" smtClean="0">
              <a:latin typeface="Corbel" pitchFamily="34" charset="0"/>
            </a:endParaRPr>
          </a:p>
          <a:p>
            <a:pPr lvl="2">
              <a:buNone/>
            </a:pPr>
            <a:r>
              <a:rPr lang="en-US" b="1" dirty="0" smtClean="0">
                <a:latin typeface="Corbel" pitchFamily="34" charset="0"/>
              </a:rPr>
              <a:t>It is </a:t>
            </a:r>
            <a:r>
              <a:rPr lang="en-US" b="1" dirty="0" err="1" smtClean="0">
                <a:latin typeface="Corbel" pitchFamily="34" charset="0"/>
              </a:rPr>
              <a:t>mutlitasking</a:t>
            </a:r>
            <a:r>
              <a:rPr lang="en-US" b="1" dirty="0" smtClean="0">
                <a:latin typeface="Corbel" pitchFamily="34" charset="0"/>
              </a:rPr>
              <a:t> not multithreading</a:t>
            </a:r>
          </a:p>
          <a:p>
            <a:pPr lvl="2">
              <a:buFont typeface="Wingdings" pitchFamily="2" charset="2"/>
              <a:buChar char="q"/>
            </a:pP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p:cBhvr override="childStyle">
                                        <p:cTn id="16" dur="2000" fill="hold"/>
                                        <p:tgtEl>
                                          <p:spTgt spid="3">
                                            <p:txEl>
                                              <p:pRg st="5" end="5"/>
                                            </p:txEl>
                                          </p:spTgt>
                                        </p:tgtEl>
                                        <p:attrNameLst>
                                          <p:attrName>style.color</p:attrName>
                                        </p:attrNameLst>
                                      </p:cBhvr>
                                      <p:to>
                                        <a:srgbClr val="0EBE16"/>
                                      </p:to>
                                    </p:animClr>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fontScale="62500" lnSpcReduction="20000"/>
          </a:bodyPr>
          <a:lstStyle/>
          <a:p>
            <a:r>
              <a:rPr lang="en-US" sz="3800" b="1" dirty="0" smtClean="0">
                <a:latin typeface="Corbel" pitchFamily="34" charset="0"/>
              </a:rPr>
              <a:t>To understand this feature consider the code given below:</a:t>
            </a:r>
          </a:p>
          <a:p>
            <a:pPr>
              <a:buNone/>
            </a:pPr>
            <a:endParaRPr lang="en-US" sz="3800" b="1" dirty="0" smtClean="0">
              <a:latin typeface="Corbel" pitchFamily="34" charset="0"/>
            </a:endParaRPr>
          </a:p>
          <a:p>
            <a:pPr>
              <a:buNone/>
            </a:pPr>
            <a:r>
              <a:rPr lang="en-US" sz="3800" b="1" dirty="0" smtClean="0">
                <a:latin typeface="Corbel" pitchFamily="34" charset="0"/>
              </a:rPr>
              <a:t>main()</a:t>
            </a:r>
          </a:p>
          <a:p>
            <a:pPr>
              <a:buNone/>
            </a:pPr>
            <a:r>
              <a:rPr lang="en-US" sz="3800" b="1" dirty="0" smtClean="0">
                <a:latin typeface="Corbel" pitchFamily="34" charset="0"/>
              </a:rPr>
              <a:t>{</a:t>
            </a:r>
          </a:p>
          <a:p>
            <a:pPr>
              <a:buNone/>
            </a:pPr>
            <a:r>
              <a:rPr lang="en-US" sz="3800" b="1" dirty="0" err="1" smtClean="0">
                <a:latin typeface="Corbel" pitchFamily="34" charset="0"/>
              </a:rPr>
              <a:t>clrscr</a:t>
            </a:r>
            <a:r>
              <a:rPr lang="en-US" sz="3800" b="1" dirty="0" smtClean="0">
                <a:latin typeface="Corbel" pitchFamily="34" charset="0"/>
              </a:rPr>
              <a:t>();</a:t>
            </a:r>
          </a:p>
          <a:p>
            <a:pPr>
              <a:buNone/>
            </a:pPr>
            <a:r>
              <a:rPr lang="en-US" sz="3800" b="1" dirty="0" smtClean="0">
                <a:latin typeface="Corbel" pitchFamily="34" charset="0"/>
              </a:rPr>
              <a:t>factorial(5);</a:t>
            </a:r>
          </a:p>
          <a:p>
            <a:pPr>
              <a:buNone/>
            </a:pPr>
            <a:r>
              <a:rPr lang="en-US" sz="3800" b="1" dirty="0" smtClean="0">
                <a:latin typeface="Corbel" pitchFamily="34" charset="0"/>
              </a:rPr>
              <a:t>prime(8);</a:t>
            </a:r>
          </a:p>
          <a:p>
            <a:pPr>
              <a:buNone/>
            </a:pPr>
            <a:r>
              <a:rPr lang="en-US" sz="3800" b="1" dirty="0" err="1" smtClean="0">
                <a:latin typeface="Corbel" pitchFamily="34" charset="0"/>
              </a:rPr>
              <a:t>evenodd</a:t>
            </a:r>
            <a:r>
              <a:rPr lang="en-US" sz="3800" b="1" dirty="0" smtClean="0">
                <a:latin typeface="Corbel" pitchFamily="34" charset="0"/>
              </a:rPr>
              <a:t>(4);</a:t>
            </a:r>
          </a:p>
          <a:p>
            <a:pPr>
              <a:buNone/>
            </a:pPr>
            <a:r>
              <a:rPr lang="en-US" sz="3800" b="1" dirty="0" smtClean="0">
                <a:latin typeface="Corbel" pitchFamily="34" charset="0"/>
              </a:rPr>
              <a:t>}</a:t>
            </a:r>
          </a:p>
          <a:p>
            <a:pPr>
              <a:buNone/>
            </a:pPr>
            <a:r>
              <a:rPr lang="en-US" sz="3800" b="1" dirty="0" smtClean="0">
                <a:latin typeface="Corbel" pitchFamily="34" charset="0"/>
              </a:rPr>
              <a:t>.</a:t>
            </a:r>
          </a:p>
          <a:p>
            <a:pPr>
              <a:buNone/>
            </a:pPr>
            <a:r>
              <a:rPr lang="en-US" sz="3800" b="1" dirty="0" smtClean="0">
                <a:latin typeface="Corbel" pitchFamily="34" charset="0"/>
              </a:rPr>
              <a:t>.</a:t>
            </a:r>
          </a:p>
          <a:p>
            <a:pPr>
              <a:buNone/>
            </a:pPr>
            <a:r>
              <a:rPr lang="en-US" sz="3800" b="1" dirty="0" smtClean="0">
                <a:latin typeface="Corbel" pitchFamily="34" charset="0"/>
              </a:rPr>
              <a:t>.</a:t>
            </a: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p:cBhvr override="childStyle">
                                        <p:cTn id="38" dur="2000" fill="hold"/>
                                        <p:tgtEl>
                                          <p:spTgt spid="3">
                                            <p:txEl>
                                              <p:pRg st="4" end="4"/>
                                            </p:txEl>
                                          </p:spTgt>
                                        </p:tgtEl>
                                        <p:attrNameLst>
                                          <p:attrName>style.color</p:attrName>
                                        </p:attrNameLst>
                                      </p:cBhvr>
                                      <p:to>
                                        <a:srgbClr val="0EBE16"/>
                                      </p:to>
                                    </p:animClr>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nodeType="clickEffect">
                                  <p:stCondLst>
                                    <p:cond delay="0"/>
                                  </p:stCondLst>
                                  <p:childTnLst>
                                    <p:animClr clrSpc="rgb">
                                      <p:cBhvr override="childStyle">
                                        <p:cTn id="42" dur="2000" fill="hold"/>
                                        <p:tgtEl>
                                          <p:spTgt spid="3">
                                            <p:txEl>
                                              <p:pRg st="4" end="4"/>
                                            </p:txEl>
                                          </p:spTgt>
                                        </p:tgtEl>
                                        <p:attrNameLst>
                                          <p:attrName>style.color</p:attrName>
                                        </p:attrNameLst>
                                      </p:cBhvr>
                                      <p:to>
                                        <a:schemeClr val="tx1"/>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p:cBhvr override="childStyle">
                                        <p:cTn id="46" dur="2000" fill="hold"/>
                                        <p:tgtEl>
                                          <p:spTgt spid="3">
                                            <p:txEl>
                                              <p:pRg st="5" end="5"/>
                                            </p:txEl>
                                          </p:spTgt>
                                        </p:tgtEl>
                                        <p:attrNameLst>
                                          <p:attrName>style.color</p:attrName>
                                        </p:attrNameLst>
                                      </p:cBhvr>
                                      <p:to>
                                        <a:srgbClr val="0EBE16"/>
                                      </p:to>
                                    </p:animClr>
                                  </p:childTnLst>
                                </p:cTn>
                              </p:par>
                            </p:childTnLst>
                          </p:cTn>
                        </p:par>
                      </p:childTnLst>
                    </p:cTn>
                  </p:par>
                  <p:par>
                    <p:cTn id="47" fill="hold">
                      <p:stCondLst>
                        <p:cond delay="indefinite"/>
                      </p:stCondLst>
                      <p:childTnLst>
                        <p:par>
                          <p:cTn id="48" fill="hold">
                            <p:stCondLst>
                              <p:cond delay="0"/>
                            </p:stCondLst>
                            <p:childTnLst>
                              <p:par>
                                <p:cTn id="49" presetID="3" presetClass="emph" presetSubtype="2" fill="hold" nodeType="clickEffect">
                                  <p:stCondLst>
                                    <p:cond delay="0"/>
                                  </p:stCondLst>
                                  <p:childTnLst>
                                    <p:animClr clrSpc="rgb">
                                      <p:cBhvr override="childStyle">
                                        <p:cTn id="50" dur="2000" fill="hold"/>
                                        <p:tgtEl>
                                          <p:spTgt spid="3">
                                            <p:txEl>
                                              <p:pRg st="5" end="5"/>
                                            </p:txEl>
                                          </p:spTgt>
                                        </p:tgtEl>
                                        <p:attrNameLst>
                                          <p:attrName>style.color</p:attrName>
                                        </p:attrNameLst>
                                      </p:cBhvr>
                                      <p:to>
                                        <a:schemeClr val="tx1"/>
                                      </p:to>
                                    </p:animClr>
                                  </p:childTnLst>
                                </p:cTn>
                              </p:par>
                            </p:childTnLst>
                          </p:cTn>
                        </p:par>
                      </p:childTnLst>
                    </p:cTn>
                  </p:par>
                  <p:par>
                    <p:cTn id="51" fill="hold">
                      <p:stCondLst>
                        <p:cond delay="indefinite"/>
                      </p:stCondLst>
                      <p:childTnLst>
                        <p:par>
                          <p:cTn id="52" fill="hold">
                            <p:stCondLst>
                              <p:cond delay="0"/>
                            </p:stCondLst>
                            <p:childTnLst>
                              <p:par>
                                <p:cTn id="53" presetID="3" presetClass="emph" presetSubtype="2" fill="hold" nodeType="clickEffect">
                                  <p:stCondLst>
                                    <p:cond delay="0"/>
                                  </p:stCondLst>
                                  <p:childTnLst>
                                    <p:animClr clrSpc="rgb">
                                      <p:cBhvr override="childStyle">
                                        <p:cTn id="54" dur="2000" fill="hold"/>
                                        <p:tgtEl>
                                          <p:spTgt spid="3">
                                            <p:txEl>
                                              <p:pRg st="6" end="6"/>
                                            </p:txEl>
                                          </p:spTgt>
                                        </p:tgtEl>
                                        <p:attrNameLst>
                                          <p:attrName>style.color</p:attrName>
                                        </p:attrNameLst>
                                      </p:cBhvr>
                                      <p:to>
                                        <a:srgbClr val="0EBE16"/>
                                      </p:to>
                                    </p:animClr>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nodeType="clickEffect">
                                  <p:stCondLst>
                                    <p:cond delay="0"/>
                                  </p:stCondLst>
                                  <p:childTnLst>
                                    <p:animClr clrSpc="rgb">
                                      <p:cBhvr override="childStyle">
                                        <p:cTn id="58" dur="2000" fill="hold"/>
                                        <p:tgtEl>
                                          <p:spTgt spid="3">
                                            <p:txEl>
                                              <p:pRg st="6" end="6"/>
                                            </p:txEl>
                                          </p:spTgt>
                                        </p:tgtEl>
                                        <p:attrNameLst>
                                          <p:attrName>style.color</p:attrName>
                                        </p:attrNameLst>
                                      </p:cBhvr>
                                      <p:to>
                                        <a:schemeClr val="tx1"/>
                                      </p:to>
                                    </p:animClr>
                                  </p:childTnLst>
                                </p:cTn>
                              </p:par>
                            </p:childTnLst>
                          </p:cTn>
                        </p:par>
                      </p:childTnLst>
                    </p:cTn>
                  </p:par>
                  <p:par>
                    <p:cTn id="59" fill="hold">
                      <p:stCondLst>
                        <p:cond delay="indefinite"/>
                      </p:stCondLst>
                      <p:childTnLst>
                        <p:par>
                          <p:cTn id="60" fill="hold">
                            <p:stCondLst>
                              <p:cond delay="0"/>
                            </p:stCondLst>
                            <p:childTnLst>
                              <p:par>
                                <p:cTn id="61" presetID="3" presetClass="emph" presetSubtype="2" fill="hold" nodeType="clickEffect">
                                  <p:stCondLst>
                                    <p:cond delay="0"/>
                                  </p:stCondLst>
                                  <p:childTnLst>
                                    <p:animClr clrSpc="rgb">
                                      <p:cBhvr override="childStyle">
                                        <p:cTn id="62" dur="2000" fill="hold"/>
                                        <p:tgtEl>
                                          <p:spTgt spid="3">
                                            <p:txEl>
                                              <p:pRg st="7" end="7"/>
                                            </p:txEl>
                                          </p:spTgt>
                                        </p:tgtEl>
                                        <p:attrNameLst>
                                          <p:attrName>style.color</p:attrName>
                                        </p:attrNameLst>
                                      </p:cBhvr>
                                      <p:to>
                                        <a:srgbClr val="0EBE16"/>
                                      </p:to>
                                    </p:animClr>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nodeType="clickEffect">
                                  <p:stCondLst>
                                    <p:cond delay="0"/>
                                  </p:stCondLst>
                                  <p:childTnLst>
                                    <p:animClr clrSpc="rgb">
                                      <p:cBhvr override="childStyle">
                                        <p:cTn id="66" dur="2000" fill="hold"/>
                                        <p:tgtEl>
                                          <p:spTgt spid="3">
                                            <p:txEl>
                                              <p:pRg st="7" end="7"/>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Why Do We Need Programming ?</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2400" dirty="0" smtClean="0">
                <a:solidFill>
                  <a:schemeClr val="tx1"/>
                </a:solidFill>
                <a:latin typeface="Corbel" pitchFamily="34" charset="0"/>
              </a:rPr>
              <a:t>To communicate with </a:t>
            </a:r>
            <a:r>
              <a:rPr lang="en-US" sz="2400" dirty="0" smtClean="0">
                <a:solidFill>
                  <a:srgbClr val="7030A0"/>
                </a:solidFill>
                <a:latin typeface="Corbel" pitchFamily="34" charset="0"/>
              </a:rPr>
              <a:t>digital machines </a:t>
            </a:r>
            <a:r>
              <a:rPr lang="en-US" sz="2400" dirty="0" smtClean="0">
                <a:solidFill>
                  <a:schemeClr val="tx1"/>
                </a:solidFill>
                <a:latin typeface="Corbel" pitchFamily="34" charset="0"/>
              </a:rPr>
              <a:t>and make them work accordingly </a:t>
            </a:r>
          </a:p>
          <a:p>
            <a:pPr marL="788670" lvl="1" indent="-514350">
              <a:buClr>
                <a:schemeClr val="accent1"/>
              </a:buClr>
              <a:buSzPct val="120000"/>
              <a:buFont typeface="Arial" pitchFamily="34" charset="0"/>
              <a:buChar char="•"/>
            </a:pPr>
            <a:endParaRPr lang="en-US" sz="2400" dirty="0" smtClean="0">
              <a:solidFill>
                <a:schemeClr val="tx1"/>
              </a:solidFill>
              <a:latin typeface="Corbel" pitchFamily="34" charset="0"/>
            </a:endParaRPr>
          </a:p>
          <a:p>
            <a:pPr marL="788670" lvl="1" indent="-514350">
              <a:buClr>
                <a:schemeClr val="accent1"/>
              </a:buClr>
              <a:buSzPct val="120000"/>
              <a:buFont typeface="Arial" pitchFamily="34" charset="0"/>
              <a:buChar char="•"/>
            </a:pPr>
            <a:endParaRPr lang="en-US" sz="2400" dirty="0" smtClean="0">
              <a:solidFill>
                <a:schemeClr val="tx1"/>
              </a:solidFill>
              <a:latin typeface="Corbel" pitchFamily="34" charset="0"/>
            </a:endParaRPr>
          </a:p>
          <a:p>
            <a:pPr marL="788670" lvl="1" indent="-514350">
              <a:buClr>
                <a:schemeClr val="accent1"/>
              </a:buClr>
              <a:buSzPct val="120000"/>
              <a:buFont typeface="Arial" pitchFamily="34" charset="0"/>
              <a:buChar char="•"/>
            </a:pPr>
            <a:r>
              <a:rPr lang="en-US" sz="2400" dirty="0" smtClean="0">
                <a:solidFill>
                  <a:schemeClr val="tx1"/>
                </a:solidFill>
                <a:latin typeface="Corbel" pitchFamily="34" charset="0"/>
              </a:rPr>
              <a:t>Today in the programming world , we have more than </a:t>
            </a:r>
            <a:r>
              <a:rPr lang="en-US" sz="2400" b="1" dirty="0" smtClean="0">
                <a:solidFill>
                  <a:srgbClr val="C00000"/>
                </a:solidFill>
                <a:latin typeface="Corbel" pitchFamily="34" charset="0"/>
              </a:rPr>
              <a:t>900 </a:t>
            </a:r>
            <a:r>
              <a:rPr lang="en-US" sz="2400" b="1" dirty="0" smtClean="0">
                <a:solidFill>
                  <a:srgbClr val="C00000"/>
                </a:solidFill>
                <a:latin typeface="Corbel" pitchFamily="34" charset="0"/>
              </a:rPr>
              <a:t>languages </a:t>
            </a:r>
            <a:r>
              <a:rPr lang="en-US" sz="2400" dirty="0" smtClean="0">
                <a:solidFill>
                  <a:schemeClr val="tx1"/>
                </a:solidFill>
                <a:latin typeface="Corbel" pitchFamily="34" charset="0"/>
              </a:rPr>
              <a:t>available.</a:t>
            </a:r>
          </a:p>
          <a:p>
            <a:pPr marL="788670" lvl="1" indent="-514350">
              <a:buClr>
                <a:schemeClr val="accent1"/>
              </a:buClr>
              <a:buSzPct val="120000"/>
              <a:buFont typeface="Arial" pitchFamily="34" charset="0"/>
              <a:buChar char="•"/>
            </a:pPr>
            <a:endParaRPr lang="en-US" sz="2400" dirty="0" smtClean="0">
              <a:solidFill>
                <a:schemeClr val="tx1"/>
              </a:solidFill>
              <a:latin typeface="Corbel" pitchFamily="34" charset="0"/>
            </a:endParaRPr>
          </a:p>
          <a:p>
            <a:pPr marL="788670" lvl="1" indent="-514350">
              <a:buClr>
                <a:schemeClr val="accent1"/>
              </a:buClr>
              <a:buSzPct val="120000"/>
              <a:buFont typeface="Arial" pitchFamily="34" charset="0"/>
              <a:buChar char="•"/>
            </a:pPr>
            <a:endParaRPr lang="en-US" sz="2400" dirty="0" smtClean="0">
              <a:solidFill>
                <a:schemeClr val="tx1"/>
              </a:solidFill>
              <a:latin typeface="Corbel" pitchFamily="34" charset="0"/>
            </a:endParaRPr>
          </a:p>
          <a:p>
            <a:pPr marL="788670" lvl="1" indent="-514350">
              <a:buClr>
                <a:schemeClr val="accent1"/>
              </a:buClr>
              <a:buSzPct val="120000"/>
              <a:buFont typeface="Arial" pitchFamily="34" charset="0"/>
              <a:buChar char="•"/>
            </a:pPr>
            <a:r>
              <a:rPr lang="en-US" sz="2400" dirty="0" smtClean="0">
                <a:solidFill>
                  <a:schemeClr val="tx1"/>
                </a:solidFill>
                <a:latin typeface="Corbel" pitchFamily="34" charset="0"/>
              </a:rPr>
              <a:t>And every language is designed to fulfill a </a:t>
            </a:r>
            <a:r>
              <a:rPr lang="en-US" sz="2400" b="1" dirty="0" smtClean="0">
                <a:solidFill>
                  <a:srgbClr val="00B050"/>
                </a:solidFill>
                <a:latin typeface="Corbel" pitchFamily="34" charset="0"/>
              </a:rPr>
              <a:t>particular kind of requirement</a:t>
            </a:r>
          </a:p>
          <a:p>
            <a:pPr marL="788670" lvl="1" indent="-514350">
              <a:buClr>
                <a:schemeClr val="accent1"/>
              </a:buClr>
              <a:buSzPct val="120000"/>
              <a:buFont typeface="Arial" pitchFamily="34" charset="0"/>
              <a:buChar char="•"/>
            </a:pPr>
            <a:endParaRPr lang="en-US" sz="2300" dirty="0" smtClean="0"/>
          </a:p>
          <a:p>
            <a:pPr marL="514350" indent="-514350">
              <a:buNone/>
            </a:pPr>
            <a:endParaRPr lang="en-US" sz="2300" dirty="0" smtClean="0"/>
          </a:p>
        </p:txBody>
      </p:sp>
      <p:pic>
        <p:nvPicPr>
          <p:cNvPr id="4" name="Picture 2"/>
          <p:cNvPicPr>
            <a:picLocks noChangeAspect="1" noChangeArrowheads="1"/>
          </p:cNvPicPr>
          <p:nvPr/>
        </p:nvPicPr>
        <p:blipFill>
          <a:blip r:embed="rId2" cstate="print"/>
          <a:srcRect/>
          <a:stretch>
            <a:fillRect/>
          </a:stretch>
        </p:blipFill>
        <p:spPr bwMode="auto">
          <a:xfrm>
            <a:off x="7358081" y="188640"/>
            <a:ext cx="1606407" cy="1080121"/>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r>
              <a:rPr lang="en-US" sz="2600" dirty="0" smtClean="0">
                <a:latin typeface="Corbel" pitchFamily="34" charset="0"/>
              </a:rPr>
              <a:t>In the previous sample code all 4 functions </a:t>
            </a:r>
            <a:r>
              <a:rPr lang="en-US" sz="2600" b="1" dirty="0" err="1" smtClean="0">
                <a:solidFill>
                  <a:srgbClr val="7030A0"/>
                </a:solidFill>
                <a:latin typeface="Corbel" pitchFamily="34" charset="0"/>
              </a:rPr>
              <a:t>clrscr</a:t>
            </a:r>
            <a:r>
              <a:rPr lang="en-US" sz="2600" b="1" dirty="0" smtClean="0">
                <a:solidFill>
                  <a:srgbClr val="7030A0"/>
                </a:solidFill>
                <a:latin typeface="Corbel" pitchFamily="34" charset="0"/>
              </a:rPr>
              <a:t>(),factorial(),prime() </a:t>
            </a:r>
            <a:r>
              <a:rPr lang="en-US" sz="2600" dirty="0" smtClean="0">
                <a:latin typeface="Corbel" pitchFamily="34" charset="0"/>
              </a:rPr>
              <a:t>and </a:t>
            </a:r>
            <a:r>
              <a:rPr lang="en-US" sz="2600" b="1" dirty="0" err="1" smtClean="0">
                <a:solidFill>
                  <a:srgbClr val="7030A0"/>
                </a:solidFill>
                <a:latin typeface="Corbel" pitchFamily="34" charset="0"/>
              </a:rPr>
              <a:t>evenodd</a:t>
            </a:r>
            <a:r>
              <a:rPr lang="en-US" sz="2600" b="1" dirty="0" smtClean="0">
                <a:solidFill>
                  <a:srgbClr val="7030A0"/>
                </a:solidFill>
                <a:latin typeface="Corbel" pitchFamily="34" charset="0"/>
              </a:rPr>
              <a:t>() </a:t>
            </a:r>
            <a:r>
              <a:rPr lang="en-US" sz="2600" dirty="0" smtClean="0">
                <a:latin typeface="Corbel" pitchFamily="34" charset="0"/>
              </a:rPr>
              <a:t>are independent of each other but still they will run sequentially i.e. one after the other.</a:t>
            </a:r>
          </a:p>
          <a:p>
            <a:endParaRPr lang="en-US" sz="2600" dirty="0" smtClean="0">
              <a:latin typeface="Corbel" pitchFamily="34" charset="0"/>
            </a:endParaRPr>
          </a:p>
          <a:p>
            <a:r>
              <a:rPr lang="en-US" sz="2600" dirty="0" smtClean="0">
                <a:latin typeface="Corbel" pitchFamily="34" charset="0"/>
              </a:rPr>
              <a:t>This can be improved in java by using multithreading feature so that each one of these functions can run together.</a:t>
            </a:r>
          </a:p>
          <a:p>
            <a:endParaRPr lang="en-US" sz="2600" dirty="0" smtClean="0">
              <a:latin typeface="Corbel" pitchFamily="34" charset="0"/>
            </a:endParaRPr>
          </a:p>
          <a:p>
            <a:r>
              <a:rPr lang="en-US" sz="2600" b="1" u="sng" dirty="0" smtClean="0">
                <a:solidFill>
                  <a:srgbClr val="7030A0"/>
                </a:solidFill>
                <a:latin typeface="Corbel" pitchFamily="34" charset="0"/>
              </a:rPr>
              <a:t>Benefits: </a:t>
            </a:r>
            <a:r>
              <a:rPr lang="en-US" sz="2600" b="1" dirty="0" smtClean="0">
                <a:solidFill>
                  <a:schemeClr val="accent6">
                    <a:lumMod val="50000"/>
                  </a:schemeClr>
                </a:solidFill>
                <a:latin typeface="Corbel" pitchFamily="34" charset="0"/>
              </a:rPr>
              <a:t>Reduced execution time , full utilization of CPU</a:t>
            </a:r>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600" dirty="0" smtClean="0">
                <a:latin typeface="Corbel" pitchFamily="34" charset="0"/>
              </a:rPr>
              <a:t>Some practical examples where multithreading is used are:</a:t>
            </a:r>
          </a:p>
          <a:p>
            <a:endParaRPr lang="en-US" sz="2600" dirty="0" smtClean="0">
              <a:latin typeface="Corbel" pitchFamily="34" charset="0"/>
            </a:endParaRPr>
          </a:p>
          <a:p>
            <a:r>
              <a:rPr lang="en-US" sz="2600" dirty="0" smtClean="0">
                <a:latin typeface="Corbel" pitchFamily="34" charset="0"/>
              </a:rPr>
              <a:t>We can open </a:t>
            </a:r>
            <a:r>
              <a:rPr lang="en-US" sz="2600" b="1" dirty="0" smtClean="0">
                <a:solidFill>
                  <a:srgbClr val="7030A0"/>
                </a:solidFill>
                <a:latin typeface="Corbel" pitchFamily="34" charset="0"/>
              </a:rPr>
              <a:t>multiple tabs </a:t>
            </a:r>
            <a:r>
              <a:rPr lang="en-US" sz="2600" dirty="0" smtClean="0">
                <a:latin typeface="Corbel" pitchFamily="34" charset="0"/>
              </a:rPr>
              <a:t>in the same browser window</a:t>
            </a:r>
          </a:p>
          <a:p>
            <a:endParaRPr lang="en-US" sz="2600" dirty="0" smtClean="0">
              <a:latin typeface="Corbel" pitchFamily="34" charset="0"/>
            </a:endParaRPr>
          </a:p>
          <a:p>
            <a:r>
              <a:rPr lang="en-US" sz="2600" dirty="0" smtClean="0">
                <a:latin typeface="Corbel" pitchFamily="34" charset="0"/>
              </a:rPr>
              <a:t>When we use a media player to listen to a song , then there are multiple activities which take place </a:t>
            </a:r>
            <a:r>
              <a:rPr lang="en-US" sz="2600" dirty="0" err="1" smtClean="0">
                <a:latin typeface="Corbel" pitchFamily="34" charset="0"/>
              </a:rPr>
              <a:t>parallely</a:t>
            </a:r>
            <a:r>
              <a:rPr lang="en-US" sz="2600" dirty="0" smtClean="0">
                <a:latin typeface="Corbel" pitchFamily="34" charset="0"/>
              </a:rPr>
              <a:t> like </a:t>
            </a:r>
            <a:r>
              <a:rPr lang="en-US" sz="2600" dirty="0" smtClean="0">
                <a:solidFill>
                  <a:srgbClr val="7030A0"/>
                </a:solidFill>
                <a:latin typeface="Corbel" pitchFamily="34" charset="0"/>
              </a:rPr>
              <a:t>moving of a slider</a:t>
            </a:r>
            <a:r>
              <a:rPr lang="en-US" sz="2600" dirty="0" smtClean="0">
                <a:latin typeface="Corbel" pitchFamily="34" charset="0"/>
              </a:rPr>
              <a:t>, </a:t>
            </a:r>
            <a:r>
              <a:rPr lang="en-US" sz="2600" dirty="0" smtClean="0">
                <a:solidFill>
                  <a:srgbClr val="7030A0"/>
                </a:solidFill>
                <a:latin typeface="Corbel" pitchFamily="34" charset="0"/>
              </a:rPr>
              <a:t>elapsed time being shown</a:t>
            </a:r>
            <a:r>
              <a:rPr lang="en-US" sz="2600" dirty="0" smtClean="0">
                <a:latin typeface="Corbel" pitchFamily="34" charset="0"/>
              </a:rPr>
              <a:t>, </a:t>
            </a:r>
            <a:r>
              <a:rPr lang="en-US" sz="2600" dirty="0" smtClean="0">
                <a:solidFill>
                  <a:srgbClr val="7030A0"/>
                </a:solidFill>
                <a:latin typeface="Corbel" pitchFamily="34" charset="0"/>
              </a:rPr>
              <a:t>volume adjustment </a:t>
            </a:r>
            <a:r>
              <a:rPr lang="en-US" sz="2600" dirty="0" smtClean="0">
                <a:latin typeface="Corbel" pitchFamily="34" charset="0"/>
              </a:rPr>
              <a:t>, </a:t>
            </a:r>
            <a:r>
              <a:rPr lang="en-US" sz="2600" dirty="0" smtClean="0">
                <a:solidFill>
                  <a:srgbClr val="7030A0"/>
                </a:solidFill>
                <a:latin typeface="Corbel" pitchFamily="34" charset="0"/>
              </a:rPr>
              <a:t>ability to add or remove songs from the playlist </a:t>
            </a:r>
            <a:r>
              <a:rPr lang="en-US" sz="2600" dirty="0" smtClean="0">
                <a:latin typeface="Corbel" pitchFamily="34" charset="0"/>
              </a:rPr>
              <a:t>, </a:t>
            </a:r>
            <a:r>
              <a:rPr lang="en-US" sz="2600" dirty="0" smtClean="0">
                <a:solidFill>
                  <a:srgbClr val="7030A0"/>
                </a:solidFill>
                <a:latin typeface="Corbel" pitchFamily="34" charset="0"/>
              </a:rPr>
              <a:t>playing of the song </a:t>
            </a:r>
            <a:r>
              <a:rPr lang="en-US" sz="2600" dirty="0" smtClean="0">
                <a:latin typeface="Corbel" pitchFamily="34" charset="0"/>
              </a:rPr>
              <a:t>etc</a:t>
            </a: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b="1" u="sng" dirty="0" smtClean="0">
                <a:latin typeface="Corbel" pitchFamily="34" charset="0"/>
              </a:rPr>
              <a:t>Distributed</a:t>
            </a:r>
          </a:p>
          <a:p>
            <a:pPr>
              <a:buNone/>
            </a:pPr>
            <a:r>
              <a:rPr lang="en-US" sz="2400" dirty="0" smtClean="0">
                <a:latin typeface="Corbel" pitchFamily="34" charset="0"/>
              </a:rPr>
              <a:t>     </a:t>
            </a:r>
          </a:p>
          <a:p>
            <a:pPr>
              <a:buNone/>
            </a:pPr>
            <a:r>
              <a:rPr lang="en-US" sz="2400" dirty="0" smtClean="0">
                <a:solidFill>
                  <a:srgbClr val="FF0000"/>
                </a:solidFill>
                <a:latin typeface="Corbel" pitchFamily="34" charset="0"/>
              </a:rPr>
              <a:t>Distributed programming</a:t>
            </a:r>
            <a:r>
              <a:rPr lang="en-US" sz="2400" dirty="0" smtClean="0">
                <a:latin typeface="Corbel" pitchFamily="34" charset="0"/>
              </a:rPr>
              <a:t> </a:t>
            </a:r>
            <a:r>
              <a:rPr lang="en-IN" sz="2400" dirty="0" smtClean="0">
                <a:latin typeface="Corbel" pitchFamily="34" charset="0"/>
              </a:rPr>
              <a:t> a program uses more than </a:t>
            </a:r>
          </a:p>
          <a:p>
            <a:pPr>
              <a:buNone/>
            </a:pPr>
            <a:r>
              <a:rPr lang="en-IN" sz="2400" dirty="0" smtClean="0">
                <a:latin typeface="Corbel" pitchFamily="34" charset="0"/>
              </a:rPr>
              <a:t>one computer. </a:t>
            </a:r>
          </a:p>
          <a:p>
            <a:pPr>
              <a:buNone/>
            </a:pPr>
            <a:endParaRPr lang="en-IN" sz="2400" dirty="0" smtClean="0">
              <a:latin typeface="Corbel" pitchFamily="34" charset="0"/>
            </a:endParaRPr>
          </a:p>
          <a:p>
            <a:pPr>
              <a:buNone/>
            </a:pPr>
            <a:endParaRPr lang="en-IN" sz="2400" dirty="0" smtClean="0">
              <a:latin typeface="Corbel" pitchFamily="34" charset="0"/>
            </a:endParaRPr>
          </a:p>
          <a:p>
            <a:pPr>
              <a:buNone/>
            </a:pPr>
            <a:r>
              <a:rPr lang="en-IN" sz="2400" dirty="0" smtClean="0">
                <a:latin typeface="Corbel" pitchFamily="34" charset="0"/>
              </a:rPr>
              <a:t>That is, different parts of the same program run on </a:t>
            </a:r>
          </a:p>
          <a:p>
            <a:pPr>
              <a:buNone/>
            </a:pPr>
            <a:r>
              <a:rPr lang="en-IN" sz="2400" dirty="0" smtClean="0">
                <a:latin typeface="Corbel" pitchFamily="34" charset="0"/>
              </a:rPr>
              <a:t>different computers and communicate over a network.</a:t>
            </a:r>
            <a:endParaRPr lang="en-US" sz="2400" dirty="0" smtClean="0">
              <a:latin typeface="Corbel" pitchFamily="34" charset="0"/>
            </a:endParaRPr>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IN" sz="2400" dirty="0" smtClean="0">
                <a:latin typeface="Corbel" pitchFamily="34" charset="0"/>
              </a:rPr>
              <a:t>In Java, this is made possible by a technique called </a:t>
            </a:r>
            <a:r>
              <a:rPr lang="en-IN" sz="2400" b="1" dirty="0" smtClean="0">
                <a:solidFill>
                  <a:srgbClr val="7030A0"/>
                </a:solidFill>
                <a:latin typeface="Corbel" pitchFamily="34" charset="0"/>
              </a:rPr>
              <a:t>RMI</a:t>
            </a:r>
            <a:r>
              <a:rPr lang="en-IN" sz="2400" dirty="0" smtClean="0">
                <a:latin typeface="Corbel" pitchFamily="34" charset="0"/>
              </a:rPr>
              <a:t>(Remote Method Invocation)</a:t>
            </a:r>
          </a:p>
          <a:p>
            <a:endParaRPr lang="en-IN" sz="2400" dirty="0" smtClean="0">
              <a:latin typeface="Corbel" pitchFamily="34" charset="0"/>
            </a:endParaRPr>
          </a:p>
          <a:p>
            <a:endParaRPr lang="en-IN" sz="2400" dirty="0" smtClean="0">
              <a:solidFill>
                <a:srgbClr val="FF0000"/>
              </a:solidFill>
              <a:latin typeface="Corbel" pitchFamily="34" charset="0"/>
            </a:endParaRPr>
          </a:p>
          <a:p>
            <a:r>
              <a:rPr lang="en-IN" sz="2400" b="1" dirty="0" smtClean="0">
                <a:solidFill>
                  <a:srgbClr val="7030A0"/>
                </a:solidFill>
                <a:latin typeface="Corbel" pitchFamily="34" charset="0"/>
              </a:rPr>
              <a:t>RMI</a:t>
            </a:r>
            <a:r>
              <a:rPr lang="en-IN" sz="2400" dirty="0" smtClean="0">
                <a:latin typeface="Corbel" pitchFamily="34" charset="0"/>
              </a:rPr>
              <a:t> allows a method that is running on one computer to call a method in an object that is on another computer. </a:t>
            </a:r>
          </a:p>
          <a:p>
            <a:endParaRPr lang="en-US" sz="2400" dirty="0" smtClean="0">
              <a:latin typeface="Corbel" pitchFamily="34" charset="0"/>
            </a:endParaRPr>
          </a:p>
          <a:p>
            <a:r>
              <a:rPr lang="en-US" sz="2400" b="1" dirty="0" smtClean="0">
                <a:solidFill>
                  <a:srgbClr val="7030A0"/>
                </a:solidFill>
                <a:latin typeface="Corbel" pitchFamily="34" charset="0"/>
              </a:rPr>
              <a:t>Benefits</a:t>
            </a:r>
            <a:r>
              <a:rPr lang="en-US" sz="2400" dirty="0" smtClean="0">
                <a:solidFill>
                  <a:srgbClr val="FF0000"/>
                </a:solidFill>
                <a:latin typeface="Corbel" pitchFamily="34" charset="0"/>
              </a:rPr>
              <a:t>:</a:t>
            </a:r>
            <a:r>
              <a:rPr lang="en-US" sz="2400" dirty="0" smtClean="0">
                <a:latin typeface="Corbel" pitchFamily="34" charset="0"/>
              </a:rPr>
              <a:t> Programmers working on same project may be required to be physically present at the same location</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pPr>
              <a:buNone/>
            </a:pPr>
            <a:endParaRPr lang="en-US" dirty="0" smtClean="0"/>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r>
              <a:rPr lang="en-US" sz="2400" b="1" u="sng" dirty="0" smtClean="0">
                <a:solidFill>
                  <a:srgbClr val="7030A0"/>
                </a:solidFill>
                <a:latin typeface="Corbel" pitchFamily="34" charset="0"/>
              </a:rPr>
              <a:t>Benefits</a:t>
            </a:r>
            <a:r>
              <a:rPr lang="en-US" sz="2400" dirty="0" smtClean="0">
                <a:solidFill>
                  <a:srgbClr val="FF0000"/>
                </a:solidFill>
                <a:latin typeface="Corbel" pitchFamily="34" charset="0"/>
              </a:rPr>
              <a:t>:</a:t>
            </a:r>
            <a:r>
              <a:rPr lang="en-US" sz="2400" dirty="0" smtClean="0">
                <a:latin typeface="Corbel" pitchFamily="34" charset="0"/>
              </a:rPr>
              <a:t> Programmers working on same project may be required to be physically present at the same location</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Java-Image.png"/>
          <p:cNvPicPr>
            <a:picLocks noChangeAspect="1"/>
          </p:cNvPicPr>
          <p:nvPr/>
        </p:nvPicPr>
        <p:blipFill>
          <a:blip r:embed="rId4"/>
          <a:stretch>
            <a:fillRect/>
          </a:stretch>
        </p:blipFill>
        <p:spPr>
          <a:xfrm>
            <a:off x="0" y="1281609"/>
            <a:ext cx="9144000" cy="3504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History</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503920" cy="5142312"/>
          </a:xfrm>
        </p:spPr>
        <p:txBody>
          <a:bodyPr>
            <a:normAutofit/>
          </a:bodyPr>
          <a:lstStyle/>
          <a:p>
            <a:r>
              <a:rPr lang="en-US" sz="2400" b="1" dirty="0" smtClean="0">
                <a:latin typeface="Corbel" pitchFamily="34" charset="0"/>
              </a:rPr>
              <a:t>Developed By:</a:t>
            </a:r>
            <a:r>
              <a:rPr lang="en-US" sz="2400" dirty="0" smtClean="0">
                <a:latin typeface="Corbel" pitchFamily="34" charset="0"/>
              </a:rPr>
              <a:t> James Gosling</a:t>
            </a:r>
          </a:p>
          <a:p>
            <a:endParaRPr lang="en-US" sz="2400" dirty="0" smtClean="0">
              <a:latin typeface="Corbel" pitchFamily="34" charset="0"/>
            </a:endParaRPr>
          </a:p>
          <a:p>
            <a:r>
              <a:rPr lang="en-US" sz="2400" b="1" dirty="0" smtClean="0">
                <a:latin typeface="Corbel" pitchFamily="34" charset="0"/>
              </a:rPr>
              <a:t>Company Name: </a:t>
            </a:r>
            <a:r>
              <a:rPr lang="en-US" sz="2400" dirty="0" smtClean="0">
                <a:solidFill>
                  <a:srgbClr val="0070C0"/>
                </a:solidFill>
                <a:latin typeface="Corbel" pitchFamily="34" charset="0"/>
              </a:rPr>
              <a:t>Sun Microsystems</a:t>
            </a:r>
            <a:r>
              <a:rPr lang="en-US" sz="2400" dirty="0" smtClean="0">
                <a:latin typeface="Corbel" pitchFamily="34" charset="0"/>
              </a:rPr>
              <a:t>, </a:t>
            </a:r>
          </a:p>
          <a:p>
            <a:pPr>
              <a:buNone/>
            </a:pPr>
            <a:r>
              <a:rPr lang="en-US" sz="2400" dirty="0" smtClean="0">
                <a:latin typeface="Corbel" pitchFamily="34" charset="0"/>
              </a:rPr>
              <a:t>                          now known as </a:t>
            </a:r>
            <a:r>
              <a:rPr lang="en-US" sz="2400" b="1" dirty="0" smtClean="0">
                <a:solidFill>
                  <a:srgbClr val="7030A0"/>
                </a:solidFill>
                <a:latin typeface="Corbel" pitchFamily="34" charset="0"/>
              </a:rPr>
              <a:t>Oracle Sun</a:t>
            </a:r>
            <a:r>
              <a:rPr lang="en-US" sz="2400" dirty="0" smtClean="0">
                <a:latin typeface="Corbel" pitchFamily="34" charset="0"/>
              </a:rPr>
              <a:t>.</a:t>
            </a:r>
          </a:p>
          <a:p>
            <a:endParaRPr lang="en-US" sz="2400" dirty="0" smtClean="0">
              <a:latin typeface="Corbel" pitchFamily="34" charset="0"/>
            </a:endParaRPr>
          </a:p>
          <a:p>
            <a:r>
              <a:rPr lang="en-US" sz="2400" b="1" dirty="0" smtClean="0">
                <a:latin typeface="Corbel" pitchFamily="34" charset="0"/>
              </a:rPr>
              <a:t>Original Name: </a:t>
            </a:r>
            <a:r>
              <a:rPr lang="en-US" sz="2400" b="1" dirty="0" smtClean="0">
                <a:solidFill>
                  <a:srgbClr val="7030A0"/>
                </a:solidFill>
                <a:latin typeface="Corbel" pitchFamily="34" charset="0"/>
              </a:rPr>
              <a:t>Oak.</a:t>
            </a:r>
            <a:endParaRPr lang="en-IN" sz="2400" b="1" dirty="0" smtClean="0">
              <a:solidFill>
                <a:srgbClr val="7030A0"/>
              </a:solidFill>
              <a:latin typeface="Corbel" pitchFamily="34" charset="0"/>
            </a:endParaRPr>
          </a:p>
          <a:p>
            <a:endParaRPr lang="en-US" sz="2400" dirty="0" smtClean="0">
              <a:latin typeface="Corbel" pitchFamily="34" charset="0"/>
            </a:endParaRPr>
          </a:p>
          <a:p>
            <a:r>
              <a:rPr lang="en-US" sz="2400" b="1" dirty="0" smtClean="0">
                <a:latin typeface="Corbel" pitchFamily="34" charset="0"/>
              </a:rPr>
              <a:t>First release: </a:t>
            </a:r>
            <a:r>
              <a:rPr lang="en-US" sz="2400" b="1" dirty="0" smtClean="0">
                <a:solidFill>
                  <a:srgbClr val="7030A0"/>
                </a:solidFill>
                <a:latin typeface="Corbel" pitchFamily="34" charset="0"/>
              </a:rPr>
              <a:t>23</a:t>
            </a:r>
            <a:r>
              <a:rPr lang="en-US" sz="2400" b="1" baseline="30000" dirty="0" smtClean="0">
                <a:solidFill>
                  <a:srgbClr val="7030A0"/>
                </a:solidFill>
                <a:latin typeface="Corbel" pitchFamily="34" charset="0"/>
              </a:rPr>
              <a:t>rd</a:t>
            </a:r>
            <a:r>
              <a:rPr lang="en-US" sz="2400" b="1" dirty="0" smtClean="0">
                <a:solidFill>
                  <a:srgbClr val="7030A0"/>
                </a:solidFill>
                <a:latin typeface="Corbel" pitchFamily="34" charset="0"/>
              </a:rPr>
              <a:t> January 1996 </a:t>
            </a:r>
            <a:r>
              <a:rPr lang="en-US" sz="2400" dirty="0" smtClean="0">
                <a:latin typeface="Corbel" pitchFamily="34" charset="0"/>
              </a:rPr>
              <a:t>and called</a:t>
            </a:r>
          </a:p>
          <a:p>
            <a:pPr>
              <a:buNone/>
            </a:pPr>
            <a:r>
              <a:rPr lang="en-US" sz="2400" dirty="0" smtClean="0">
                <a:latin typeface="Corbel" pitchFamily="34" charset="0"/>
              </a:rPr>
              <a:t>   </a:t>
            </a:r>
            <a:r>
              <a:rPr lang="en-US" sz="2400" b="1" dirty="0" smtClean="0">
                <a:solidFill>
                  <a:srgbClr val="7030A0"/>
                </a:solidFill>
                <a:latin typeface="Corbel" pitchFamily="34" charset="0"/>
              </a:rPr>
              <a:t>JDK(Java Development kit) 1.0</a:t>
            </a:r>
          </a:p>
          <a:p>
            <a:r>
              <a:rPr lang="en-US" sz="2400" b="1" dirty="0" smtClean="0">
                <a:latin typeface="Corbel" pitchFamily="34" charset="0"/>
              </a:rPr>
              <a:t>Latest version : </a:t>
            </a:r>
            <a:r>
              <a:rPr lang="en-US" sz="2400" b="1" dirty="0" smtClean="0">
                <a:solidFill>
                  <a:srgbClr val="7030A0"/>
                </a:solidFill>
                <a:latin typeface="Corbel" pitchFamily="34" charset="0"/>
              </a:rPr>
              <a:t>JDK</a:t>
            </a:r>
            <a:r>
              <a:rPr lang="en-IN" sz="2400" b="1" dirty="0" smtClean="0">
                <a:solidFill>
                  <a:srgbClr val="7030A0"/>
                </a:solidFill>
                <a:latin typeface="Corbel" pitchFamily="34" charset="0"/>
              </a:rPr>
              <a:t>(14.0</a:t>
            </a:r>
            <a:r>
              <a:rPr lang="en-IN" sz="2400" b="1" dirty="0" smtClean="0">
                <a:solidFill>
                  <a:srgbClr val="7030A0"/>
                </a:solidFill>
                <a:latin typeface="Corbel" pitchFamily="34" charset="0"/>
              </a:rPr>
              <a:t>)</a:t>
            </a:r>
            <a:r>
              <a:rPr lang="en-US" sz="2400" dirty="0" smtClean="0">
                <a:solidFill>
                  <a:srgbClr val="FF0000"/>
                </a:solidFill>
                <a:latin typeface="Corbel" pitchFamily="34" charset="0"/>
              </a:rPr>
              <a:t> </a:t>
            </a:r>
            <a:r>
              <a:rPr lang="en-US" sz="2400" dirty="0" smtClean="0">
                <a:latin typeface="Corbel" pitchFamily="34" charset="0"/>
              </a:rPr>
              <a:t>released on </a:t>
            </a:r>
            <a:r>
              <a:rPr lang="en-US" sz="2400" b="1" dirty="0" smtClean="0">
                <a:solidFill>
                  <a:srgbClr val="7030A0"/>
                </a:solidFill>
                <a:latin typeface="Corbel" pitchFamily="34" charset="0"/>
              </a:rPr>
              <a:t>17</a:t>
            </a:r>
            <a:r>
              <a:rPr lang="en-US" sz="2400" b="1" baseline="30000" dirty="0" smtClean="0">
                <a:solidFill>
                  <a:srgbClr val="7030A0"/>
                </a:solidFill>
                <a:latin typeface="Corbel" pitchFamily="34" charset="0"/>
              </a:rPr>
              <a:t>h</a:t>
            </a:r>
            <a:r>
              <a:rPr lang="en-US" sz="2400" b="1" dirty="0" smtClean="0">
                <a:solidFill>
                  <a:srgbClr val="7030A0"/>
                </a:solidFill>
                <a:latin typeface="Corbel" pitchFamily="34" charset="0"/>
              </a:rPr>
              <a:t> </a:t>
            </a:r>
            <a:r>
              <a:rPr lang="en-US" sz="2400" b="1" dirty="0" smtClean="0">
                <a:solidFill>
                  <a:srgbClr val="7030A0"/>
                </a:solidFill>
                <a:latin typeface="Corbel" pitchFamily="34" charset="0"/>
              </a:rPr>
              <a:t>Mar </a:t>
            </a:r>
            <a:r>
              <a:rPr lang="en-US" sz="2400" b="1" dirty="0" smtClean="0">
                <a:solidFill>
                  <a:srgbClr val="7030A0"/>
                </a:solidFill>
                <a:latin typeface="Corbel" pitchFamily="34" charset="0"/>
              </a:rPr>
              <a:t>2020</a:t>
            </a:r>
            <a:endParaRPr lang="en-US" sz="2400" b="1" dirty="0" smtClean="0">
              <a:solidFill>
                <a:srgbClr val="7030A0"/>
              </a:solidFill>
              <a:latin typeface="Corbel" pitchFamily="34" charset="0"/>
            </a:endParaRPr>
          </a:p>
          <a:p>
            <a:endParaRPr lang="en-US" sz="2400" dirty="0" smtClean="0">
              <a:latin typeface="Corbel" pitchFamily="34" charset="0"/>
            </a:endParaRPr>
          </a:p>
          <a:p>
            <a:endParaRPr lang="en-US" sz="2400" dirty="0" smtClean="0">
              <a:latin typeface="Corbel" pitchFamily="34" charset="0"/>
            </a:endParaRPr>
          </a:p>
        </p:txBody>
      </p:sp>
      <p:pic>
        <p:nvPicPr>
          <p:cNvPr id="3074" name="Picture 2" descr="F:\SCA\Java slide material\JamesGosling.jpg"/>
          <p:cNvPicPr>
            <a:picLocks noChangeAspect="1" noChangeArrowheads="1"/>
          </p:cNvPicPr>
          <p:nvPr/>
        </p:nvPicPr>
        <p:blipFill>
          <a:blip r:embed="rId2" cstate="print"/>
          <a:srcRect/>
          <a:stretch>
            <a:fillRect/>
          </a:stretch>
        </p:blipFill>
        <p:spPr bwMode="auto">
          <a:xfrm>
            <a:off x="6572264" y="1500174"/>
            <a:ext cx="2307676" cy="2736304"/>
          </a:xfrm>
          <a:prstGeom prst="rect">
            <a:avLst/>
          </a:prstGeom>
          <a:noFill/>
        </p:spPr>
      </p:pic>
      <p:sp>
        <p:nvSpPr>
          <p:cNvPr id="5" name="TextBox 4"/>
          <p:cNvSpPr txBox="1"/>
          <p:nvPr/>
        </p:nvSpPr>
        <p:spPr>
          <a:xfrm>
            <a:off x="6286512" y="4286256"/>
            <a:ext cx="2736304" cy="461665"/>
          </a:xfrm>
          <a:prstGeom prst="rect">
            <a:avLst/>
          </a:prstGeom>
          <a:noFill/>
        </p:spPr>
        <p:txBody>
          <a:bodyPr wrap="square" rtlCol="0">
            <a:spAutoFit/>
          </a:bodyPr>
          <a:lstStyle/>
          <a:p>
            <a:r>
              <a:rPr lang="en-US" sz="2400" b="1" dirty="0" smtClean="0"/>
              <a:t>   James Gosling</a:t>
            </a:r>
            <a:endParaRPr lang="en-IN" sz="2400" b="1" dirty="0"/>
          </a:p>
        </p:txBody>
      </p:sp>
      <p:pic>
        <p:nvPicPr>
          <p:cNvPr id="6"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1701" y="318741"/>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blinds(horizontal)">
                                      <p:cBhvr>
                                        <p:cTn id="14" dur="500"/>
                                        <p:tgtEl>
                                          <p:spTgt spid="3074"/>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linds(horizontal)">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Where Java Stands Today ?</a:t>
            </a:r>
            <a:endParaRPr lang="en-IN" sz="3200" b="1" dirty="0">
              <a:latin typeface="Corbel" pitchFamily="34" charset="0"/>
            </a:endParaRPr>
          </a:p>
        </p:txBody>
      </p:sp>
      <p:pic>
        <p:nvPicPr>
          <p:cNvPr id="11" name="Content Placeholder 10" descr="Java top ten.png"/>
          <p:cNvPicPr>
            <a:picLocks noGrp="1" noChangeAspect="1"/>
          </p:cNvPicPr>
          <p:nvPr>
            <p:ph sz="quarter" idx="1"/>
          </p:nvPr>
        </p:nvPicPr>
        <p:blipFill>
          <a:blip r:embed="rId2"/>
          <a:stretch>
            <a:fillRect/>
          </a:stretch>
        </p:blipFill>
        <p:spPr>
          <a:xfrm>
            <a:off x="142844" y="2143116"/>
            <a:ext cx="9001156" cy="4572032"/>
          </a:xfrm>
        </p:spPr>
      </p:pic>
      <p:pic>
        <p:nvPicPr>
          <p:cNvPr id="7"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Box 9"/>
          <p:cNvSpPr txBox="1"/>
          <p:nvPr/>
        </p:nvSpPr>
        <p:spPr>
          <a:xfrm>
            <a:off x="428596" y="1500174"/>
            <a:ext cx="8286808" cy="646331"/>
          </a:xfrm>
          <a:prstGeom prst="rect">
            <a:avLst/>
          </a:prstGeom>
          <a:noFill/>
        </p:spPr>
        <p:txBody>
          <a:bodyPr wrap="square" rtlCol="0">
            <a:spAutoFit/>
          </a:bodyPr>
          <a:lstStyle/>
          <a:p>
            <a:r>
              <a:rPr lang="en-IN" b="1" dirty="0" smtClean="0">
                <a:solidFill>
                  <a:srgbClr val="FF0000"/>
                </a:solidFill>
              </a:rPr>
              <a:t>http://www.sitepoint.com/best-programming-language-learn-2015-job-demand-salaries/</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Where Java Stands Today ?</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503920" cy="4926288"/>
          </a:xfrm>
        </p:spPr>
        <p:txBody>
          <a:bodyPr/>
          <a:lstStyle/>
          <a:p>
            <a:r>
              <a:rPr lang="en-US" sz="2400" b="1" dirty="0" smtClean="0">
                <a:latin typeface="Corbel" pitchFamily="34" charset="0"/>
              </a:rPr>
              <a:t>Do you know how many devices use Java ?</a:t>
            </a:r>
            <a:endParaRPr lang="en-IN" sz="2400" b="1" dirty="0" smtClean="0">
              <a:latin typeface="Corbel" pitchFamily="34" charset="0"/>
            </a:endParaRPr>
          </a:p>
          <a:p>
            <a:endParaRPr lang="en-IN"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smtClean="0"/>
          </a:p>
          <a:p>
            <a:r>
              <a:rPr lang="en-IN" sz="2400" b="1" dirty="0" smtClean="0">
                <a:solidFill>
                  <a:srgbClr val="7030A0"/>
                </a:solidFill>
                <a:latin typeface="Corbel" pitchFamily="34" charset="0"/>
              </a:rPr>
              <a:t>3 Billion devices </a:t>
            </a:r>
            <a:r>
              <a:rPr lang="en-IN" sz="2400" dirty="0" smtClean="0">
                <a:latin typeface="Corbel" pitchFamily="34" charset="0"/>
              </a:rPr>
              <a:t>run </a:t>
            </a:r>
            <a:r>
              <a:rPr lang="en-IN" sz="2400" b="1" dirty="0" smtClean="0">
                <a:solidFill>
                  <a:srgbClr val="7030A0"/>
                </a:solidFill>
                <a:latin typeface="Corbel" pitchFamily="34" charset="0"/>
              </a:rPr>
              <a:t>Java</a:t>
            </a:r>
            <a:r>
              <a:rPr lang="en-IN" sz="2400" dirty="0" smtClean="0">
                <a:latin typeface="Corbel" pitchFamily="34" charset="0"/>
              </a:rPr>
              <a:t> as per </a:t>
            </a:r>
            <a:r>
              <a:rPr lang="en-IN" sz="2400" b="1" dirty="0" smtClean="0">
                <a:solidFill>
                  <a:srgbClr val="7030A0"/>
                </a:solidFill>
                <a:latin typeface="Corbel" pitchFamily="34" charset="0"/>
              </a:rPr>
              <a:t>Oracle</a:t>
            </a:r>
            <a:r>
              <a:rPr lang="en-IN" sz="2400" dirty="0" smtClean="0">
                <a:latin typeface="Corbel" pitchFamily="34" charset="0"/>
              </a:rPr>
              <a:t>. (1 Billion= 100Crores)</a:t>
            </a:r>
          </a:p>
          <a:p>
            <a:r>
              <a:rPr lang="en-IN" sz="2400" b="1" dirty="0" smtClean="0">
                <a:solidFill>
                  <a:srgbClr val="7030A0"/>
                </a:solidFill>
                <a:latin typeface="Corbel" pitchFamily="34" charset="0"/>
              </a:rPr>
              <a:t>1 Billion </a:t>
            </a:r>
            <a:r>
              <a:rPr lang="en-IN" sz="2400" dirty="0" smtClean="0">
                <a:latin typeface="Corbel" pitchFamily="34" charset="0"/>
              </a:rPr>
              <a:t>Java downloads per year.</a:t>
            </a:r>
          </a:p>
        </p:txBody>
      </p:sp>
      <p:pic>
        <p:nvPicPr>
          <p:cNvPr id="7"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Content Placeholder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691680" y="2026545"/>
            <a:ext cx="5112568" cy="2986631"/>
          </a:xfrm>
          <a:prstGeom prst="rect">
            <a:avLst/>
          </a:prstGeom>
          <a:ln w="50800" cmpd="dbl">
            <a:solidFill>
              <a:schemeClr val="accent2"/>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1000"/>
                                        <p:tgtEl>
                                          <p:spTgt spid="3">
                                            <p:txEl>
                                              <p:pRg st="8" end="8"/>
                                            </p:txEl>
                                          </p:spTgt>
                                        </p:tgtEl>
                                      </p:cBhvr>
                                    </p:animEffect>
                                    <p:anim calcmode="lin" valueType="num">
                                      <p:cBhvr>
                                        <p:cTn id="2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JAVA Ecosystem</a:t>
            </a:r>
            <a:endParaRPr lang="en-IN" sz="3200" b="1" dirty="0">
              <a:latin typeface="Corbel" pitchFamily="34" charset="0"/>
            </a:endParaRPr>
          </a:p>
        </p:txBody>
      </p:sp>
      <p:pic>
        <p:nvPicPr>
          <p:cNvPr id="1026" name="Picture 2" descr="F:\SCA\Java slide material\android4.png"/>
          <p:cNvPicPr>
            <a:picLocks noChangeAspect="1" noChangeArrowheads="1"/>
          </p:cNvPicPr>
          <p:nvPr/>
        </p:nvPicPr>
        <p:blipFill>
          <a:blip r:embed="rId2" cstate="print"/>
          <a:srcRect/>
          <a:stretch>
            <a:fillRect/>
          </a:stretch>
        </p:blipFill>
        <p:spPr bwMode="auto">
          <a:xfrm>
            <a:off x="6084168" y="1196752"/>
            <a:ext cx="2808313" cy="2106235"/>
          </a:xfrm>
          <a:prstGeom prst="rect">
            <a:avLst/>
          </a:prstGeom>
          <a:noFill/>
        </p:spPr>
      </p:pic>
      <p:pic>
        <p:nvPicPr>
          <p:cNvPr id="1027" name="Picture 3" descr="F:\SCA\Java slide material\hadoop.png"/>
          <p:cNvPicPr>
            <a:picLocks noChangeAspect="1" noChangeArrowheads="1"/>
          </p:cNvPicPr>
          <p:nvPr/>
        </p:nvPicPr>
        <p:blipFill>
          <a:blip r:embed="rId3" cstate="print"/>
          <a:srcRect/>
          <a:stretch>
            <a:fillRect/>
          </a:stretch>
        </p:blipFill>
        <p:spPr bwMode="auto">
          <a:xfrm>
            <a:off x="179512" y="980728"/>
            <a:ext cx="4772026" cy="2124075"/>
          </a:xfrm>
          <a:prstGeom prst="rect">
            <a:avLst/>
          </a:prstGeom>
          <a:noFill/>
        </p:spPr>
      </p:pic>
      <p:pic>
        <p:nvPicPr>
          <p:cNvPr id="1028" name="Picture 4" descr="F:\SCA\Java slide material\spring1.jpg"/>
          <p:cNvPicPr>
            <a:picLocks noChangeAspect="1" noChangeArrowheads="1"/>
          </p:cNvPicPr>
          <p:nvPr/>
        </p:nvPicPr>
        <p:blipFill>
          <a:blip r:embed="rId4" cstate="print"/>
          <a:srcRect/>
          <a:stretch>
            <a:fillRect/>
          </a:stretch>
        </p:blipFill>
        <p:spPr bwMode="auto">
          <a:xfrm>
            <a:off x="323528" y="4941168"/>
            <a:ext cx="2438400" cy="1400175"/>
          </a:xfrm>
          <a:prstGeom prst="rect">
            <a:avLst/>
          </a:prstGeom>
          <a:noFill/>
        </p:spPr>
      </p:pic>
      <p:pic>
        <p:nvPicPr>
          <p:cNvPr id="1029" name="Picture 5" descr="F:\SCA\Java slide material\hibernate.png"/>
          <p:cNvPicPr>
            <a:picLocks noChangeAspect="1" noChangeArrowheads="1"/>
          </p:cNvPicPr>
          <p:nvPr/>
        </p:nvPicPr>
        <p:blipFill>
          <a:blip r:embed="rId5" cstate="print"/>
          <a:srcRect/>
          <a:stretch>
            <a:fillRect/>
          </a:stretch>
        </p:blipFill>
        <p:spPr bwMode="auto">
          <a:xfrm>
            <a:off x="3313137" y="5517232"/>
            <a:ext cx="4067175" cy="1123950"/>
          </a:xfrm>
          <a:prstGeom prst="rect">
            <a:avLst/>
          </a:prstGeom>
          <a:noFill/>
        </p:spPr>
      </p:pic>
      <p:sp>
        <p:nvSpPr>
          <p:cNvPr id="10" name="Oval 9"/>
          <p:cNvSpPr/>
          <p:nvPr/>
        </p:nvSpPr>
        <p:spPr>
          <a:xfrm>
            <a:off x="3275856" y="2780928"/>
            <a:ext cx="2448272" cy="23762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1" name="Picture 7" descr="F:\SCA\Java slide material\javaimg.jpg"/>
          <p:cNvPicPr>
            <a:picLocks noChangeAspect="1" noChangeArrowheads="1"/>
          </p:cNvPicPr>
          <p:nvPr/>
        </p:nvPicPr>
        <p:blipFill>
          <a:blip r:embed="rId6" cstate="print"/>
          <a:srcRect/>
          <a:stretch>
            <a:fillRect/>
          </a:stretch>
        </p:blipFill>
        <p:spPr bwMode="auto">
          <a:xfrm>
            <a:off x="3779912" y="3039148"/>
            <a:ext cx="1440160" cy="1830012"/>
          </a:xfrm>
          <a:prstGeom prst="rect">
            <a:avLst/>
          </a:prstGeom>
          <a:noFill/>
        </p:spPr>
      </p:pic>
      <p:pic>
        <p:nvPicPr>
          <p:cNvPr id="3074" name="Picture 2" descr="F:\SCA\Java slide material\web&amp;cloud.png"/>
          <p:cNvPicPr>
            <a:picLocks noChangeAspect="1" noChangeArrowheads="1"/>
          </p:cNvPicPr>
          <p:nvPr/>
        </p:nvPicPr>
        <p:blipFill>
          <a:blip r:embed="rId7" cstate="print"/>
          <a:srcRect/>
          <a:stretch>
            <a:fillRect/>
          </a:stretch>
        </p:blipFill>
        <p:spPr bwMode="auto">
          <a:xfrm>
            <a:off x="-612576" y="2924944"/>
            <a:ext cx="3096344" cy="1655810"/>
          </a:xfrm>
          <a:prstGeom prst="rect">
            <a:avLst/>
          </a:prstGeom>
          <a:noFill/>
        </p:spPr>
      </p:pic>
      <p:pic>
        <p:nvPicPr>
          <p:cNvPr id="3076" name="Picture 4" descr="F:\SCA\Java slide material\desktopimg2.jpg"/>
          <p:cNvPicPr>
            <a:picLocks noChangeAspect="1" noChangeArrowheads="1"/>
          </p:cNvPicPr>
          <p:nvPr/>
        </p:nvPicPr>
        <p:blipFill>
          <a:blip r:embed="rId8" cstate="print"/>
          <a:srcRect/>
          <a:stretch>
            <a:fillRect/>
          </a:stretch>
        </p:blipFill>
        <p:spPr bwMode="auto">
          <a:xfrm>
            <a:off x="6084168" y="3356992"/>
            <a:ext cx="2736305" cy="1803345"/>
          </a:xfrm>
          <a:prstGeom prst="rect">
            <a:avLst/>
          </a:prstGeom>
          <a:noFill/>
        </p:spPr>
      </p:pic>
      <p:pic>
        <p:nvPicPr>
          <p:cNvPr id="11" name="Picture 2"/>
          <p:cNvPicPr>
            <a:picLocks noChangeAspect="1" noChangeArrowheads="1"/>
          </p:cNvPicPr>
          <p:nvPr/>
        </p:nvPicPr>
        <p:blipFill>
          <a:blip r:embed="rId9" cstate="print"/>
          <a:srcRect/>
          <a:stretch>
            <a:fillRect/>
          </a:stretch>
        </p:blipFill>
        <p:spPr bwMode="auto">
          <a:xfrm>
            <a:off x="7092281" y="188640"/>
            <a:ext cx="1872208" cy="1080121"/>
          </a:xfrm>
          <a:prstGeom prst="rect">
            <a:avLst/>
          </a:prstGeom>
          <a:noFill/>
          <a:ln w="9525">
            <a:noFill/>
            <a:miter lim="800000"/>
            <a:headEnd/>
            <a:tailEnd/>
          </a:ln>
        </p:spPr>
      </p:pic>
      <p:pic>
        <p:nvPicPr>
          <p:cNvPr id="12" name="Picture 2"/>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circle(in)">
                                      <p:cBhvr>
                                        <p:cTn id="7" dur="2000"/>
                                        <p:tgtEl>
                                          <p:spTgt spid="103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fade">
                                      <p:cBhvr>
                                        <p:cTn id="15" dur="1000"/>
                                        <p:tgtEl>
                                          <p:spTgt spid="3076"/>
                                        </p:tgtEl>
                                      </p:cBhvr>
                                    </p:animEffect>
                                    <p:anim calcmode="lin" valueType="num">
                                      <p:cBhvr>
                                        <p:cTn id="16" dur="1000" fill="hold"/>
                                        <p:tgtEl>
                                          <p:spTgt spid="3076"/>
                                        </p:tgtEl>
                                        <p:attrNameLst>
                                          <p:attrName>ppt_x</p:attrName>
                                        </p:attrNameLst>
                                      </p:cBhvr>
                                      <p:tavLst>
                                        <p:tav tm="0">
                                          <p:val>
                                            <p:strVal val="#ppt_x"/>
                                          </p:val>
                                        </p:tav>
                                        <p:tav tm="100000">
                                          <p:val>
                                            <p:strVal val="#ppt_x"/>
                                          </p:val>
                                        </p:tav>
                                      </p:tavLst>
                                    </p:anim>
                                    <p:anim calcmode="lin" valueType="num">
                                      <p:cBhvr>
                                        <p:cTn id="17"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slide(fromBottom)">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fade">
                                      <p:cBhvr>
                                        <p:cTn id="27" dur="1000"/>
                                        <p:tgtEl>
                                          <p:spTgt spid="1027"/>
                                        </p:tgtEl>
                                      </p:cBhvr>
                                    </p:animEffect>
                                    <p:anim calcmode="lin" valueType="num">
                                      <p:cBhvr>
                                        <p:cTn id="28" dur="1000" fill="hold"/>
                                        <p:tgtEl>
                                          <p:spTgt spid="1027"/>
                                        </p:tgtEl>
                                        <p:attrNameLst>
                                          <p:attrName>ppt_x</p:attrName>
                                        </p:attrNameLst>
                                      </p:cBhvr>
                                      <p:tavLst>
                                        <p:tav tm="0">
                                          <p:val>
                                            <p:strVal val="#ppt_x"/>
                                          </p:val>
                                        </p:tav>
                                        <p:tav tm="100000">
                                          <p:val>
                                            <p:strVal val="#ppt_x"/>
                                          </p:val>
                                        </p:tav>
                                      </p:tavLst>
                                    </p:anim>
                                    <p:anim calcmode="lin" valueType="num">
                                      <p:cBhvr>
                                        <p:cTn id="29" dur="900" decel="100000" fill="hold"/>
                                        <p:tgtEl>
                                          <p:spTgt spid="102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027"/>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animEffect transition="in" filter="fade">
                                      <p:cBhvr>
                                        <p:cTn id="35" dur="1000"/>
                                        <p:tgtEl>
                                          <p:spTgt spid="3074"/>
                                        </p:tgtEl>
                                      </p:cBhvr>
                                    </p:animEffect>
                                    <p:anim calcmode="lin" valueType="num">
                                      <p:cBhvr>
                                        <p:cTn id="36" dur="1000" fill="hold"/>
                                        <p:tgtEl>
                                          <p:spTgt spid="3074"/>
                                        </p:tgtEl>
                                        <p:attrNameLst>
                                          <p:attrName>ppt_x</p:attrName>
                                        </p:attrNameLst>
                                      </p:cBhvr>
                                      <p:tavLst>
                                        <p:tav tm="0">
                                          <p:val>
                                            <p:strVal val="#ppt_x"/>
                                          </p:val>
                                        </p:tav>
                                        <p:tav tm="100000">
                                          <p:val>
                                            <p:strVal val="#ppt_x"/>
                                          </p:val>
                                        </p:tav>
                                      </p:tavLst>
                                    </p:anim>
                                    <p:anim calcmode="lin" valueType="num">
                                      <p:cBhvr>
                                        <p:cTn id="37"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8"/>
                                        </p:tgtEl>
                                        <p:attrNameLst>
                                          <p:attrName>style.visibility</p:attrName>
                                        </p:attrNameLst>
                                      </p:cBhvr>
                                      <p:to>
                                        <p:strVal val="visible"/>
                                      </p:to>
                                    </p:set>
                                    <p:animEffect transition="in" filter="fade">
                                      <p:cBhvr>
                                        <p:cTn id="42" dur="1000"/>
                                        <p:tgtEl>
                                          <p:spTgt spid="1028"/>
                                        </p:tgtEl>
                                      </p:cBhvr>
                                    </p:animEffect>
                                    <p:anim calcmode="lin" valueType="num">
                                      <p:cBhvr>
                                        <p:cTn id="43" dur="1000" fill="hold"/>
                                        <p:tgtEl>
                                          <p:spTgt spid="1028"/>
                                        </p:tgtEl>
                                        <p:attrNameLst>
                                          <p:attrName>ppt_x</p:attrName>
                                        </p:attrNameLst>
                                      </p:cBhvr>
                                      <p:tavLst>
                                        <p:tav tm="0">
                                          <p:val>
                                            <p:strVal val="#ppt_x"/>
                                          </p:val>
                                        </p:tav>
                                        <p:tav tm="100000">
                                          <p:val>
                                            <p:strVal val="#ppt_x"/>
                                          </p:val>
                                        </p:tav>
                                      </p:tavLst>
                                    </p:anim>
                                    <p:anim calcmode="lin" valueType="num">
                                      <p:cBhvr>
                                        <p:cTn id="44"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29"/>
                                        </p:tgtEl>
                                        <p:attrNameLst>
                                          <p:attrName>style.visibility</p:attrName>
                                        </p:attrNameLst>
                                      </p:cBhvr>
                                      <p:to>
                                        <p:strVal val="visible"/>
                                      </p:to>
                                    </p:set>
                                    <p:animEffect transition="in" filter="fade">
                                      <p:cBhvr>
                                        <p:cTn id="49" dur="1000"/>
                                        <p:tgtEl>
                                          <p:spTgt spid="1029"/>
                                        </p:tgtEl>
                                      </p:cBhvr>
                                    </p:animEffect>
                                    <p:anim calcmode="lin" valueType="num">
                                      <p:cBhvr>
                                        <p:cTn id="50" dur="1000" fill="hold"/>
                                        <p:tgtEl>
                                          <p:spTgt spid="1029"/>
                                        </p:tgtEl>
                                        <p:attrNameLst>
                                          <p:attrName>ppt_x</p:attrName>
                                        </p:attrNameLst>
                                      </p:cBhvr>
                                      <p:tavLst>
                                        <p:tav tm="0">
                                          <p:val>
                                            <p:strVal val="#ppt_x"/>
                                          </p:val>
                                        </p:tav>
                                        <p:tav tm="100000">
                                          <p:val>
                                            <p:strVal val="#ppt_x"/>
                                          </p:val>
                                        </p:tav>
                                      </p:tavLst>
                                    </p:anim>
                                    <p:anim calcmode="lin" valueType="num">
                                      <p:cBhvr>
                                        <p:cTn id="51"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End Of Lecture 1</a:t>
            </a:r>
            <a:endParaRPr lang="en-IN" sz="3200" b="1" dirty="0">
              <a:latin typeface="Corbel" pitchFamily="34" charset="0"/>
            </a:endParaRPr>
          </a:p>
        </p:txBody>
      </p:sp>
      <p:pic>
        <p:nvPicPr>
          <p:cNvPr id="4" name="Content Placeholder 3" descr="Thanks.png"/>
          <p:cNvPicPr>
            <a:picLocks noGrp="1" noChangeAspect="1"/>
          </p:cNvPicPr>
          <p:nvPr>
            <p:ph sz="quarter" idx="1"/>
          </p:nvPr>
        </p:nvPicPr>
        <p:blipFill>
          <a:blip r:embed="rId2"/>
          <a:stretch>
            <a:fillRect/>
          </a:stretch>
        </p:blipFill>
        <p:spPr>
          <a:xfrm>
            <a:off x="142844" y="1428736"/>
            <a:ext cx="8858312" cy="2071702"/>
          </a:xfrm>
          <a:solidFill>
            <a:schemeClr val="bg2"/>
          </a:solidFill>
        </p:spPr>
      </p:pic>
      <p:sp>
        <p:nvSpPr>
          <p:cNvPr id="5" name="TextBox 4"/>
          <p:cNvSpPr txBox="1"/>
          <p:nvPr/>
        </p:nvSpPr>
        <p:spPr>
          <a:xfrm>
            <a:off x="214282" y="3571876"/>
            <a:ext cx="8786874" cy="3071834"/>
          </a:xfrm>
          <a:prstGeom prst="rect">
            <a:avLst/>
          </a:prstGeom>
          <a:solidFill>
            <a:schemeClr val="bg2">
              <a:lumMod val="90000"/>
            </a:schemeClr>
          </a:solidFill>
        </p:spPr>
        <p:txBody>
          <a:bodyPr wrap="square" rtlCol="0">
            <a:spAutoFit/>
          </a:bodyPr>
          <a:lstStyle/>
          <a:p>
            <a:r>
              <a:rPr lang="en-US" sz="2000" b="1" dirty="0" smtClean="0">
                <a:solidFill>
                  <a:srgbClr val="FF0000"/>
                </a:solidFill>
                <a:latin typeface="Corbel" pitchFamily="34" charset="0"/>
              </a:rPr>
              <a:t>For any queries mail us @: </a:t>
            </a:r>
            <a:r>
              <a:rPr lang="en-US" sz="2000" b="1" dirty="0" smtClean="0">
                <a:solidFill>
                  <a:srgbClr val="FF0000"/>
                </a:solidFill>
                <a:latin typeface="Corbel" pitchFamily="34" charset="0"/>
                <a:hlinkClick r:id="rId3"/>
              </a:rPr>
              <a:t>scalive4u@gmail.com</a:t>
            </a:r>
            <a:endParaRPr lang="en-US" sz="2000" b="1" dirty="0" smtClean="0">
              <a:solidFill>
                <a:srgbClr val="FF0000"/>
              </a:solidFill>
              <a:latin typeface="Corbel" pitchFamily="34" charset="0"/>
            </a:endParaRPr>
          </a:p>
          <a:p>
            <a:r>
              <a:rPr lang="en-US" sz="2000" b="1" dirty="0" smtClean="0">
                <a:solidFill>
                  <a:srgbClr val="FF0000"/>
                </a:solidFill>
                <a:latin typeface="Corbel" pitchFamily="34" charset="0"/>
              </a:rPr>
              <a:t>Call us @ : </a:t>
            </a:r>
            <a:r>
              <a:rPr lang="en-US" sz="2000" b="1" dirty="0" smtClean="0">
                <a:solidFill>
                  <a:srgbClr val="0070C0"/>
                </a:solidFill>
                <a:latin typeface="Corbel" pitchFamily="34" charset="0"/>
              </a:rPr>
              <a:t>0755-4271659, </a:t>
            </a:r>
            <a:r>
              <a:rPr lang="en-US" sz="2000" b="1" dirty="0" smtClean="0">
                <a:solidFill>
                  <a:srgbClr val="0070C0"/>
                </a:solidFill>
                <a:latin typeface="Corbel" pitchFamily="34" charset="0"/>
              </a:rPr>
              <a:t>9826686245</a:t>
            </a:r>
            <a:endParaRPr lang="en-US" sz="2000" b="1" dirty="0" smtClean="0">
              <a:solidFill>
                <a:srgbClr val="0070C0"/>
              </a:solidFill>
              <a:latin typeface="Corbel" pitchFamily="34" charset="0"/>
            </a:endParaRPr>
          </a:p>
          <a:p>
            <a:endParaRPr lang="en-US" sz="2800" b="1" u="sng" dirty="0" smtClean="0">
              <a:solidFill>
                <a:srgbClr val="0070C0"/>
              </a:solidFill>
              <a:latin typeface="Corbel" pitchFamily="34" charset="0"/>
            </a:endParaRPr>
          </a:p>
          <a:p>
            <a:r>
              <a:rPr lang="en-US" sz="2800" b="1" u="sng" dirty="0" smtClean="0">
                <a:solidFill>
                  <a:srgbClr val="0070C0"/>
                </a:solidFill>
                <a:latin typeface="Corbel" pitchFamily="34" charset="0"/>
              </a:rPr>
              <a:t>Agenda for Second Lecture:</a:t>
            </a:r>
          </a:p>
          <a:p>
            <a:pPr marL="342900" indent="-342900">
              <a:buAutoNum type="arabicPeriod"/>
            </a:pPr>
            <a:endParaRPr lang="en-US" b="1" dirty="0" smtClean="0">
              <a:latin typeface="Corbel" pitchFamily="34" charset="0"/>
            </a:endParaRPr>
          </a:p>
          <a:p>
            <a:pPr marL="342900" indent="-342900">
              <a:buAutoNum type="arabicPeriod"/>
            </a:pPr>
            <a:r>
              <a:rPr lang="en-US" b="1" dirty="0" smtClean="0">
                <a:latin typeface="Corbel" pitchFamily="34" charset="0"/>
              </a:rPr>
              <a:t>Editions Of Java</a:t>
            </a:r>
          </a:p>
          <a:p>
            <a:pPr marL="342900" indent="-342900">
              <a:buAutoNum type="arabicPeriod"/>
            </a:pPr>
            <a:r>
              <a:rPr lang="en-US" b="1" dirty="0" smtClean="0">
                <a:latin typeface="Corbel" pitchFamily="34" charset="0"/>
              </a:rPr>
              <a:t>Difference between </a:t>
            </a:r>
            <a:r>
              <a:rPr lang="en-US" b="1" dirty="0" smtClean="0">
                <a:solidFill>
                  <a:srgbClr val="FF0000"/>
                </a:solidFill>
                <a:latin typeface="Corbel" pitchFamily="34" charset="0"/>
              </a:rPr>
              <a:t>JDK</a:t>
            </a:r>
            <a:r>
              <a:rPr lang="en-US" b="1" dirty="0" smtClean="0">
                <a:latin typeface="Corbel" pitchFamily="34" charset="0"/>
              </a:rPr>
              <a:t>,</a:t>
            </a:r>
            <a:r>
              <a:rPr lang="en-US" b="1" dirty="0" smtClean="0">
                <a:solidFill>
                  <a:srgbClr val="FF0000"/>
                </a:solidFill>
                <a:latin typeface="Corbel" pitchFamily="34" charset="0"/>
              </a:rPr>
              <a:t>JRE</a:t>
            </a:r>
            <a:r>
              <a:rPr lang="en-US" b="1" dirty="0" smtClean="0">
                <a:latin typeface="Corbel" pitchFamily="34" charset="0"/>
              </a:rPr>
              <a:t> and </a:t>
            </a:r>
            <a:r>
              <a:rPr lang="en-US" b="1" dirty="0" smtClean="0">
                <a:solidFill>
                  <a:srgbClr val="FF0000"/>
                </a:solidFill>
                <a:latin typeface="Corbel" pitchFamily="34" charset="0"/>
              </a:rPr>
              <a:t>JVM</a:t>
            </a:r>
          </a:p>
          <a:p>
            <a:pPr marL="342900" indent="-342900">
              <a:buAutoNum type="arabicPeriod"/>
            </a:pPr>
            <a:r>
              <a:rPr lang="en-US" b="1" dirty="0" smtClean="0">
                <a:latin typeface="Corbel" pitchFamily="34" charset="0"/>
              </a:rPr>
              <a:t>Downloading &amp; Installing Java</a:t>
            </a:r>
          </a:p>
          <a:p>
            <a:pPr marL="342900" indent="-342900">
              <a:buAutoNum type="arabicPeriod"/>
            </a:pPr>
            <a:r>
              <a:rPr lang="en-US" b="1" dirty="0" smtClean="0">
                <a:latin typeface="Corbel" pitchFamily="34" charset="0"/>
              </a:rPr>
              <a:t>Developing First Java Program</a:t>
            </a:r>
            <a:endParaRPr lang="en-IN" b="1" dirty="0">
              <a:latin typeface="Corbel" pitchFamily="34" charset="0"/>
            </a:endParaRPr>
          </a:p>
        </p:txBody>
      </p:sp>
      <p:pic>
        <p:nvPicPr>
          <p:cNvPr id="6"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linds(horizontal)">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linds(horizontal)">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200" b="1" dirty="0" smtClean="0">
                <a:latin typeface="Corbel" pitchFamily="34" charset="0"/>
              </a:rPr>
              <a:t>Brief History Of </a:t>
            </a:r>
            <a:r>
              <a:rPr lang="en-US" sz="3200" b="1" dirty="0" err="1" smtClean="0">
                <a:latin typeface="Corbel" pitchFamily="34" charset="0"/>
              </a:rPr>
              <a:t>Prog</a:t>
            </a:r>
            <a:r>
              <a:rPr lang="en-US" sz="3200" b="1" dirty="0" smtClean="0">
                <a:latin typeface="Corbel" pitchFamily="34" charset="0"/>
              </a:rPr>
              <a:t>. Lang</a:t>
            </a:r>
            <a:endParaRPr lang="en-IN" sz="3200" b="1" dirty="0">
              <a:latin typeface="Corbel" pitchFamily="34" charset="0"/>
            </a:endParaRPr>
          </a:p>
        </p:txBody>
      </p:sp>
      <p:sp>
        <p:nvSpPr>
          <p:cNvPr id="3" name="Content Placeholder 2"/>
          <p:cNvSpPr>
            <a:spLocks noGrp="1"/>
          </p:cNvSpPr>
          <p:nvPr>
            <p:ph sz="quarter" idx="1"/>
          </p:nvPr>
        </p:nvSpPr>
        <p:spPr>
          <a:xfrm>
            <a:off x="457200" y="1600200"/>
            <a:ext cx="8229600" cy="4873752"/>
          </a:xfrm>
        </p:spPr>
        <p:txBody>
          <a:bodyPr>
            <a:normAutofit fontScale="92500" lnSpcReduction="20000"/>
          </a:bodyPr>
          <a:lstStyle/>
          <a:p>
            <a:r>
              <a:rPr lang="en-US" sz="2800" b="1" dirty="0" smtClean="0"/>
              <a:t> </a:t>
            </a:r>
            <a:r>
              <a:rPr lang="en-US" sz="2600" b="1" dirty="0" smtClean="0">
                <a:solidFill>
                  <a:srgbClr val="7030A0"/>
                </a:solidFill>
                <a:latin typeface="Corbel" pitchFamily="34" charset="0"/>
              </a:rPr>
              <a:t>C language </a:t>
            </a:r>
            <a:r>
              <a:rPr lang="en-US" sz="2600" dirty="0" smtClean="0">
                <a:latin typeface="Corbel" pitchFamily="34" charset="0"/>
              </a:rPr>
              <a:t>was primarily designed to develop “</a:t>
            </a:r>
            <a:r>
              <a:rPr lang="en-US" sz="2600" dirty="0" smtClean="0">
                <a:solidFill>
                  <a:srgbClr val="0070C0"/>
                </a:solidFill>
                <a:latin typeface="Corbel" pitchFamily="34" charset="0"/>
              </a:rPr>
              <a:t>System </a:t>
            </a:r>
            <a:r>
              <a:rPr lang="en-US" sz="2600" dirty="0" err="1" smtClean="0">
                <a:solidFill>
                  <a:srgbClr val="0070C0"/>
                </a:solidFill>
                <a:latin typeface="Corbel" pitchFamily="34" charset="0"/>
              </a:rPr>
              <a:t>Softwares</a:t>
            </a:r>
            <a:r>
              <a:rPr lang="en-US" sz="2600" dirty="0" smtClean="0">
                <a:latin typeface="Corbel" pitchFamily="34" charset="0"/>
              </a:rPr>
              <a:t>” like Operating Systems, Device Drivers etc .</a:t>
            </a:r>
          </a:p>
          <a:p>
            <a:endParaRPr lang="en-US" sz="2600" dirty="0" smtClean="0">
              <a:latin typeface="Corbel" pitchFamily="34" charset="0"/>
            </a:endParaRPr>
          </a:p>
          <a:p>
            <a:r>
              <a:rPr lang="en-US" sz="2600" dirty="0" smtClean="0">
                <a:latin typeface="Corbel" pitchFamily="34" charset="0"/>
              </a:rPr>
              <a:t>To remove security problems with “C” language </a:t>
            </a:r>
            <a:r>
              <a:rPr lang="en-US" sz="2600" dirty="0" smtClean="0">
                <a:solidFill>
                  <a:srgbClr val="0070C0"/>
                </a:solidFill>
                <a:latin typeface="Corbel" pitchFamily="34" charset="0"/>
              </a:rPr>
              <a:t>, </a:t>
            </a:r>
            <a:r>
              <a:rPr lang="en-US" sz="2600" dirty="0" smtClean="0">
                <a:solidFill>
                  <a:srgbClr val="7030A0"/>
                </a:solidFill>
                <a:latin typeface="Corbel" pitchFamily="34" charset="0"/>
              </a:rPr>
              <a:t>C++ language</a:t>
            </a:r>
            <a:r>
              <a:rPr lang="en-US" sz="2600" dirty="0" smtClean="0">
                <a:solidFill>
                  <a:srgbClr val="FF0000"/>
                </a:solidFill>
                <a:latin typeface="Corbel" pitchFamily="34" charset="0"/>
              </a:rPr>
              <a:t> </a:t>
            </a:r>
            <a:r>
              <a:rPr lang="en-US" sz="2600" dirty="0" smtClean="0">
                <a:latin typeface="Corbel" pitchFamily="34" charset="0"/>
              </a:rPr>
              <a:t>was designed.</a:t>
            </a:r>
          </a:p>
          <a:p>
            <a:endParaRPr lang="en-US" sz="2600" dirty="0" smtClean="0">
              <a:latin typeface="Corbel" pitchFamily="34" charset="0"/>
            </a:endParaRPr>
          </a:p>
          <a:p>
            <a:r>
              <a:rPr lang="en-US" sz="2600" dirty="0" smtClean="0">
                <a:latin typeface="Corbel" pitchFamily="34" charset="0"/>
              </a:rPr>
              <a:t>It is an Object Oriented Language which provides </a:t>
            </a:r>
            <a:r>
              <a:rPr lang="en-US" sz="2600" dirty="0" smtClean="0">
                <a:solidFill>
                  <a:srgbClr val="0070C0"/>
                </a:solidFill>
                <a:latin typeface="Corbel" pitchFamily="34" charset="0"/>
              </a:rPr>
              <a:t>data security </a:t>
            </a:r>
            <a:r>
              <a:rPr lang="en-US" sz="2600" dirty="0" smtClean="0">
                <a:latin typeface="Corbel" pitchFamily="34" charset="0"/>
              </a:rPr>
              <a:t>and can be used to solve </a:t>
            </a:r>
            <a:r>
              <a:rPr lang="en-US" sz="2600" dirty="0" smtClean="0">
                <a:solidFill>
                  <a:srgbClr val="0070C0"/>
                </a:solidFill>
                <a:latin typeface="Corbel" pitchFamily="34" charset="0"/>
              </a:rPr>
              <a:t>real world problems.</a:t>
            </a:r>
          </a:p>
          <a:p>
            <a:endParaRPr lang="en-US" sz="2600" dirty="0" smtClean="0">
              <a:solidFill>
                <a:srgbClr val="0070C0"/>
              </a:solidFill>
              <a:latin typeface="Corbel" pitchFamily="34" charset="0"/>
            </a:endParaRPr>
          </a:p>
          <a:p>
            <a:r>
              <a:rPr lang="en-US" sz="2600" dirty="0" smtClean="0">
                <a:latin typeface="Corbel" pitchFamily="34" charset="0"/>
              </a:rPr>
              <a:t>Many popular </a:t>
            </a:r>
            <a:r>
              <a:rPr lang="en-US" sz="2600" dirty="0" err="1" smtClean="0">
                <a:latin typeface="Corbel" pitchFamily="34" charset="0"/>
              </a:rPr>
              <a:t>softwares</a:t>
            </a:r>
            <a:r>
              <a:rPr lang="en-US" sz="2600" dirty="0" smtClean="0">
                <a:latin typeface="Corbel" pitchFamily="34" charset="0"/>
              </a:rPr>
              <a:t> like </a:t>
            </a:r>
            <a:r>
              <a:rPr lang="en-US" sz="2600" dirty="0" smtClean="0">
                <a:solidFill>
                  <a:srgbClr val="0070C0"/>
                </a:solidFill>
                <a:latin typeface="Corbel" pitchFamily="34" charset="0"/>
              </a:rPr>
              <a:t>Adobe Acrobat </a:t>
            </a:r>
            <a:r>
              <a:rPr lang="en-US" sz="2600" dirty="0" smtClean="0">
                <a:latin typeface="Corbel" pitchFamily="34" charset="0"/>
              </a:rPr>
              <a:t>, </a:t>
            </a:r>
            <a:r>
              <a:rPr lang="en-US" sz="2600" dirty="0" err="1" smtClean="0">
                <a:solidFill>
                  <a:srgbClr val="0070C0"/>
                </a:solidFill>
                <a:latin typeface="Corbel" pitchFamily="34" charset="0"/>
              </a:rPr>
              <a:t>Winamp</a:t>
            </a:r>
            <a:r>
              <a:rPr lang="en-US" sz="2600" dirty="0" smtClean="0">
                <a:solidFill>
                  <a:srgbClr val="0070C0"/>
                </a:solidFill>
                <a:latin typeface="Corbel" pitchFamily="34" charset="0"/>
              </a:rPr>
              <a:t> Media </a:t>
            </a:r>
            <a:r>
              <a:rPr lang="en-US" sz="2600" dirty="0" err="1" smtClean="0">
                <a:solidFill>
                  <a:srgbClr val="0070C0"/>
                </a:solidFill>
                <a:latin typeface="Corbel" pitchFamily="34" charset="0"/>
              </a:rPr>
              <a:t>Player</a:t>
            </a:r>
            <a:r>
              <a:rPr lang="en-US" sz="2600" dirty="0" err="1" smtClean="0">
                <a:latin typeface="Corbel" pitchFamily="34" charset="0"/>
              </a:rPr>
              <a:t>,</a:t>
            </a:r>
            <a:r>
              <a:rPr lang="en-US" sz="2600" dirty="0" err="1" smtClean="0">
                <a:solidFill>
                  <a:srgbClr val="0070C0"/>
                </a:solidFill>
                <a:latin typeface="Corbel" pitchFamily="34" charset="0"/>
              </a:rPr>
              <a:t>Internet</a:t>
            </a:r>
            <a:r>
              <a:rPr lang="en-US" sz="2600" dirty="0" smtClean="0">
                <a:solidFill>
                  <a:srgbClr val="0070C0"/>
                </a:solidFill>
                <a:latin typeface="Corbel" pitchFamily="34" charset="0"/>
              </a:rPr>
              <a:t> </a:t>
            </a:r>
            <a:r>
              <a:rPr lang="en-US" sz="2600" dirty="0" err="1" smtClean="0">
                <a:solidFill>
                  <a:srgbClr val="0070C0"/>
                </a:solidFill>
                <a:latin typeface="Corbel" pitchFamily="34" charset="0"/>
              </a:rPr>
              <a:t>Explorer</a:t>
            </a:r>
            <a:r>
              <a:rPr lang="en-US" sz="2600" dirty="0" err="1" smtClean="0">
                <a:latin typeface="Corbel" pitchFamily="34" charset="0"/>
              </a:rPr>
              <a:t>,</a:t>
            </a:r>
            <a:r>
              <a:rPr lang="en-US" sz="2600" dirty="0" err="1" smtClean="0">
                <a:solidFill>
                  <a:srgbClr val="0070C0"/>
                </a:solidFill>
                <a:latin typeface="Corbel" pitchFamily="34" charset="0"/>
              </a:rPr>
              <a:t>Mozilla</a:t>
            </a:r>
            <a:r>
              <a:rPr lang="en-US" sz="2600" dirty="0" smtClean="0">
                <a:solidFill>
                  <a:srgbClr val="0070C0"/>
                </a:solidFill>
                <a:latin typeface="Corbel" pitchFamily="34" charset="0"/>
              </a:rPr>
              <a:t> Firefox</a:t>
            </a:r>
            <a:r>
              <a:rPr lang="en-US" sz="2600" dirty="0" smtClean="0">
                <a:latin typeface="Corbel" pitchFamily="34" charset="0"/>
              </a:rPr>
              <a:t> etc were designed in </a:t>
            </a:r>
            <a:r>
              <a:rPr lang="en-US" sz="2600" dirty="0" smtClean="0">
                <a:solidFill>
                  <a:srgbClr val="7030A0"/>
                </a:solidFill>
                <a:latin typeface="Corbel" pitchFamily="34" charset="0"/>
              </a:rPr>
              <a:t>C++</a:t>
            </a:r>
          </a:p>
          <a:p>
            <a:pPr>
              <a:buNone/>
            </a:pPr>
            <a:r>
              <a:rPr lang="en-US" sz="2600" dirty="0" err="1" smtClean="0">
                <a:latin typeface="Corbel" pitchFamily="34" charset="0"/>
              </a:rPr>
              <a:t>Courtsey:</a:t>
            </a:r>
            <a:r>
              <a:rPr lang="en-US" sz="2600" dirty="0" err="1" smtClean="0">
                <a:solidFill>
                  <a:srgbClr val="FF0000"/>
                </a:solidFill>
                <a:latin typeface="Corbel" pitchFamily="34" charset="0"/>
              </a:rPr>
              <a:t>http</a:t>
            </a:r>
            <a:r>
              <a:rPr lang="en-US" sz="2600" dirty="0" smtClean="0">
                <a:solidFill>
                  <a:srgbClr val="FF0000"/>
                </a:solidFill>
                <a:latin typeface="Corbel" pitchFamily="34" charset="0"/>
              </a:rPr>
              <a:t>://</a:t>
            </a:r>
            <a:r>
              <a:rPr lang="en-US" sz="2600" dirty="0" err="1" smtClean="0">
                <a:solidFill>
                  <a:srgbClr val="FF0000"/>
                </a:solidFill>
                <a:latin typeface="Corbel" pitchFamily="34" charset="0"/>
              </a:rPr>
              <a:t>www.stroustrup.com</a:t>
            </a:r>
            <a:r>
              <a:rPr lang="en-US" sz="2600" dirty="0" smtClean="0">
                <a:solidFill>
                  <a:srgbClr val="FF0000"/>
                </a:solidFill>
                <a:latin typeface="Corbel" pitchFamily="34" charset="0"/>
              </a:rPr>
              <a:t>/</a:t>
            </a:r>
            <a:r>
              <a:rPr lang="en-US" sz="2600" dirty="0" err="1" smtClean="0">
                <a:solidFill>
                  <a:srgbClr val="FF0000"/>
                </a:solidFill>
                <a:latin typeface="Corbel" pitchFamily="34" charset="0"/>
              </a:rPr>
              <a:t>applications.html</a:t>
            </a:r>
            <a:endParaRPr lang="en-US" sz="2600" dirty="0" smtClean="0">
              <a:solidFill>
                <a:srgbClr val="FF0000"/>
              </a:solidFill>
              <a:latin typeface="Corbel"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200" b="1" dirty="0" smtClean="0">
                <a:latin typeface="Corbel" pitchFamily="34" charset="0"/>
              </a:rPr>
              <a:t>What is JAVA???...</a:t>
            </a:r>
            <a:endParaRPr lang="en-IN" sz="3200" b="1" dirty="0">
              <a:latin typeface="Corbel" pitchFamily="34" charset="0"/>
            </a:endParaRPr>
          </a:p>
        </p:txBody>
      </p:sp>
      <p:sp>
        <p:nvSpPr>
          <p:cNvPr id="3" name="Content Placeholder 2"/>
          <p:cNvSpPr>
            <a:spLocks noGrp="1"/>
          </p:cNvSpPr>
          <p:nvPr>
            <p:ph sz="quarter" idx="1"/>
          </p:nvPr>
        </p:nvSpPr>
        <p:spPr>
          <a:xfrm>
            <a:off x="457200" y="1600200"/>
            <a:ext cx="8229600" cy="4873752"/>
          </a:xfrm>
        </p:spPr>
        <p:txBody>
          <a:bodyPr/>
          <a:lstStyle/>
          <a:p>
            <a:r>
              <a:rPr lang="en-US" sz="2400" dirty="0" smtClean="0">
                <a:latin typeface="Corbel" pitchFamily="34" charset="0"/>
              </a:rPr>
              <a:t>JAVA is a </a:t>
            </a:r>
            <a:r>
              <a:rPr lang="en-US" sz="2400" b="1" dirty="0" smtClean="0">
                <a:solidFill>
                  <a:srgbClr val="0070C0"/>
                </a:solidFill>
                <a:latin typeface="Corbel" pitchFamily="34" charset="0"/>
              </a:rPr>
              <a:t>Technology</a:t>
            </a:r>
            <a:r>
              <a:rPr lang="en-US" sz="2400" dirty="0" smtClean="0">
                <a:latin typeface="Corbel" pitchFamily="34" charset="0"/>
              </a:rPr>
              <a:t>(not </a:t>
            </a:r>
            <a:r>
              <a:rPr lang="en-US" sz="2400" b="1" dirty="0" smtClean="0">
                <a:latin typeface="Corbel" pitchFamily="34" charset="0"/>
              </a:rPr>
              <a:t>only</a:t>
            </a:r>
            <a:r>
              <a:rPr lang="en-US" sz="2400" dirty="0" smtClean="0">
                <a:latin typeface="Corbel" pitchFamily="34" charset="0"/>
              </a:rPr>
              <a:t> a programming language) to develop Object oriented and </a:t>
            </a:r>
            <a:r>
              <a:rPr lang="en-US" sz="2400" b="1" dirty="0" smtClean="0">
                <a:solidFill>
                  <a:srgbClr val="0070C0"/>
                </a:solidFill>
                <a:latin typeface="Corbel" pitchFamily="34" charset="0"/>
              </a:rPr>
              <a:t>Platform Independent </a:t>
            </a:r>
            <a:r>
              <a:rPr lang="en-US" sz="2400" dirty="0" smtClean="0">
                <a:latin typeface="Corbel" pitchFamily="34" charset="0"/>
              </a:rPr>
              <a:t>applications.</a:t>
            </a:r>
          </a:p>
          <a:p>
            <a:pPr>
              <a:buNone/>
            </a:pPr>
            <a:endParaRPr lang="en-US" sz="2400" b="1" dirty="0" smtClean="0">
              <a:latin typeface="Corbel" pitchFamily="34" charset="0"/>
            </a:endParaRPr>
          </a:p>
          <a:p>
            <a:endParaRPr lang="en-US" sz="2400" dirty="0" smtClean="0">
              <a:latin typeface="Corbel" pitchFamily="34" charset="0"/>
            </a:endParaRPr>
          </a:p>
          <a:p>
            <a:r>
              <a:rPr lang="en-US" sz="2400" b="1" dirty="0" smtClean="0">
                <a:solidFill>
                  <a:srgbClr val="C00000"/>
                </a:solidFill>
                <a:latin typeface="Corbel" pitchFamily="34" charset="0"/>
              </a:rPr>
              <a:t>Platform Independence</a:t>
            </a:r>
          </a:p>
          <a:p>
            <a:endParaRPr lang="en-US" sz="2400" b="1" dirty="0" smtClean="0">
              <a:solidFill>
                <a:srgbClr val="C00000"/>
              </a:solidFill>
              <a:latin typeface="Corbel" pitchFamily="34" charset="0"/>
            </a:endParaRPr>
          </a:p>
          <a:p>
            <a:endParaRPr lang="en-US" sz="2400" b="1" dirty="0" smtClean="0">
              <a:solidFill>
                <a:srgbClr val="C00000"/>
              </a:solidFill>
              <a:latin typeface="Corbel" pitchFamily="34" charset="0"/>
            </a:endParaRPr>
          </a:p>
          <a:p>
            <a:r>
              <a:rPr lang="en-US" sz="2400" b="1" dirty="0" smtClean="0">
                <a:solidFill>
                  <a:srgbClr val="C00000"/>
                </a:solidFill>
                <a:latin typeface="Corbel" pitchFamily="34" charset="0"/>
              </a:rPr>
              <a:t>Technology</a:t>
            </a:r>
          </a:p>
          <a:p>
            <a:endParaRPr lang="en-US" sz="2800" b="1"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Platform Independence</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503920" cy="4926288"/>
          </a:xfrm>
        </p:spPr>
        <p:txBody>
          <a:bodyPr>
            <a:normAutofit/>
          </a:bodyPr>
          <a:lstStyle/>
          <a:p>
            <a:r>
              <a:rPr lang="en-US" sz="2400" b="1" u="sng" dirty="0" smtClean="0">
                <a:latin typeface="Corbel" pitchFamily="34" charset="0"/>
              </a:rPr>
              <a:t>PLATFORM</a:t>
            </a:r>
          </a:p>
          <a:p>
            <a:r>
              <a:rPr lang="en-US" sz="2800" dirty="0" smtClean="0"/>
              <a:t> </a:t>
            </a:r>
            <a:r>
              <a:rPr lang="en-US" sz="2200" dirty="0" smtClean="0">
                <a:latin typeface="Corbel" pitchFamily="34" charset="0"/>
              </a:rPr>
              <a:t>A Platform is an environment in which a program runs.</a:t>
            </a:r>
          </a:p>
          <a:p>
            <a:r>
              <a:rPr lang="en-US" sz="2200" dirty="0" smtClean="0">
                <a:latin typeface="Corbel" pitchFamily="34" charset="0"/>
              </a:rPr>
              <a:t>In simple terms it is combination of </a:t>
            </a:r>
            <a:r>
              <a:rPr lang="en-US" sz="2200" b="1" dirty="0" smtClean="0">
                <a:solidFill>
                  <a:srgbClr val="C00000"/>
                </a:solidFill>
                <a:latin typeface="Corbel" pitchFamily="34" charset="0"/>
              </a:rPr>
              <a:t>Operating system </a:t>
            </a:r>
            <a:r>
              <a:rPr lang="en-US" sz="2200" dirty="0" smtClean="0">
                <a:latin typeface="Corbel" pitchFamily="34" charset="0"/>
              </a:rPr>
              <a:t>and </a:t>
            </a:r>
            <a:r>
              <a:rPr lang="en-US" sz="2200" b="1" dirty="0" smtClean="0">
                <a:solidFill>
                  <a:srgbClr val="C00000"/>
                </a:solidFill>
                <a:latin typeface="Corbel" pitchFamily="34" charset="0"/>
              </a:rPr>
              <a:t>Processor</a:t>
            </a:r>
            <a:r>
              <a:rPr lang="en-US" sz="2200" dirty="0" smtClean="0">
                <a:latin typeface="Corbel" pitchFamily="34" charset="0"/>
              </a:rPr>
              <a:t>.</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b="1" dirty="0" smtClean="0">
                <a:latin typeface="Corbel" pitchFamily="34" charset="0"/>
              </a:rPr>
              <a:t>Example:</a:t>
            </a:r>
            <a:r>
              <a:rPr lang="en-US" sz="2400" dirty="0" smtClean="0">
                <a:latin typeface="Corbel" pitchFamily="34" charset="0"/>
              </a:rPr>
              <a:t>- </a:t>
            </a:r>
            <a:r>
              <a:rPr lang="en-US" sz="2400" dirty="0" err="1" smtClean="0">
                <a:solidFill>
                  <a:srgbClr val="0070C0"/>
                </a:solidFill>
                <a:latin typeface="Corbel" pitchFamily="34" charset="0"/>
              </a:rPr>
              <a:t>Windows+Intel</a:t>
            </a:r>
            <a:r>
              <a:rPr lang="en-US" sz="2400" dirty="0" smtClean="0">
                <a:solidFill>
                  <a:srgbClr val="0070C0"/>
                </a:solidFill>
                <a:latin typeface="Corbel" pitchFamily="34" charset="0"/>
              </a:rPr>
              <a:t>(i5)</a:t>
            </a:r>
            <a:r>
              <a:rPr lang="en-US" sz="2400" dirty="0" smtClean="0">
                <a:latin typeface="Corbel" pitchFamily="34" charset="0"/>
              </a:rPr>
              <a:t>, </a:t>
            </a:r>
            <a:r>
              <a:rPr lang="en-US" sz="2400" dirty="0" err="1" smtClean="0">
                <a:solidFill>
                  <a:srgbClr val="0070C0"/>
                </a:solidFill>
                <a:latin typeface="Corbel" pitchFamily="34" charset="0"/>
              </a:rPr>
              <a:t>Ubuntu+AMD</a:t>
            </a:r>
            <a:endParaRPr lang="en-IN" sz="2400" dirty="0" smtClean="0">
              <a:solidFill>
                <a:srgbClr val="0070C0"/>
              </a:solidFill>
              <a:latin typeface="Corbel" pitchFamily="34" charset="0"/>
            </a:endParaRPr>
          </a:p>
          <a:p>
            <a:endParaRPr lang="en-US" sz="2400" dirty="0" smtClean="0"/>
          </a:p>
        </p:txBody>
      </p:sp>
      <p:pic>
        <p:nvPicPr>
          <p:cNvPr id="15" name="Picture 2"/>
          <p:cNvPicPr>
            <a:picLocks noChangeAspect="1" noChangeArrowheads="1"/>
          </p:cNvPicPr>
          <p:nvPr/>
        </p:nvPicPr>
        <p:blipFill>
          <a:blip r:embed="rId2" cstate="print"/>
          <a:srcRect/>
          <a:stretch>
            <a:fillRect/>
          </a:stretch>
        </p:blipFill>
        <p:spPr bwMode="auto">
          <a:xfrm>
            <a:off x="7164287" y="188640"/>
            <a:ext cx="1800201" cy="1080121"/>
          </a:xfrm>
          <a:prstGeom prst="rect">
            <a:avLst/>
          </a:prstGeom>
          <a:noFill/>
          <a:ln w="9525">
            <a:noFill/>
            <a:miter lim="800000"/>
            <a:headEnd/>
            <a:tailEnd/>
          </a:ln>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Oval 12"/>
          <p:cNvSpPr/>
          <p:nvPr/>
        </p:nvSpPr>
        <p:spPr>
          <a:xfrm>
            <a:off x="3428992" y="3500438"/>
            <a:ext cx="2448272" cy="158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929058" y="3929066"/>
            <a:ext cx="1584176" cy="830997"/>
          </a:xfrm>
          <a:prstGeom prst="rect">
            <a:avLst/>
          </a:prstGeom>
          <a:noFill/>
        </p:spPr>
        <p:txBody>
          <a:bodyPr wrap="square" rtlCol="0">
            <a:spAutoFit/>
          </a:bodyPr>
          <a:lstStyle/>
          <a:p>
            <a:r>
              <a:rPr lang="en-US" sz="2400" dirty="0" smtClean="0">
                <a:latin typeface="Corbel" pitchFamily="34" charset="0"/>
              </a:rPr>
              <a:t>Operating Syste</a:t>
            </a:r>
            <a:r>
              <a:rPr lang="en-US" sz="2400" dirty="0">
                <a:latin typeface="Corbel" pitchFamily="34" charset="0"/>
              </a:rPr>
              <a:t>m</a:t>
            </a:r>
            <a:endParaRPr lang="en-IN" sz="2400" dirty="0">
              <a:latin typeface="Corbel" pitchFamily="34" charset="0"/>
            </a:endParaRPr>
          </a:p>
        </p:txBody>
      </p:sp>
      <p:cxnSp>
        <p:nvCxnSpPr>
          <p:cNvPr id="16" name="Straight Connector 15"/>
          <p:cNvCxnSpPr/>
          <p:nvPr/>
        </p:nvCxnSpPr>
        <p:spPr>
          <a:xfrm>
            <a:off x="6215074" y="4143380"/>
            <a:ext cx="0" cy="432048"/>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00760" y="4357694"/>
            <a:ext cx="432048"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572264" y="3857628"/>
            <a:ext cx="216024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6932304" y="4188051"/>
            <a:ext cx="1512168" cy="461665"/>
          </a:xfrm>
          <a:prstGeom prst="rect">
            <a:avLst/>
          </a:prstGeom>
          <a:noFill/>
        </p:spPr>
        <p:txBody>
          <a:bodyPr wrap="square" rtlCol="0">
            <a:spAutoFit/>
          </a:bodyPr>
          <a:lstStyle/>
          <a:p>
            <a:r>
              <a:rPr lang="en-US" sz="2400" dirty="0" smtClean="0">
                <a:latin typeface="Corbel" pitchFamily="34" charset="0"/>
              </a:rPr>
              <a:t>Processor</a:t>
            </a:r>
            <a:endParaRPr lang="en-IN" sz="2400" dirty="0">
              <a:latin typeface="Corbel" pitchFamily="34" charset="0"/>
            </a:endParaRPr>
          </a:p>
        </p:txBody>
      </p:sp>
      <p:sp>
        <p:nvSpPr>
          <p:cNvPr id="17" name="Oval 16"/>
          <p:cNvSpPr/>
          <p:nvPr/>
        </p:nvSpPr>
        <p:spPr>
          <a:xfrm>
            <a:off x="214282" y="3643314"/>
            <a:ext cx="2448272" cy="158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14348" y="4071942"/>
            <a:ext cx="1584176" cy="461665"/>
          </a:xfrm>
          <a:prstGeom prst="rect">
            <a:avLst/>
          </a:prstGeom>
          <a:noFill/>
        </p:spPr>
        <p:txBody>
          <a:bodyPr wrap="square" rtlCol="0">
            <a:spAutoFit/>
          </a:bodyPr>
          <a:lstStyle/>
          <a:p>
            <a:r>
              <a:rPr lang="en-US" sz="2400" dirty="0" smtClean="0">
                <a:latin typeface="Corbel" pitchFamily="34" charset="0"/>
              </a:rPr>
              <a:t>Platform</a:t>
            </a:r>
            <a:r>
              <a:rPr lang="en-US" sz="2400" dirty="0" smtClean="0"/>
              <a:t> </a:t>
            </a:r>
            <a:endParaRPr lang="en-IN" sz="2400" dirty="0"/>
          </a:p>
        </p:txBody>
      </p:sp>
      <p:sp>
        <p:nvSpPr>
          <p:cNvPr id="22" name="Equal 21"/>
          <p:cNvSpPr/>
          <p:nvPr/>
        </p:nvSpPr>
        <p:spPr>
          <a:xfrm>
            <a:off x="2786050" y="4143380"/>
            <a:ext cx="557210" cy="500066"/>
          </a:xfrm>
          <a:prstGeom prst="mathEqua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par>
                                <p:cTn id="35" presetID="3" presetClass="entr" presetSubtype="1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linds(horizontal)">
                                      <p:cBhvr>
                                        <p:cTn id="5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0" grpId="0" animBg="1"/>
      <p:bldP spid="21" grpId="0"/>
      <p:bldP spid="17" grpId="0" animBg="1"/>
      <p:bldP spid="18"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251520" y="1905000"/>
            <a:ext cx="8663880" cy="4673600"/>
          </a:xfrm>
          <a:prstGeom prst="rect">
            <a:avLst/>
          </a:prstGeom>
        </p:spPr>
        <p:txBody>
          <a:bodyPr>
            <a:normAutofit/>
          </a:bodyPr>
          <a:lstStyle>
            <a:extLst/>
          </a:lstStyle>
          <a:p>
            <a:pPr marL="274320" lvl="1">
              <a:buNone/>
            </a:pPr>
            <a:endParaRPr lang="en-US" b="1" dirty="0" smtClean="0">
              <a:effectLst>
                <a:outerShdw blurRad="38100" dist="38100" dir="2700000" algn="tl">
                  <a:srgbClr val="000000">
                    <a:alpha val="43137"/>
                  </a:srgbClr>
                </a:outerShdw>
              </a:effectLst>
            </a:endParaRPr>
          </a:p>
          <a:p>
            <a:pPr marL="274320"/>
            <a:endParaRPr lang="en-US" dirty="0"/>
          </a:p>
        </p:txBody>
      </p:sp>
      <p:sp>
        <p:nvSpPr>
          <p:cNvPr id="5" name="Rounded Rectangle 4"/>
          <p:cNvSpPr/>
          <p:nvPr/>
        </p:nvSpPr>
        <p:spPr>
          <a:xfrm>
            <a:off x="357158" y="1928802"/>
            <a:ext cx="1500198" cy="98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(32 bit)</a:t>
            </a:r>
            <a:endParaRPr lang="en-IN" dirty="0"/>
          </a:p>
        </p:txBody>
      </p:sp>
      <p:sp>
        <p:nvSpPr>
          <p:cNvPr id="6" name="Rounded Rectangle 5"/>
          <p:cNvSpPr/>
          <p:nvPr/>
        </p:nvSpPr>
        <p:spPr>
          <a:xfrm>
            <a:off x="357158" y="3643314"/>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7" name="Rounded Rectangle 6"/>
          <p:cNvSpPr/>
          <p:nvPr/>
        </p:nvSpPr>
        <p:spPr>
          <a:xfrm>
            <a:off x="2428860" y="1928802"/>
            <a:ext cx="148590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8" name="Rounded Rectangle 7"/>
          <p:cNvSpPr/>
          <p:nvPr/>
        </p:nvSpPr>
        <p:spPr>
          <a:xfrm>
            <a:off x="4500562" y="1928802"/>
            <a:ext cx="141446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9" name="Rounded Rectangle 8"/>
          <p:cNvSpPr/>
          <p:nvPr/>
        </p:nvSpPr>
        <p:spPr>
          <a:xfrm>
            <a:off x="6572264" y="1928802"/>
            <a:ext cx="157163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0" name="Rounded Rectangle 9"/>
          <p:cNvSpPr/>
          <p:nvPr/>
        </p:nvSpPr>
        <p:spPr>
          <a:xfrm>
            <a:off x="2500298"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1" name="Rounded Rectangle 10"/>
          <p:cNvSpPr/>
          <p:nvPr/>
        </p:nvSpPr>
        <p:spPr>
          <a:xfrm>
            <a:off x="428596"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2" name="Rounded Rectangle 11"/>
          <p:cNvSpPr/>
          <p:nvPr/>
        </p:nvSpPr>
        <p:spPr>
          <a:xfrm>
            <a:off x="2500298"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3" name="Rounded Rectangle 12"/>
          <p:cNvSpPr/>
          <p:nvPr/>
        </p:nvSpPr>
        <p:spPr>
          <a:xfrm>
            <a:off x="6715140"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4" name="Rounded Rectangle 13"/>
          <p:cNvSpPr/>
          <p:nvPr/>
        </p:nvSpPr>
        <p:spPr>
          <a:xfrm>
            <a:off x="6715140" y="5286388"/>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5" name="Rounded Rectangle 14"/>
          <p:cNvSpPr/>
          <p:nvPr/>
        </p:nvSpPr>
        <p:spPr>
          <a:xfrm>
            <a:off x="4643438" y="3643314"/>
            <a:ext cx="1271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6" name="Rounded Rectangle 15"/>
          <p:cNvSpPr/>
          <p:nvPr/>
        </p:nvSpPr>
        <p:spPr>
          <a:xfrm>
            <a:off x="4500562" y="5357826"/>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17" name="Rectangular Callout 16"/>
          <p:cNvSpPr/>
          <p:nvPr/>
        </p:nvSpPr>
        <p:spPr>
          <a:xfrm>
            <a:off x="7215206" y="857232"/>
            <a:ext cx="1928794" cy="857256"/>
          </a:xfrm>
          <a:prstGeom prst="wedgeRectCallout">
            <a:avLst>
              <a:gd name="adj1" fmla="val -19004"/>
              <a:gd name="adj2" fmla="val 49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Answer:</a:t>
            </a:r>
          </a:p>
          <a:p>
            <a:pPr algn="ctr"/>
            <a:r>
              <a:rPr lang="en-US" dirty="0" smtClean="0"/>
              <a:t>12  Physical Machines</a:t>
            </a:r>
            <a:endParaRPr lang="en-IN" dirty="0"/>
          </a:p>
        </p:txBody>
      </p:sp>
      <p:sp>
        <p:nvSpPr>
          <p:cNvPr id="20" name="Rectangle 1"/>
          <p:cNvSpPr txBox="1">
            <a:spLocks/>
          </p:cNvSpPr>
          <p:nvPr/>
        </p:nvSpPr>
        <p:spPr>
          <a:xfrm>
            <a:off x="107504" y="188640"/>
            <a:ext cx="9036496" cy="1165944"/>
          </a:xfrm>
          <a:prstGeom prst="rect">
            <a:avLst/>
          </a:prstGeom>
        </p:spPr>
        <p:txBody>
          <a:bodyPr vert="horz" anchor="b">
            <a:normAutofit fontScale="97500"/>
          </a:bodyPr>
          <a:lstStyle>
            <a:extLst/>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3">
                    <a:shade val="75000"/>
                  </a:schemeClr>
                </a:solidFill>
                <a:effectLst/>
                <a:uLnTx/>
                <a:uFillTx/>
                <a:latin typeface="Corbel" pitchFamily="34" charset="0"/>
                <a:ea typeface="+mj-ea"/>
                <a:cs typeface="+mj-cs"/>
              </a:rPr>
              <a:t>		</a:t>
            </a:r>
            <a:r>
              <a:rPr kumimoji="0" lang="en-US" sz="3200" b="1" i="0" u="none" strike="noStrike" kern="1200" cap="none" spc="0" normalizeH="0" baseline="0" noProof="0" dirty="0" smtClean="0">
                <a:ln>
                  <a:noFill/>
                </a:ln>
                <a:solidFill>
                  <a:schemeClr val="accent3">
                    <a:shade val="75000"/>
                  </a:schemeClr>
                </a:solidFill>
                <a:effectLst/>
                <a:uLnTx/>
                <a:uFillTx/>
                <a:latin typeface="Corbel" pitchFamily="34" charset="0"/>
                <a:ea typeface="+mj-ea"/>
                <a:cs typeface="+mj-cs"/>
              </a:rPr>
              <a:t>How </a:t>
            </a:r>
            <a:r>
              <a:rPr kumimoji="0" lang="en-US" sz="3200" b="1" i="0" u="none" strike="noStrike" kern="1200" cap="none" spc="0" normalizeH="0" baseline="0" noProof="0" dirty="0" smtClean="0">
                <a:ln>
                  <a:noFill/>
                </a:ln>
                <a:solidFill>
                  <a:schemeClr val="accent3">
                    <a:shade val="75000"/>
                  </a:schemeClr>
                </a:solidFill>
                <a:effectLst/>
                <a:uLnTx/>
                <a:uFillTx/>
                <a:latin typeface="Corbel" pitchFamily="34" charset="0"/>
                <a:ea typeface="+mj-ea"/>
                <a:cs typeface="+mj-cs"/>
              </a:rPr>
              <a:t>many </a:t>
            </a:r>
            <a:r>
              <a:rPr kumimoji="0" lang="en-US" sz="3200" b="1" i="0" u="none" strike="noStrike" kern="1200" cap="none" spc="0" normalizeH="0" baseline="0" noProof="0" dirty="0" smtClean="0">
                <a:ln>
                  <a:noFill/>
                </a:ln>
                <a:solidFill>
                  <a:srgbClr val="FF0000"/>
                </a:solidFill>
                <a:effectLst/>
                <a:uLnTx/>
                <a:uFillTx/>
                <a:latin typeface="Corbel" pitchFamily="34" charset="0"/>
                <a:ea typeface="+mj-ea"/>
                <a:cs typeface="+mj-cs"/>
              </a:rPr>
              <a:t>physical machines </a:t>
            </a:r>
            <a:endParaRPr kumimoji="0" lang="en-US" sz="3200" b="1" i="0" u="none" strike="noStrike" kern="1200" cap="none" spc="0" normalizeH="0" baseline="0" noProof="0" dirty="0" smtClean="0">
              <a:ln>
                <a:noFill/>
              </a:ln>
              <a:solidFill>
                <a:srgbClr val="FF0000"/>
              </a:solidFill>
              <a:effectLst/>
              <a:uLnTx/>
              <a:uFillTx/>
              <a:latin typeface="Corbel" pitchFamily="34"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accent3">
                    <a:shade val="75000"/>
                  </a:schemeClr>
                </a:solidFill>
                <a:effectLst/>
                <a:uLnTx/>
                <a:uFillTx/>
                <a:latin typeface="Corbel" pitchFamily="34" charset="0"/>
                <a:ea typeface="+mj-ea"/>
                <a:cs typeface="+mj-cs"/>
              </a:rPr>
              <a:t>		are </a:t>
            </a:r>
            <a:r>
              <a:rPr kumimoji="0" lang="en-US" sz="3200" b="1" i="0" u="none" strike="noStrike" kern="1200" cap="none" spc="0" normalizeH="0" baseline="0" noProof="0" dirty="0" smtClean="0">
                <a:ln>
                  <a:noFill/>
                </a:ln>
                <a:solidFill>
                  <a:schemeClr val="accent3">
                    <a:shade val="75000"/>
                  </a:schemeClr>
                </a:solidFill>
                <a:effectLst/>
                <a:uLnTx/>
                <a:uFillTx/>
                <a:latin typeface="Corbel" pitchFamily="34" charset="0"/>
                <a:ea typeface="+mj-ea"/>
                <a:cs typeface="+mj-cs"/>
              </a:rPr>
              <a:t>there in the figure ?</a:t>
            </a:r>
            <a:endParaRPr kumimoji="0" lang="en-US" sz="3200" b="1" i="0" u="none" strike="noStrike" kern="1200" cap="none" spc="0" normalizeH="0" baseline="0" noProof="0" dirty="0">
              <a:ln>
                <a:noFill/>
              </a:ln>
              <a:solidFill>
                <a:schemeClr val="accent3">
                  <a:shade val="75000"/>
                </a:schemeClr>
              </a:solidFill>
              <a:effectLst/>
              <a:uLnTx/>
              <a:uFillTx/>
              <a:latin typeface="Corbel" pitchFamily="34" charset="0"/>
              <a:ea typeface="+mj-ea"/>
              <a:cs typeface="+mj-cs"/>
            </a:endParaRPr>
          </a:p>
        </p:txBody>
      </p:sp>
    </p:spTree>
    <p:extLst>
      <p:ext uri="{BB962C8B-B14F-4D97-AF65-F5344CB8AC3E}">
        <p14:creationId xmlns:p14="http://schemas.microsoft.com/office/powerpoint/2010/main" xmlns="" val="8879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to="" calcmode="lin" valueType="num">
                                      <p:cBhvr>
                                        <p:cTn id="14" dur="1" fill="hold"/>
                                        <p:tgtEl>
                                          <p:spTgt spid="5"/>
                                        </p:tgtEl>
                                        <p:attrNameLst>
                                          <p:attrName/>
                                        </p:attrNameLst>
                                      </p:cBhvr>
                                    </p:anim>
                                  </p:childTnLst>
                                </p:cTn>
                              </p:par>
                              <p:par>
                                <p:cTn id="15" presetID="24"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to="" calcmode="lin" valueType="num">
                                      <p:cBhvr>
                                        <p:cTn id="20" dur="1" fill="hold"/>
                                        <p:tgtEl>
                                          <p:spTgt spid="8"/>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to="" calcmode="lin" valueType="num">
                                      <p:cBhvr>
                                        <p:cTn id="23" dur="1" fill="hold"/>
                                        <p:tgtEl>
                                          <p:spTgt spid="9"/>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to="" calcmode="lin" valueType="num">
                                      <p:cBhvr>
                                        <p:cTn id="26" dur="1" fill="hold"/>
                                        <p:tgtEl>
                                          <p:spTgt spid="13"/>
                                        </p:tgtEl>
                                        <p:attrNameLst>
                                          <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to="" calcmode="lin" valueType="num">
                                      <p:cBhvr>
                                        <p:cTn id="29" dur="1" fill="hold"/>
                                        <p:tgtEl>
                                          <p:spTgt spid="14"/>
                                        </p:tgtEl>
                                        <p:attrNameLst>
                                          <p:attrName/>
                                        </p:attrNameLst>
                                      </p:cBhvr>
                                    </p:anim>
                                  </p:childTnLst>
                                </p:cTn>
                              </p:par>
                              <p:par>
                                <p:cTn id="30" presetID="24"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to="" calcmode="lin" valueType="num">
                                      <p:cBhvr>
                                        <p:cTn id="32" dur="1" fill="hold"/>
                                        <p:tgtEl>
                                          <p:spTgt spid="16"/>
                                        </p:tgtEl>
                                        <p:attrNameLst>
                                          <p:attrName/>
                                        </p:attrNameLst>
                                      </p:cBhvr>
                                    </p:anim>
                                  </p:childTnLst>
                                </p:cTn>
                              </p:par>
                              <p:par>
                                <p:cTn id="33" presetID="24"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to="" calcmode="lin" valueType="num">
                                      <p:cBhvr>
                                        <p:cTn id="35" dur="1" fill="hold"/>
                                        <p:tgtEl>
                                          <p:spTgt spid="15"/>
                                        </p:tgtEl>
                                        <p:attrNameLst>
                                          <p:attrName/>
                                        </p:attrNameLst>
                                      </p:cBhvr>
                                    </p:anim>
                                  </p:childTnLst>
                                </p:cTn>
                              </p:par>
                              <p:par>
                                <p:cTn id="36" presetID="24"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to="" calcmode="lin" valueType="num">
                                      <p:cBhvr>
                                        <p:cTn id="38" dur="1" fill="hold"/>
                                        <p:tgtEl>
                                          <p:spTgt spid="12"/>
                                        </p:tgtEl>
                                        <p:attrNameLst>
                                          <p:attrName/>
                                        </p:attrNameLst>
                                      </p:cBhvr>
                                    </p:anim>
                                  </p:childTnLst>
                                </p:cTn>
                              </p:par>
                              <p:par>
                                <p:cTn id="39" presetID="24"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to="" calcmode="lin" valueType="num">
                                      <p:cBhvr>
                                        <p:cTn id="41" dur="1" fill="hold"/>
                                        <p:tgtEl>
                                          <p:spTgt spid="6"/>
                                        </p:tgtEl>
                                        <p:attrNameLst>
                                          <p:attrName/>
                                        </p:attrNameLst>
                                      </p:cBhvr>
                                    </p:anim>
                                  </p:childTnLst>
                                </p:cTn>
                              </p:par>
                              <p:par>
                                <p:cTn id="42" presetID="24"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to="" calcmode="lin" valueType="num">
                                      <p:cBhvr>
                                        <p:cTn id="44" dur="1" fill="hold"/>
                                        <p:tgtEl>
                                          <p:spTgt spid="11"/>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to="" calcmode="lin" valueType="num">
                                      <p:cBhvr>
                                        <p:cTn id="47" dur="1" fill="hold"/>
                                        <p:tgtEl>
                                          <p:spTgt spid="10"/>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251520" y="1905000"/>
            <a:ext cx="8663880" cy="4673600"/>
          </a:xfrm>
          <a:prstGeom prst="rect">
            <a:avLst/>
          </a:prstGeom>
        </p:spPr>
        <p:txBody>
          <a:bodyPr>
            <a:normAutofit/>
          </a:bodyPr>
          <a:lstStyle>
            <a:extLst/>
          </a:lstStyle>
          <a:p>
            <a:pPr marL="274320" lvl="1">
              <a:buNone/>
            </a:pPr>
            <a:endParaRPr lang="en-US" b="1" dirty="0" smtClean="0">
              <a:effectLst>
                <a:outerShdw blurRad="38100" dist="38100" dir="2700000" algn="tl">
                  <a:srgbClr val="000000">
                    <a:alpha val="43137"/>
                  </a:srgbClr>
                </a:outerShdw>
              </a:effectLst>
            </a:endParaRPr>
          </a:p>
          <a:p>
            <a:pPr marL="274320"/>
            <a:endParaRPr lang="en-US" dirty="0"/>
          </a:p>
        </p:txBody>
      </p:sp>
      <p:sp>
        <p:nvSpPr>
          <p:cNvPr id="5" name="Rounded Rectangle 4"/>
          <p:cNvSpPr/>
          <p:nvPr/>
        </p:nvSpPr>
        <p:spPr>
          <a:xfrm>
            <a:off x="357158" y="1928802"/>
            <a:ext cx="1500198" cy="98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(32 bit)</a:t>
            </a:r>
            <a:endParaRPr lang="en-IN" dirty="0"/>
          </a:p>
        </p:txBody>
      </p:sp>
      <p:sp>
        <p:nvSpPr>
          <p:cNvPr id="6" name="Rounded Rectangle 5"/>
          <p:cNvSpPr/>
          <p:nvPr/>
        </p:nvSpPr>
        <p:spPr>
          <a:xfrm>
            <a:off x="357158" y="3643314"/>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7" name="Rounded Rectangle 6"/>
          <p:cNvSpPr/>
          <p:nvPr/>
        </p:nvSpPr>
        <p:spPr>
          <a:xfrm>
            <a:off x="2428860" y="1928802"/>
            <a:ext cx="148590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8" name="Rounded Rectangle 7"/>
          <p:cNvSpPr/>
          <p:nvPr/>
        </p:nvSpPr>
        <p:spPr>
          <a:xfrm>
            <a:off x="4500562" y="1928802"/>
            <a:ext cx="141446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9" name="Rounded Rectangle 8"/>
          <p:cNvSpPr/>
          <p:nvPr/>
        </p:nvSpPr>
        <p:spPr>
          <a:xfrm>
            <a:off x="6572264" y="1928802"/>
            <a:ext cx="157163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0" name="Rounded Rectangle 9"/>
          <p:cNvSpPr/>
          <p:nvPr/>
        </p:nvSpPr>
        <p:spPr>
          <a:xfrm>
            <a:off x="2500298"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1" name="Rounded Rectangle 10"/>
          <p:cNvSpPr/>
          <p:nvPr/>
        </p:nvSpPr>
        <p:spPr>
          <a:xfrm>
            <a:off x="428596"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2" name="Rounded Rectangle 11"/>
          <p:cNvSpPr/>
          <p:nvPr/>
        </p:nvSpPr>
        <p:spPr>
          <a:xfrm>
            <a:off x="2500298"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3" name="Rounded Rectangle 12"/>
          <p:cNvSpPr/>
          <p:nvPr/>
        </p:nvSpPr>
        <p:spPr>
          <a:xfrm>
            <a:off x="6715140"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4" name="Rounded Rectangle 13"/>
          <p:cNvSpPr/>
          <p:nvPr/>
        </p:nvSpPr>
        <p:spPr>
          <a:xfrm>
            <a:off x="6715140" y="5286388"/>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5" name="Rounded Rectangle 14"/>
          <p:cNvSpPr/>
          <p:nvPr/>
        </p:nvSpPr>
        <p:spPr>
          <a:xfrm>
            <a:off x="4643438" y="3643314"/>
            <a:ext cx="1271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6" name="Rounded Rectangle 15"/>
          <p:cNvSpPr/>
          <p:nvPr/>
        </p:nvSpPr>
        <p:spPr>
          <a:xfrm>
            <a:off x="4500562" y="5357826"/>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17" name="Rectangular Callout 16"/>
          <p:cNvSpPr/>
          <p:nvPr/>
        </p:nvSpPr>
        <p:spPr>
          <a:xfrm>
            <a:off x="6500794" y="1071546"/>
            <a:ext cx="2643206" cy="612648"/>
          </a:xfrm>
          <a:prstGeom prst="wedgeRectCallout">
            <a:avLst>
              <a:gd name="adj1" fmla="val -21327"/>
              <a:gd name="adj2" fmla="val 497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Answer:</a:t>
            </a:r>
          </a:p>
          <a:p>
            <a:pPr algn="ctr"/>
            <a:r>
              <a:rPr lang="en-US" dirty="0" smtClean="0"/>
              <a:t>Only 4</a:t>
            </a:r>
            <a:endParaRPr lang="en-IN" dirty="0"/>
          </a:p>
        </p:txBody>
      </p:sp>
      <p:sp>
        <p:nvSpPr>
          <p:cNvPr id="19" name="Rectangle 1"/>
          <p:cNvSpPr txBox="1">
            <a:spLocks/>
          </p:cNvSpPr>
          <p:nvPr/>
        </p:nvSpPr>
        <p:spPr>
          <a:xfrm>
            <a:off x="395536" y="332656"/>
            <a:ext cx="8439472" cy="589880"/>
          </a:xfrm>
          <a:prstGeom prst="rect">
            <a:avLst/>
          </a:prstGeom>
        </p:spPr>
        <p:txBody>
          <a:bodyPr vert="horz" anchor="b">
            <a:no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3">
                    <a:shade val="75000"/>
                  </a:schemeClr>
                </a:solidFill>
                <a:effectLst/>
                <a:uLnTx/>
                <a:uFillTx/>
                <a:latin typeface="Corbel" pitchFamily="34" charset="0"/>
                <a:ea typeface="+mj-ea"/>
                <a:cs typeface="+mj-cs"/>
              </a:rPr>
              <a:t>How many </a:t>
            </a:r>
            <a:r>
              <a:rPr kumimoji="0" lang="en-US" sz="2800" b="1" i="0" u="sng" strike="noStrike" kern="1200" cap="none" spc="0" normalizeH="0" baseline="0" noProof="0" dirty="0" smtClean="0">
                <a:ln>
                  <a:noFill/>
                </a:ln>
                <a:solidFill>
                  <a:srgbClr val="FF0000"/>
                </a:solidFill>
                <a:effectLst/>
                <a:uLnTx/>
                <a:uFillTx/>
                <a:latin typeface="Corbel" pitchFamily="34" charset="0"/>
                <a:ea typeface="+mj-ea"/>
                <a:cs typeface="+mj-cs"/>
              </a:rPr>
              <a:t>platforms</a:t>
            </a:r>
            <a:r>
              <a:rPr kumimoji="0" lang="en-US" sz="2800" b="1" i="0" u="none" strike="noStrike" kern="1200" cap="none" spc="0" normalizeH="0" baseline="0" noProof="0" dirty="0" smtClean="0">
                <a:ln>
                  <a:noFill/>
                </a:ln>
                <a:solidFill>
                  <a:schemeClr val="accent3">
                    <a:shade val="75000"/>
                  </a:schemeClr>
                </a:solidFill>
                <a:effectLst/>
                <a:uLnTx/>
                <a:uFillTx/>
                <a:latin typeface="Corbel" pitchFamily="34" charset="0"/>
                <a:ea typeface="+mj-ea"/>
                <a:cs typeface="+mj-cs"/>
              </a:rPr>
              <a:t> </a:t>
            </a:r>
            <a:endParaRPr kumimoji="0" lang="en-US" sz="2800" b="1" i="0" u="none" strike="noStrike" kern="1200" cap="none" spc="0" normalizeH="0" baseline="0" noProof="0" dirty="0" smtClean="0">
              <a:ln>
                <a:noFill/>
              </a:ln>
              <a:solidFill>
                <a:schemeClr val="accent3">
                  <a:shade val="75000"/>
                </a:schemeClr>
              </a:solidFill>
              <a:effectLst/>
              <a:uLnTx/>
              <a:uFillTx/>
              <a:latin typeface="Corbel" pitchFamily="34"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3">
                    <a:shade val="75000"/>
                  </a:schemeClr>
                </a:solidFill>
                <a:effectLst/>
                <a:uLnTx/>
                <a:uFillTx/>
                <a:latin typeface="Corbel" pitchFamily="34" charset="0"/>
                <a:ea typeface="+mj-ea"/>
                <a:cs typeface="+mj-cs"/>
              </a:rPr>
              <a:t>are </a:t>
            </a:r>
            <a:r>
              <a:rPr kumimoji="0" lang="en-US" sz="2800" b="1" i="0" u="none" strike="noStrike" kern="1200" cap="none" spc="0" normalizeH="0" baseline="0" noProof="0" dirty="0" smtClean="0">
                <a:ln>
                  <a:noFill/>
                </a:ln>
                <a:solidFill>
                  <a:schemeClr val="accent3">
                    <a:shade val="75000"/>
                  </a:schemeClr>
                </a:solidFill>
                <a:effectLst/>
                <a:uLnTx/>
                <a:uFillTx/>
                <a:latin typeface="Corbel" pitchFamily="34" charset="0"/>
                <a:ea typeface="+mj-ea"/>
                <a:cs typeface="+mj-cs"/>
              </a:rPr>
              <a:t>there in the figure ?</a:t>
            </a:r>
            <a:endParaRPr kumimoji="0" lang="en-US" sz="2800" b="1" i="0" u="none" strike="noStrike" kern="1200" cap="none" spc="0" normalizeH="0" baseline="0" noProof="0" dirty="0">
              <a:ln>
                <a:noFill/>
              </a:ln>
              <a:solidFill>
                <a:schemeClr val="accent3">
                  <a:shade val="75000"/>
                </a:schemeClr>
              </a:solidFill>
              <a:effectLst/>
              <a:uLnTx/>
              <a:uFillTx/>
              <a:latin typeface="Corbel" pitchFamily="34" charset="0"/>
              <a:ea typeface="+mj-ea"/>
              <a:cs typeface="+mj-cs"/>
            </a:endParaRPr>
          </a:p>
        </p:txBody>
      </p:sp>
    </p:spTree>
    <p:extLst>
      <p:ext uri="{BB962C8B-B14F-4D97-AF65-F5344CB8AC3E}">
        <p14:creationId xmlns:p14="http://schemas.microsoft.com/office/powerpoint/2010/main" xmlns="" val="8879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to="" calcmode="lin" valueType="num">
                                      <p:cBhvr>
                                        <p:cTn id="14" dur="1" fill="hold"/>
                                        <p:tgtEl>
                                          <p:spTgt spid="5"/>
                                        </p:tgtEl>
                                        <p:attrNameLst>
                                          <p:attrName/>
                                        </p:attrNameLst>
                                      </p:cBhvr>
                                    </p:anim>
                                  </p:childTnLst>
                                </p:cTn>
                              </p:par>
                              <p:par>
                                <p:cTn id="15" presetID="24"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to="" calcmode="lin" valueType="num">
                                      <p:cBhvr>
                                        <p:cTn id="20" dur="1" fill="hold"/>
                                        <p:tgtEl>
                                          <p:spTgt spid="11"/>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to="" calcmode="lin" valueType="num">
                                      <p:cBhvr>
                                        <p:cTn id="23" dur="1" fill="hold"/>
                                        <p:tgtEl>
                                          <p:spTgt spid="10"/>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to="" calcmode="lin" valueType="num">
                                      <p:cBhvr>
                                        <p:cTn id="26" dur="1" fill="hold"/>
                                        <p:tgtEl>
                                          <p:spTgt spid="12"/>
                                        </p:tgtEl>
                                        <p:attrNameLst>
                                          <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to="" calcmode="lin" valueType="num">
                                      <p:cBhvr>
                                        <p:cTn id="29" dur="1" fill="hold"/>
                                        <p:tgtEl>
                                          <p:spTgt spid="7"/>
                                        </p:tgtEl>
                                        <p:attrNameLst>
                                          <p:attrName/>
                                        </p:attrNameLst>
                                      </p:cBhvr>
                                    </p:anim>
                                  </p:childTnLst>
                                </p:cTn>
                              </p:par>
                              <p:par>
                                <p:cTn id="30" presetID="24"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to="" calcmode="lin" valueType="num">
                                      <p:cBhvr>
                                        <p:cTn id="32" dur="1" fill="hold"/>
                                        <p:tgtEl>
                                          <p:spTgt spid="8"/>
                                        </p:tgtEl>
                                        <p:attrNameLst>
                                          <p:attrName/>
                                        </p:attrNameLst>
                                      </p:cBhvr>
                                    </p:anim>
                                  </p:childTnLst>
                                </p:cTn>
                              </p:par>
                              <p:par>
                                <p:cTn id="33" presetID="24"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to="" calcmode="lin" valueType="num">
                                      <p:cBhvr>
                                        <p:cTn id="35" dur="1" fill="hold"/>
                                        <p:tgtEl>
                                          <p:spTgt spid="9"/>
                                        </p:tgtEl>
                                        <p:attrNameLst>
                                          <p:attrName/>
                                        </p:attrNameLst>
                                      </p:cBhvr>
                                    </p:anim>
                                  </p:childTnLst>
                                </p:cTn>
                              </p:par>
                              <p:par>
                                <p:cTn id="36" presetID="24"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to="" calcmode="lin" valueType="num">
                                      <p:cBhvr>
                                        <p:cTn id="38" dur="1" fill="hold"/>
                                        <p:tgtEl>
                                          <p:spTgt spid="13"/>
                                        </p:tgtEl>
                                        <p:attrNameLst>
                                          <p:attrName/>
                                        </p:attrNameLst>
                                      </p:cBhvr>
                                    </p:anim>
                                  </p:childTnLst>
                                </p:cTn>
                              </p:par>
                              <p:par>
                                <p:cTn id="39" presetID="24"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to="" calcmode="lin" valueType="num">
                                      <p:cBhvr>
                                        <p:cTn id="41" dur="1" fill="hold"/>
                                        <p:tgtEl>
                                          <p:spTgt spid="14"/>
                                        </p:tgtEl>
                                        <p:attrNameLst>
                                          <p:attrName/>
                                        </p:attrNameLst>
                                      </p:cBhvr>
                                    </p:anim>
                                  </p:childTnLst>
                                </p:cTn>
                              </p:par>
                              <p:par>
                                <p:cTn id="42" presetID="24"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to="" calcmode="lin" valueType="num">
                                      <p:cBhvr>
                                        <p:cTn id="44" dur="1" fill="hold"/>
                                        <p:tgtEl>
                                          <p:spTgt spid="16"/>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to="" calcmode="lin" valueType="num">
                                      <p:cBhvr>
                                        <p:cTn id="47" dur="1" fill="hold"/>
                                        <p:tgtEl>
                                          <p:spTgt spid="15"/>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p:cBhvr>
                                        <p:cTn id="56" dur="2000" fill="hold"/>
                                        <p:tgtEl>
                                          <p:spTgt spid="5"/>
                                        </p:tgtEl>
                                        <p:attrNameLst>
                                          <p:attrName>fillcolor</p:attrName>
                                        </p:attrNameLst>
                                      </p:cBhvr>
                                      <p:to>
                                        <a:schemeClr val="accent2"/>
                                      </p:to>
                                    </p:animClr>
                                    <p:set>
                                      <p:cBhvr>
                                        <p:cTn id="57" dur="2000" fill="hold"/>
                                        <p:tgtEl>
                                          <p:spTgt spid="5"/>
                                        </p:tgtEl>
                                        <p:attrNameLst>
                                          <p:attrName>fill.type</p:attrName>
                                        </p:attrNameLst>
                                      </p:cBhvr>
                                      <p:to>
                                        <p:strVal val="solid"/>
                                      </p:to>
                                    </p:set>
                                    <p:set>
                                      <p:cBhvr>
                                        <p:cTn id="58" dur="2000" fill="hold"/>
                                        <p:tgtEl>
                                          <p:spTgt spid="5"/>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p:cBhvr>
                                        <p:cTn id="62" dur="2000" fill="hold"/>
                                        <p:tgtEl>
                                          <p:spTgt spid="6"/>
                                        </p:tgtEl>
                                        <p:attrNameLst>
                                          <p:attrName>fillcolor</p:attrName>
                                        </p:attrNameLst>
                                      </p:cBhvr>
                                      <p:to>
                                        <a:schemeClr val="accent2"/>
                                      </p:to>
                                    </p:animClr>
                                    <p:set>
                                      <p:cBhvr>
                                        <p:cTn id="63" dur="2000" fill="hold"/>
                                        <p:tgtEl>
                                          <p:spTgt spid="6"/>
                                        </p:tgtEl>
                                        <p:attrNameLst>
                                          <p:attrName>fill.type</p:attrName>
                                        </p:attrNameLst>
                                      </p:cBhvr>
                                      <p:to>
                                        <p:strVal val="solid"/>
                                      </p:to>
                                    </p:set>
                                    <p:set>
                                      <p:cBhvr>
                                        <p:cTn id="64" dur="2000" fill="hold"/>
                                        <p:tgtEl>
                                          <p:spTgt spid="6"/>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p:cBhvr>
                                        <p:cTn id="68" dur="2000" fill="hold"/>
                                        <p:tgtEl>
                                          <p:spTgt spid="12"/>
                                        </p:tgtEl>
                                        <p:attrNameLst>
                                          <p:attrName>fillcolor</p:attrName>
                                        </p:attrNameLst>
                                      </p:cBhvr>
                                      <p:to>
                                        <a:schemeClr val="accent2"/>
                                      </p:to>
                                    </p:animClr>
                                    <p:set>
                                      <p:cBhvr>
                                        <p:cTn id="69" dur="2000" fill="hold"/>
                                        <p:tgtEl>
                                          <p:spTgt spid="12"/>
                                        </p:tgtEl>
                                        <p:attrNameLst>
                                          <p:attrName>fill.type</p:attrName>
                                        </p:attrNameLst>
                                      </p:cBhvr>
                                      <p:to>
                                        <p:strVal val="solid"/>
                                      </p:to>
                                    </p:set>
                                    <p:set>
                                      <p:cBhvr>
                                        <p:cTn id="70" dur="20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p:cBhvr>
                                        <p:cTn id="74" dur="2000" fill="hold"/>
                                        <p:tgtEl>
                                          <p:spTgt spid="10"/>
                                        </p:tgtEl>
                                        <p:attrNameLst>
                                          <p:attrName>fillcolor</p:attrName>
                                        </p:attrNameLst>
                                      </p:cBhvr>
                                      <p:to>
                                        <a:schemeClr val="accent2"/>
                                      </p:to>
                                    </p:animClr>
                                    <p:set>
                                      <p:cBhvr>
                                        <p:cTn id="75" dur="2000" fill="hold"/>
                                        <p:tgtEl>
                                          <p:spTgt spid="10"/>
                                        </p:tgtEl>
                                        <p:attrNameLst>
                                          <p:attrName>fill.type</p:attrName>
                                        </p:attrNameLst>
                                      </p:cBhvr>
                                      <p:to>
                                        <p:strVal val="solid"/>
                                      </p:to>
                                    </p:set>
                                    <p:set>
                                      <p:cBhvr>
                                        <p:cTn id="76" dur="20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QUIZ 3</a:t>
            </a:r>
            <a:endParaRPr lang="en-IN" sz="3200" b="1" dirty="0">
              <a:latin typeface="Corbel" pitchFamily="34" charset="0"/>
            </a:endParaRPr>
          </a:p>
        </p:txBody>
      </p:sp>
      <p:sp>
        <p:nvSpPr>
          <p:cNvPr id="3" name="Content Placeholder 2"/>
          <p:cNvSpPr>
            <a:spLocks noGrp="1"/>
          </p:cNvSpPr>
          <p:nvPr>
            <p:ph sz="quarter" idx="1"/>
          </p:nvPr>
        </p:nvSpPr>
        <p:spPr/>
        <p:txBody>
          <a:bodyPr/>
          <a:lstStyle/>
          <a:p>
            <a:r>
              <a:rPr lang="en-US" sz="2400" b="1" dirty="0" smtClean="0">
                <a:latin typeface="Corbel" pitchFamily="34" charset="0"/>
              </a:rPr>
              <a:t>What does JVM(Java Virtual Machine) do?</a:t>
            </a:r>
          </a:p>
          <a:p>
            <a:pPr lvl="2">
              <a:buNone/>
            </a:pPr>
            <a:endParaRPr lang="en-US" dirty="0" smtClean="0"/>
          </a:p>
          <a:p>
            <a:pPr lvl="2">
              <a:buNone/>
            </a:pPr>
            <a:endParaRPr lang="en-US" dirty="0" smtClean="0"/>
          </a:p>
          <a:p>
            <a:pPr lvl="2">
              <a:buFont typeface="Wingdings" pitchFamily="2" charset="2"/>
              <a:buChar char="q"/>
            </a:pPr>
            <a:r>
              <a:rPr lang="en-US" sz="2200" b="1" dirty="0" smtClean="0">
                <a:latin typeface="Corbel" pitchFamily="34" charset="0"/>
              </a:rPr>
              <a:t>Compiles the Java Source Code</a:t>
            </a:r>
          </a:p>
          <a:p>
            <a:pPr lvl="2">
              <a:buFont typeface="Wingdings" pitchFamily="2" charset="2"/>
              <a:buChar char="q"/>
            </a:pPr>
            <a:endParaRPr lang="en-US" sz="2200" b="1" dirty="0" smtClean="0">
              <a:latin typeface="Corbel" pitchFamily="34" charset="0"/>
            </a:endParaRPr>
          </a:p>
          <a:p>
            <a:pPr lvl="2">
              <a:buFont typeface="Wingdings" pitchFamily="2" charset="2"/>
              <a:buChar char="q"/>
            </a:pPr>
            <a:r>
              <a:rPr lang="en-US" sz="2200" b="1" dirty="0" smtClean="0">
                <a:latin typeface="Corbel" pitchFamily="34" charset="0"/>
              </a:rPr>
              <a:t>Generates </a:t>
            </a:r>
            <a:r>
              <a:rPr lang="en-US" sz="2200" b="1" dirty="0" err="1" smtClean="0">
                <a:latin typeface="Corbel" pitchFamily="34" charset="0"/>
              </a:rPr>
              <a:t>bytecode</a:t>
            </a:r>
            <a:endParaRPr lang="en-US" sz="2200" b="1" dirty="0" smtClean="0">
              <a:latin typeface="Corbel" pitchFamily="34" charset="0"/>
            </a:endParaRPr>
          </a:p>
          <a:p>
            <a:pPr lvl="2">
              <a:buFont typeface="Wingdings" pitchFamily="2" charset="2"/>
              <a:buChar char="q"/>
            </a:pPr>
            <a:endParaRPr lang="en-US" sz="2200" b="1" dirty="0" smtClean="0">
              <a:latin typeface="Corbel" pitchFamily="34" charset="0"/>
            </a:endParaRPr>
          </a:p>
          <a:p>
            <a:pPr lvl="2">
              <a:buFont typeface="Wingdings" pitchFamily="2" charset="2"/>
              <a:buChar char="q"/>
            </a:pPr>
            <a:r>
              <a:rPr lang="en-US" sz="2200" b="1" dirty="0" smtClean="0">
                <a:latin typeface="Corbel" pitchFamily="34" charset="0"/>
              </a:rPr>
              <a:t>Converts </a:t>
            </a:r>
            <a:r>
              <a:rPr lang="en-US" sz="2200" b="1" dirty="0" err="1" smtClean="0">
                <a:latin typeface="Corbel" pitchFamily="34" charset="0"/>
              </a:rPr>
              <a:t>bytecode</a:t>
            </a:r>
            <a:r>
              <a:rPr lang="en-US" sz="2200" b="1" dirty="0" smtClean="0">
                <a:latin typeface="Corbel" pitchFamily="34" charset="0"/>
              </a:rPr>
              <a:t> to underlying machine’s instruction set.</a:t>
            </a:r>
          </a:p>
          <a:p>
            <a:pPr lvl="2">
              <a:buFont typeface="Wingdings" pitchFamily="2" charset="2"/>
              <a:buChar char="q"/>
            </a:pPr>
            <a:endParaRPr lang="en-US" sz="2200" b="1" dirty="0" smtClean="0">
              <a:latin typeface="Corbel" pitchFamily="34" charset="0"/>
            </a:endParaRPr>
          </a:p>
          <a:p>
            <a:pPr lvl="2">
              <a:buFont typeface="Wingdings" pitchFamily="2" charset="2"/>
              <a:buChar char="q"/>
            </a:pPr>
            <a:r>
              <a:rPr lang="en-US" sz="2200" b="1" dirty="0" smtClean="0">
                <a:latin typeface="Corbel" pitchFamily="34" charset="0"/>
              </a:rPr>
              <a:t>Checks for error</a:t>
            </a:r>
          </a:p>
          <a:p>
            <a:pPr lvl="2">
              <a:buNone/>
            </a:pPr>
            <a:endParaRPr lang="en-US" dirty="0" smtClean="0"/>
          </a:p>
          <a:p>
            <a:pPr lvl="2">
              <a:buFont typeface="Wingdings" pitchFamily="2" charset="2"/>
              <a:buChar char="q"/>
            </a:pP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p:cBhvr override="childStyle">
                                        <p:cTn id="34" dur="2000" fill="hold"/>
                                        <p:tgtEl>
                                          <p:spTgt spid="3">
                                            <p:txEl>
                                              <p:pRg st="7" end="7"/>
                                            </p:txEl>
                                          </p:spTgt>
                                        </p:tgtEl>
                                        <p:attrNameLst>
                                          <p:attrName>style.color</p:attrName>
                                        </p:attrNameLst>
                                      </p:cBhvr>
                                      <p:to>
                                        <a:srgbClr val="02CA2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1496</TotalTime>
  <Words>1529</Words>
  <Application>Microsoft Office PowerPoint</Application>
  <PresentationFormat>On-screen Show (4:3)</PresentationFormat>
  <Paragraphs>370</Paragraphs>
  <Slides>39</Slides>
  <Notes>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Civic</vt:lpstr>
      <vt:lpstr>Slide 1</vt:lpstr>
      <vt:lpstr>Today’s Agenda</vt:lpstr>
      <vt:lpstr>Why Do We Need Programming ?</vt:lpstr>
      <vt:lpstr>Brief History Of Prog. Lang</vt:lpstr>
      <vt:lpstr>What is JAVA???...</vt:lpstr>
      <vt:lpstr>Platform Independence</vt:lpstr>
      <vt:lpstr>Slide 7</vt:lpstr>
      <vt:lpstr>Slide 8</vt:lpstr>
      <vt:lpstr>QUIZ 3</vt:lpstr>
      <vt:lpstr>QUIZ 4</vt:lpstr>
      <vt:lpstr>QUIZ 5</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QUIZ 6</vt:lpstr>
      <vt:lpstr>Important Features</vt:lpstr>
      <vt:lpstr>Important Features</vt:lpstr>
      <vt:lpstr>Important Features</vt:lpstr>
      <vt:lpstr>Important Features</vt:lpstr>
      <vt:lpstr>Important Features</vt:lpstr>
      <vt:lpstr>Important Features</vt:lpstr>
      <vt:lpstr>History</vt:lpstr>
      <vt:lpstr>Where Java Stands Today ?</vt:lpstr>
      <vt:lpstr>Where Java Stands Today ?</vt:lpstr>
      <vt:lpstr>JAVA Ecosystem</vt:lpstr>
      <vt:lpstr>End Of Lecture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SONY</cp:lastModifiedBy>
  <cp:revision>157</cp:revision>
  <dcterms:created xsi:type="dcterms:W3CDTF">2015-12-21T13:46:48Z</dcterms:created>
  <dcterms:modified xsi:type="dcterms:W3CDTF">2020-06-01T08:03:27Z</dcterms:modified>
</cp:coreProperties>
</file>