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30" r:id="rId4"/>
    <p:sldId id="331" r:id="rId5"/>
    <p:sldId id="337" r:id="rId6"/>
    <p:sldId id="332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50" r:id="rId18"/>
    <p:sldId id="351" r:id="rId19"/>
    <p:sldId id="352" r:id="rId20"/>
    <p:sldId id="353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180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>
                <a:latin typeface="Corbel" pitchFamily="34" charset="0"/>
              </a:rPr>
              <a:t>JAVA SE</a:t>
            </a:r>
          </a:p>
          <a:p>
            <a:r>
              <a:rPr lang="en-US" sz="4400" dirty="0" smtClean="0">
                <a:latin typeface="Corbel" pitchFamily="34" charset="0"/>
              </a:rPr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main( ) is public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public</a:t>
            </a:r>
            <a:r>
              <a:rPr lang="en-US" sz="2400" dirty="0" smtClean="0">
                <a:latin typeface="Corbel" pitchFamily="34" charset="0"/>
              </a:rPr>
              <a:t>” is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access modifier </a:t>
            </a:r>
            <a:r>
              <a:rPr lang="en-US" sz="2400" dirty="0" smtClean="0">
                <a:latin typeface="Corbel" pitchFamily="34" charset="0"/>
              </a:rPr>
              <a:t>and 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 Oriented Programming </a:t>
            </a:r>
            <a:r>
              <a:rPr lang="en-US" sz="2400" dirty="0" smtClean="0">
                <a:latin typeface="Corbel" pitchFamily="34" charset="0"/>
              </a:rPr>
              <a:t>a</a:t>
            </a:r>
            <a:r>
              <a:rPr lang="en-IN" sz="2400" dirty="0" err="1" smtClean="0">
                <a:latin typeface="Corbel" pitchFamily="34" charset="0"/>
              </a:rPr>
              <a:t>ny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 </a:t>
            </a:r>
            <a:r>
              <a:rPr lang="en-IN" sz="2400" dirty="0" smtClean="0">
                <a:latin typeface="Corbel" pitchFamily="34" charset="0"/>
              </a:rPr>
              <a:t>which is declared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dirty="0" smtClean="0">
                <a:latin typeface="Corbel" pitchFamily="34" charset="0"/>
              </a:rPr>
              <a:t>can be accessible from outside of that class.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Since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IN" sz="2400" dirty="0" smtClean="0">
                <a:latin typeface="Corbel" pitchFamily="34" charset="0"/>
              </a:rPr>
              <a:t>method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err="1" smtClean="0">
                <a:latin typeface="Corbel" pitchFamily="34" charset="0"/>
              </a:rPr>
              <a:t>,so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IN" sz="2400" dirty="0" smtClean="0">
                <a:latin typeface="Corbel" pitchFamily="34" charset="0"/>
              </a:rPr>
              <a:t> can easily access and execute it.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main( ) is static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Every class can have two kinds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methods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nonstatic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 method which is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nonstatic</a:t>
            </a:r>
            <a:r>
              <a:rPr lang="en-US" sz="2400" dirty="0" smtClean="0">
                <a:latin typeface="Corbel" pitchFamily="34" charset="0"/>
              </a:rPr>
              <a:t> can only be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called using object of that class</a:t>
            </a:r>
            <a:r>
              <a:rPr lang="en-US" sz="2400" dirty="0" smtClean="0">
                <a:latin typeface="Corbel" pitchFamily="34" charset="0"/>
              </a:rPr>
              <a:t> , while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US" sz="2400" dirty="0" smtClean="0">
                <a:latin typeface="Corbel" pitchFamily="34" charset="0"/>
              </a:rPr>
              <a:t> method can be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called without any object</a:t>
            </a:r>
            <a:r>
              <a:rPr lang="en-US" sz="2400" u="sng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simply using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name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 When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JVM </a:t>
            </a:r>
            <a:r>
              <a:rPr lang="en-IN" sz="2400" dirty="0" smtClean="0">
                <a:latin typeface="Corbel" pitchFamily="34" charset="0"/>
              </a:rPr>
              <a:t>makes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dirty="0" smtClean="0">
                <a:latin typeface="Corbel" pitchFamily="34" charset="0"/>
              </a:rPr>
              <a:t>call 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IN" sz="2400" dirty="0" smtClean="0">
                <a:latin typeface="Corbel" pitchFamily="34" charset="0"/>
              </a:rPr>
              <a:t>method there is </a:t>
            </a:r>
            <a:r>
              <a:rPr lang="en-IN" sz="2400" dirty="0" smtClean="0">
                <a:latin typeface="Corbel" pitchFamily="34" charset="0"/>
              </a:rPr>
              <a:t>no </a:t>
            </a:r>
            <a:r>
              <a:rPr lang="en-IN" sz="2400" dirty="0" smtClean="0">
                <a:latin typeface="Corbel" pitchFamily="34" charset="0"/>
              </a:rPr>
              <a:t>object existing for </a:t>
            </a:r>
            <a:r>
              <a:rPr lang="en-IN" sz="2400" dirty="0" smtClean="0">
                <a:latin typeface="Corbel" pitchFamily="34" charset="0"/>
              </a:rPr>
              <a:t>that , therefore </a:t>
            </a:r>
            <a:r>
              <a:rPr lang="en-IN" sz="2400" dirty="0" smtClean="0">
                <a:latin typeface="Corbel" pitchFamily="34" charset="0"/>
              </a:rPr>
              <a:t>it has to have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static method </a:t>
            </a:r>
            <a:r>
              <a:rPr lang="en-IN" sz="2400" dirty="0" smtClean="0">
                <a:latin typeface="Corbel" pitchFamily="34" charset="0"/>
              </a:rPr>
              <a:t>to allow invocation from </a:t>
            </a:r>
            <a:r>
              <a:rPr lang="en-IN" sz="2400" dirty="0" smtClean="0">
                <a:latin typeface="Corbel" pitchFamily="34" charset="0"/>
              </a:rPr>
              <a:t>outside the class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main( ) has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return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void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keyword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void</a:t>
            </a:r>
            <a:r>
              <a:rPr lang="en-US" sz="2400" dirty="0" smtClean="0">
                <a:latin typeface="Corbel" pitchFamily="34" charset="0"/>
              </a:rPr>
              <a:t> is 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return type </a:t>
            </a:r>
            <a:r>
              <a:rPr lang="en-US" sz="2400" dirty="0" smtClean="0">
                <a:latin typeface="Corbel" pitchFamily="34" charset="0"/>
              </a:rPr>
              <a:t>which indicates that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 value</a:t>
            </a:r>
            <a:r>
              <a:rPr lang="en-US" sz="2400" dirty="0" smtClean="0">
                <a:latin typeface="Corbel" pitchFamily="34" charset="0"/>
              </a:rPr>
              <a:t> will be returned by the method to it’s caller.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Since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IN" sz="2400" dirty="0" smtClean="0">
                <a:latin typeface="Corbel" pitchFamily="34" charset="0"/>
              </a:rPr>
              <a:t>method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supposed to return </a:t>
            </a:r>
            <a:r>
              <a:rPr lang="en-IN" sz="2400" dirty="0" smtClean="0">
                <a:latin typeface="Corbel" pitchFamily="34" charset="0"/>
              </a:rPr>
              <a:t>any value 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IN" sz="2400" dirty="0" smtClean="0">
                <a:latin typeface="Corbel" pitchFamily="34" charset="0"/>
              </a:rPr>
              <a:t>, its made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void</a:t>
            </a:r>
            <a:r>
              <a:rPr lang="en-IN" sz="2400" dirty="0" smtClean="0">
                <a:latin typeface="Corbel" pitchFamily="34" charset="0"/>
              </a:rPr>
              <a:t> which simply means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IN" sz="2400" dirty="0" smtClean="0">
                <a:latin typeface="Corbel" pitchFamily="34" charset="0"/>
              </a:rPr>
              <a:t>is not returning anything.</a:t>
            </a:r>
            <a:br>
              <a:rPr lang="en-IN" sz="2400" dirty="0" smtClean="0">
                <a:latin typeface="Corbel" pitchFamily="34" charset="0"/>
              </a:rPr>
            </a:br>
            <a:r>
              <a:rPr lang="en-IN" sz="2400" dirty="0" smtClean="0">
                <a:latin typeface="Corbel" pitchFamily="34" charset="0"/>
              </a:rPr>
              <a:t/>
            </a:r>
            <a:br>
              <a:rPr lang="en-IN" sz="2400" dirty="0" smtClean="0">
                <a:latin typeface="Corbel" pitchFamily="34" charset="0"/>
              </a:rPr>
            </a:b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Can we change/remove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keywords used with main () ?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No , not at all.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because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dirty="0" smtClean="0">
                <a:latin typeface="Corbel" pitchFamily="34" charset="0"/>
              </a:rPr>
              <a:t>is called by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JVM </a:t>
            </a:r>
            <a:r>
              <a:rPr lang="en-US" sz="2400" dirty="0" smtClean="0">
                <a:latin typeface="Corbel" pitchFamily="34" charset="0"/>
              </a:rPr>
              <a:t>and to allow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US" sz="2400" dirty="0" smtClean="0">
                <a:latin typeface="Corbel" pitchFamily="34" charset="0"/>
              </a:rPr>
              <a:t> to successfully call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dirty="0" smtClean="0">
                <a:latin typeface="Corbel" pitchFamily="34" charset="0"/>
              </a:rPr>
              <a:t>these keywords are important.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If we forget to write these keywords then although the code will compile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but will fail to run.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All we can do is change the order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public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static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but we can’t drop them</a:t>
            </a: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String [ ]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 </a:t>
            </a:r>
            <a:r>
              <a:rPr lang="en-US" sz="2400" dirty="0" smtClean="0">
                <a:latin typeface="Corbel" pitchFamily="34" charset="0"/>
              </a:rPr>
              <a:t>is a predefined class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the statement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declaring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args</a:t>
            </a:r>
            <a:r>
              <a:rPr lang="en-US" sz="2400" dirty="0" smtClean="0">
                <a:latin typeface="Corbel" pitchFamily="34" charset="0"/>
              </a:rPr>
              <a:t> to be an array of Strings.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is called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command line argument </a:t>
            </a:r>
            <a:r>
              <a:rPr lang="en-US" sz="2400" dirty="0" smtClean="0">
                <a:latin typeface="Corbel" pitchFamily="34" charset="0"/>
              </a:rPr>
              <a:t>and we will discuss it later.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now, just remember that the statement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has to be present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dirty="0" smtClean="0">
                <a:latin typeface="Corbel" pitchFamily="34" charset="0"/>
              </a:rPr>
              <a:t>otherwise code will not run</a:t>
            </a: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Can we change/drop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 ]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No , just like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keywords</a:t>
            </a:r>
            <a:r>
              <a:rPr lang="en-US" sz="2400" dirty="0" smtClean="0">
                <a:latin typeface="Corbel" pitchFamily="34" charset="0"/>
              </a:rPr>
              <a:t> used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US" sz="2400" dirty="0" smtClean="0">
                <a:latin typeface="Corbel" pitchFamily="34" charset="0"/>
              </a:rPr>
              <a:t>are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compulsory </a:t>
            </a:r>
            <a:r>
              <a:rPr lang="en-US" sz="2400" dirty="0" smtClean="0">
                <a:latin typeface="Corbel" pitchFamily="34" charset="0"/>
              </a:rPr>
              <a:t>, similarly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also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compulsory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All we can do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 smtClean="0">
                <a:latin typeface="Corbel" pitchFamily="34" charset="0"/>
              </a:rPr>
              <a:t> 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to something else.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Also we can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interchange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array name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For example: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</a:t>
            </a:r>
            <a:r>
              <a:rPr lang="en-US" sz="2400" b="1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latin typeface="Corbel" pitchFamily="34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 </a:t>
            </a:r>
            <a:r>
              <a:rPr lang="en-US" sz="2400" dirty="0" smtClean="0">
                <a:latin typeface="Corbel" pitchFamily="34" charset="0"/>
              </a:rPr>
              <a:t>all are valid</a:t>
            </a: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( )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Now let’s understand code in the body of the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main( )</a:t>
            </a:r>
            <a:r>
              <a:rPr lang="en-IN" sz="2400" dirty="0" smtClean="0">
                <a:solidFill>
                  <a:srgbClr val="FF000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method, which will print a message on the console.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   </a:t>
            </a:r>
            <a:r>
              <a:rPr lang="en-IN" sz="2400" b="1" u="sng" dirty="0" smtClean="0"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   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System.out.println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(“ </a:t>
            </a:r>
            <a:r>
              <a:rPr lang="en-IN" sz="2400" b="1" i="1" dirty="0" smtClean="0">
                <a:solidFill>
                  <a:srgbClr val="7030A0"/>
                </a:solidFill>
                <a:latin typeface="Corbel" pitchFamily="34" charset="0"/>
              </a:rPr>
              <a:t>message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 ”);</a:t>
            </a:r>
          </a:p>
          <a:p>
            <a:endParaRPr lang="en-IN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</a:t>
            </a:r>
            <a:r>
              <a:rPr lang="en-IN" sz="2400" dirty="0" smtClean="0">
                <a:latin typeface="Corbel" pitchFamily="34" charset="0"/>
              </a:rPr>
              <a:t> is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predefined class 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</a:t>
            </a:r>
            <a:r>
              <a:rPr lang="en-US" sz="2400" dirty="0" smtClean="0">
                <a:latin typeface="Corbel" pitchFamily="34" charset="0"/>
              </a:rPr>
              <a:t> is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 reference </a:t>
            </a:r>
            <a:r>
              <a:rPr lang="en-US" sz="2400" dirty="0" smtClean="0">
                <a:latin typeface="Corbel" pitchFamily="34" charset="0"/>
              </a:rPr>
              <a:t>(not object).</a:t>
            </a:r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r>
              <a:rPr lang="en-US" sz="2400" dirty="0" smtClean="0">
                <a:latin typeface="Corbel" pitchFamily="34" charset="0"/>
              </a:rPr>
              <a:t>Together all three are used for displaying text on console.</a:t>
            </a:r>
          </a:p>
          <a:p>
            <a:r>
              <a:rPr lang="en-US" sz="2400" dirty="0" smtClean="0">
                <a:latin typeface="Corbel" pitchFamily="34" charset="0"/>
              </a:rPr>
              <a:t>We will discuss this part in detail once we have covered basics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Does every method has to be public , static and void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No , it is not a compulsion. This is only with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main() </a:t>
            </a:r>
            <a:r>
              <a:rPr lang="en-US" sz="2400" b="1" dirty="0" smtClean="0">
                <a:latin typeface="Corbel" pitchFamily="34" charset="0"/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etho</a:t>
            </a:r>
            <a:r>
              <a:rPr lang="en-US" sz="2400" b="1" dirty="0" smtClean="0">
                <a:latin typeface="Corbel" pitchFamily="34" charset="0"/>
              </a:rPr>
              <a:t>d that we have to make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latin typeface="Corbel" pitchFamily="34" charset="0"/>
              </a:rPr>
              <a:t>public,static</a:t>
            </a:r>
            <a:r>
              <a:rPr lang="en-US" sz="2400" b="1" dirty="0" smtClean="0">
                <a:latin typeface="Corbel" pitchFamily="34" charset="0"/>
              </a:rPr>
              <a:t> and void . All other methods have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declarations as decided by the programmer</a:t>
            </a: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Will a java program compile without main( )?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Yes, because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is not needed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compilation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. But is </a:t>
            </a: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used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execution of the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code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. So we can compile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rogram without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, but we cannot run it.</a:t>
            </a: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of the following are correct declarations of main( ) for java compiler?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A.    public static void main(String [ ] </a:t>
            </a:r>
            <a:r>
              <a:rPr lang="en-US" sz="2200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B.    static public void main(String [ ] </a:t>
            </a:r>
            <a:r>
              <a:rPr lang="en-US" sz="2200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C.    public static </a:t>
            </a:r>
            <a:r>
              <a:rPr lang="en-US" sz="2200" b="1" dirty="0" err="1" smtClean="0">
                <a:solidFill>
                  <a:schemeClr val="tx1"/>
                </a:solidFill>
                <a:latin typeface="Corbel" pitchFamily="34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 main(String [ ] </a:t>
            </a:r>
            <a:r>
              <a:rPr lang="en-US" sz="2200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D.    public static void main(String </a:t>
            </a:r>
            <a:r>
              <a:rPr lang="en-US" sz="2200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E.    public static void main(String </a:t>
            </a:r>
            <a:r>
              <a:rPr lang="en-US" sz="2200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latin typeface="Corbel" pitchFamily="34" charset="0"/>
              </a:rPr>
              <a:t>F.    </a:t>
            </a:r>
            <a:r>
              <a:rPr lang="en-US" sz="2200" b="1" dirty="0" smtClean="0">
                <a:latin typeface="Corbel" pitchFamily="34" charset="0"/>
              </a:rPr>
              <a:t> public </a:t>
            </a:r>
            <a:r>
              <a:rPr lang="en-US" sz="2200" b="1" dirty="0" smtClean="0">
                <a:latin typeface="Corbel" pitchFamily="34" charset="0"/>
              </a:rPr>
              <a:t>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latin typeface="Corbel" pitchFamily="34" charset="0"/>
              </a:rPr>
              <a:t>G.    static public void main(String [ ] x)</a:t>
            </a:r>
            <a:endParaRPr lang="en-US" sz="22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Answer:</a:t>
            </a:r>
            <a:r>
              <a:rPr lang="en-US" sz="2400" dirty="0" smtClean="0">
                <a:latin typeface="Corbel" pitchFamily="34" charset="0"/>
              </a:rPr>
              <a:t> All are correct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Different Ways Of Writing A Java Code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Writng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First Java Code Using Notepad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Different Elements In The Code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Explanation Of Each Element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of the following are correct declarations of main( ) for JVM?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A.    public static void main(String [ ] </a:t>
            </a:r>
            <a:r>
              <a:rPr lang="en-US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B.    static public void main(String [ ] </a:t>
            </a:r>
            <a:r>
              <a:rPr lang="en-US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C.    public static </a:t>
            </a:r>
            <a:r>
              <a:rPr lang="en-US" b="1" dirty="0" err="1" smtClean="0">
                <a:solidFill>
                  <a:schemeClr val="tx1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main(String [ ] </a:t>
            </a:r>
            <a:r>
              <a:rPr lang="en-US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D.    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E.    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G.    static public void main(String [ ] x)</a:t>
            </a: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Answer:</a:t>
            </a:r>
            <a:r>
              <a:rPr lang="en-US" sz="2400" dirty="0" smtClean="0">
                <a:latin typeface="Corbel" pitchFamily="34" charset="0"/>
              </a:rPr>
              <a:t> A,B,E,G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</a:t>
            </a:r>
            <a:r>
              <a:rPr lang="en-US" b="1" dirty="0" smtClean="0">
                <a:latin typeface="Corbel" pitchFamily="34" charset="0"/>
              </a:rPr>
              <a:t>3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9826086245</a:t>
            </a: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</a:t>
            </a:r>
            <a:r>
              <a:rPr lang="en-US" sz="2800" b="1" u="sng" smtClean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US" sz="2800" b="1" u="sng" smtClean="0">
                <a:solidFill>
                  <a:srgbClr val="0070C0"/>
                </a:solidFill>
                <a:latin typeface="Corbel" pitchFamily="34" charset="0"/>
              </a:rPr>
              <a:t>Fourth </a:t>
            </a:r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Lecture:</a:t>
            </a:r>
          </a:p>
          <a:p>
            <a:pPr marL="342900" indent="-342900">
              <a:buAutoNum type="arabicPeriod"/>
            </a:pPr>
            <a:endParaRPr lang="en-US" b="1" dirty="0" smtClean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Compilation Process And It’s Explanation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Executing The Code</a:t>
            </a:r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Discussion About Some Important Errors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Some More Concepts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Developing Java Programs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7419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/>
              <a:t>        </a:t>
            </a:r>
            <a:r>
              <a:rPr lang="en-US" sz="4100" dirty="0" smtClean="0"/>
              <a:t>	</a:t>
            </a:r>
            <a:r>
              <a:rPr lang="en-US" sz="2800" b="1" u="sng" dirty="0" smtClean="0">
                <a:solidFill>
                  <a:srgbClr val="FF0000"/>
                </a:solidFill>
                <a:latin typeface="Corbel" pitchFamily="34" charset="0"/>
              </a:rPr>
              <a:t>Java </a:t>
            </a:r>
            <a:r>
              <a:rPr lang="en-US" sz="2800" b="1" u="sng" dirty="0" smtClean="0">
                <a:solidFill>
                  <a:srgbClr val="FF0000"/>
                </a:solidFill>
                <a:latin typeface="Corbel" pitchFamily="34" charset="0"/>
              </a:rPr>
              <a:t>Program Development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2857496"/>
            <a:ext cx="4286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orbel" pitchFamily="34" charset="0"/>
              </a:rPr>
              <a:t>Using an IDE </a:t>
            </a:r>
            <a:r>
              <a:rPr lang="en-US" sz="2400" b="1" dirty="0" smtClean="0">
                <a:latin typeface="Corbel" pitchFamily="34" charset="0"/>
              </a:rPr>
              <a:t>like </a:t>
            </a:r>
            <a:r>
              <a:rPr lang="en-US" sz="2400" b="1" dirty="0" err="1" smtClean="0">
                <a:latin typeface="Corbel" pitchFamily="34" charset="0"/>
              </a:rPr>
              <a:t>Netbeans</a:t>
            </a:r>
            <a:r>
              <a:rPr lang="en-US" sz="2400" b="1" dirty="0" smtClean="0">
                <a:latin typeface="Corbel" pitchFamily="34" charset="0"/>
              </a:rPr>
              <a:t> / Eclipse etc</a:t>
            </a:r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2400" dirty="0" smtClean="0">
                <a:latin typeface="Corbel" pitchFamily="34" charset="0"/>
              </a:rPr>
              <a:t>This approach should be used after we have understood the basic working of java . Because as an IDE hides all the basic steps which are very important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928934"/>
            <a:ext cx="3500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orbel" pitchFamily="34" charset="0"/>
              </a:rPr>
              <a:t>Using Notepad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Typing the code in notepad and running it through command prompt. This approach is good for beginners for learning each step thoroughly </a:t>
            </a: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43240" y="228599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57818" y="221455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Developing Java Programs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Using Notepad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Developing and running a program requires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three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main steps: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Writing the source code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Compiling the code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Conversion from source code to </a:t>
            </a:r>
            <a:r>
              <a:rPr lang="en-US" sz="22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Executing the code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Interpretation of the </a:t>
            </a:r>
            <a:r>
              <a:rPr lang="en-US" sz="22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Step 1-Writing the Source Code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Select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notepad.exe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from the list shown in pop up menu of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run command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Right click and choose “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run as administrator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” option.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Now type the code given in next slide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>
                <a:latin typeface="Corbel" pitchFamily="34" charset="0"/>
              </a:rPr>
              <a:t>Step 1-Writing the Source Code</a:t>
            </a:r>
            <a:endParaRPr lang="en-IN" sz="29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public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 void main(String 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The Program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First of all we must remember that java is a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highly case sensitive 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language.</a:t>
            </a: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It means that we have to be very careful about </a:t>
            </a: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uppercase</a:t>
            </a:r>
            <a:r>
              <a:rPr lang="en-US" dirty="0" smtClean="0">
                <a:latin typeface="Corbel" pitchFamily="34" charset="0"/>
              </a:rPr>
              <a:t> and </a:t>
            </a:r>
          </a:p>
          <a:p>
            <a:pPr>
              <a:buNone/>
            </a:pPr>
            <a:r>
              <a:rPr lang="en-US" u="sng" dirty="0" smtClean="0">
                <a:solidFill>
                  <a:srgbClr val="0070C0"/>
                </a:solidFill>
                <a:latin typeface="Corbel" pitchFamily="34" charset="0"/>
              </a:rPr>
              <a:t>lowercase</a:t>
            </a:r>
            <a:r>
              <a:rPr lang="en-US" dirty="0" smtClean="0">
                <a:latin typeface="Corbel" pitchFamily="34" charset="0"/>
              </a:rPr>
              <a:t> letters while typing the code.</a:t>
            </a: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r>
              <a:rPr lang="en-US" b="1" dirty="0" smtClean="0">
                <a:latin typeface="Corbel" pitchFamily="34" charset="0"/>
              </a:rPr>
              <a:t>For example</a:t>
            </a:r>
            <a:r>
              <a:rPr lang="en-US" dirty="0" smtClean="0">
                <a:latin typeface="Corbel" pitchFamily="34" charset="0"/>
              </a:rPr>
              <a:t>, in the previous code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three</a:t>
            </a:r>
            <a:r>
              <a:rPr lang="en-US" dirty="0" smtClean="0">
                <a:latin typeface="Corbel" pitchFamily="34" charset="0"/>
              </a:rPr>
              <a:t> letters are compulsorily 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in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uppercase</a:t>
            </a:r>
            <a:r>
              <a:rPr lang="en-US" dirty="0" smtClean="0">
                <a:latin typeface="Corbel" pitchFamily="34" charset="0"/>
              </a:rPr>
              <a:t> and they are 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“T”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  </a:t>
            </a:r>
            <a:r>
              <a:rPr lang="en-US" dirty="0" smtClean="0">
                <a:latin typeface="Corbel" pitchFamily="34" charset="0"/>
              </a:rPr>
              <a:t>of Test 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“S”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of String and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“S” </a:t>
            </a:r>
            <a:r>
              <a:rPr lang="en-US" dirty="0" smtClean="0">
                <a:latin typeface="Corbel" pitchFamily="34" charset="0"/>
              </a:rPr>
              <a:t>of System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r>
              <a:rPr lang="en-US" b="1" dirty="0" smtClean="0">
                <a:latin typeface="Corbel" pitchFamily="34" charset="0"/>
              </a:rPr>
              <a:t>This is because in java class names begin with upper case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The Program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The first statement of our code is:</a:t>
            </a: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 </a:t>
            </a: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Since java is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Object Oriented Language </a:t>
            </a:r>
            <a:r>
              <a:rPr lang="en-US" sz="2400" dirty="0" smtClean="0">
                <a:latin typeface="Corbel" pitchFamily="34" charset="0"/>
              </a:rPr>
              <a:t>and it </a:t>
            </a:r>
            <a:r>
              <a:rPr lang="en-US" sz="2400" dirty="0" smtClean="0">
                <a:latin typeface="Corbel" pitchFamily="34" charset="0"/>
              </a:rPr>
              <a:t>s</a:t>
            </a:r>
            <a:r>
              <a:rPr lang="en-US" sz="2400" dirty="0" smtClean="0">
                <a:latin typeface="Corbel" pitchFamily="34" charset="0"/>
              </a:rPr>
              <a:t>trictly supports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Encapsulation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so every java </a:t>
            </a:r>
            <a:r>
              <a:rPr lang="en-US" sz="2400" dirty="0" smtClean="0">
                <a:latin typeface="Corbel" pitchFamily="34" charset="0"/>
              </a:rPr>
              <a:t>program </a:t>
            </a:r>
            <a:r>
              <a:rPr lang="en-US" sz="2400" dirty="0" smtClean="0">
                <a:latin typeface="Corbel" pitchFamily="34" charset="0"/>
              </a:rPr>
              <a:t>must always contain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atleast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one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dirty="0" smtClean="0">
                <a:latin typeface="Corbel" pitchFamily="34" charset="0"/>
              </a:rPr>
              <a:t>whatever </a:t>
            </a:r>
            <a:r>
              <a:rPr lang="en-US" sz="2400" dirty="0" smtClean="0">
                <a:latin typeface="Corbel" pitchFamily="34" charset="0"/>
              </a:rPr>
              <a:t>we write must appear within the </a:t>
            </a: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opening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dirty="0" smtClean="0">
                <a:latin typeface="Corbel" pitchFamily="34" charset="0"/>
              </a:rPr>
              <a:t>closing </a:t>
            </a:r>
            <a:r>
              <a:rPr lang="en-US" sz="2400" dirty="0" smtClean="0">
                <a:latin typeface="Corbel" pitchFamily="34" charset="0"/>
              </a:rPr>
              <a:t>braces of the class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The Program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Corbel" pitchFamily="34" charset="0"/>
              </a:rPr>
              <a:t>The second statement </a:t>
            </a:r>
            <a:r>
              <a:rPr lang="en-US" sz="2200" dirty="0" smtClean="0">
                <a:latin typeface="Corbel" pitchFamily="34" charset="0"/>
              </a:rPr>
              <a:t>is:</a:t>
            </a:r>
          </a:p>
          <a:p>
            <a:pPr>
              <a:buNone/>
            </a:pPr>
            <a:endParaRPr lang="en-US" sz="22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public static void main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(String [ ]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>
              <a:buNone/>
            </a:pPr>
            <a:endParaRPr lang="en-US" sz="22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Corbel" pitchFamily="34" charset="0"/>
              </a:rPr>
              <a:t>In java also(like C/C++) the entry point of </a:t>
            </a:r>
            <a:r>
              <a:rPr lang="en-US" sz="2200" dirty="0" smtClean="0">
                <a:latin typeface="Corbel" pitchFamily="34" charset="0"/>
              </a:rPr>
              <a:t>execution </a:t>
            </a:r>
            <a:r>
              <a:rPr lang="en-US" sz="2200" dirty="0" smtClean="0">
                <a:latin typeface="Corbel" pitchFamily="34" charset="0"/>
              </a:rPr>
              <a:t>of our program is </a:t>
            </a:r>
            <a:r>
              <a:rPr lang="en-US" sz="2200" dirty="0" smtClean="0">
                <a:latin typeface="Corbel" pitchFamily="34" charset="0"/>
              </a:rPr>
              <a:t>the</a:t>
            </a:r>
          </a:p>
          <a:p>
            <a:pPr>
              <a:buNone/>
            </a:pPr>
            <a:r>
              <a:rPr lang="en-US" sz="2200" b="1" u="sng" dirty="0" smtClean="0">
                <a:latin typeface="Corbel" pitchFamily="34" charset="0"/>
              </a:rPr>
              <a:t>method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200" dirty="0" smtClean="0">
                <a:latin typeface="Corbel" pitchFamily="34" charset="0"/>
              </a:rPr>
              <a:t>which is called </a:t>
            </a:r>
            <a:r>
              <a:rPr lang="en-US" sz="2200" dirty="0" smtClean="0">
                <a:latin typeface="Corbel" pitchFamily="34" charset="0"/>
              </a:rPr>
              <a:t>by </a:t>
            </a:r>
            <a:r>
              <a:rPr lang="en-US" sz="2200" dirty="0" smtClean="0"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US" sz="2200" dirty="0" smtClean="0">
                <a:solidFill>
                  <a:srgbClr val="FF0000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Corbel" pitchFamily="34" charset="0"/>
              </a:rPr>
              <a:t>The words shown in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blue</a:t>
            </a:r>
            <a:r>
              <a:rPr lang="en-US" sz="2200" dirty="0" smtClean="0">
                <a:latin typeface="Corbel" pitchFamily="34" charset="0"/>
              </a:rPr>
              <a:t> are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keywords </a:t>
            </a:r>
            <a:r>
              <a:rPr lang="en-US" sz="2200" dirty="0" smtClean="0">
                <a:latin typeface="Corbel" pitchFamily="34" charset="0"/>
              </a:rPr>
              <a:t>and each has a </a:t>
            </a:r>
            <a:r>
              <a:rPr lang="en-US" sz="2200" dirty="0" smtClean="0">
                <a:latin typeface="Corbel" pitchFamily="34" charset="0"/>
              </a:rPr>
              <a:t>different </a:t>
            </a:r>
          </a:p>
          <a:p>
            <a:pPr>
              <a:buNone/>
            </a:pPr>
            <a:r>
              <a:rPr lang="en-US" sz="2200" dirty="0" smtClean="0">
                <a:latin typeface="Corbel" pitchFamily="34" charset="0"/>
              </a:rPr>
              <a:t>meaning and </a:t>
            </a:r>
            <a:r>
              <a:rPr lang="en-US" sz="2200" dirty="0" smtClean="0">
                <a:latin typeface="Corbel" pitchFamily="34" charset="0"/>
              </a:rPr>
              <a:t>purpose for the method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).</a:t>
            </a:r>
          </a:p>
          <a:p>
            <a:pPr>
              <a:buNone/>
            </a:pPr>
            <a:endParaRPr lang="en-US" sz="2200" b="1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chemeClr val="accent1"/>
                </a:solidFill>
                <a:latin typeface="Corbel" pitchFamily="34" charset="0"/>
              </a:rPr>
              <a:t>Lets understand each of them in detail</a:t>
            </a:r>
            <a:endParaRPr lang="en-IN" sz="2200" b="1" u="sng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1779</TotalTime>
  <Words>1030</Words>
  <Application>Microsoft Office PowerPoint</Application>
  <PresentationFormat>On-screen Show (4:3)</PresentationFormat>
  <Paragraphs>196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Developing Java Programs</vt:lpstr>
      <vt:lpstr>  Developing Java Programs  Using Notepad</vt:lpstr>
      <vt:lpstr>  Step 1-Writing the Source Code</vt:lpstr>
      <vt:lpstr>Step 1-Writing the Source Code</vt:lpstr>
      <vt:lpstr>Understanding The Program</vt:lpstr>
      <vt:lpstr>Understanding The Program</vt:lpstr>
      <vt:lpstr>Understanding The Program</vt:lpstr>
      <vt:lpstr>Why main( ) is public ?</vt:lpstr>
      <vt:lpstr>Why main( ) is static ?</vt:lpstr>
      <vt:lpstr>Why main( ) has  return type void ?</vt:lpstr>
      <vt:lpstr>Can we change/remove  the keywords used with main () ?</vt:lpstr>
      <vt:lpstr>What is String [ ] args ?</vt:lpstr>
      <vt:lpstr>Can we change/drop  String [ ] args ?</vt:lpstr>
      <vt:lpstr>Understanding  System.out.println( )</vt:lpstr>
      <vt:lpstr>QUIZ</vt:lpstr>
      <vt:lpstr>QUIZ</vt:lpstr>
      <vt:lpstr>QUIZ</vt:lpstr>
      <vt:lpstr>QUIZ</vt:lpstr>
      <vt:lpstr>End Of Lecture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210</cp:revision>
  <dcterms:created xsi:type="dcterms:W3CDTF">2015-12-21T13:46:48Z</dcterms:created>
  <dcterms:modified xsi:type="dcterms:W3CDTF">2020-06-05T07:37:27Z</dcterms:modified>
</cp:coreProperties>
</file>