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301" r:id="rId4"/>
    <p:sldId id="379" r:id="rId5"/>
    <p:sldId id="354" r:id="rId6"/>
    <p:sldId id="380" r:id="rId7"/>
    <p:sldId id="381" r:id="rId8"/>
    <p:sldId id="382" r:id="rId9"/>
    <p:sldId id="383" r:id="rId10"/>
    <p:sldId id="384" r:id="rId11"/>
    <p:sldId id="389" r:id="rId12"/>
    <p:sldId id="388" r:id="rId13"/>
    <p:sldId id="396" r:id="rId14"/>
    <p:sldId id="390" r:id="rId15"/>
    <p:sldId id="391" r:id="rId16"/>
    <p:sldId id="392" r:id="rId17"/>
    <p:sldId id="402" r:id="rId18"/>
    <p:sldId id="403" r:id="rId19"/>
    <p:sldId id="404" r:id="rId20"/>
    <p:sldId id="393" r:id="rId21"/>
    <p:sldId id="394" r:id="rId22"/>
    <p:sldId id="395" r:id="rId23"/>
    <p:sldId id="414" r:id="rId24"/>
    <p:sldId id="405" r:id="rId25"/>
    <p:sldId id="406" r:id="rId26"/>
    <p:sldId id="407" r:id="rId27"/>
    <p:sldId id="408" r:id="rId28"/>
    <p:sldId id="409" r:id="rId29"/>
    <p:sldId id="411" r:id="rId30"/>
    <p:sldId id="412" r:id="rId31"/>
    <p:sldId id="413" r:id="rId32"/>
    <p:sldId id="30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24" autoAdjust="0"/>
  </p:normalViewPr>
  <p:slideViewPr>
    <p:cSldViewPr>
      <p:cViewPr>
        <p:scale>
          <a:sx n="76" d="100"/>
          <a:sy n="76" d="100"/>
        </p:scale>
        <p:origin x="-180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>
                <a:latin typeface="Corbel" pitchFamily="34" charset="0"/>
              </a:rPr>
              <a:t>JAVA SE</a:t>
            </a:r>
          </a:p>
          <a:p>
            <a:r>
              <a:rPr lang="en-US" sz="4400" dirty="0" smtClean="0">
                <a:latin typeface="Corbel" pitchFamily="34" charset="0"/>
              </a:rPr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Why Java uses 2 bytes for characters ?</a:t>
            </a:r>
          </a:p>
          <a:p>
            <a:endParaRPr lang="en-IN" sz="2000" dirty="0" smtClean="0">
              <a:latin typeface="Corbel" pitchFamily="34" charset="0"/>
            </a:endParaRPr>
          </a:p>
          <a:p>
            <a:r>
              <a:rPr lang="en-IN" sz="2000" dirty="0" smtClean="0">
                <a:latin typeface="Corbel" pitchFamily="34" charset="0"/>
              </a:rPr>
              <a:t>In Java almost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61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international languages </a:t>
            </a:r>
            <a:r>
              <a:rPr lang="en-IN" sz="2000" dirty="0" smtClean="0">
                <a:latin typeface="Corbel" pitchFamily="34" charset="0"/>
              </a:rPr>
              <a:t>are supported . </a:t>
            </a:r>
          </a:p>
          <a:p>
            <a:endParaRPr lang="en-IN" sz="2000" dirty="0" smtClean="0">
              <a:latin typeface="Corbel" pitchFamily="34" charset="0"/>
            </a:endParaRPr>
          </a:p>
          <a:p>
            <a:endParaRPr lang="en-IN" sz="2000" dirty="0" smtClean="0">
              <a:latin typeface="Corbel" pitchFamily="34" charset="0"/>
            </a:endParaRPr>
          </a:p>
          <a:p>
            <a:r>
              <a:rPr lang="en-IN" sz="2000" dirty="0" smtClean="0">
                <a:latin typeface="Corbel" pitchFamily="34" charset="0"/>
              </a:rPr>
              <a:t>Now</a:t>
            </a:r>
            <a:r>
              <a:rPr lang="en-IN" sz="2000" dirty="0" smtClean="0">
                <a:latin typeface="Corbel" pitchFamily="34" charset="0"/>
              </a:rPr>
              <a:t>, 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characters</a:t>
            </a:r>
            <a:r>
              <a:rPr lang="en-IN" sz="2000" dirty="0" smtClean="0">
                <a:latin typeface="Corbel" pitchFamily="34" charset="0"/>
              </a:rPr>
              <a:t> and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symbols</a:t>
            </a:r>
            <a:r>
              <a:rPr lang="en-IN" sz="2000" dirty="0" smtClean="0">
                <a:latin typeface="Corbel" pitchFamily="34" charset="0"/>
              </a:rPr>
              <a:t> of these languages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cannot</a:t>
            </a:r>
            <a:r>
              <a:rPr lang="en-IN" sz="2000" dirty="0" smtClean="0">
                <a:latin typeface="Corbel" pitchFamily="34" charset="0"/>
              </a:rPr>
              <a:t> be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accommodated </a:t>
            </a:r>
            <a:r>
              <a:rPr lang="en-IN" sz="2000" dirty="0" smtClean="0">
                <a:latin typeface="Corbel" pitchFamily="34" charset="0"/>
              </a:rPr>
              <a:t>in </a:t>
            </a:r>
            <a:r>
              <a:rPr lang="en-IN" sz="2000" b="1" u="sng" dirty="0" smtClean="0">
                <a:solidFill>
                  <a:srgbClr val="00B050"/>
                </a:solidFill>
                <a:latin typeface="Corbel" pitchFamily="34" charset="0"/>
              </a:rPr>
              <a:t>1 byte space </a:t>
            </a:r>
            <a:r>
              <a:rPr lang="en-IN" sz="2000" dirty="0" smtClean="0">
                <a:latin typeface="Corbel" pitchFamily="34" charset="0"/>
              </a:rPr>
              <a:t>in memory ,so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takes </a:t>
            </a:r>
            <a:r>
              <a:rPr lang="en-IN" sz="2000" b="1" u="sng" dirty="0" smtClean="0">
                <a:solidFill>
                  <a:srgbClr val="C00000"/>
                </a:solidFill>
                <a:latin typeface="Corbel" pitchFamily="34" charset="0"/>
              </a:rPr>
              <a:t>2 byte </a:t>
            </a:r>
            <a:r>
              <a:rPr lang="en-IN" sz="2000" dirty="0" smtClean="0">
                <a:latin typeface="Corbel" pitchFamily="34" charset="0"/>
              </a:rPr>
              <a:t>for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characters</a:t>
            </a:r>
            <a:r>
              <a:rPr lang="en-IN" sz="2000" dirty="0" smtClean="0">
                <a:latin typeface="Corbel" pitchFamily="34" charset="0"/>
              </a:rPr>
              <a:t>. </a:t>
            </a:r>
          </a:p>
          <a:p>
            <a:endParaRPr lang="en-IN" sz="2000" dirty="0" smtClean="0">
              <a:latin typeface="Corbel" pitchFamily="34" charset="0"/>
            </a:endParaRPr>
          </a:p>
          <a:p>
            <a:endParaRPr lang="en-IN" sz="2000" dirty="0" smtClean="0">
              <a:latin typeface="Corbel" pitchFamily="34" charset="0"/>
            </a:endParaRPr>
          </a:p>
          <a:p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supports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</a:t>
            </a:r>
            <a:r>
              <a:rPr lang="en-IN" sz="2000" dirty="0" smtClean="0">
                <a:latin typeface="Corbel" pitchFamily="34" charset="0"/>
              </a:rPr>
              <a:t> but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C language </a:t>
            </a:r>
            <a:r>
              <a:rPr lang="en-IN" sz="2000" dirty="0" smtClean="0">
                <a:latin typeface="Corbel" pitchFamily="34" charset="0"/>
              </a:rPr>
              <a:t>supports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code. In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000" dirty="0" smtClean="0">
                <a:latin typeface="Corbel" pitchFamily="34" charset="0"/>
              </a:rPr>
              <a:t> code we can represent characters of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English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language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dirty="0" smtClean="0">
                <a:latin typeface="Corbel" pitchFamily="34" charset="0"/>
              </a:rPr>
              <a:t>so for storing all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English latter </a:t>
            </a:r>
            <a:r>
              <a:rPr lang="en-IN" sz="2000" dirty="0" smtClean="0">
                <a:latin typeface="Corbel" pitchFamily="34" charset="0"/>
              </a:rPr>
              <a:t>and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symbols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1 byte </a:t>
            </a:r>
            <a:r>
              <a:rPr lang="en-IN" sz="2000" dirty="0" smtClean="0">
                <a:latin typeface="Corbel" pitchFamily="34" charset="0"/>
              </a:rPr>
              <a:t>is sufficient. 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Corbel" pitchFamily="34" charset="0"/>
              </a:rPr>
              <a:t>But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 character set </a:t>
            </a:r>
            <a:r>
              <a:rPr lang="en-IN" sz="2400" dirty="0" smtClean="0">
                <a:latin typeface="Corbel" pitchFamily="34" charset="0"/>
              </a:rPr>
              <a:t>is superset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in which all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characters </a:t>
            </a:r>
            <a:r>
              <a:rPr lang="en-IN" sz="2400" dirty="0" smtClean="0">
                <a:latin typeface="Corbel" pitchFamily="34" charset="0"/>
              </a:rPr>
              <a:t>which are available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61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international languages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supported</a:t>
            </a:r>
            <a:r>
              <a:rPr lang="en-IN" sz="2400" dirty="0" smtClean="0">
                <a:latin typeface="Corbel" pitchFamily="34" charset="0"/>
              </a:rPr>
              <a:t> and it contains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65536</a:t>
            </a:r>
            <a:r>
              <a:rPr lang="en-IN" sz="2400" dirty="0" smtClean="0">
                <a:latin typeface="Corbel" pitchFamily="34" charset="0"/>
              </a:rPr>
              <a:t> characters ranging from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65535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To assign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values we have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latin typeface="Corbel" pitchFamily="34" charset="0"/>
              </a:rPr>
              <a:t> options:</a:t>
            </a:r>
          </a:p>
          <a:p>
            <a:endParaRPr lang="en-US" sz="2000" dirty="0" smtClean="0"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chemeClr val="accent6"/>
                </a:solidFill>
                <a:latin typeface="Corbel" pitchFamily="34" charset="0"/>
              </a:rPr>
              <a:t>Use the numeric value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lvl="1"/>
            <a:r>
              <a:rPr lang="en-US" sz="2000" b="1" dirty="0" smtClean="0">
                <a:solidFill>
                  <a:schemeClr val="accent6"/>
                </a:solidFill>
                <a:latin typeface="Corbel" pitchFamily="34" charset="0"/>
              </a:rPr>
              <a:t>Use the format ‘\</a:t>
            </a:r>
            <a:r>
              <a:rPr lang="en-US" sz="2000" b="1" dirty="0" err="1" smtClean="0">
                <a:solidFill>
                  <a:schemeClr val="accent6"/>
                </a:solidFill>
                <a:latin typeface="Corbel" pitchFamily="34" charset="0"/>
              </a:rPr>
              <a:t>uxxxx</a:t>
            </a:r>
            <a:r>
              <a:rPr lang="en-US" sz="2000" b="1" dirty="0" smtClean="0">
                <a:solidFill>
                  <a:schemeClr val="accent6"/>
                </a:solidFill>
                <a:latin typeface="Corbel" pitchFamily="34" charset="0"/>
              </a:rPr>
              <a:t>’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where </a:t>
            </a:r>
            <a:r>
              <a:rPr lang="en-US" sz="2000" b="1" dirty="0" err="1" smtClean="0">
                <a:solidFill>
                  <a:srgbClr val="0070C0"/>
                </a:solidFill>
                <a:latin typeface="Corbel" pitchFamily="34" charset="0"/>
              </a:rPr>
              <a:t>xxxx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 is hexadecimal form of the value</a:t>
            </a:r>
          </a:p>
          <a:p>
            <a:endParaRPr lang="en-US" sz="2000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For example: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=65;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=‘\u0041’;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2786050" y="5143512"/>
            <a:ext cx="1428760" cy="857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4286248" y="5214950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rbel" pitchFamily="34" charset="0"/>
              </a:rPr>
              <a:t>Both means we are assigning letter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A</a:t>
            </a:r>
            <a:endParaRPr lang="en-IN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Conditional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43800" cy="130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1619261"/>
                <a:gridCol w="3143272"/>
              </a:tblGrid>
              <a:tr h="6000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Type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Size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Range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Corbel" pitchFamily="34" charset="0"/>
                        </a:rPr>
                        <a:t>boolean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 JVM Dependent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000" b="1" i="0" kern="1200" dirty="0" smtClean="0">
                          <a:solidFill>
                            <a:srgbClr val="FF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or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false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   Conversion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320118" cy="5200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What is type conversion ?</a:t>
            </a:r>
          </a:p>
          <a:p>
            <a:pPr marL="0" indent="0">
              <a:buNone/>
            </a:pP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Whenever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compiler</a:t>
            </a:r>
            <a:r>
              <a:rPr lang="en-US" sz="2400" dirty="0" smtClean="0">
                <a:latin typeface="Corbel" pitchFamily="34" charset="0"/>
              </a:rPr>
              <a:t> encounters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statement </a:t>
            </a:r>
            <a:r>
              <a:rPr lang="en-US" sz="2400" dirty="0" smtClean="0">
                <a:latin typeface="Corbel" pitchFamily="34" charset="0"/>
              </a:rPr>
              <a:t>where 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 on right side of assignment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different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than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the variable on left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then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compiler </a:t>
            </a:r>
            <a:r>
              <a:rPr lang="en-US" sz="2400" dirty="0" smtClean="0">
                <a:latin typeface="Corbel" pitchFamily="34" charset="0"/>
              </a:rPr>
              <a:t>tries to </a:t>
            </a:r>
            <a:r>
              <a:rPr lang="en-US" sz="2400" b="1" dirty="0" smtClean="0">
                <a:solidFill>
                  <a:schemeClr val="tx2"/>
                </a:solidFill>
                <a:latin typeface="Corbel" pitchFamily="34" charset="0"/>
              </a:rPr>
              <a:t>convert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R.H.S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L.H.S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this automatic conversion done by compiler is called as </a:t>
            </a:r>
            <a:r>
              <a:rPr lang="en-US" sz="2400" b="1" u="sng" dirty="0" smtClean="0">
                <a:solidFill>
                  <a:schemeClr val="accent1"/>
                </a:solidFill>
                <a:latin typeface="Corbel" pitchFamily="34" charset="0"/>
              </a:rPr>
              <a:t>Type Conversion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   Conversion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8077200" cy="5057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Corbel" pitchFamily="34" charset="0"/>
              </a:rPr>
              <a:t>For </a:t>
            </a:r>
            <a:r>
              <a:rPr lang="en-US" sz="2400" b="1" u="sng" dirty="0" smtClean="0">
                <a:latin typeface="Corbel" pitchFamily="34" charset="0"/>
              </a:rPr>
              <a:t>example</a:t>
            </a:r>
            <a:r>
              <a:rPr lang="en-US" sz="2400" b="1" u="sng" dirty="0" smtClean="0">
                <a:latin typeface="Corbel" pitchFamily="34" charset="0"/>
              </a:rPr>
              <a:t>:</a:t>
            </a:r>
            <a:endParaRPr lang="en-US" sz="2400" b="1" u="sng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Consider </a:t>
            </a:r>
            <a:r>
              <a:rPr lang="en-US" sz="2400" dirty="0" smtClean="0">
                <a:latin typeface="Corbel" pitchFamily="34" charset="0"/>
              </a:rPr>
              <a:t>the following statement:</a:t>
            </a:r>
            <a:r>
              <a:rPr lang="en-US" sz="2400" b="1" u="sng" dirty="0" smtClean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 y;</a:t>
            </a:r>
          </a:p>
          <a:p>
            <a:pPr marL="0" indent="0">
              <a:buNone/>
            </a:pP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b="1" dirty="0" smtClean="0">
                <a:latin typeface="Corbel" pitchFamily="34" charset="0"/>
              </a:rPr>
              <a:t>  </a:t>
            </a:r>
            <a:r>
              <a:rPr lang="en-US" sz="2400" dirty="0" smtClean="0">
                <a:latin typeface="Corbel" pitchFamily="34" charset="0"/>
              </a:rPr>
              <a:t>In this case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latin typeface="Corbel" pitchFamily="34" charset="0"/>
              </a:rPr>
              <a:t> things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might happen</a:t>
            </a:r>
            <a:r>
              <a:rPr lang="en-US" sz="2400" dirty="0" smtClean="0">
                <a:latin typeface="Corbel" pitchFamily="34" charset="0"/>
              </a:rPr>
              <a:t>:-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 1 . </a:t>
            </a:r>
            <a:r>
              <a:rPr lang="en-US" sz="2400" dirty="0" smtClean="0">
                <a:latin typeface="Corbel" pitchFamily="34" charset="0"/>
              </a:rPr>
              <a:t>If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 smtClean="0">
                <a:latin typeface="Corbel" pitchFamily="34" charset="0"/>
              </a:rPr>
              <a:t>of both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variables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same</a:t>
            </a:r>
            <a:r>
              <a:rPr lang="en-US" sz="2400" dirty="0" smtClean="0">
                <a:latin typeface="Corbel" pitchFamily="34" charset="0"/>
              </a:rPr>
              <a:t> then value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y 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       will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assigned </a:t>
            </a:r>
            <a:r>
              <a:rPr lang="en-US" sz="2400" dirty="0" smtClean="0">
                <a:latin typeface="Corbel" pitchFamily="34" charset="0"/>
              </a:rPr>
              <a:t>to the variable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x.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2. </a:t>
            </a:r>
            <a:r>
              <a:rPr lang="en-US" sz="2400" dirty="0" smtClean="0">
                <a:latin typeface="Corbel" pitchFamily="34" charset="0"/>
              </a:rPr>
              <a:t>But if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 smtClean="0">
                <a:latin typeface="Corbel" pitchFamily="34" charset="0"/>
              </a:rPr>
              <a:t>of both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variables </a:t>
            </a:r>
            <a:r>
              <a:rPr lang="en-US" sz="2400" dirty="0" smtClean="0">
                <a:latin typeface="Corbel" pitchFamily="34" charset="0"/>
              </a:rPr>
              <a:t>are different then the value </a:t>
            </a:r>
            <a:r>
              <a:rPr lang="en-US" sz="2400" dirty="0">
                <a:latin typeface="Corbel" pitchFamily="34" charset="0"/>
              </a:rPr>
              <a:t>of 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y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  needs to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converted </a:t>
            </a:r>
            <a:r>
              <a:rPr lang="en-US" sz="2400" dirty="0" smtClean="0">
                <a:latin typeface="Corbel" pitchFamily="34" charset="0"/>
              </a:rPr>
              <a:t>as per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 smtClean="0">
                <a:latin typeface="Corbel" pitchFamily="34" charset="0"/>
              </a:rPr>
              <a:t>of  variable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x</a:t>
            </a:r>
            <a:r>
              <a:rPr lang="en-US" sz="2400" dirty="0" smtClean="0">
                <a:latin typeface="Corbel" pitchFamily="34" charset="0"/>
              </a:rPr>
              <a:t> and this is called “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Type Conversion</a:t>
            </a:r>
            <a:r>
              <a:rPr lang="en-US" sz="2400" dirty="0" smtClean="0">
                <a:latin typeface="Corbel" pitchFamily="34" charset="0"/>
              </a:rPr>
              <a:t>”</a:t>
            </a:r>
            <a:endParaRPr lang="en-US" sz="2400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/>
              <a:t>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2214554"/>
            <a:ext cx="33528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Type    Conversion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4414" y="428604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Forms Of Type Conversion</a:t>
            </a:r>
            <a:endParaRPr lang="en-IN" sz="3200" dirty="0">
              <a:latin typeface="Corbe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143108" y="3143248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71934" y="3143248"/>
            <a:ext cx="2133592" cy="1590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00" y="4714884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Implicit Conversion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( automatically done by compiler)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628" y="4786322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Explicit Conversion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( specially done by programmer , also called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Type Casting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1500174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 ,type conversion is of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latin typeface="Corbel" pitchFamily="34" charset="0"/>
              </a:rPr>
              <a:t> types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34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Rules For Implicit Conversion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dirty="0" smtClean="0">
                <a:latin typeface="Corbel" pitchFamily="34" charset="0"/>
              </a:rPr>
              <a:t>For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implicit conversion </a:t>
            </a:r>
            <a:r>
              <a:rPr lang="en-US" sz="2600" dirty="0" smtClean="0">
                <a:latin typeface="Corbel" pitchFamily="34" charset="0"/>
              </a:rPr>
              <a:t>there are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 conditions </a:t>
            </a:r>
            <a:r>
              <a:rPr lang="en-US" sz="2600" dirty="0" smtClean="0">
                <a:latin typeface="Corbel" pitchFamily="34" charset="0"/>
              </a:rPr>
              <a:t>which must be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600" dirty="0" smtClean="0">
                <a:latin typeface="Corbel" pitchFamily="34" charset="0"/>
              </a:rPr>
              <a:t> :</a:t>
            </a:r>
          </a:p>
          <a:p>
            <a:pPr lvl="1" algn="just"/>
            <a:endParaRPr lang="en-US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The values must be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compatible/convertible</a:t>
            </a:r>
            <a:r>
              <a:rPr lang="en-US" dirty="0" smtClean="0">
                <a:solidFill>
                  <a:srgbClr val="002060"/>
                </a:solidFill>
                <a:latin typeface="Corbel" pitchFamily="34" charset="0"/>
              </a:rPr>
              <a:t>.</a:t>
            </a:r>
          </a:p>
          <a:p>
            <a:pPr lvl="1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endParaRPr lang="en-US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The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value on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RHS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 of assignment must be </a:t>
            </a:r>
            <a:r>
              <a:rPr lang="en-US" b="1" i="1" u="sng" dirty="0" smtClean="0">
                <a:solidFill>
                  <a:srgbClr val="C00000"/>
                </a:solidFill>
                <a:latin typeface="Corbel" pitchFamily="34" charset="0"/>
              </a:rPr>
              <a:t>smaller than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variable on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LHS </a:t>
            </a:r>
          </a:p>
          <a:p>
            <a:pPr lvl="1" algn="just"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 algn="just">
              <a:buNone/>
            </a:pP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both these rules 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are followed then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will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implicitly </a:t>
            </a:r>
          </a:p>
          <a:p>
            <a:pPr lvl="1" algn="just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convert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otherwise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conversion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has to be done by the </a:t>
            </a:r>
          </a:p>
          <a:p>
            <a:pPr lvl="1" algn="just"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programmer</a:t>
            </a:r>
            <a:endParaRPr lang="en-US" b="1" u="sng" dirty="0" smtClean="0">
              <a:solidFill>
                <a:srgbClr val="FF0000"/>
              </a:solidFill>
              <a:latin typeface="Corbel" pitchFamily="34" charset="0"/>
            </a:endParaRPr>
          </a:p>
          <a:p>
            <a:pPr lvl="1" algn="just">
              <a:buNone/>
            </a:pPr>
            <a:endParaRPr lang="en-US" sz="2600" b="1" u="sng" dirty="0" smtClean="0">
              <a:solidFill>
                <a:srgbClr val="FF0000"/>
              </a:solidFill>
              <a:latin typeface="Corbel" pitchFamily="34" charset="0"/>
            </a:endParaRPr>
          </a:p>
          <a:p>
            <a:pPr lvl="1" algn="just">
              <a:buNone/>
            </a:pPr>
            <a:r>
              <a:rPr lang="en-US" sz="2600" b="1" u="sng" dirty="0" smtClean="0">
                <a:solidFill>
                  <a:srgbClr val="002060"/>
                </a:solidFill>
                <a:latin typeface="Corbel" pitchFamily="34" charset="0"/>
              </a:rPr>
              <a:t>Let </a:t>
            </a:r>
            <a:r>
              <a:rPr lang="en-US" sz="2600" b="1" u="sng" dirty="0" smtClean="0">
                <a:solidFill>
                  <a:srgbClr val="002060"/>
                </a:solidFill>
                <a:latin typeface="Corbel" pitchFamily="34" charset="0"/>
              </a:rPr>
              <a:t>us understand them in depth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Rule 1 : Convertible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Convertible</a:t>
            </a:r>
            <a:r>
              <a:rPr lang="en-US" sz="3100" dirty="0" smtClean="0">
                <a:latin typeface="Corbel" pitchFamily="34" charset="0"/>
              </a:rPr>
              <a:t> means it must be </a:t>
            </a:r>
            <a:r>
              <a:rPr lang="en-US" sz="3100" b="1" dirty="0" smtClean="0">
                <a:solidFill>
                  <a:schemeClr val="accent6"/>
                </a:solidFill>
                <a:latin typeface="Corbel" pitchFamily="34" charset="0"/>
              </a:rPr>
              <a:t>possible</a:t>
            </a:r>
            <a:r>
              <a:rPr lang="en-US" sz="3100" dirty="0" smtClean="0">
                <a:latin typeface="Corbel" pitchFamily="34" charset="0"/>
              </a:rPr>
              <a:t> for </a:t>
            </a:r>
            <a:r>
              <a:rPr lang="en-US" sz="3100" dirty="0" smtClean="0">
                <a:solidFill>
                  <a:srgbClr val="0070C0"/>
                </a:solidFill>
                <a:latin typeface="Corbel" pitchFamily="34" charset="0"/>
              </a:rPr>
              <a:t>J</a:t>
            </a:r>
            <a:r>
              <a:rPr lang="en-US" sz="3100" dirty="0" smtClean="0">
                <a:solidFill>
                  <a:srgbClr val="0070C0"/>
                </a:solidFill>
                <a:latin typeface="Corbel" pitchFamily="34" charset="0"/>
              </a:rPr>
              <a:t>ava</a:t>
            </a:r>
            <a:r>
              <a:rPr lang="en-US" sz="31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3100" dirty="0" smtClean="0">
                <a:latin typeface="Corbel" pitchFamily="34" charset="0"/>
              </a:rPr>
              <a:t>to </a:t>
            </a:r>
            <a:r>
              <a:rPr lang="en-US" sz="3100" b="1" dirty="0" smtClean="0">
                <a:solidFill>
                  <a:srgbClr val="002060"/>
                </a:solidFill>
                <a:latin typeface="Corbel" pitchFamily="34" charset="0"/>
              </a:rPr>
              <a:t>convert </a:t>
            </a:r>
            <a:r>
              <a:rPr lang="en-US" sz="3100" dirty="0" smtClean="0">
                <a:latin typeface="Corbel" pitchFamily="34" charset="0"/>
              </a:rPr>
              <a:t>a </a:t>
            </a:r>
            <a:r>
              <a:rPr lang="en-US" sz="3100" dirty="0" smtClean="0">
                <a:solidFill>
                  <a:srgbClr val="C00000"/>
                </a:solidFill>
                <a:latin typeface="Corbel" pitchFamily="34" charset="0"/>
              </a:rPr>
              <a:t>value</a:t>
            </a:r>
            <a:r>
              <a:rPr lang="en-US" sz="3100" dirty="0" smtClean="0">
                <a:latin typeface="Corbel" pitchFamily="34" charset="0"/>
              </a:rPr>
              <a:t> from </a:t>
            </a:r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one form </a:t>
            </a:r>
            <a:r>
              <a:rPr lang="en-US" sz="3100" dirty="0" smtClean="0">
                <a:latin typeface="Corbel" pitchFamily="34" charset="0"/>
              </a:rPr>
              <a:t>to </a:t>
            </a:r>
            <a:r>
              <a:rPr lang="en-US" sz="3100" b="1" dirty="0" smtClean="0">
                <a:solidFill>
                  <a:srgbClr val="00B050"/>
                </a:solidFill>
                <a:latin typeface="Corbel" pitchFamily="34" charset="0"/>
              </a:rPr>
              <a:t>another</a:t>
            </a:r>
            <a:r>
              <a:rPr lang="en-US" sz="3100" dirty="0" smtClean="0">
                <a:latin typeface="Corbel" pitchFamily="34" charset="0"/>
              </a:rPr>
              <a:t>.</a:t>
            </a:r>
          </a:p>
          <a:p>
            <a:pPr algn="just"/>
            <a:endParaRPr lang="en-US" sz="2600" dirty="0" smtClean="0">
              <a:latin typeface="Corbel" pitchFamily="34" charset="0"/>
            </a:endParaRPr>
          </a:p>
          <a:p>
            <a:pPr algn="just"/>
            <a:r>
              <a:rPr lang="en-US" sz="3100" b="1" dirty="0" smtClean="0">
                <a:latin typeface="Corbel" pitchFamily="34" charset="0"/>
              </a:rPr>
              <a:t>For example , </a:t>
            </a:r>
            <a:r>
              <a:rPr lang="en-US" sz="3100" dirty="0" smtClean="0">
                <a:latin typeface="Corbel" pitchFamily="34" charset="0"/>
              </a:rPr>
              <a:t>it is </a:t>
            </a:r>
            <a:r>
              <a:rPr lang="en-US" sz="3100" b="1" dirty="0" smtClean="0">
                <a:solidFill>
                  <a:schemeClr val="accent6"/>
                </a:solidFill>
                <a:latin typeface="Corbel" pitchFamily="34" charset="0"/>
              </a:rPr>
              <a:t>possible</a:t>
            </a:r>
            <a:r>
              <a:rPr lang="en-US" sz="3100" dirty="0" smtClean="0">
                <a:latin typeface="Corbel" pitchFamily="34" charset="0"/>
              </a:rPr>
              <a:t> for </a:t>
            </a:r>
            <a:r>
              <a:rPr lang="en-US" sz="31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3100" dirty="0" smtClean="0">
                <a:latin typeface="Corbel" pitchFamily="34" charset="0"/>
              </a:rPr>
              <a:t> </a:t>
            </a:r>
            <a:r>
              <a:rPr lang="en-US" sz="3100" dirty="0" smtClean="0">
                <a:latin typeface="Corbel" pitchFamily="34" charset="0"/>
              </a:rPr>
              <a:t>to </a:t>
            </a:r>
            <a:r>
              <a:rPr lang="en-US" sz="3100" b="1" dirty="0" smtClean="0">
                <a:solidFill>
                  <a:srgbClr val="002060"/>
                </a:solidFill>
                <a:latin typeface="Corbel" pitchFamily="34" charset="0"/>
              </a:rPr>
              <a:t>convert</a:t>
            </a:r>
            <a:r>
              <a:rPr lang="en-US" sz="3100" dirty="0" smtClean="0">
                <a:latin typeface="Corbel" pitchFamily="34" charset="0"/>
              </a:rPr>
              <a:t> a </a:t>
            </a:r>
            <a:r>
              <a:rPr lang="en-US" sz="3100" b="1" dirty="0" smtClean="0">
                <a:solidFill>
                  <a:srgbClr val="C00000"/>
                </a:solidFill>
                <a:latin typeface="Corbel" pitchFamily="34" charset="0"/>
              </a:rPr>
              <a:t>character</a:t>
            </a:r>
            <a:r>
              <a:rPr lang="en-US" sz="3100" dirty="0" smtClean="0">
                <a:latin typeface="Corbel" pitchFamily="34" charset="0"/>
              </a:rPr>
              <a:t> to an </a:t>
            </a:r>
            <a:r>
              <a:rPr lang="en-US" sz="3100" b="1" dirty="0" smtClean="0">
                <a:solidFill>
                  <a:srgbClr val="C00000"/>
                </a:solidFill>
                <a:latin typeface="Corbel" pitchFamily="34" charset="0"/>
              </a:rPr>
              <a:t>integer</a:t>
            </a:r>
            <a:r>
              <a:rPr lang="en-US" sz="3100" dirty="0" smtClean="0">
                <a:latin typeface="Corbel" pitchFamily="34" charset="0"/>
              </a:rPr>
              <a:t> using it’s </a:t>
            </a:r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UNICODE/ASCII </a:t>
            </a:r>
            <a:r>
              <a:rPr lang="en-US" sz="3100" dirty="0" smtClean="0">
                <a:latin typeface="Corbel" pitchFamily="34" charset="0"/>
              </a:rPr>
              <a:t>value . </a:t>
            </a:r>
            <a:endParaRPr lang="en-US" sz="3100" dirty="0" smtClean="0">
              <a:latin typeface="Corbel" pitchFamily="34" charset="0"/>
            </a:endParaRPr>
          </a:p>
          <a:p>
            <a:pPr algn="just"/>
            <a:endParaRPr lang="en-US" sz="3100" b="1" dirty="0" smtClean="0">
              <a:latin typeface="Corbel" pitchFamily="34" charset="0"/>
            </a:endParaRPr>
          </a:p>
          <a:p>
            <a:pPr algn="just"/>
            <a:r>
              <a:rPr lang="en-US" sz="3100" b="1" dirty="0" smtClean="0">
                <a:latin typeface="Corbel" pitchFamily="34" charset="0"/>
              </a:rPr>
              <a:t>So </a:t>
            </a:r>
            <a:r>
              <a:rPr lang="en-US" sz="3100" b="1" dirty="0" smtClean="0">
                <a:latin typeface="Corbel" pitchFamily="34" charset="0"/>
              </a:rPr>
              <a:t>the following will compile:</a:t>
            </a:r>
          </a:p>
          <a:p>
            <a:pPr lvl="1" algn="just"/>
            <a:endParaRPr lang="en-US" sz="2600" dirty="0" smtClean="0">
              <a:latin typeface="Corbel" pitchFamily="34" charset="0"/>
            </a:endParaRPr>
          </a:p>
          <a:p>
            <a:pPr lvl="1" algn="just"/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x=‘A’;</a:t>
            </a:r>
          </a:p>
          <a:p>
            <a:pPr algn="just"/>
            <a:endParaRPr lang="en-US" sz="2600" dirty="0" smtClean="0">
              <a:latin typeface="Corbel" pitchFamily="34" charset="0"/>
            </a:endParaRPr>
          </a:p>
          <a:p>
            <a:pPr algn="just"/>
            <a:r>
              <a:rPr lang="en-US" sz="3400" dirty="0" smtClean="0">
                <a:latin typeface="Corbel" pitchFamily="34" charset="0"/>
              </a:rPr>
              <a:t>But it is not possible for java to convert the </a:t>
            </a:r>
            <a:r>
              <a:rPr lang="en-US" sz="3400" b="1" dirty="0" err="1" smtClean="0">
                <a:solidFill>
                  <a:srgbClr val="C00000"/>
                </a:solidFill>
                <a:latin typeface="Corbel" pitchFamily="34" charset="0"/>
              </a:rPr>
              <a:t>boolean</a:t>
            </a:r>
            <a:r>
              <a:rPr lang="en-US" sz="3400" b="1" dirty="0" smtClean="0">
                <a:solidFill>
                  <a:srgbClr val="C00000"/>
                </a:solidFill>
                <a:latin typeface="Corbel" pitchFamily="34" charset="0"/>
              </a:rPr>
              <a:t> value </a:t>
            </a: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“true” </a:t>
            </a:r>
            <a:r>
              <a:rPr lang="en-US" sz="3400" dirty="0" smtClean="0">
                <a:latin typeface="Corbel" pitchFamily="34" charset="0"/>
              </a:rPr>
              <a:t>to </a:t>
            </a:r>
            <a:r>
              <a:rPr lang="en-US" sz="3400" b="1" dirty="0" smtClean="0">
                <a:solidFill>
                  <a:srgbClr val="C00000"/>
                </a:solidFill>
                <a:latin typeface="Corbel" pitchFamily="34" charset="0"/>
              </a:rPr>
              <a:t>integer</a:t>
            </a:r>
            <a:r>
              <a:rPr lang="en-US" sz="3400" dirty="0" smtClean="0">
                <a:latin typeface="Corbel" pitchFamily="34" charset="0"/>
              </a:rPr>
              <a:t> as the values </a:t>
            </a: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“true” </a:t>
            </a:r>
            <a:r>
              <a:rPr lang="en-US" sz="3400" dirty="0" smtClean="0">
                <a:latin typeface="Corbel" pitchFamily="34" charset="0"/>
              </a:rPr>
              <a:t>and </a:t>
            </a: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“false” </a:t>
            </a:r>
            <a:r>
              <a:rPr lang="en-US" sz="3400" dirty="0" smtClean="0">
                <a:latin typeface="Corbel" pitchFamily="34" charset="0"/>
              </a:rPr>
              <a:t>have no other </a:t>
            </a:r>
            <a:r>
              <a:rPr lang="en-US" sz="3400" b="1" dirty="0" smtClean="0">
                <a:solidFill>
                  <a:srgbClr val="002060"/>
                </a:solidFill>
                <a:latin typeface="Corbel" pitchFamily="34" charset="0"/>
              </a:rPr>
              <a:t>representation. </a:t>
            </a:r>
            <a:endParaRPr lang="en-US" sz="3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algn="just"/>
            <a:endParaRPr lang="en-US" sz="3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algn="just"/>
            <a:r>
              <a:rPr lang="en-US" sz="3400" b="1" dirty="0" smtClean="0">
                <a:latin typeface="Corbel" pitchFamily="34" charset="0"/>
              </a:rPr>
              <a:t>So </a:t>
            </a:r>
            <a:r>
              <a:rPr lang="en-US" sz="3400" b="1" dirty="0" smtClean="0">
                <a:latin typeface="Corbel" pitchFamily="34" charset="0"/>
              </a:rPr>
              <a:t>the following statement will not compile:</a:t>
            </a:r>
          </a:p>
          <a:p>
            <a:pPr lvl="1" algn="just"/>
            <a:endParaRPr lang="en-US" sz="2600" dirty="0" smtClean="0">
              <a:latin typeface="Corbel" pitchFamily="34" charset="0"/>
            </a:endParaRPr>
          </a:p>
          <a:p>
            <a:pPr lvl="1" algn="just"/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x=true;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1928794" y="5429264"/>
            <a:ext cx="1076179" cy="561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8" y="3500438"/>
            <a:ext cx="457200" cy="444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Rule 2 : Smaller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dirty="0" smtClean="0"/>
              <a:t>Smaller</a:t>
            </a:r>
            <a:r>
              <a:rPr lang="en-US" sz="2400" dirty="0" smtClean="0"/>
              <a:t> means </a:t>
            </a:r>
            <a:r>
              <a:rPr lang="en-US" sz="2400" dirty="0" smtClean="0">
                <a:solidFill>
                  <a:srgbClr val="FF0000"/>
                </a:solidFill>
              </a:rPr>
              <a:t>the range of a variable’s data type must be a smaller than other variable’s range. NOT THE SIZE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For example ,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short data type </a:t>
            </a:r>
            <a:r>
              <a:rPr lang="en-US" sz="2400" dirty="0" smtClean="0"/>
              <a:t>variable has a range of </a:t>
            </a:r>
            <a:r>
              <a:rPr lang="en-US" sz="2400" b="1" dirty="0" smtClean="0">
                <a:solidFill>
                  <a:srgbClr val="0070C0"/>
                </a:solidFill>
              </a:rPr>
              <a:t>-32768 to 32767 </a:t>
            </a:r>
            <a:r>
              <a:rPr lang="en-US" sz="2400" dirty="0" smtClean="0"/>
              <a:t>which is smaller( proper subset) of the range of an 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variable whose range is </a:t>
            </a:r>
            <a:r>
              <a:rPr lang="en-US" sz="2400" b="1" dirty="0" smtClean="0">
                <a:solidFill>
                  <a:srgbClr val="FF0000"/>
                </a:solidFill>
              </a:rPr>
              <a:t>-2147483648 to 2147483647</a:t>
            </a:r>
            <a:r>
              <a:rPr lang="en-US" sz="2400" dirty="0" smtClean="0"/>
              <a:t>,  </a:t>
            </a:r>
            <a:r>
              <a:rPr lang="en-US" sz="2400" dirty="0" smtClean="0">
                <a:solidFill>
                  <a:srgbClr val="FF0000"/>
                </a:solidFill>
              </a:rPr>
              <a:t>so “short” is considered to be smaller than an “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”.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Another example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an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is of </a:t>
            </a:r>
            <a:r>
              <a:rPr lang="en-US" sz="2400" b="1" dirty="0" smtClean="0">
                <a:solidFill>
                  <a:srgbClr val="0070C0"/>
                </a:solidFill>
              </a:rPr>
              <a:t>4 bytes </a:t>
            </a:r>
            <a:r>
              <a:rPr lang="en-US" sz="2400" dirty="0" smtClean="0"/>
              <a:t>and has a range of   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</a:rPr>
              <a:t>-2147483648 to 2147483647 </a:t>
            </a:r>
            <a:r>
              <a:rPr lang="en-US" sz="2400" dirty="0" smtClean="0"/>
              <a:t>while a </a:t>
            </a:r>
            <a:r>
              <a:rPr lang="en-US" sz="2400" b="1" dirty="0" smtClean="0">
                <a:solidFill>
                  <a:srgbClr val="FF0000"/>
                </a:solidFill>
              </a:rPr>
              <a:t>float</a:t>
            </a:r>
            <a:r>
              <a:rPr lang="en-US" sz="2400" dirty="0" smtClean="0"/>
              <a:t> is also of </a:t>
            </a:r>
            <a:r>
              <a:rPr lang="en-US" sz="2400" b="1" dirty="0" smtClean="0">
                <a:solidFill>
                  <a:srgbClr val="FF0000"/>
                </a:solidFill>
              </a:rPr>
              <a:t>4 bytes </a:t>
            </a:r>
            <a:r>
              <a:rPr lang="en-US" sz="2400" dirty="0" smtClean="0"/>
              <a:t>but has a range of  </a:t>
            </a:r>
            <a:r>
              <a:rPr lang="en-US" sz="2400" b="1" dirty="0" smtClean="0">
                <a:solidFill>
                  <a:srgbClr val="FF0000"/>
                </a:solidFill>
              </a:rPr>
              <a:t>-3.4*10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38</a:t>
            </a:r>
            <a:r>
              <a:rPr lang="en-US" sz="2400" b="1" dirty="0" smtClean="0">
                <a:solidFill>
                  <a:srgbClr val="FF0000"/>
                </a:solidFill>
              </a:rPr>
              <a:t> to 3.4 *10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38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which is greater than the range of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, </a:t>
            </a:r>
            <a:r>
              <a:rPr lang="en-US" sz="2400" dirty="0" smtClean="0">
                <a:solidFill>
                  <a:srgbClr val="FF0000"/>
                </a:solidFill>
              </a:rPr>
              <a:t>so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is smaller than float. </a:t>
            </a:r>
            <a:r>
              <a:rPr lang="en-US" sz="2400" dirty="0" smtClean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long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data type smaller than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float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Because the range of long is smaller than range of a float.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 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Basic Concepts In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Implicit Type Conversion</a:t>
            </a: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Explicit 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Conversion In Expressions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52054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1. </a:t>
            </a:r>
            <a:r>
              <a:rPr lang="en-US" b="1" dirty="0" smtClean="0">
                <a:latin typeface="Corbel" pitchFamily="34" charset="0"/>
              </a:rPr>
              <a:t>byte a=10;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b=a;       </a:t>
            </a: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because  [range of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&gt; byte]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2.</a:t>
            </a:r>
            <a:r>
              <a:rPr lang="en-US" b="1" dirty="0" smtClean="0">
                <a:latin typeface="Corbel" pitchFamily="34" charset="0"/>
              </a:rPr>
              <a:t> int a=10;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byte b;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b=a;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because [range of byte&lt;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]</a:t>
            </a: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------------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lossy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conversion</a:t>
            </a: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    </a:t>
            </a:r>
            <a:r>
              <a:rPr lang="en-US" b="1" dirty="0" smtClean="0">
                <a:latin typeface="Corbel" pitchFamily="34" charset="0"/>
              </a:rPr>
              <a:t>b=(byte)a;     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you have to do explicit conversion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3</a:t>
            </a:r>
            <a:r>
              <a:rPr lang="en-US" b="1" dirty="0" smtClean="0">
                <a:latin typeface="Corbel" pitchFamily="34" charset="0"/>
              </a:rPr>
              <a:t>.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a=128; 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byte b; 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b=a;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  because ---[ range of 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&gt;byte]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   </a:t>
            </a:r>
            <a:r>
              <a:rPr lang="en-US" b="1" dirty="0" smtClean="0">
                <a:latin typeface="Corbel" pitchFamily="34" charset="0"/>
              </a:rPr>
              <a:t>b=   (byte)a; 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[b will become -128 as here after type 				conversion, rotation will take place]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102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5" y="2071678"/>
            <a:ext cx="457200" cy="273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4143381"/>
            <a:ext cx="457200" cy="28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5857892"/>
            <a:ext cx="457200" cy="2347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286389"/>
            <a:ext cx="416417" cy="28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500438"/>
            <a:ext cx="416417" cy="273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386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715436" cy="54292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latin typeface="Corbel" pitchFamily="34" charset="0"/>
              </a:rPr>
              <a:t>4.   </a:t>
            </a:r>
            <a:r>
              <a:rPr lang="en-US" sz="2900" b="1" dirty="0" smtClean="0">
                <a:latin typeface="Corbel" pitchFamily="34" charset="0"/>
              </a:rPr>
              <a:t>short a=10;</a:t>
            </a:r>
          </a:p>
          <a:p>
            <a:pPr marL="0" indent="0">
              <a:buNone/>
            </a:pPr>
            <a:r>
              <a:rPr lang="en-US" sz="2900" b="1" dirty="0" smtClean="0">
                <a:latin typeface="Corbel" pitchFamily="34" charset="0"/>
              </a:rPr>
              <a:t>     </a:t>
            </a:r>
            <a:r>
              <a:rPr lang="en-US" sz="2900" b="1" dirty="0" err="1" smtClean="0">
                <a:latin typeface="Corbel" pitchFamily="34" charset="0"/>
              </a:rPr>
              <a:t>int</a:t>
            </a:r>
            <a:r>
              <a:rPr lang="en-US" sz="2900" b="1" dirty="0" smtClean="0">
                <a:latin typeface="Corbel" pitchFamily="34" charset="0"/>
              </a:rPr>
              <a:t>  b;</a:t>
            </a:r>
          </a:p>
          <a:p>
            <a:pPr marL="0" indent="0">
              <a:buNone/>
            </a:pPr>
            <a:r>
              <a:rPr lang="en-US" sz="2900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b</a:t>
            </a: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ecause range  of [short&lt;</a:t>
            </a:r>
            <a:r>
              <a:rPr lang="en-US" sz="2900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]</a:t>
            </a:r>
          </a:p>
          <a:p>
            <a:pPr marL="0" indent="0">
              <a:buNone/>
            </a:pPr>
            <a:endParaRPr lang="en-US" sz="29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Corbel" pitchFamily="34" charset="0"/>
              </a:rPr>
              <a:t>5</a:t>
            </a:r>
            <a:r>
              <a:rPr lang="en-US" sz="2900" b="1" dirty="0" smtClean="0">
                <a:latin typeface="Corbel" pitchFamily="34" charset="0"/>
              </a:rPr>
              <a:t>.  </a:t>
            </a:r>
            <a:r>
              <a:rPr lang="en-US" sz="2900" b="1" dirty="0" err="1">
                <a:latin typeface="Corbel" pitchFamily="34" charset="0"/>
              </a:rPr>
              <a:t>i</a:t>
            </a:r>
            <a:r>
              <a:rPr lang="en-US" sz="2900" b="1" dirty="0" err="1" smtClean="0">
                <a:latin typeface="Corbel" pitchFamily="34" charset="0"/>
              </a:rPr>
              <a:t>nt</a:t>
            </a:r>
            <a:r>
              <a:rPr lang="en-US" sz="2900" b="1" dirty="0" smtClean="0">
                <a:latin typeface="Corbel" pitchFamily="34" charset="0"/>
              </a:rPr>
              <a:t> a =10;</a:t>
            </a:r>
          </a:p>
          <a:p>
            <a:pPr marL="0" indent="0">
              <a:buNone/>
            </a:pPr>
            <a:r>
              <a:rPr lang="en-US" sz="2900" b="1" dirty="0" smtClean="0">
                <a:latin typeface="Corbel" pitchFamily="34" charset="0"/>
              </a:rPr>
              <a:t>   short b;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  b=a;  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because range of [</a:t>
            </a:r>
            <a:r>
              <a:rPr lang="en-US" sz="29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&gt;short]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  b=(short)a; 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(you have to do explicit </a:t>
            </a: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c</a:t>
            </a: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onversion)</a:t>
            </a:r>
          </a:p>
          <a:p>
            <a:pPr marL="0" indent="0">
              <a:buNone/>
            </a:pPr>
            <a:endParaRPr lang="en-US" sz="29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Corbel" pitchFamily="34" charset="0"/>
              </a:rPr>
              <a:t>6</a:t>
            </a:r>
            <a:r>
              <a:rPr lang="en-US" sz="2900" b="1" dirty="0" smtClean="0">
                <a:latin typeface="Corbel" pitchFamily="34" charset="0"/>
              </a:rPr>
              <a:t>. </a:t>
            </a:r>
            <a:r>
              <a:rPr lang="en-US" sz="2900" b="1" dirty="0" err="1">
                <a:latin typeface="Corbel" pitchFamily="34" charset="0"/>
              </a:rPr>
              <a:t>i</a:t>
            </a:r>
            <a:r>
              <a:rPr lang="en-US" sz="2900" b="1" dirty="0" err="1" smtClean="0">
                <a:latin typeface="Corbel" pitchFamily="34" charset="0"/>
              </a:rPr>
              <a:t>nt</a:t>
            </a:r>
            <a:r>
              <a:rPr lang="en-US" sz="2900" b="1" dirty="0" smtClean="0">
                <a:latin typeface="Corbel" pitchFamily="34" charset="0"/>
              </a:rPr>
              <a:t> a=32768;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short b;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b=a;   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b=(short)a;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But yet  value is also out of range java does rotation and assign the value  -32768 to the variable b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4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392906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2000240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429000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572140"/>
            <a:ext cx="457200" cy="214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826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7</a:t>
            </a:r>
            <a:r>
              <a:rPr lang="en-US" dirty="0" smtClean="0">
                <a:latin typeface="Corbel" pitchFamily="34" charset="0"/>
              </a:rPr>
              <a:t>.   </a:t>
            </a:r>
            <a:r>
              <a:rPr lang="en-US" b="1" dirty="0" err="1">
                <a:latin typeface="Corbel" pitchFamily="34" charset="0"/>
              </a:rPr>
              <a:t>i</a:t>
            </a:r>
            <a:r>
              <a:rPr lang="en-US" b="1" dirty="0" err="1" smtClean="0">
                <a:latin typeface="Corbel" pitchFamily="34" charset="0"/>
              </a:rPr>
              <a:t>nt</a:t>
            </a:r>
            <a:r>
              <a:rPr lang="en-US" b="1" dirty="0" smtClean="0">
                <a:latin typeface="Corbel" pitchFamily="34" charset="0"/>
              </a:rPr>
              <a:t> a=10;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long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     because range wise [long &gt;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] so, its correct.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8</a:t>
            </a:r>
            <a:r>
              <a:rPr lang="en-US" dirty="0" smtClean="0">
                <a:latin typeface="Corbel" pitchFamily="34" charset="0"/>
              </a:rPr>
              <a:t>.   </a:t>
            </a:r>
            <a:r>
              <a:rPr lang="en-US" b="1" dirty="0" smtClean="0">
                <a:latin typeface="Corbel" pitchFamily="34" charset="0"/>
              </a:rPr>
              <a:t>long a=10;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long value can’t assign to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, it’s an error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b=(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)a; 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you  have to do explicit conversion.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9.   </a:t>
            </a:r>
            <a:r>
              <a:rPr lang="en-US" b="1" dirty="0" smtClean="0">
                <a:latin typeface="Corbel" pitchFamily="34" charset="0"/>
              </a:rPr>
              <a:t>long a=2147483648;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because if  any integer constant crosses the range of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data type then it has no meaning for java compiler.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    </a:t>
            </a:r>
            <a:r>
              <a:rPr lang="en-US" b="1" dirty="0">
                <a:latin typeface="Corbel" pitchFamily="34" charset="0"/>
              </a:rPr>
              <a:t>long </a:t>
            </a:r>
            <a:r>
              <a:rPr lang="en-US" b="1" dirty="0" smtClean="0">
                <a:latin typeface="Corbel" pitchFamily="34" charset="0"/>
              </a:rPr>
              <a:t>a=2147483648L;</a:t>
            </a:r>
            <a:endParaRPr lang="en-US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long is assigned to integer 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so,error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: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lossy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conversion.</a:t>
            </a: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 b=(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value is out of range so, compiler rotates it’s values(-2147483648)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714620"/>
            <a:ext cx="419123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78592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314324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0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5214950"/>
            <a:ext cx="415495" cy="238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4714884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5643578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14678" y="364331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error: value too large to be represented as integer </a:t>
            </a:r>
            <a:endParaRPr lang="en-IN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10.   </a:t>
            </a:r>
            <a:r>
              <a:rPr lang="en-US" sz="1200" b="1" dirty="0" smtClean="0">
                <a:latin typeface="Corbel" pitchFamily="34" charset="0"/>
              </a:rPr>
              <a:t>byte a=10;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char b;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</a:t>
            </a:r>
            <a:r>
              <a:rPr lang="en-US" sz="1200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char is not &gt; than byte as char starts from 0 and byte starts from -128.</a:t>
            </a:r>
            <a:endParaRPr lang="en-US" sz="12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11.   </a:t>
            </a:r>
            <a:r>
              <a:rPr lang="en-US" sz="1200" b="1" dirty="0" smtClean="0">
                <a:latin typeface="Corbel" pitchFamily="34" charset="0"/>
              </a:rPr>
              <a:t>char a=‘x’;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byte b; 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</a:t>
            </a:r>
            <a:r>
              <a:rPr lang="en-US" sz="1200" b="1" dirty="0" smtClean="0">
                <a:latin typeface="Corbel" pitchFamily="34" charset="0"/>
              </a:rPr>
              <a:t>     b=a; 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byte is not &gt; than char as byte ends at 127 while char ends at 65535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1200" dirty="0" smtClean="0">
                <a:latin typeface="Corbel" pitchFamily="34" charset="0"/>
              </a:rPr>
              <a:t>12.   </a:t>
            </a:r>
            <a:r>
              <a:rPr lang="en-US" sz="1200" b="1" dirty="0" smtClean="0">
                <a:latin typeface="Corbel" pitchFamily="34" charset="0"/>
              </a:rPr>
              <a:t>short a=10;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char b;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b=a;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char is not &gt; than short as char starts from 0 and short starts from -32768.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13.   </a:t>
            </a:r>
            <a:r>
              <a:rPr lang="en-US" sz="1200" b="1" dirty="0" smtClean="0">
                <a:latin typeface="Corbel" pitchFamily="34" charset="0"/>
              </a:rPr>
              <a:t>char b=‘x’;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 short a;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 a=b;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short is not &gt; than char as short ends at 32767 while char ends at 65535.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14. </a:t>
            </a:r>
            <a:r>
              <a:rPr lang="en-US" sz="1200" b="1" dirty="0" err="1" smtClean="0">
                <a:latin typeface="Corbel" pitchFamily="34" charset="0"/>
              </a:rPr>
              <a:t>int</a:t>
            </a:r>
            <a:r>
              <a:rPr lang="en-US" sz="1200" b="1" dirty="0" smtClean="0">
                <a:latin typeface="Corbel" pitchFamily="34" charset="0"/>
              </a:rPr>
              <a:t> a=10;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char b;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 b=a;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char is smaller than int.</a:t>
            </a:r>
          </a:p>
          <a:p>
            <a:pPr marL="514350" indent="-514350">
              <a:buNone/>
            </a:pPr>
            <a:r>
              <a:rPr lang="en-US" sz="1200" dirty="0" smtClean="0">
                <a:latin typeface="Corbel" pitchFamily="34" charset="0"/>
              </a:rPr>
              <a:t>15. </a:t>
            </a:r>
            <a:r>
              <a:rPr lang="en-US" sz="1200" b="1" dirty="0" smtClean="0">
                <a:latin typeface="Corbel" pitchFamily="34" charset="0"/>
              </a:rPr>
              <a:t>char b=‘x’;</a:t>
            </a:r>
          </a:p>
          <a:p>
            <a:pPr marL="514350" indent="-514350">
              <a:buNone/>
            </a:pPr>
            <a:r>
              <a:rPr lang="en-US" sz="1200" b="1" dirty="0" smtClean="0">
                <a:latin typeface="Corbel" pitchFamily="34" charset="0"/>
              </a:rPr>
              <a:t>       </a:t>
            </a:r>
            <a:r>
              <a:rPr lang="en-US" sz="1200" b="1" dirty="0" err="1" smtClean="0">
                <a:latin typeface="Corbel" pitchFamily="34" charset="0"/>
              </a:rPr>
              <a:t>int</a:t>
            </a:r>
            <a:r>
              <a:rPr lang="en-US" sz="1200" b="1" dirty="0" smtClean="0">
                <a:latin typeface="Corbel" pitchFamily="34" charset="0"/>
              </a:rPr>
              <a:t> a;</a:t>
            </a:r>
          </a:p>
          <a:p>
            <a:pPr marL="514350" indent="-514350">
              <a:buNone/>
            </a:pPr>
            <a:r>
              <a:rPr lang="en-US" sz="1200" b="1" dirty="0" smtClean="0">
                <a:latin typeface="Corbel" pitchFamily="34" charset="0"/>
              </a:rPr>
              <a:t>       a=b;</a:t>
            </a:r>
            <a:endParaRPr lang="en-US" sz="12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</a:t>
            </a:r>
            <a:r>
              <a:rPr lang="en-US" sz="12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 is &gt; than char</a:t>
            </a:r>
            <a:endParaRPr lang="en-US" sz="1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6215082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85736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786058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500570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364331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3044" y="1428736"/>
            <a:ext cx="8558112" cy="5429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16.  </a:t>
            </a:r>
            <a:r>
              <a:rPr lang="en-US" b="1" dirty="0" smtClean="0">
                <a:latin typeface="Corbel" pitchFamily="34" charset="0"/>
              </a:rPr>
              <a:t>double a=1.7;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float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[double&gt;float] possible loss of precision.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     </a:t>
            </a:r>
            <a:r>
              <a:rPr lang="en-US" b="1" dirty="0" smtClean="0">
                <a:latin typeface="Corbel" pitchFamily="34" charset="0"/>
              </a:rPr>
              <a:t>b=(float)a;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17.  </a:t>
            </a:r>
            <a:r>
              <a:rPr lang="en-US" b="1" dirty="0" smtClean="0">
                <a:latin typeface="Corbel" pitchFamily="34" charset="0"/>
              </a:rPr>
              <a:t>float  </a:t>
            </a:r>
            <a:r>
              <a:rPr lang="en-US" b="1" dirty="0">
                <a:latin typeface="Corbel" pitchFamily="34" charset="0"/>
              </a:rPr>
              <a:t>a=1.7</a:t>
            </a:r>
            <a:r>
              <a:rPr lang="en-US" b="1" dirty="0" smtClean="0">
                <a:latin typeface="Corbel" pitchFamily="34" charset="0"/>
              </a:rPr>
              <a:t>;  	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every decimal constant by default is a double and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double is &gt; than float .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Solution is to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suffix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it with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f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or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F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18. </a:t>
            </a:r>
            <a:r>
              <a:rPr lang="en-US" b="1" dirty="0" smtClean="0">
                <a:latin typeface="Corbel" pitchFamily="34" charset="0"/>
              </a:rPr>
              <a:t>float  a=1.7f;</a:t>
            </a:r>
            <a:endParaRPr lang="en-US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</a:t>
            </a:r>
            <a:r>
              <a:rPr lang="en-US" b="1" dirty="0" smtClean="0">
                <a:latin typeface="Corbel" pitchFamily="34" charset="0"/>
              </a:rPr>
              <a:t>double b</a:t>
            </a:r>
            <a:r>
              <a:rPr lang="en-US" b="1" dirty="0"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b=a;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428868"/>
            <a:ext cx="381000" cy="238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024">
            <a:off x="2933633" y="3153179"/>
            <a:ext cx="457200" cy="2243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4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6072206"/>
            <a:ext cx="457200" cy="2857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528638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460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72560" cy="49737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19. </a:t>
            </a:r>
            <a:r>
              <a:rPr lang="en-US" b="1" dirty="0" err="1"/>
              <a:t>b</a:t>
            </a:r>
            <a:r>
              <a:rPr lang="en-US" b="1" dirty="0" err="1" smtClean="0"/>
              <a:t>oolean</a:t>
            </a:r>
            <a:r>
              <a:rPr lang="en-US" b="1" dirty="0" smtClean="0"/>
              <a:t> a=true;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20. 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 a=true;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b=a;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</a:t>
            </a:r>
            <a:endParaRPr lang="en-US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21. </a:t>
            </a:r>
            <a:r>
              <a:rPr lang="en-US" b="1" dirty="0" err="1">
                <a:latin typeface="Corbel" pitchFamily="34" charset="0"/>
              </a:rPr>
              <a:t>i</a:t>
            </a:r>
            <a:r>
              <a:rPr lang="en-US" b="1" dirty="0" err="1" smtClean="0">
                <a:latin typeface="Corbel" pitchFamily="34" charset="0"/>
              </a:rPr>
              <a:t>nt</a:t>
            </a:r>
            <a:r>
              <a:rPr lang="en-US" b="1" dirty="0" smtClean="0">
                <a:latin typeface="Corbel" pitchFamily="34" charset="0"/>
              </a:rPr>
              <a:t> a=1;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b=(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22. </a:t>
            </a:r>
            <a:r>
              <a:rPr lang="en-US" b="1" dirty="0" err="1">
                <a:latin typeface="Corbel" pitchFamily="34" charset="0"/>
              </a:rPr>
              <a:t>i</a:t>
            </a:r>
            <a:r>
              <a:rPr lang="en-US" b="1" dirty="0" err="1" smtClean="0">
                <a:latin typeface="Corbel" pitchFamily="34" charset="0"/>
              </a:rPr>
              <a:t>nt</a:t>
            </a:r>
            <a:r>
              <a:rPr lang="en-US" b="1" dirty="0" smtClean="0">
                <a:latin typeface="Corbel" pitchFamily="34" charset="0"/>
              </a:rPr>
              <a:t> a=1;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b=(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Error Message :- Incompatible Types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cannot be converted into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any type implicitly or explicitly.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000240"/>
            <a:ext cx="381000" cy="28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3071810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4071942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5072074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218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Conversion Diagram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765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Conversion In Expression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Corbel" pitchFamily="34" charset="0"/>
              </a:rPr>
              <a:t>Previous </a:t>
            </a:r>
            <a:r>
              <a:rPr lang="en-US" sz="4400" b="1" dirty="0" smtClean="0">
                <a:solidFill>
                  <a:srgbClr val="7030A0"/>
                </a:solidFill>
                <a:latin typeface="Corbel" pitchFamily="34" charset="0"/>
              </a:rPr>
              <a:t>type conversion </a:t>
            </a:r>
            <a:r>
              <a:rPr lang="en-US" sz="4400" dirty="0" smtClean="0">
                <a:latin typeface="Corbel" pitchFamily="34" charset="0"/>
              </a:rPr>
              <a:t>is called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conversion in assignment.</a:t>
            </a:r>
          </a:p>
          <a:p>
            <a:pPr marL="0" indent="0">
              <a:buNone/>
            </a:pPr>
            <a:endParaRPr lang="en-US" sz="4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4400" dirty="0" smtClean="0">
                <a:latin typeface="Corbel" pitchFamily="34" charset="0"/>
              </a:rPr>
              <a:t> follows another </a:t>
            </a:r>
            <a:r>
              <a:rPr lang="en-US" sz="4400" b="1" dirty="0" smtClean="0">
                <a:solidFill>
                  <a:srgbClr val="7030A0"/>
                </a:solidFill>
                <a:latin typeface="Corbel" pitchFamily="34" charset="0"/>
              </a:rPr>
              <a:t>type conversion </a:t>
            </a:r>
            <a:r>
              <a:rPr lang="en-US" sz="4400" dirty="0" smtClean="0">
                <a:latin typeface="Corbel" pitchFamily="34" charset="0"/>
              </a:rPr>
              <a:t>called</a:t>
            </a:r>
            <a:r>
              <a:rPr lang="en-US" sz="4400" b="1" dirty="0" smtClean="0">
                <a:latin typeface="Corbel" pitchFamily="34" charset="0"/>
              </a:rPr>
              <a:t>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conversion in expression.</a:t>
            </a:r>
          </a:p>
          <a:p>
            <a:pPr marL="0" indent="0">
              <a:buNone/>
            </a:pPr>
            <a:endParaRPr lang="en-US" sz="4400" b="1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4400" dirty="0" smtClean="0">
                <a:latin typeface="Corbel" pitchFamily="34" charset="0"/>
              </a:rPr>
              <a:t> follows this rule in arithmetic expressions and converts a lower type value to higher type as per the operands involved</a:t>
            </a:r>
          </a:p>
          <a:p>
            <a:pPr marL="0" indent="0">
              <a:buNone/>
            </a:pPr>
            <a:r>
              <a:rPr lang="en-US" sz="4400" b="1" dirty="0" smtClean="0">
                <a:latin typeface="Corbel" pitchFamily="34" charset="0"/>
              </a:rPr>
              <a:t> </a:t>
            </a:r>
            <a:endParaRPr lang="en-US" sz="4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b</a:t>
            </a: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yte</a:t>
            </a:r>
          </a:p>
          <a:p>
            <a:pPr marL="0" indent="0">
              <a:buNone/>
            </a:pP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short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c</a:t>
            </a: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har               int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i</a:t>
            </a: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nt </a:t>
            </a:r>
            <a:r>
              <a:rPr lang="en-US" sz="3800" dirty="0" smtClean="0">
                <a:solidFill>
                  <a:srgbClr val="FF0000"/>
                </a:solidFill>
                <a:latin typeface="Corbel" pitchFamily="34" charset="0"/>
              </a:rPr>
              <a:t>                 </a:t>
            </a:r>
            <a:r>
              <a:rPr lang="en-US" sz="3800" b="1" dirty="0" smtClean="0">
                <a:solidFill>
                  <a:srgbClr val="002060"/>
                </a:solidFill>
                <a:latin typeface="Corbel" pitchFamily="34" charset="0"/>
              </a:rPr>
              <a:t>long</a:t>
            </a:r>
            <a:r>
              <a:rPr lang="en-US" sz="3800" dirty="0" smtClean="0">
                <a:latin typeface="Corbel" pitchFamily="34" charset="0"/>
              </a:rPr>
              <a:t>            </a:t>
            </a:r>
            <a:r>
              <a:rPr lang="en-US" sz="3800" b="1" dirty="0" err="1" smtClean="0">
                <a:solidFill>
                  <a:srgbClr val="002060"/>
                </a:solidFill>
                <a:latin typeface="Corbel" pitchFamily="34" charset="0"/>
              </a:rPr>
              <a:t>long</a:t>
            </a:r>
            <a:endParaRPr lang="en-US" sz="3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orbel" pitchFamily="34" charset="0"/>
              </a:rPr>
              <a:t> </a:t>
            </a:r>
            <a:r>
              <a:rPr lang="en-US" sz="3800" dirty="0" smtClean="0">
                <a:latin typeface="Corbel" pitchFamily="34" charset="0"/>
              </a:rPr>
              <a:t>                                              </a:t>
            </a:r>
            <a:r>
              <a:rPr lang="en-US" sz="3800" b="1" dirty="0" smtClean="0">
                <a:solidFill>
                  <a:srgbClr val="00B050"/>
                </a:solidFill>
                <a:latin typeface="Corbel" pitchFamily="34" charset="0"/>
              </a:rPr>
              <a:t>float         </a:t>
            </a:r>
            <a:r>
              <a:rPr lang="en-US" sz="3800" b="1" dirty="0" err="1" smtClean="0">
                <a:solidFill>
                  <a:srgbClr val="00B050"/>
                </a:solidFill>
                <a:latin typeface="Corbel" pitchFamily="34" charset="0"/>
              </a:rPr>
              <a:t>float</a:t>
            </a:r>
            <a:endParaRPr lang="en-US" sz="3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orbel" pitchFamily="34" charset="0"/>
              </a:rPr>
              <a:t> </a:t>
            </a:r>
            <a:r>
              <a:rPr lang="en-US" sz="3800" dirty="0" smtClean="0">
                <a:latin typeface="Corbel" pitchFamily="34" charset="0"/>
              </a:rPr>
              <a:t>                                                                 </a:t>
            </a:r>
            <a:r>
              <a:rPr lang="en-US" sz="3800" b="1" dirty="0" smtClean="0">
                <a:solidFill>
                  <a:srgbClr val="C00000"/>
                </a:solidFill>
                <a:latin typeface="Corbel" pitchFamily="34" charset="0"/>
              </a:rPr>
              <a:t>double </a:t>
            </a:r>
            <a:r>
              <a:rPr lang="en-US" sz="3800" dirty="0" smtClean="0">
                <a:latin typeface="Corbel" pitchFamily="34" charset="0"/>
              </a:rPr>
              <a:t>       </a:t>
            </a:r>
            <a:r>
              <a:rPr lang="en-US" sz="3800" b="1" dirty="0" err="1" smtClean="0">
                <a:solidFill>
                  <a:srgbClr val="C00000"/>
                </a:solidFill>
                <a:latin typeface="Corbel" pitchFamily="34" charset="0"/>
              </a:rPr>
              <a:t>double</a:t>
            </a:r>
            <a:endParaRPr lang="en-US" sz="3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 smtClean="0">
                <a:latin typeface="Corbel" pitchFamily="34" charset="0"/>
              </a:rPr>
              <a:t>                               </a:t>
            </a:r>
            <a:endParaRPr lang="en-US" sz="3800" dirty="0">
              <a:latin typeface="Corbel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1071538" y="4286256"/>
            <a:ext cx="457200" cy="1643074"/>
          </a:xfrm>
          <a:prstGeom prst="rightBrace">
            <a:avLst>
              <a:gd name="adj1" fmla="val 8333"/>
              <a:gd name="adj2" fmla="val 46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071670" y="4857760"/>
            <a:ext cx="685800" cy="50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143240" y="5072074"/>
            <a:ext cx="457200" cy="428628"/>
          </a:xfrm>
          <a:prstGeom prst="rightBrace">
            <a:avLst>
              <a:gd name="adj1" fmla="val 8333"/>
              <a:gd name="adj2" fmla="val 58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143372" y="5214950"/>
            <a:ext cx="457200" cy="800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905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49737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b</a:t>
            </a:r>
            <a:r>
              <a:rPr lang="en-US" b="1" dirty="0" smtClean="0">
                <a:latin typeface="Corbel" pitchFamily="34" charset="0"/>
              </a:rPr>
              <a:t>yte a=10,b=20;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b</a:t>
            </a:r>
            <a:r>
              <a:rPr lang="en-US" b="1" dirty="0" smtClean="0">
                <a:latin typeface="Corbel" pitchFamily="34" charset="0"/>
              </a:rPr>
              <a:t>yte c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c = a + b;</a:t>
            </a:r>
            <a:r>
              <a:rPr lang="en-US" dirty="0" smtClean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possible loss of precision. </a:t>
            </a:r>
            <a:r>
              <a:rPr lang="en-US" b="1" dirty="0" smtClean="0">
                <a:latin typeface="Corbel" pitchFamily="34" charset="0"/>
              </a:rPr>
              <a:t>[byte &lt;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]</a:t>
            </a:r>
            <a:r>
              <a:rPr lang="en-US" dirty="0" smtClean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 both a and b are bytes java converts them to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  <a:latin typeface="Corbel" pitchFamily="34" charset="0"/>
              </a:rPr>
              <a:t>   Sol:-1</a:t>
            </a: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c=(byte)(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not reliable as byte is &lt; </a:t>
            </a:r>
            <a:r>
              <a:rPr lang="en-US" sz="22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so there maybe           			        rotation of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value.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  <a:latin typeface="Corbel" pitchFamily="34" charset="0"/>
              </a:rPr>
              <a:t>   Sol:-2                	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 a=10,b=20;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c;                 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c=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  </a:t>
            </a: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more reliable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2285992"/>
            <a:ext cx="384175" cy="2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3786190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5857892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Conversion In Expression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842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Which of these is necessary condition for  automatic type conversion in Java?</a:t>
            </a: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A.</a:t>
            </a:r>
            <a:r>
              <a:rPr lang="en-US" sz="2400" dirty="0" smtClean="0">
                <a:latin typeface="Corbel" pitchFamily="34" charset="0"/>
              </a:rPr>
              <a:t>  The </a:t>
            </a:r>
            <a:r>
              <a:rPr lang="en-US" sz="2400" dirty="0">
                <a:latin typeface="Corbel" pitchFamily="34" charset="0"/>
              </a:rPr>
              <a:t>destination type is smaller than source type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B.</a:t>
            </a:r>
            <a:r>
              <a:rPr lang="en-US" sz="2400" dirty="0" smtClean="0">
                <a:latin typeface="Corbel" pitchFamily="34" charset="0"/>
              </a:rPr>
              <a:t>  </a:t>
            </a:r>
            <a:r>
              <a:rPr lang="en-US" sz="2400" dirty="0">
                <a:latin typeface="Corbel" pitchFamily="34" charset="0"/>
              </a:rPr>
              <a:t>The destination type is larger than source type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r>
              <a:rPr lang="en-US" sz="2400" b="1" dirty="0" smtClean="0">
                <a:latin typeface="Corbel" pitchFamily="34" charset="0"/>
              </a:rPr>
              <a:t>C. 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dirty="0">
                <a:latin typeface="Corbel" pitchFamily="34" charset="0"/>
              </a:rPr>
              <a:t>destination type can be larger or smaller than source </a:t>
            </a:r>
            <a:r>
              <a:rPr lang="en-US" sz="2400" dirty="0" smtClean="0">
                <a:latin typeface="Corbel" pitchFamily="34" charset="0"/>
              </a:rPr>
              <a:t>	</a:t>
            </a:r>
          </a:p>
          <a:p>
            <a:pPr marL="457200" indent="-457200">
              <a:buNone/>
            </a:pPr>
            <a:r>
              <a:rPr lang="en-US" sz="2400" dirty="0" smtClean="0">
                <a:latin typeface="Corbel" pitchFamily="34" charset="0"/>
              </a:rPr>
              <a:t>       type.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D.  </a:t>
            </a:r>
            <a:r>
              <a:rPr lang="en-US" sz="2400" dirty="0">
                <a:latin typeface="Corbel" pitchFamily="34" charset="0"/>
              </a:rPr>
              <a:t>None of the mentioned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Answer:-B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931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Generally,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 types</a:t>
            </a:r>
            <a:r>
              <a:rPr lang="en-IN" sz="2400" dirty="0" smtClean="0">
                <a:latin typeface="Corbel" pitchFamily="34" charset="0"/>
              </a:rPr>
              <a:t> are used to create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variables</a:t>
            </a:r>
            <a:r>
              <a:rPr lang="en-IN" sz="2400" dirty="0" smtClean="0">
                <a:latin typeface="Corbel" pitchFamily="34" charset="0"/>
              </a:rPr>
              <a:t> where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variables </a:t>
            </a:r>
            <a:r>
              <a:rPr lang="en-IN" sz="2400" dirty="0" smtClean="0">
                <a:latin typeface="Corbel" pitchFamily="34" charset="0"/>
              </a:rPr>
              <a:t>will hold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values</a:t>
            </a:r>
            <a:r>
              <a:rPr lang="en-IN" sz="2400" dirty="0" smtClean="0">
                <a:latin typeface="Corbel" pitchFamily="34" charset="0"/>
              </a:rPr>
              <a:t>, as 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defined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range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values</a:t>
            </a:r>
            <a:r>
              <a:rPr lang="en-IN" sz="2400" dirty="0" smtClean="0">
                <a:latin typeface="Corbel" pitchFamily="34" charset="0"/>
              </a:rPr>
              <a:t> of a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 type</a:t>
            </a:r>
            <a:r>
              <a:rPr lang="en-IN" sz="2400" dirty="0" smtClean="0">
                <a:latin typeface="Corbel" pitchFamily="34" charset="0"/>
              </a:rPr>
              <a:t>. 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 supports </a:t>
            </a:r>
            <a:r>
              <a:rPr lang="en-IN" sz="2400" b="1" dirty="0" smtClean="0">
                <a:solidFill>
                  <a:srgbClr val="FF0000"/>
                </a:solidFill>
                <a:latin typeface="Corbel" pitchFamily="34" charset="0"/>
              </a:rPr>
              <a:t>two</a:t>
            </a:r>
            <a:r>
              <a:rPr lang="en-IN" sz="2400" dirty="0" smtClean="0">
                <a:latin typeface="Corbel" pitchFamily="34" charset="0"/>
              </a:rPr>
              <a:t> categories of data types:</a:t>
            </a: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Primitive data types</a:t>
            </a:r>
            <a:r>
              <a:rPr lang="en-IN" dirty="0" smtClean="0">
                <a:latin typeface="Corbel" pitchFamily="34" charset="0"/>
              </a:rPr>
              <a:t> 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Non Primitive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rbel" pitchFamily="34" charset="0"/>
              </a:rPr>
              <a:t>What is the error in this code?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	byte b = 50;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	b = b * 50;</a:t>
            </a: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A.</a:t>
            </a:r>
            <a:r>
              <a:rPr lang="en-US" dirty="0" smtClean="0">
                <a:latin typeface="Corbel" pitchFamily="34" charset="0"/>
              </a:rPr>
              <a:t>  b </a:t>
            </a:r>
            <a:r>
              <a:rPr lang="en-US" dirty="0">
                <a:latin typeface="Corbel" pitchFamily="34" charset="0"/>
              </a:rPr>
              <a:t>can not contain value </a:t>
            </a:r>
            <a:r>
              <a:rPr lang="en-US" dirty="0" smtClean="0">
                <a:latin typeface="Corbel" pitchFamily="34" charset="0"/>
              </a:rPr>
              <a:t>2500</a:t>
            </a:r>
            <a:r>
              <a:rPr lang="en-US" dirty="0">
                <a:latin typeface="Corbel" pitchFamily="34" charset="0"/>
              </a:rPr>
              <a:t>, limited by its range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B.</a:t>
            </a:r>
            <a:r>
              <a:rPr lang="en-US" dirty="0" smtClean="0">
                <a:latin typeface="Corbel" pitchFamily="34" charset="0"/>
              </a:rPr>
              <a:t>   </a:t>
            </a:r>
            <a:r>
              <a:rPr lang="en-US" dirty="0">
                <a:latin typeface="Corbel" pitchFamily="34" charset="0"/>
              </a:rPr>
              <a:t>* operator has converted b * </a:t>
            </a:r>
            <a:r>
              <a:rPr lang="en-US" dirty="0" smtClean="0">
                <a:latin typeface="Corbel" pitchFamily="34" charset="0"/>
              </a:rPr>
              <a:t>50 </a:t>
            </a:r>
            <a:r>
              <a:rPr lang="en-US" dirty="0">
                <a:latin typeface="Corbel" pitchFamily="34" charset="0"/>
              </a:rPr>
              <a:t>into </a:t>
            </a:r>
            <a:r>
              <a:rPr lang="en-US" dirty="0" err="1">
                <a:latin typeface="Corbel" pitchFamily="34" charset="0"/>
              </a:rPr>
              <a:t>int</a:t>
            </a:r>
            <a:r>
              <a:rPr lang="en-US" dirty="0">
                <a:latin typeface="Corbel" pitchFamily="34" charset="0"/>
              </a:rPr>
              <a:t>, which can not </a:t>
            </a:r>
            <a:r>
              <a:rPr lang="en-US" dirty="0" smtClean="0">
                <a:latin typeface="Corbel" pitchFamily="34" charset="0"/>
              </a:rPr>
              <a:t>  	be </a:t>
            </a:r>
            <a:r>
              <a:rPr lang="en-US" dirty="0">
                <a:latin typeface="Corbel" pitchFamily="34" charset="0"/>
              </a:rPr>
              <a:t>converted to byte without casting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C.   </a:t>
            </a:r>
            <a:r>
              <a:rPr lang="en-US" dirty="0">
                <a:latin typeface="Corbel" pitchFamily="34" charset="0"/>
              </a:rPr>
              <a:t>b can not contain value 50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D.   </a:t>
            </a:r>
            <a:r>
              <a:rPr lang="en-US" dirty="0">
                <a:latin typeface="Corbel" pitchFamily="34" charset="0"/>
              </a:rPr>
              <a:t>No error in this </a:t>
            </a:r>
            <a:r>
              <a:rPr lang="en-US" dirty="0" smtClean="0">
                <a:latin typeface="Corbel" pitchFamily="34" charset="0"/>
              </a:rPr>
              <a:t>code.</a:t>
            </a:r>
          </a:p>
          <a:p>
            <a:pPr marL="0" indent="0">
              <a:buNone/>
            </a:pP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Answer:-B</a:t>
            </a:r>
            <a:endParaRPr lang="en-US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85247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303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rbel" pitchFamily="34" charset="0"/>
              </a:rPr>
              <a:t>If an expression contains double, </a:t>
            </a:r>
            <a:r>
              <a:rPr lang="en-US" sz="2800" b="1" dirty="0" err="1" smtClean="0">
                <a:latin typeface="Corbel" pitchFamily="34" charset="0"/>
              </a:rPr>
              <a:t>int</a:t>
            </a:r>
            <a:r>
              <a:rPr lang="en-US" sz="2800" b="1" dirty="0" smtClean="0">
                <a:latin typeface="Corbel" pitchFamily="34" charset="0"/>
              </a:rPr>
              <a:t>, float, long, then 	whole expression will promoted into which of these   data  types ?</a:t>
            </a: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A.  </a:t>
            </a:r>
            <a:r>
              <a:rPr lang="en-US" dirty="0" smtClean="0">
                <a:latin typeface="Corbel" pitchFamily="34" charset="0"/>
              </a:rPr>
              <a:t>long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B.  </a:t>
            </a:r>
            <a:r>
              <a:rPr lang="en-US" dirty="0" err="1" smtClean="0">
                <a:latin typeface="Corbel" pitchFamily="34" charset="0"/>
              </a:rPr>
              <a:t>int</a:t>
            </a: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C.  </a:t>
            </a:r>
            <a:r>
              <a:rPr lang="en-US" dirty="0" smtClean="0">
                <a:latin typeface="Corbel" pitchFamily="34" charset="0"/>
              </a:rPr>
              <a:t>double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D.</a:t>
            </a:r>
            <a:r>
              <a:rPr lang="en-US" dirty="0" smtClean="0">
                <a:latin typeface="Corbel" pitchFamily="34" charset="0"/>
              </a:rPr>
              <a:t>  float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Answer:-C</a:t>
            </a:r>
            <a:endParaRPr lang="en-US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625" y="152400"/>
            <a:ext cx="8534400" cy="77627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600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End Of Lecture 4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2316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9826086245</a:t>
            </a:r>
            <a:endParaRPr lang="en-US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</a:t>
            </a:r>
            <a:r>
              <a:rPr lang="en-US" sz="2800" b="1" u="sng" smtClean="0">
                <a:solidFill>
                  <a:srgbClr val="0070C0"/>
                </a:solidFill>
                <a:latin typeface="Corbel" pitchFamily="34" charset="0"/>
              </a:rPr>
              <a:t>for </a:t>
            </a:r>
            <a:r>
              <a:rPr lang="en-US" sz="2800" b="1" u="sng" smtClean="0">
                <a:solidFill>
                  <a:srgbClr val="0070C0"/>
                </a:solidFill>
                <a:latin typeface="Corbel" pitchFamily="34" charset="0"/>
              </a:rPr>
              <a:t>Sixth </a:t>
            </a:r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Lecture:</a:t>
            </a:r>
          </a:p>
          <a:p>
            <a:pPr marL="342900" indent="-342900">
              <a:buAutoNum type="arabicPeriod"/>
            </a:pPr>
            <a:endParaRPr lang="en-US" b="1" dirty="0" smtClean="0"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Operators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Displaying values of variables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Concatenation using operator +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Concept of default values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Program to calculate area and circumference of Circle</a:t>
            </a:r>
            <a:endParaRPr lang="en-IN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Data Type Categories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atatype-image(corrected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Non 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Non primitive data types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are also called as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reference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Non Primitive Data  Type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used to refer to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solidFill>
                  <a:srgbClr val="FF0000"/>
                </a:solidFill>
                <a:latin typeface="Corbel" pitchFamily="34" charset="0"/>
              </a:rPr>
              <a:t>.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variables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 type 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class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arrays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enums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interface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are represented as objects.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will discuss this in later chapters like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Arrays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Classes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Objects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Corbel" pitchFamily="34" charset="0"/>
              </a:rPr>
              <a:t>There are totally </a:t>
            </a:r>
            <a:r>
              <a:rPr lang="en-IN" b="1" u="sng" dirty="0" smtClean="0">
                <a:solidFill>
                  <a:srgbClr val="C00000"/>
                </a:solidFill>
                <a:latin typeface="Corbel" pitchFamily="34" charset="0"/>
              </a:rPr>
              <a:t>eight</a:t>
            </a:r>
            <a:r>
              <a:rPr lang="en-IN" dirty="0" smtClean="0">
                <a:latin typeface="Corbel" pitchFamily="34" charset="0"/>
              </a:rPr>
              <a:t> primitive data types in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dirty="0" smtClean="0">
                <a:latin typeface="Corbel" pitchFamily="34" charset="0"/>
              </a:rPr>
              <a:t>. They can be categorized as given below:</a:t>
            </a:r>
          </a:p>
          <a:p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Integer types </a:t>
            </a:r>
            <a:r>
              <a:rPr lang="en-IN" dirty="0" smtClean="0">
                <a:latin typeface="Corbel" pitchFamily="34" charset="0"/>
              </a:rPr>
              <a:t>(Does not allow decimal places)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byte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short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long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Rational Numbers</a:t>
            </a:r>
            <a:r>
              <a:rPr lang="en-IN" dirty="0" smtClean="0">
                <a:latin typeface="Corbel" pitchFamily="34" charset="0"/>
              </a:rPr>
              <a:t>(Numbers with decimal places)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float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double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Characters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char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Conditional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boolean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Integer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00100" y="2071678"/>
          <a:ext cx="7143800" cy="350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1404947"/>
                <a:gridCol w="3357586"/>
              </a:tblGrid>
              <a:tr h="6000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Type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Size</a:t>
                      </a:r>
                    </a:p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(In Bytes)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Range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byte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1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-128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to</a:t>
                      </a:r>
                      <a:r>
                        <a:rPr lang="en-US" sz="2000" b="1" dirty="0" smtClean="0">
                          <a:latin typeface="Corbel" pitchFamily="34" charset="0"/>
                        </a:rPr>
                        <a:t> 127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short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2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-32768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to</a:t>
                      </a:r>
                      <a:r>
                        <a:rPr lang="en-US" sz="2000" b="1" dirty="0" smtClean="0">
                          <a:latin typeface="Corbel" pitchFamily="34" charset="0"/>
                        </a:rPr>
                        <a:t> 32767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orbel" pitchFamily="34" charset="0"/>
                        </a:rPr>
                        <a:t>int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4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-2147483648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to</a:t>
                      </a:r>
                      <a:r>
                        <a:rPr lang="en-US" sz="2000" b="1" dirty="0" smtClean="0">
                          <a:latin typeface="Corbel" pitchFamily="34" charset="0"/>
                        </a:rPr>
                        <a:t> 2147483648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long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8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-9223,372,036,854,775,808 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to</a:t>
                      </a:r>
                    </a:p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9223,372,036,854,775,807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Rational Numbers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43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1404947"/>
                <a:gridCol w="3357586"/>
              </a:tblGrid>
              <a:tr h="6000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Type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Size</a:t>
                      </a:r>
                    </a:p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(In Bytes)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Range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float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4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-3.4 * 10</a:t>
                      </a:r>
                      <a:r>
                        <a:rPr lang="en-IN" sz="2000" b="1" baseline="30000" dirty="0" smtClean="0">
                          <a:latin typeface="Corbel" pitchFamily="34" charset="0"/>
                        </a:rPr>
                        <a:t>38</a:t>
                      </a:r>
                      <a:r>
                        <a:rPr kumimoji="0" lang="en-IN" sz="2000" b="0" i="0" kern="1200" baseline="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000" b="1" i="0" kern="1200" baseline="0" dirty="0" smtClean="0">
                          <a:solidFill>
                            <a:srgbClr val="FF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IN" sz="2000" b="0" i="0" kern="1200" baseline="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000" b="1" i="0" kern="1200" baseline="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3.4 * 10</a:t>
                      </a:r>
                      <a:r>
                        <a:rPr kumimoji="0" lang="en-IN" sz="2000" b="1" i="0" kern="1200" baseline="300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r>
                        <a:rPr lang="en-US" sz="2000" b="1" baseline="0" dirty="0" smtClean="0">
                          <a:latin typeface="Corbel" pitchFamily="34" charset="0"/>
                        </a:rPr>
                        <a:t>(6 significant decimal digits)</a:t>
                      </a:r>
                      <a:endParaRPr lang="en-IN" sz="2000" b="1" baseline="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double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8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-1.7*10</a:t>
                      </a:r>
                      <a:r>
                        <a:rPr kumimoji="0" lang="en-IN" sz="2000" b="1" i="0" kern="1200" baseline="300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308</a:t>
                      </a:r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000" b="1" i="0" kern="1200" dirty="0" smtClean="0">
                          <a:solidFill>
                            <a:srgbClr val="FF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1.7*10</a:t>
                      </a:r>
                      <a:r>
                        <a:rPr kumimoji="0" lang="en-IN" sz="2000" b="1" i="0" kern="1200" baseline="300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308</a:t>
                      </a:r>
                      <a:r>
                        <a:rPr lang="en-IN" sz="2000" b="1" dirty="0" smtClean="0">
                          <a:latin typeface="Corbel" pitchFamily="34" charset="0"/>
                        </a:rPr>
                        <a:t/>
                      </a:r>
                      <a:br>
                        <a:rPr lang="en-IN" sz="2000" b="1" dirty="0" smtClean="0">
                          <a:latin typeface="Corbel" pitchFamily="34" charset="0"/>
                        </a:rPr>
                      </a:br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(15 significant decimal digits)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Characters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r>
              <a:rPr lang="en-US" sz="2300" dirty="0" smtClean="0"/>
              <a:t> </a:t>
            </a:r>
            <a:endParaRPr lang="en-US" sz="2000" i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74580" cy="86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27"/>
                <a:gridCol w="803426"/>
                <a:gridCol w="3979627"/>
              </a:tblGrid>
              <a:tr h="41968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Type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Size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Range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4765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char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2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2000" b="1" i="0" kern="1200" baseline="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kern="1200" baseline="0" dirty="0" smtClean="0">
                          <a:solidFill>
                            <a:srgbClr val="FF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US" sz="2000" b="1" i="0" kern="1200" baseline="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65535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2566</TotalTime>
  <Words>1661</Words>
  <Application>Microsoft Office PowerPoint</Application>
  <PresentationFormat>On-screen Show (4:3)</PresentationFormat>
  <Paragraphs>398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Data Types</vt:lpstr>
      <vt:lpstr>Data Type Categories</vt:lpstr>
      <vt:lpstr>Non 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Type    Conversion</vt:lpstr>
      <vt:lpstr>Type    Conversion</vt:lpstr>
      <vt:lpstr>Type    Conversion</vt:lpstr>
      <vt:lpstr>Rules For Implicit Conversion</vt:lpstr>
      <vt:lpstr>Rule 1 : Convertible</vt:lpstr>
      <vt:lpstr>Rule 2 : Smaller</vt:lpstr>
      <vt:lpstr>QUIZ</vt:lpstr>
      <vt:lpstr>Examples</vt:lpstr>
      <vt:lpstr>Examples</vt:lpstr>
      <vt:lpstr>Examples</vt:lpstr>
      <vt:lpstr>Examples</vt:lpstr>
      <vt:lpstr>Examples</vt:lpstr>
      <vt:lpstr>Examples</vt:lpstr>
      <vt:lpstr>Conversion Diagram</vt:lpstr>
      <vt:lpstr>Type Conversion In Expression</vt:lpstr>
      <vt:lpstr>Type Conversion In Expression</vt:lpstr>
      <vt:lpstr>QUIZ</vt:lpstr>
      <vt:lpstr>QUIZ</vt:lpstr>
      <vt:lpstr>QUIZ</vt:lpstr>
      <vt:lpstr>End Of Lecture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297</cp:revision>
  <dcterms:created xsi:type="dcterms:W3CDTF">2015-12-21T13:46:48Z</dcterms:created>
  <dcterms:modified xsi:type="dcterms:W3CDTF">2020-06-15T16:09:16Z</dcterms:modified>
</cp:coreProperties>
</file>