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8" r:id="rId6"/>
    <p:sldId id="273" r:id="rId7"/>
    <p:sldId id="259" r:id="rId8"/>
    <p:sldId id="262" r:id="rId9"/>
    <p:sldId id="260" r:id="rId10"/>
    <p:sldId id="270" r:id="rId11"/>
    <p:sldId id="263" r:id="rId12"/>
    <p:sldId id="271" r:id="rId13"/>
    <p:sldId id="266" r:id="rId14"/>
    <p:sldId id="272" r:id="rId15"/>
    <p:sldId id="265" r:id="rId16"/>
    <p:sldId id="275" r:id="rId17"/>
    <p:sldId id="276" r:id="rId18"/>
    <p:sldId id="277" r:id="rId19"/>
    <p:sldId id="278" r:id="rId20"/>
    <p:sldId id="274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3" autoAdjust="0"/>
    <p:restoredTop sz="94660"/>
  </p:normalViewPr>
  <p:slideViewPr>
    <p:cSldViewPr>
      <p:cViewPr varScale="1">
        <p:scale>
          <a:sx n="86" d="100"/>
          <a:sy n="86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6/23/2020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rbel" pitchFamily="34" charset="0"/>
              </a:rPr>
              <a:t>Java SE</a:t>
            </a:r>
          </a:p>
          <a:p>
            <a:r>
              <a:rPr lang="en-US" sz="2800" dirty="0" smtClean="0">
                <a:latin typeface="Corbel" pitchFamily="34" charset="0"/>
              </a:rPr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Lecture-6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8" y="293784"/>
            <a:ext cx="8534400" cy="758952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Concept of default values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964488" cy="5142312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rgbClr val="0070C0"/>
                </a:solidFill>
                <a:latin typeface="Corbel" pitchFamily="34" charset="0"/>
              </a:rPr>
              <a:t>Local variables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orbel" pitchFamily="34" charset="0"/>
              </a:rPr>
              <a:t> Variables declared in 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method</a:t>
            </a:r>
            <a:r>
              <a:rPr lang="en-US" sz="2400" dirty="0" smtClean="0">
                <a:latin typeface="Corbel" pitchFamily="34" charset="0"/>
              </a:rPr>
              <a:t> are called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local variables.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orbel" pitchFamily="34" charset="0"/>
              </a:rPr>
              <a:t>These variables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cannot be left unassigned </a:t>
            </a:r>
            <a:r>
              <a:rPr lang="en-US" sz="2400" dirty="0" smtClean="0">
                <a:latin typeface="Corbel" pitchFamily="34" charset="0"/>
              </a:rPr>
              <a:t>else compiler generates error.</a:t>
            </a: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static void main(String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(“Value of a is”+a);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508518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Error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9575" y="5517233"/>
            <a:ext cx="4924425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533095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Class level Variables </a:t>
            </a:r>
            <a:r>
              <a:rPr lang="en-US" dirty="0" smtClean="0">
                <a:solidFill>
                  <a:srgbClr val="0070C0"/>
                </a:solidFill>
                <a:latin typeface="Corbel" pitchFamily="34" charset="0"/>
              </a:rPr>
              <a:t>:-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orbel" pitchFamily="34" charset="0"/>
              </a:rPr>
              <a:t>Variables which are declared in a class but not inside a particular method.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orbel" pitchFamily="34" charset="0"/>
              </a:rPr>
              <a:t>If these variables are left unassigned then they are assigned with default value </a:t>
            </a:r>
            <a:r>
              <a:rPr lang="en-US" sz="2400" b="1" i="1" dirty="0" smtClean="0">
                <a:latin typeface="Corbel" pitchFamily="34" charset="0"/>
              </a:rPr>
              <a:t>0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i="1" dirty="0" smtClean="0">
                <a:latin typeface="Corbel" pitchFamily="34" charset="0"/>
              </a:rPr>
              <a:t>false</a:t>
            </a:r>
            <a:r>
              <a:rPr lang="en-US" sz="2400" i="1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depending on their data type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class Student</a:t>
            </a:r>
          </a:p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 </a:t>
            </a:r>
            <a:r>
              <a:rPr lang="en-IN" sz="2400" b="1" dirty="0" err="1" smtClean="0">
                <a:latin typeface="Corbel" pitchFamily="34" charset="0"/>
              </a:rPr>
              <a:t>int</a:t>
            </a:r>
            <a:r>
              <a:rPr lang="en-IN" sz="2400" b="1" dirty="0" smtClean="0">
                <a:latin typeface="Corbel" pitchFamily="34" charset="0"/>
              </a:rPr>
              <a:t> roll;</a:t>
            </a: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.</a:t>
            </a:r>
            <a:endParaRPr lang="en-IN" sz="2400" b="1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 public  void show( )</a:t>
            </a:r>
          </a:p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 {</a:t>
            </a:r>
          </a:p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 </a:t>
            </a:r>
            <a:r>
              <a:rPr lang="en-IN" sz="2400" b="1" dirty="0" err="1" smtClean="0">
                <a:latin typeface="Corbel" pitchFamily="34" charset="0"/>
              </a:rPr>
              <a:t>System.out.println</a:t>
            </a:r>
            <a:r>
              <a:rPr lang="en-IN" sz="2400" b="1" dirty="0" smtClean="0">
                <a:latin typeface="Corbel" pitchFamily="34" charset="0"/>
              </a:rPr>
              <a:t>(“Roll is"+roll);</a:t>
            </a:r>
          </a:p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 }</a:t>
            </a: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}</a:t>
            </a:r>
            <a:endParaRPr lang="en-IN" sz="24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Concept of default values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1871" y="2786058"/>
            <a:ext cx="6462129" cy="1285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8" y="293784"/>
            <a:ext cx="8534400" cy="758952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Default Values Chart</a:t>
            </a:r>
            <a:endParaRPr lang="en-IN" b="1" dirty="0">
              <a:latin typeface="Corbe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57158" y="2143116"/>
          <a:ext cx="8429684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42148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Data Type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Default Value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 err="1">
                          <a:latin typeface="Corbel" pitchFamily="34" charset="0"/>
                        </a:rPr>
                        <a:t>boolean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latin typeface="Corbel" pitchFamily="34" charset="0"/>
                        </a:rPr>
                        <a:t>false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Corbel" pitchFamily="34" charset="0"/>
                        </a:rPr>
                        <a:t>char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Corbel" pitchFamily="34" charset="0"/>
                        </a:rPr>
                        <a:t>\</a:t>
                      </a:r>
                      <a:r>
                        <a:rPr lang="en-IN" b="1" dirty="0" smtClean="0">
                          <a:latin typeface="Corbel" pitchFamily="34" charset="0"/>
                        </a:rPr>
                        <a:t>u0000 or simply</a:t>
                      </a:r>
                      <a:r>
                        <a:rPr lang="en-IN" b="1" baseline="0" dirty="0" smtClean="0">
                          <a:latin typeface="Corbel" pitchFamily="34" charset="0"/>
                        </a:rPr>
                        <a:t> ‘\0’ 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 err="1">
                          <a:latin typeface="Corbel" pitchFamily="34" charset="0"/>
                        </a:rPr>
                        <a:t>int,short,byte</a:t>
                      </a:r>
                      <a:r>
                        <a:rPr lang="en-IN" b="1" dirty="0">
                          <a:latin typeface="Corbel" pitchFamily="34" charset="0"/>
                        </a:rPr>
                        <a:t> / long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latin typeface="Corbel" pitchFamily="34" charset="0"/>
                        </a:rPr>
                        <a:t>0 / 0L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Corbel" pitchFamily="34" charset="0"/>
                        </a:rPr>
                        <a:t>float /double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latin typeface="Corbel" pitchFamily="34" charset="0"/>
                        </a:rPr>
                        <a:t>0.0f / 0.0d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Corbel" pitchFamily="34" charset="0"/>
                        </a:rPr>
                        <a:t>any reference 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latin typeface="Corbel" pitchFamily="34" charset="0"/>
                        </a:rPr>
                        <a:t>null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10800000" flipV="1">
            <a:off x="285719" y="5067697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Remember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that these values are for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class level variables </a:t>
            </a:r>
            <a:r>
              <a:rPr lang="en-US" b="1" dirty="0" smtClean="0">
                <a:latin typeface="Corbel" pitchFamily="34" charset="0"/>
              </a:rPr>
              <a:t>i.e. instance members </a:t>
            </a:r>
            <a:r>
              <a:rPr lang="en-US" dirty="0" smtClean="0">
                <a:latin typeface="Corbel" pitchFamily="34" charset="0"/>
              </a:rPr>
              <a:t>not for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local variables</a:t>
            </a:r>
            <a:r>
              <a:rPr lang="en-US" b="1" dirty="0" smtClean="0">
                <a:latin typeface="Corbel" pitchFamily="34" charset="0"/>
              </a:rPr>
              <a:t>. </a:t>
            </a:r>
            <a:r>
              <a:rPr lang="en-US" dirty="0" smtClean="0">
                <a:latin typeface="Corbel" pitchFamily="34" charset="0"/>
              </a:rPr>
              <a:t>Local variables in java do not have any value not even “garbage value”!</a:t>
            </a:r>
            <a:endParaRPr lang="en-IN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Try this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03920" cy="5445224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latin typeface="Corbel" pitchFamily="34" charset="0"/>
              </a:rPr>
              <a:t>Write a program to calculate area and circumference of a circle. Assume radius to be an integer and assign it any value of your choice.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03920" cy="5445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Circle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public static void main(String 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{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r=10;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double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area,circ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area=3.14*r*r;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circ=2*3.14*r;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("Area is "+area);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("Circumference is "+circ);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  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Circ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06" y="3000372"/>
            <a:ext cx="5286412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Using “Math” class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latin typeface="Corbel" pitchFamily="34" charset="0"/>
              </a:rPr>
              <a:t> has a predefined class called “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Math</a:t>
            </a:r>
            <a:r>
              <a:rPr lang="en-US" sz="2400" dirty="0" smtClean="0">
                <a:latin typeface="Corbel" pitchFamily="34" charset="0"/>
              </a:rPr>
              <a:t>”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The  class is available in the package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java.lang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IN" sz="2400" dirty="0" smtClean="0">
                <a:latin typeface="Corbel" pitchFamily="34" charset="0"/>
              </a:rPr>
              <a:t> contains 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methods for performing basic numeric operations like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exponential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square root 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trigonometric functions </a:t>
            </a:r>
            <a:r>
              <a:rPr lang="en-IN" sz="2400" dirty="0" smtClean="0">
                <a:latin typeface="Corbel" pitchFamily="34" charset="0"/>
              </a:rPr>
              <a:t>etc</a:t>
            </a: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Within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Math</a:t>
            </a:r>
            <a:r>
              <a:rPr lang="en-US" sz="2400" dirty="0" smtClean="0">
                <a:latin typeface="Corbel" pitchFamily="34" charset="0"/>
              </a:rPr>
              <a:t> class there is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static data member </a:t>
            </a:r>
            <a:r>
              <a:rPr lang="en-US" sz="2400" dirty="0" smtClean="0">
                <a:latin typeface="Corbel" pitchFamily="34" charset="0"/>
              </a:rPr>
              <a:t>called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PI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which </a:t>
            </a:r>
            <a:r>
              <a:rPr lang="en-IN" sz="2400" dirty="0" smtClean="0">
                <a:latin typeface="Corbel" pitchFamily="34" charset="0"/>
              </a:rPr>
              <a:t>returns the pi value of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3.141592653589793</a:t>
            </a:r>
            <a:endParaRPr lang="en-IN" sz="2400" b="1" dirty="0">
              <a:solidFill>
                <a:schemeClr val="accent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Using “Math” class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Since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PI</a:t>
            </a:r>
            <a:r>
              <a:rPr lang="en-US" sz="2400" dirty="0" smtClean="0">
                <a:latin typeface="Corbel" pitchFamily="34" charset="0"/>
              </a:rPr>
              <a:t>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static</a:t>
            </a:r>
            <a:r>
              <a:rPr lang="en-US" sz="2400" dirty="0" smtClean="0">
                <a:latin typeface="Corbel" pitchFamily="34" charset="0"/>
              </a:rPr>
              <a:t> , we can access it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without creating any object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of 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Math</a:t>
            </a:r>
            <a:r>
              <a:rPr lang="en-US" sz="2400" dirty="0" smtClean="0">
                <a:latin typeface="Corbel" pitchFamily="34" charset="0"/>
              </a:rPr>
              <a:t>  class.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The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syntax </a:t>
            </a:r>
            <a:r>
              <a:rPr lang="en-US" sz="2400" dirty="0" smtClean="0">
                <a:latin typeface="Corbel" pitchFamily="34" charset="0"/>
              </a:rPr>
              <a:t> for  accessing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PI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: </a:t>
            </a:r>
            <a:r>
              <a:rPr lang="en-US" sz="2400" dirty="0" err="1" smtClean="0">
                <a:solidFill>
                  <a:srgbClr val="7030A0"/>
                </a:solidFill>
                <a:latin typeface="Corbel" pitchFamily="34" charset="0"/>
              </a:rPr>
              <a:t>Math.PI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endParaRPr lang="en-IN" sz="2400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Using “Math” class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Example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static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void main(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.out.println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(“Value of  PI is "+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Math.PI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P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00636"/>
            <a:ext cx="7572428" cy="1228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Using “Math.pow( )” 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Math</a:t>
            </a:r>
            <a:r>
              <a:rPr lang="en-US" sz="2400" dirty="0" smtClean="0">
                <a:latin typeface="Corbel" pitchFamily="34" charset="0"/>
              </a:rPr>
              <a:t> class also contains a static method called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pow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 )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which </a:t>
            </a:r>
            <a:r>
              <a:rPr lang="en-IN" sz="2400" dirty="0" smtClean="0">
                <a:latin typeface="Corbel" pitchFamily="34" charset="0"/>
              </a:rPr>
              <a:t>returns the value 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first argument </a:t>
            </a:r>
            <a:r>
              <a:rPr lang="en-IN" sz="2400" dirty="0" smtClean="0">
                <a:latin typeface="Corbel" pitchFamily="34" charset="0"/>
              </a:rPr>
              <a:t>raised to the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power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second argument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Syntax of calling the method </a:t>
            </a:r>
            <a:r>
              <a:rPr lang="en-US" sz="2400" b="1" dirty="0" err="1" smtClean="0">
                <a:latin typeface="Corbel" pitchFamily="34" charset="0"/>
              </a:rPr>
              <a:t>pow</a:t>
            </a:r>
            <a:r>
              <a:rPr lang="en-US" sz="2400" b="1" dirty="0" smtClean="0">
                <a:latin typeface="Corbel" pitchFamily="34" charset="0"/>
              </a:rPr>
              <a:t>( ) is</a:t>
            </a:r>
            <a:r>
              <a:rPr lang="en-US" sz="2400" dirty="0" smtClean="0">
                <a:latin typeface="Corbel" pitchFamily="34" charset="0"/>
              </a:rPr>
              <a:t> : 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Math.pow(</a:t>
            </a:r>
            <a:r>
              <a:rPr lang="en-US" sz="2400" dirty="0" err="1" smtClean="0">
                <a:solidFill>
                  <a:srgbClr val="7030A0"/>
                </a:solidFill>
                <a:latin typeface="Corbel" pitchFamily="34" charset="0"/>
              </a:rPr>
              <a:t>a,b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For example:</a:t>
            </a:r>
          </a:p>
          <a:p>
            <a:pPr>
              <a:buNone/>
            </a:pPr>
            <a:r>
              <a:rPr lang="en-US" sz="2400" dirty="0" err="1" smtClean="0">
                <a:latin typeface="Corbel" pitchFamily="34" charset="0"/>
              </a:rPr>
              <a:t>System.out.println</a:t>
            </a:r>
            <a:r>
              <a:rPr lang="en-US" sz="2400" dirty="0" smtClean="0">
                <a:latin typeface="Corbel" pitchFamily="34" charset="0"/>
              </a:rPr>
              <a:t>(“Result is:”+Math.pow(2,3));</a:t>
            </a: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Result is 8.0</a:t>
            </a:r>
            <a:endParaRPr lang="en-IN" sz="24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Try this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03920" cy="544522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Can you improve the Circle program using the </a:t>
            </a: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Math</a:t>
            </a:r>
            <a:r>
              <a:rPr lang="en-US" sz="2800" b="1" dirty="0" smtClean="0">
                <a:latin typeface="Corbel" pitchFamily="34" charset="0"/>
              </a:rPr>
              <a:t> class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Operators</a:t>
            </a:r>
          </a:p>
          <a:p>
            <a:endParaRPr lang="en-US" b="1" dirty="0" smtClean="0">
              <a:latin typeface="Corbel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Displaying values of variables</a:t>
            </a:r>
          </a:p>
          <a:p>
            <a:endParaRPr lang="en-US" b="1" dirty="0" smtClean="0">
              <a:latin typeface="Corbel" pitchFamily="34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Concatenating using operator “+”</a:t>
            </a:r>
          </a:p>
          <a:p>
            <a:endParaRPr lang="en-US" b="1" dirty="0" smtClean="0">
              <a:latin typeface="Corbel" pitchFamily="34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Concept of Default values</a:t>
            </a:r>
          </a:p>
          <a:p>
            <a:endParaRPr lang="en-US" b="1" dirty="0" smtClean="0">
              <a:latin typeface="Corbel" pitchFamily="34" charset="0"/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Program to calculate Circumference and Area of circle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4681" y="3410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1" y="3991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Improvised version</a:t>
            </a:r>
            <a:br>
              <a:rPr lang="en-US" b="1" dirty="0" smtClean="0">
                <a:latin typeface="Corbel" pitchFamily="34" charset="0"/>
              </a:rPr>
            </a:br>
            <a:r>
              <a:rPr lang="en-US" b="1" dirty="0" smtClean="0">
                <a:latin typeface="Corbel" pitchFamily="34" charset="0"/>
              </a:rPr>
              <a:t>Using Math clas</a:t>
            </a:r>
            <a:r>
              <a:rPr lang="en-US" b="1" dirty="0" smtClean="0"/>
              <a:t>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Circle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static void main(String 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{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r=10;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double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area,circ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area=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Math.PI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*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Math.pow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(r,2);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circ=2*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Math.PI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*r;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("Area is "+area);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("Circumference is "+circ);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 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ircl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8" y="2714620"/>
            <a:ext cx="5734870" cy="1343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End Of Lecture </a:t>
            </a:r>
            <a:r>
              <a:rPr lang="en-US" b="1" dirty="0" smtClean="0">
                <a:latin typeface="Corbel" pitchFamily="34" charset="0"/>
              </a:rPr>
              <a:t>6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006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  <a:endParaRPr lang="en-US" b="1" dirty="0" smtClean="0"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 Accepting Input – Its Types</a:t>
            </a:r>
            <a:endParaRPr lang="en-US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 Accepting Input through Command Line Arguments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rbel" pitchFamily="34" charset="0"/>
              </a:rPr>
              <a:t> Wrapper Classes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3" y="188640"/>
            <a:ext cx="165618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6733"/>
            <a:ext cx="1368152" cy="10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Operators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-36512" y="1916832"/>
            <a:ext cx="18356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rbel" pitchFamily="34" charset="0"/>
              </a:rPr>
              <a:t>Arithmetic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08104" y="1916832"/>
            <a:ext cx="12961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rbel" pitchFamily="34" charset="0"/>
              </a:rPr>
              <a:t>Logical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63688" y="1916832"/>
            <a:ext cx="172819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rbel" pitchFamily="34" charset="0"/>
              </a:rPr>
              <a:t>Relational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91880" y="1916832"/>
            <a:ext cx="201622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rbel" pitchFamily="34" charset="0"/>
              </a:rPr>
              <a:t>ShortHand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04248" y="1916832"/>
            <a:ext cx="11437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rbel" pitchFamily="34" charset="0"/>
              </a:rPr>
              <a:t>Pre/</a:t>
            </a:r>
          </a:p>
          <a:p>
            <a:pPr algn="ctr"/>
            <a:r>
              <a:rPr lang="en-US" b="1" dirty="0" smtClean="0">
                <a:latin typeface="Corbel" pitchFamily="34" charset="0"/>
              </a:rPr>
              <a:t>Post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56376" y="1916832"/>
            <a:ext cx="11437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rbel" pitchFamily="34" charset="0"/>
              </a:rPr>
              <a:t>Misc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560" y="2852936"/>
            <a:ext cx="576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rbel" pitchFamily="34" charset="0"/>
              </a:rPr>
              <a:t>+</a:t>
            </a:r>
          </a:p>
          <a:p>
            <a:endParaRPr lang="en-US" sz="2400" b="1" dirty="0" smtClean="0">
              <a:latin typeface="Corbel" pitchFamily="34" charset="0"/>
            </a:endParaRPr>
          </a:p>
          <a:p>
            <a:r>
              <a:rPr lang="en-US" sz="2400" b="1" dirty="0" smtClean="0">
                <a:latin typeface="Corbel" pitchFamily="34" charset="0"/>
              </a:rPr>
              <a:t>-</a:t>
            </a:r>
          </a:p>
          <a:p>
            <a:endParaRPr lang="en-US" sz="2400" b="1" dirty="0" smtClean="0">
              <a:latin typeface="Corbel" pitchFamily="34" charset="0"/>
            </a:endParaRPr>
          </a:p>
          <a:p>
            <a:r>
              <a:rPr lang="en-US" sz="2400" b="1" dirty="0" smtClean="0">
                <a:latin typeface="Corbel" pitchFamily="34" charset="0"/>
              </a:rPr>
              <a:t>*</a:t>
            </a:r>
          </a:p>
          <a:p>
            <a:endParaRPr lang="en-US" sz="2400" b="1" dirty="0" smtClean="0">
              <a:latin typeface="Corbel" pitchFamily="34" charset="0"/>
            </a:endParaRPr>
          </a:p>
          <a:p>
            <a:r>
              <a:rPr lang="en-US" sz="2400" b="1" dirty="0" smtClean="0">
                <a:latin typeface="Corbel" pitchFamily="34" charset="0"/>
              </a:rPr>
              <a:t>/</a:t>
            </a:r>
          </a:p>
          <a:p>
            <a:endParaRPr lang="en-US" sz="2400" b="1" dirty="0" smtClean="0">
              <a:latin typeface="Corbel" pitchFamily="34" charset="0"/>
            </a:endParaRPr>
          </a:p>
          <a:p>
            <a:r>
              <a:rPr lang="en-US" sz="2400" b="1" dirty="0" smtClean="0">
                <a:latin typeface="Corbel" pitchFamily="34" charset="0"/>
              </a:rPr>
              <a:t>%</a:t>
            </a:r>
            <a:endParaRPr lang="en-IN" sz="2400" b="1" dirty="0">
              <a:latin typeface="Corbel" pitchFamily="34" charset="0"/>
            </a:endParaRPr>
          </a:p>
        </p:txBody>
      </p:sp>
      <p:cxnSp>
        <p:nvCxnSpPr>
          <p:cNvPr id="19" name="Straight Connector 18"/>
          <p:cNvCxnSpPr>
            <a:stCxn id="11" idx="3"/>
          </p:cNvCxnSpPr>
          <p:nvPr/>
        </p:nvCxnSpPr>
        <p:spPr>
          <a:xfrm>
            <a:off x="232320" y="2592921"/>
            <a:ext cx="19200" cy="342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1520" y="31409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1520" y="38610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1520" y="60212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520" y="522920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1520" y="450912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220676" y="4201848"/>
            <a:ext cx="3292988" cy="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32520" y="2520913"/>
            <a:ext cx="19200" cy="357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51720" y="30689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51720" y="371703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51720" y="609329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1720" y="49411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51720" y="429309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57620" y="350043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57620" y="521495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57620" y="464344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57620" y="407194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11760" y="2881967"/>
            <a:ext cx="648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rbel" pitchFamily="34" charset="0"/>
              </a:rPr>
              <a:t>&gt;</a:t>
            </a:r>
          </a:p>
          <a:p>
            <a:endParaRPr lang="en-US" sz="2000" b="1" dirty="0" smtClean="0">
              <a:latin typeface="Corbel" pitchFamily="34" charset="0"/>
            </a:endParaRPr>
          </a:p>
          <a:p>
            <a:r>
              <a:rPr lang="en-US" sz="2000" b="1" dirty="0" smtClean="0">
                <a:latin typeface="Corbel" pitchFamily="34" charset="0"/>
              </a:rPr>
              <a:t>&lt;</a:t>
            </a:r>
          </a:p>
          <a:p>
            <a:endParaRPr lang="en-US" sz="2000" b="1" dirty="0" smtClean="0">
              <a:latin typeface="Corbel" pitchFamily="34" charset="0"/>
            </a:endParaRPr>
          </a:p>
          <a:p>
            <a:r>
              <a:rPr lang="en-US" sz="2000" b="1" dirty="0" smtClean="0">
                <a:latin typeface="Corbel" pitchFamily="34" charset="0"/>
              </a:rPr>
              <a:t>&gt;=</a:t>
            </a:r>
          </a:p>
          <a:p>
            <a:endParaRPr lang="en-US" sz="2000" b="1" dirty="0" smtClean="0">
              <a:latin typeface="Corbel" pitchFamily="34" charset="0"/>
            </a:endParaRPr>
          </a:p>
          <a:p>
            <a:r>
              <a:rPr lang="en-US" sz="2000" b="1" dirty="0" smtClean="0">
                <a:latin typeface="Corbel" pitchFamily="34" charset="0"/>
              </a:rPr>
              <a:t>&lt;=</a:t>
            </a:r>
          </a:p>
          <a:p>
            <a:endParaRPr lang="en-US" sz="2000" b="1" dirty="0" smtClean="0">
              <a:latin typeface="Corbel" pitchFamily="34" charset="0"/>
            </a:endParaRPr>
          </a:p>
          <a:p>
            <a:r>
              <a:rPr lang="en-US" sz="2000" b="1" dirty="0" smtClean="0">
                <a:latin typeface="Corbel" pitchFamily="34" charset="0"/>
              </a:rPr>
              <a:t>==</a:t>
            </a:r>
          </a:p>
          <a:p>
            <a:endParaRPr lang="en-US" sz="2000" b="1" dirty="0" smtClean="0">
              <a:latin typeface="Corbel" pitchFamily="34" charset="0"/>
            </a:endParaRPr>
          </a:p>
          <a:p>
            <a:r>
              <a:rPr lang="en-US" sz="2000" b="1" dirty="0" smtClean="0">
                <a:latin typeface="Corbel" pitchFamily="34" charset="0"/>
              </a:rPr>
              <a:t>!=</a:t>
            </a:r>
            <a:endParaRPr lang="en-IN" sz="2000" b="1" dirty="0">
              <a:latin typeface="Corbe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51720" y="551723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36760" y="2953975"/>
            <a:ext cx="864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r>
              <a:rPr lang="en-US" sz="2000" b="1" dirty="0" smtClean="0">
                <a:latin typeface="Corbel" pitchFamily="34" charset="0"/>
              </a:rPr>
              <a:t>+=</a:t>
            </a:r>
          </a:p>
          <a:p>
            <a:endParaRPr lang="en-US" sz="2000" b="1" dirty="0" smtClean="0">
              <a:latin typeface="Corbel" pitchFamily="34" charset="0"/>
            </a:endParaRPr>
          </a:p>
          <a:p>
            <a:r>
              <a:rPr lang="en-US" sz="2000" b="1" dirty="0" smtClean="0">
                <a:latin typeface="Corbel" pitchFamily="34" charset="0"/>
              </a:rPr>
              <a:t>-=</a:t>
            </a:r>
          </a:p>
          <a:p>
            <a:endParaRPr lang="en-US" sz="2000" b="1" dirty="0" smtClean="0">
              <a:latin typeface="Corbel" pitchFamily="34" charset="0"/>
            </a:endParaRPr>
          </a:p>
          <a:p>
            <a:r>
              <a:rPr lang="en-US" sz="2000" b="1" dirty="0" smtClean="0">
                <a:latin typeface="Corbel" pitchFamily="34" charset="0"/>
              </a:rPr>
              <a:t>*=</a:t>
            </a:r>
          </a:p>
          <a:p>
            <a:endParaRPr lang="en-US" sz="2000" b="1" dirty="0" smtClean="0">
              <a:latin typeface="Corbel" pitchFamily="34" charset="0"/>
            </a:endParaRPr>
          </a:p>
          <a:p>
            <a:r>
              <a:rPr lang="en-US" sz="2000" b="1" dirty="0" smtClean="0">
                <a:latin typeface="Corbel" pitchFamily="34" charset="0"/>
              </a:rPr>
              <a:t>/=</a:t>
            </a:r>
          </a:p>
          <a:p>
            <a:endParaRPr lang="en-US" sz="2000" b="1" dirty="0" smtClean="0">
              <a:latin typeface="Corbel" pitchFamily="34" charset="0"/>
            </a:endParaRPr>
          </a:p>
          <a:p>
            <a:r>
              <a:rPr lang="en-US" sz="2000" b="1" dirty="0" smtClean="0">
                <a:latin typeface="Corbel" pitchFamily="34" charset="0"/>
              </a:rPr>
              <a:t>%=</a:t>
            </a:r>
            <a:endParaRPr lang="en-IN" sz="2000" b="1" dirty="0">
              <a:latin typeface="Corbe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857620" y="585789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52120" y="2564904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652120" y="31409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2160" y="2959784"/>
            <a:ext cx="648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rbel" pitchFamily="34" charset="0"/>
              </a:rPr>
              <a:t>&amp;&amp;</a:t>
            </a:r>
          </a:p>
          <a:p>
            <a:endParaRPr lang="en-US" sz="2000" b="1" dirty="0" smtClean="0">
              <a:latin typeface="Corbel" pitchFamily="34" charset="0"/>
            </a:endParaRPr>
          </a:p>
          <a:p>
            <a:r>
              <a:rPr lang="en-US" sz="2000" b="1" dirty="0" smtClean="0">
                <a:latin typeface="Corbel" pitchFamily="34" charset="0"/>
              </a:rPr>
              <a:t>||</a:t>
            </a:r>
          </a:p>
          <a:p>
            <a:endParaRPr lang="en-US" sz="2000" b="1" dirty="0" smtClean="0">
              <a:latin typeface="Corbel" pitchFamily="34" charset="0"/>
            </a:endParaRPr>
          </a:p>
          <a:p>
            <a:r>
              <a:rPr lang="en-US" sz="2000" b="1" dirty="0" smtClean="0">
                <a:latin typeface="Corbel" pitchFamily="34" charset="0"/>
              </a:rPr>
              <a:t>!</a:t>
            </a:r>
            <a:endParaRPr lang="en-IN" sz="2000" b="1" dirty="0">
              <a:latin typeface="Corbel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652120" y="378904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52120" y="436510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948264" y="249289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948264" y="31409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948264" y="378904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08304" y="2924944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rbel" pitchFamily="34" charset="0"/>
              </a:rPr>
              <a:t>++</a:t>
            </a:r>
          </a:p>
          <a:p>
            <a:endParaRPr lang="en-US" sz="2000" b="1" dirty="0" smtClean="0">
              <a:latin typeface="Corbel" pitchFamily="34" charset="0"/>
            </a:endParaRPr>
          </a:p>
          <a:p>
            <a:r>
              <a:rPr lang="en-US" sz="2000" b="1" dirty="0" smtClean="0">
                <a:latin typeface="Corbel" pitchFamily="34" charset="0"/>
              </a:rPr>
              <a:t>- -</a:t>
            </a:r>
            <a:endParaRPr lang="en-IN" sz="2000" b="1" dirty="0">
              <a:latin typeface="Corbe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98657" y="2915652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rbel" pitchFamily="34" charset="0"/>
              </a:rPr>
              <a:t>instanceof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357818" y="4643446"/>
            <a:ext cx="207170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rbel" pitchFamily="34" charset="0"/>
              </a:rPr>
              <a:t>Assignment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6144033" y="5714619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429388" y="60007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929454" y="5715016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rbel" pitchFamily="34" charset="0"/>
              </a:rPr>
              <a:t>=</a:t>
            </a:r>
            <a:endParaRPr lang="en-IN" sz="2400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44" grpId="0"/>
      <p:bldP spid="46" grpId="0"/>
      <p:bldP spid="55" grpId="0"/>
      <p:bldP spid="63" grpId="0"/>
      <p:bldP spid="69" grpId="0"/>
      <p:bldP spid="48" grpId="0" animBg="1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Few Important Points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>
                <a:latin typeface="Corbel" pitchFamily="34" charset="0"/>
              </a:rPr>
              <a:t>The division operator in Java , just like C language uses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kinds of division :</a:t>
            </a:r>
          </a:p>
          <a:p>
            <a:pPr lvl="1"/>
            <a:endParaRPr lang="en-US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Integer Division : </a:t>
            </a:r>
            <a:r>
              <a:rPr lang="en-US" dirty="0" smtClean="0">
                <a:latin typeface="Corbel" pitchFamily="34" charset="0"/>
              </a:rPr>
              <a:t>if both operands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(Numerator and Denominator)</a:t>
            </a:r>
            <a:r>
              <a:rPr lang="en-US" dirty="0" smtClean="0">
                <a:latin typeface="Corbel" pitchFamily="34" charset="0"/>
              </a:rPr>
              <a:t> are integers then result will also be an integer. </a:t>
            </a: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So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10/4</a:t>
            </a: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 is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 not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2.5</a:t>
            </a:r>
          </a:p>
          <a:p>
            <a:pPr lvl="1"/>
            <a:endParaRPr lang="en-US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Floating Division: </a:t>
            </a:r>
            <a:r>
              <a:rPr lang="en-US" dirty="0" smtClean="0">
                <a:latin typeface="Corbel" pitchFamily="34" charset="0"/>
              </a:rPr>
              <a:t>if either operands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(Numerator or Denominator or both) </a:t>
            </a:r>
            <a:r>
              <a:rPr lang="en-US" dirty="0" smtClean="0">
                <a:latin typeface="Corbel" pitchFamily="34" charset="0"/>
              </a:rPr>
              <a:t>are float or double then result will also be float or double. </a:t>
            </a: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So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10/4.0</a:t>
            </a:r>
            <a:r>
              <a:rPr lang="en-US" dirty="0" smtClean="0">
                <a:solidFill>
                  <a:srgbClr val="FF0000"/>
                </a:solidFill>
                <a:latin typeface="Corbel" pitchFamily="34" charset="0"/>
              </a:rPr>
              <a:t> is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2.5</a:t>
            </a:r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4681" y="341041"/>
            <a:ext cx="1685037" cy="87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1" y="3991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Few Important Points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modulo division operator( % )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unlike  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C</a:t>
            </a:r>
            <a:r>
              <a:rPr lang="en-US" sz="2400" u="sng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, works with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float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double</a:t>
            </a:r>
            <a:r>
              <a:rPr lang="en-US" sz="2400" dirty="0" smtClean="0">
                <a:latin typeface="Corbel" pitchFamily="34" charset="0"/>
              </a:rPr>
              <a:t> data type also.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10%5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will produce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US" sz="2400" dirty="0" smtClean="0">
                <a:latin typeface="Corbel" pitchFamily="34" charset="0"/>
              </a:rPr>
              <a:t> as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remainder</a:t>
            </a:r>
          </a:p>
          <a:p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10.5 %5.0 </a:t>
            </a:r>
            <a:r>
              <a:rPr lang="en-US" sz="2400" dirty="0" smtClean="0">
                <a:latin typeface="Corbel" pitchFamily="34" charset="0"/>
              </a:rPr>
              <a:t>will produce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0.5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as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remainder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4681" y="341041"/>
            <a:ext cx="1685037" cy="87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1" y="3991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Displaying Values of</a:t>
            </a:r>
            <a:br>
              <a:rPr lang="en-US" b="1" dirty="0" smtClean="0">
                <a:latin typeface="Corbel" pitchFamily="34" charset="0"/>
              </a:rPr>
            </a:br>
            <a:r>
              <a:rPr lang="en-US" b="1" dirty="0" smtClean="0">
                <a:latin typeface="Corbel" pitchFamily="34" charset="0"/>
              </a:rPr>
              <a:t>Variables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42248" cy="5330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static void main(String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a=10;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double b=10.5;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boolean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c=true;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(a);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(b);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(c);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i="1" dirty="0" smtClean="0"/>
              <a:t> </a:t>
            </a:r>
            <a:r>
              <a:rPr lang="en-US" i="1" dirty="0" smtClean="0">
                <a:latin typeface="Corbel" pitchFamily="34" charset="0"/>
              </a:rPr>
              <a:t>Hence, the same </a:t>
            </a:r>
            <a:r>
              <a:rPr lang="en-US" i="1" dirty="0" err="1" smtClean="0">
                <a:solidFill>
                  <a:srgbClr val="FF0000"/>
                </a:solidFill>
                <a:latin typeface="Corbel" pitchFamily="34" charset="0"/>
              </a:rPr>
              <a:t>println</a:t>
            </a:r>
            <a:r>
              <a:rPr lang="en-US" i="1" dirty="0" smtClean="0">
                <a:solidFill>
                  <a:srgbClr val="FF0000"/>
                </a:solidFill>
                <a:latin typeface="Corbel" pitchFamily="34" charset="0"/>
              </a:rPr>
              <a:t>() </a:t>
            </a:r>
            <a:r>
              <a:rPr lang="en-US" i="1" dirty="0" smtClean="0">
                <a:latin typeface="Corbel" pitchFamily="34" charset="0"/>
              </a:rPr>
              <a:t>used for all data types i.e. </a:t>
            </a:r>
            <a:r>
              <a:rPr lang="en-US" i="1" dirty="0" err="1" smtClean="0">
                <a:solidFill>
                  <a:srgbClr val="FF0000"/>
                </a:solidFill>
                <a:latin typeface="Corbel" pitchFamily="34" charset="0"/>
              </a:rPr>
              <a:t>println</a:t>
            </a:r>
            <a:r>
              <a:rPr lang="en-US" i="1" dirty="0" smtClean="0">
                <a:solidFill>
                  <a:srgbClr val="FF0000"/>
                </a:solidFill>
                <a:latin typeface="Corbel" pitchFamily="34" charset="0"/>
              </a:rPr>
              <a:t>() </a:t>
            </a:r>
            <a:r>
              <a:rPr lang="en-US" i="1" dirty="0" smtClean="0">
                <a:latin typeface="Corbel" pitchFamily="34" charset="0"/>
              </a:rPr>
              <a:t>is an overloaded function.</a:t>
            </a:r>
            <a:endParaRPr lang="en-IN" i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708920"/>
            <a:ext cx="5868144" cy="2592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3946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Displaying value with message </a:t>
            </a:r>
            <a:endParaRPr lang="en-IN" sz="28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static void main(String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a=10; 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(“Value of a is”+a);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188640"/>
            <a:ext cx="15121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340767"/>
            <a:ext cx="2339752" cy="229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929190" y="41433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1960" y="458112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Concatenates string and variables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5143504" y="3500438"/>
            <a:ext cx="360040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3504" y="3143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variable</a:t>
            </a:r>
            <a:endParaRPr lang="en-IN" b="1" dirty="0">
              <a:solidFill>
                <a:srgbClr val="00B05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4143372" y="3429000"/>
            <a:ext cx="360040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0496" y="307181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String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Polymorphic </a:t>
            </a:r>
            <a:r>
              <a:rPr lang="en-US" sz="3200" b="1" dirty="0" err="1" smtClean="0">
                <a:latin typeface="Corbel" pitchFamily="34" charset="0"/>
              </a:rPr>
              <a:t>Behaviour</a:t>
            </a:r>
            <a:r>
              <a:rPr lang="en-US" sz="3200" b="1" dirty="0" smtClean="0">
                <a:latin typeface="Corbel" pitchFamily="34" charset="0"/>
              </a:rPr>
              <a:t> of “+”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5070304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Rule :</a:t>
            </a:r>
            <a:r>
              <a:rPr lang="en-US" sz="2400" b="1" dirty="0" smtClean="0">
                <a:latin typeface="Corbel" pitchFamily="34" charset="0"/>
              </a:rPr>
              <a:t> anything concatenated with a  String becomes String otherwise normal addition will be done</a:t>
            </a:r>
          </a:p>
          <a:p>
            <a:r>
              <a:rPr lang="en-US" sz="2400" b="1" u="sng" dirty="0" smtClean="0">
                <a:latin typeface="Corbel" pitchFamily="34" charset="0"/>
              </a:rPr>
              <a:t>Some more examples :-</a:t>
            </a: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“10” + “5”          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“10” + 5      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10 + “5”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.5 + .1+“10”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“10” + .5+.1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43108" y="285749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105</a:t>
            </a:r>
            <a:endParaRPr lang="en-IN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364331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105</a:t>
            </a:r>
            <a:endParaRPr lang="en-IN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44291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105</a:t>
            </a:r>
            <a:endParaRPr lang="en-IN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521495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.610</a:t>
            </a:r>
            <a:endParaRPr lang="en-IN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4546" y="600076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10.5.1</a:t>
            </a:r>
            <a:endParaRPr lang="en-IN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8" y="293784"/>
            <a:ext cx="8534400" cy="758952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Concept of default values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964488" cy="51423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Before we can understand what is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default value </a:t>
            </a:r>
            <a:r>
              <a:rPr lang="en-US" sz="2400" dirty="0" smtClean="0">
                <a:latin typeface="Corbel" pitchFamily="34" charset="0"/>
              </a:rPr>
              <a:t>of a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variable</a:t>
            </a:r>
            <a:r>
              <a:rPr lang="en-US" sz="2400" dirty="0" smtClean="0">
                <a:latin typeface="Corbel" pitchFamily="34" charset="0"/>
              </a:rPr>
              <a:t>, we must first understand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how many types of variables </a:t>
            </a:r>
            <a:r>
              <a:rPr lang="en-US" sz="2400" dirty="0" smtClean="0">
                <a:latin typeface="Corbel" pitchFamily="34" charset="0"/>
              </a:rPr>
              <a:t>does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</a:t>
            </a:r>
            <a:r>
              <a:rPr lang="en-US" sz="2400" dirty="0" smtClean="0">
                <a:latin typeface="Corbel" pitchFamily="34" charset="0"/>
              </a:rPr>
              <a:t>supports.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In  Java , we have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3 kinds </a:t>
            </a:r>
            <a:r>
              <a:rPr lang="en-US" sz="2400" dirty="0" smtClean="0">
                <a:latin typeface="Corbel" pitchFamily="34" charset="0"/>
              </a:rPr>
              <a:t>of variables: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Local variables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Class Level variables</a:t>
            </a:r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(also called as Instance members)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Static variables</a:t>
            </a:r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( we will discuss them with the chapter “Static”)</a:t>
            </a:r>
            <a:endParaRPr lang="en-US" sz="1900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720</TotalTime>
  <Words>875</Words>
  <Application>Microsoft Office PowerPoint</Application>
  <PresentationFormat>On-screen Show (4:3)</PresentationFormat>
  <Paragraphs>244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Operators</vt:lpstr>
      <vt:lpstr>Few Important Points</vt:lpstr>
      <vt:lpstr>Few Important Points</vt:lpstr>
      <vt:lpstr>Displaying Values of Variables</vt:lpstr>
      <vt:lpstr>Displaying value with message </vt:lpstr>
      <vt:lpstr>Polymorphic Behaviour of “+”</vt:lpstr>
      <vt:lpstr>Concept of default values</vt:lpstr>
      <vt:lpstr>Concept of default values</vt:lpstr>
      <vt:lpstr>Concept of default values</vt:lpstr>
      <vt:lpstr>Default Values Chart</vt:lpstr>
      <vt:lpstr>Try this</vt:lpstr>
      <vt:lpstr>Solution</vt:lpstr>
      <vt:lpstr>Using “Math” class</vt:lpstr>
      <vt:lpstr>Using “Math” class</vt:lpstr>
      <vt:lpstr>Using “Math” class</vt:lpstr>
      <vt:lpstr>Using “Math.pow( )” </vt:lpstr>
      <vt:lpstr>Try this</vt:lpstr>
      <vt:lpstr>Improvised version Using Math class</vt:lpstr>
      <vt:lpstr>End Of Lecture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44</cp:revision>
  <dcterms:created xsi:type="dcterms:W3CDTF">2016-01-20T07:02:50Z</dcterms:created>
  <dcterms:modified xsi:type="dcterms:W3CDTF">2020-06-23T08:16:29Z</dcterms:modified>
</cp:coreProperties>
</file>