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2" r:id="rId6"/>
    <p:sldId id="263" r:id="rId7"/>
    <p:sldId id="268" r:id="rId8"/>
    <p:sldId id="267" r:id="rId9"/>
    <p:sldId id="269" r:id="rId10"/>
    <p:sldId id="273" r:id="rId11"/>
    <p:sldId id="264" r:id="rId12"/>
    <p:sldId id="274" r:id="rId13"/>
    <p:sldId id="275" r:id="rId14"/>
    <p:sldId id="277" r:id="rId15"/>
    <p:sldId id="276" r:id="rId16"/>
    <p:sldId id="270" r:id="rId17"/>
    <p:sldId id="271" r:id="rId18"/>
    <p:sldId id="278" r:id="rId19"/>
    <p:sldId id="265" r:id="rId20"/>
    <p:sldId id="266" r:id="rId21"/>
    <p:sldId id="280" r:id="rId22"/>
    <p:sldId id="27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6/26/2020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orbel" pitchFamily="34" charset="0"/>
              </a:rPr>
              <a:t>Java Se</a:t>
            </a:r>
          </a:p>
          <a:p>
            <a:r>
              <a:rPr lang="en-US" sz="4000" dirty="0" smtClean="0">
                <a:latin typeface="Corbel" pitchFamily="34" charset="0"/>
              </a:rPr>
              <a:t>(Core java)</a:t>
            </a:r>
          </a:p>
          <a:p>
            <a:r>
              <a:rPr lang="en-US" sz="4000" smtClean="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3042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725"/>
            <a:ext cx="1728192" cy="22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Case VI</a:t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(Passing Integers)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AddNos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 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SzPct val="100000"/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("First number is "+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>
              <a:buSzPct val="100000"/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("Second number is "+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[1]);</a:t>
            </a:r>
          </a:p>
          <a:p>
            <a:pPr>
              <a:buSzPct val="100000"/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("Their sum is "+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[0]+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[1]);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….bin&gt; java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AddNos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10 20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14282" y="5312799"/>
            <a:ext cx="8720115" cy="1604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was the output 1020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Because anything which we pass from 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Command prompt</a:t>
            </a:r>
            <a:r>
              <a:rPr lang="en-US" sz="2400" dirty="0" smtClean="0">
                <a:latin typeface="Corbel" pitchFamily="34" charset="0"/>
              </a:rPr>
              <a:t>” is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by default treated as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Now since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is considering the values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20</a:t>
            </a:r>
            <a:r>
              <a:rPr lang="en-US" sz="2400" dirty="0" smtClean="0">
                <a:latin typeface="Corbel" pitchFamily="34" charset="0"/>
              </a:rPr>
              <a:t> as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latin typeface="Corbel" pitchFamily="34" charset="0"/>
              </a:rPr>
              <a:t>” and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20</a:t>
            </a:r>
            <a:r>
              <a:rPr lang="en-US" sz="2400" dirty="0" smtClean="0">
                <a:latin typeface="Corbel" pitchFamily="34" charset="0"/>
              </a:rPr>
              <a:t>” , so the operator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concatenated them </a:t>
            </a:r>
            <a:r>
              <a:rPr lang="en-US" sz="2400" dirty="0" smtClean="0">
                <a:latin typeface="Corbel" pitchFamily="34" charset="0"/>
              </a:rPr>
              <a:t>instead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adding them </a:t>
            </a:r>
            <a:r>
              <a:rPr lang="en-US" sz="2400" dirty="0" smtClean="0">
                <a:latin typeface="Corbel" pitchFamily="34" charset="0"/>
              </a:rPr>
              <a:t>mathematically.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solve this problem we have to convert the values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latin typeface="Corbel" pitchFamily="34" charset="0"/>
              </a:rPr>
              <a:t>” and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20</a:t>
            </a:r>
            <a:r>
              <a:rPr lang="en-US" sz="2400" dirty="0" smtClean="0">
                <a:latin typeface="Corbel" pitchFamily="34" charset="0"/>
              </a:rPr>
              <a:t>” from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latin typeface="Corbel" pitchFamily="34" charset="0"/>
              </a:rPr>
              <a:t> and this is done using special classes in java called “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Wrapper Classes</a:t>
            </a:r>
            <a:r>
              <a:rPr lang="en-US" sz="2400" dirty="0" smtClean="0">
                <a:latin typeface="Corbel" pitchFamily="34" charset="0"/>
              </a:rPr>
              <a:t>”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Wrapper Classes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In java , corresponding to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8 primitive data types </a:t>
            </a:r>
            <a:r>
              <a:rPr lang="en-US" sz="2400" dirty="0" smtClean="0">
                <a:latin typeface="Corbel" pitchFamily="34" charset="0"/>
              </a:rPr>
              <a:t>we have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8 predefined classes</a:t>
            </a:r>
            <a:r>
              <a:rPr lang="en-US" sz="2400" b="1" u="sng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also , called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Wrapper Classes</a:t>
            </a:r>
            <a:r>
              <a:rPr lang="en-US" sz="2400" dirty="0" smtClean="0">
                <a:latin typeface="Corbel" pitchFamily="34" charset="0"/>
              </a:rPr>
              <a:t>”.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These classes are available in the package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java.lang</a:t>
            </a:r>
            <a:r>
              <a:rPr lang="en-US" sz="2400" dirty="0" smtClean="0">
                <a:latin typeface="Corbel" pitchFamily="34" charset="0"/>
              </a:rPr>
              <a:t> and have their names similar to the name of data type.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For ex: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Integer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Character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Float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US" sz="2400" dirty="0" smtClean="0">
                <a:latin typeface="Corbel" pitchFamily="34" charset="0"/>
              </a:rPr>
              <a:t> etc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Notice that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first letter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wrapper class name </a:t>
            </a:r>
            <a:r>
              <a:rPr lang="en-US" sz="2400" dirty="0" smtClean="0">
                <a:latin typeface="Corbel" pitchFamily="34" charset="0"/>
              </a:rPr>
              <a:t>is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uppercase  </a:t>
            </a:r>
            <a:r>
              <a:rPr lang="en-US" sz="2400" dirty="0" smtClean="0">
                <a:latin typeface="Corbel" pitchFamily="34" charset="0"/>
              </a:rPr>
              <a:t>while in case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 type name </a:t>
            </a:r>
            <a:r>
              <a:rPr lang="en-US" sz="2400" dirty="0" smtClean="0">
                <a:latin typeface="Corbel" pitchFamily="34" charset="0"/>
              </a:rPr>
              <a:t>it is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lowercase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For ex: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byte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Byte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long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Long</a:t>
            </a:r>
            <a:r>
              <a:rPr lang="en-US" sz="2400" dirty="0" smtClean="0">
                <a:latin typeface="Corbel" pitchFamily="34" charset="0"/>
              </a:rPr>
              <a:t> and so on.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sz="3100" b="1" dirty="0" smtClean="0">
                <a:latin typeface="Corbel" pitchFamily="34" charset="0"/>
              </a:rPr>
              <a:t>Uses Of Wrapper Classes</a:t>
            </a:r>
            <a:endParaRPr lang="en-IN" sz="31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rbel" pitchFamily="34" charset="0"/>
              </a:rPr>
              <a:t>Wrapper classes are mainly used for 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800" dirty="0" smtClean="0">
                <a:latin typeface="Corbel" pitchFamily="34" charset="0"/>
              </a:rPr>
              <a:t> purposes: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represent primitive data types as objects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2400" dirty="0" smtClean="0">
                <a:latin typeface="Corbel" pitchFamily="34" charset="0"/>
              </a:rPr>
              <a:t>To convert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 form of a primitive value to it’s original form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ex: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“10”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</a:t>
            </a:r>
          </a:p>
          <a:p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Representing primitives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as objects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Consider the following statement:</a:t>
            </a:r>
          </a:p>
          <a:p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a=10;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// variable a</a:t>
            </a:r>
          </a:p>
          <a:p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Here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400" dirty="0" smtClean="0">
                <a:latin typeface="Corbel" pitchFamily="34" charset="0"/>
              </a:rPr>
              <a:t> is a variable initialized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But if we want we can convert it into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by using the 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Wrapper Class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2400" dirty="0" smtClean="0">
                <a:latin typeface="Corbel" pitchFamily="34" charset="0"/>
              </a:rPr>
              <a:t>, as shown below:</a:t>
            </a:r>
          </a:p>
          <a:p>
            <a:pPr lvl="2">
              <a:buNone/>
            </a:pPr>
            <a:endParaRPr lang="en-US" sz="21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2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 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=a; </a:t>
            </a:r>
            <a:r>
              <a:rPr lang="en-US" sz="2100" b="1" dirty="0" smtClean="0">
                <a:solidFill>
                  <a:srgbClr val="00B050"/>
                </a:solidFill>
                <a:latin typeface="Corbel" pitchFamily="34" charset="0"/>
              </a:rPr>
              <a:t>// variable </a:t>
            </a:r>
            <a:r>
              <a:rPr lang="en-US" sz="2100" b="1" dirty="0" smtClean="0">
                <a:solidFill>
                  <a:srgbClr val="FF0000"/>
                </a:solidFill>
                <a:latin typeface="Corbel" pitchFamily="34" charset="0"/>
              </a:rPr>
              <a:t>a</a:t>
            </a:r>
            <a:r>
              <a:rPr lang="en-US" sz="2100" b="1" dirty="0" smtClean="0">
                <a:solidFill>
                  <a:srgbClr val="00B050"/>
                </a:solidFill>
                <a:latin typeface="Corbel" pitchFamily="34" charset="0"/>
              </a:rPr>
              <a:t> converted to </a:t>
            </a:r>
            <a:r>
              <a:rPr lang="en-US" sz="2100" b="1" dirty="0" smtClean="0">
                <a:solidFill>
                  <a:srgbClr val="FF0000"/>
                </a:solidFill>
                <a:latin typeface="Corbel" pitchFamily="34" charset="0"/>
              </a:rPr>
              <a:t>object</a:t>
            </a:r>
            <a:endParaRPr lang="en-US" sz="17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Converting String </a:t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To Primitive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Another importance of wrapper classes is that they contain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special methods</a:t>
            </a:r>
            <a:r>
              <a:rPr lang="en-US" sz="2400" b="1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which perform conversion 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 to primitive data type.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These methods have their name as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parseXXX</a:t>
            </a:r>
            <a:r>
              <a:rPr lang="en-US" sz="2400" dirty="0" smtClean="0">
                <a:latin typeface="Corbel" pitchFamily="34" charset="0"/>
              </a:rPr>
              <a:t> where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XXX</a:t>
            </a:r>
            <a:r>
              <a:rPr lang="en-US" sz="2400" dirty="0" smtClean="0">
                <a:latin typeface="Corbel" pitchFamily="34" charset="0"/>
              </a:rPr>
              <a:t>  is the name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primitive type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Also they are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US" sz="2400" dirty="0" smtClean="0">
                <a:latin typeface="Corbel" pitchFamily="34" charset="0"/>
              </a:rPr>
              <a:t> in nature, so they can be directly called by their class name.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 :-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Integer.parseInt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(“……”);</a:t>
            </a:r>
          </a:p>
          <a:p>
            <a:endParaRPr lang="en-US" sz="2400" b="1" dirty="0" smtClean="0">
              <a:latin typeface="Corbe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572529" y="6071809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8" y="621508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0826" y="600076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String type value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8" y="116632"/>
            <a:ext cx="7467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List Of Wrapper Classes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73764928"/>
              </p:ext>
            </p:extLst>
          </p:nvPr>
        </p:nvGraphicFramePr>
        <p:xfrm>
          <a:off x="457199" y="1628800"/>
          <a:ext cx="8219256" cy="468136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39752"/>
                <a:gridCol w="2739752"/>
                <a:gridCol w="2739752"/>
              </a:tblGrid>
              <a:tr h="3649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Data Type</a:t>
                      </a:r>
                      <a:endParaRPr 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Wrapper Class</a:t>
                      </a:r>
                      <a:endParaRPr 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Method</a:t>
                      </a:r>
                      <a:endParaRPr lang="en-US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int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Integer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rbel" pitchFamily="34" charset="0"/>
                        </a:rPr>
                        <a:t>parseInt</a:t>
                      </a:r>
                      <a:r>
                        <a:rPr lang="en-US" b="1" dirty="0" smtClean="0">
                          <a:latin typeface="Corbel" pitchFamily="34" charset="0"/>
                        </a:rPr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short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Short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rbel" pitchFamily="34" charset="0"/>
                        </a:rPr>
                        <a:t>parseShort</a:t>
                      </a:r>
                      <a:r>
                        <a:rPr lang="en-US" b="1" dirty="0" smtClean="0">
                          <a:latin typeface="Corbel" pitchFamily="34" charset="0"/>
                        </a:rPr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byte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Byte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rbel" pitchFamily="34" charset="0"/>
                        </a:rPr>
                        <a:t>parseByte</a:t>
                      </a:r>
                      <a:r>
                        <a:rPr lang="en-US" b="1" dirty="0" smtClean="0">
                          <a:latin typeface="Corbel" pitchFamily="34" charset="0"/>
                        </a:rPr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long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Long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rbel" pitchFamily="34" charset="0"/>
                        </a:rPr>
                        <a:t>parseLong</a:t>
                      </a:r>
                      <a:r>
                        <a:rPr lang="en-US" b="1" dirty="0" smtClean="0">
                          <a:latin typeface="Corbel" pitchFamily="34" charset="0"/>
                        </a:rPr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float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Float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rbel" pitchFamily="34" charset="0"/>
                        </a:rPr>
                        <a:t>parseFloat</a:t>
                      </a:r>
                      <a:r>
                        <a:rPr lang="en-US" b="1" dirty="0" smtClean="0">
                          <a:latin typeface="Corbel" pitchFamily="34" charset="0"/>
                        </a:rPr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double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Double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rbel" pitchFamily="34" charset="0"/>
                        </a:rPr>
                        <a:t>parseDouble</a:t>
                      </a:r>
                      <a:r>
                        <a:rPr lang="en-US" b="1" dirty="0" smtClean="0">
                          <a:latin typeface="Corbel" pitchFamily="34" charset="0"/>
                        </a:rPr>
                        <a:t>()</a:t>
                      </a:r>
                    </a:p>
                  </a:txBody>
                  <a:tcPr/>
                </a:tc>
              </a:tr>
              <a:tr h="7314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char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Character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 parse method available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rbel" pitchFamily="34" charset="0"/>
                        </a:rPr>
                        <a:t>boolean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Boolean</a:t>
                      </a:r>
                      <a:endParaRPr lang="en-US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rbel" pitchFamily="34" charset="0"/>
                        </a:rPr>
                        <a:t>parseBoolean</a:t>
                      </a:r>
                      <a:r>
                        <a:rPr lang="en-US" b="1" dirty="0" smtClean="0">
                          <a:latin typeface="Corbel" pitchFamily="34" charset="0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1" y="188640"/>
            <a:ext cx="158417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55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34400" cy="98755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Addition Of Number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 Using Wrapper Classes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16" y="1412776"/>
            <a:ext cx="8805672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AddNos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ublic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satic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void main(String args[])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Integer.parseInt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Integer.parseInt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Syetem.out.println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(“First number is ”+a);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Syetem.out.println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(“Second  number is ”+b);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Syetem.out.println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(“Their sum is ”+c);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Font typeface="Wingdings" pitchFamily="2" charset="2"/>
              <a:buChar char="Ø"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286388"/>
            <a:ext cx="7572428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34400" cy="9875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Guess the output ?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16" y="1412776"/>
            <a:ext cx="8805672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AddNos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ublic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satic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void main(String args[])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Integer.parseInt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Integer.parseInt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Syetem.out.println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(“First number is ”+a);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Syetem.out.println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(“Second  number is ”+b);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Syetem.out.println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(“Their sum is ”+c);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b="1" u="sng" dirty="0" smtClean="0">
                <a:latin typeface="Corbel" pitchFamily="34" charset="0"/>
              </a:rPr>
              <a:t>Running: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b="1" dirty="0" smtClean="0">
                <a:latin typeface="Corbel" pitchFamily="34" charset="0"/>
              </a:rPr>
              <a:t>bin&gt; java </a:t>
            </a:r>
            <a:r>
              <a:rPr lang="en-US" b="1" dirty="0" err="1" smtClean="0">
                <a:latin typeface="Corbel" pitchFamily="34" charset="0"/>
              </a:rPr>
              <a:t>AddNos</a:t>
            </a:r>
            <a:r>
              <a:rPr lang="en-US" b="1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10 Bhopal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214282" y="1500174"/>
            <a:ext cx="8715435" cy="471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Various Ways Of Accepting Input </a:t>
            </a:r>
          </a:p>
          <a:p>
            <a:endParaRPr lang="en-US" b="1" dirty="0" smtClean="0">
              <a:latin typeface="Corbel" pitchFamily="34" charset="0"/>
            </a:endParaRP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Accepting Inputs through Command Line Arguments</a:t>
            </a:r>
          </a:p>
          <a:p>
            <a:endParaRPr lang="en-US" b="1" dirty="0" smtClean="0">
              <a:latin typeface="Corbel" pitchFamily="34" charset="0"/>
            </a:endParaRP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Wrapper Classes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Why did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Exception</a:t>
            </a:r>
            <a:r>
              <a:rPr lang="en-US" b="1" dirty="0" smtClean="0">
                <a:latin typeface="Corbel" pitchFamily="34" charset="0"/>
              </a:rPr>
              <a:t> occur ?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Because the method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parseInt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can only work with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Strings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containing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digits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If any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contains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non integer values </a:t>
            </a:r>
            <a:r>
              <a:rPr lang="en-US" sz="2400" dirty="0" smtClean="0">
                <a:latin typeface="Corbel" pitchFamily="34" charset="0"/>
              </a:rPr>
              <a:t>then the method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parseInt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will throw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Exception.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Even if we pass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20.5</a:t>
            </a:r>
            <a:r>
              <a:rPr lang="en-US" sz="2400" dirty="0" smtClean="0">
                <a:latin typeface="Corbel" pitchFamily="34" charset="0"/>
              </a:rPr>
              <a:t> , then also it will throw “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NumberFormatException</a:t>
            </a:r>
            <a:r>
              <a:rPr lang="en-US" sz="2400" dirty="0" smtClean="0">
                <a:latin typeface="Corbel" pitchFamily="34" charset="0"/>
              </a:rPr>
              <a:t>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Why did 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Exception</a:t>
            </a:r>
            <a:r>
              <a:rPr lang="en-US" b="1" dirty="0" smtClean="0">
                <a:latin typeface="Corbel" pitchFamily="34" charset="0"/>
              </a:rPr>
              <a:t> occur ?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Content Placeholder 5" descr="commandexcp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1643050"/>
            <a:ext cx="8358245" cy="442915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to accept decimal values?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So if we want to accept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decimal values </a:t>
            </a:r>
            <a:r>
              <a:rPr lang="en-US" sz="2400" dirty="0" smtClean="0">
                <a:latin typeface="Corbel" pitchFamily="34" charset="0"/>
              </a:rPr>
              <a:t>, then we must use the method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parseFloat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parseDouble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They accept </a:t>
            </a:r>
            <a:r>
              <a:rPr lang="en-US" sz="2400" b="1" i="1" dirty="0" smtClean="0">
                <a:solidFill>
                  <a:srgbClr val="C00000"/>
                </a:solidFill>
                <a:latin typeface="Corbel" pitchFamily="34" charset="0"/>
              </a:rPr>
              <a:t>decimal/integer</a:t>
            </a:r>
            <a:r>
              <a:rPr lang="en-US" sz="2400" i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both kinds of values and throw Exception only if the given values 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non-numeric</a:t>
            </a:r>
            <a:r>
              <a:rPr lang="en-US" sz="2400" dirty="0" smtClean="0">
                <a:latin typeface="Corbel" pitchFamily="34" charset="0"/>
              </a:rPr>
              <a:t> like “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bhopal</a:t>
            </a:r>
            <a:r>
              <a:rPr lang="en-US" sz="2400" dirty="0" smtClean="0">
                <a:latin typeface="Corbel" pitchFamily="34" charset="0"/>
              </a:rPr>
              <a:t>”, “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10a</a:t>
            </a:r>
            <a:r>
              <a:rPr lang="en-US" sz="2400" dirty="0" smtClean="0">
                <a:latin typeface="Corbel" pitchFamily="34" charset="0"/>
              </a:rPr>
              <a:t>” etc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6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Call us @ :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0755-4271659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342900" indent="-342900">
              <a:buAutoNum type="arabicPeriod"/>
            </a:pPr>
            <a:endParaRPr lang="en-US" b="1" dirty="0" smtClean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 Concept of  object and object references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 Introduction to String class 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 Creating String objects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Important methods of String class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Accepting Input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In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dirty="0" smtClean="0">
                <a:latin typeface="Corbel" pitchFamily="34" charset="0"/>
              </a:rPr>
              <a:t> there are 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3 ways </a:t>
            </a:r>
            <a:r>
              <a:rPr lang="en-US" dirty="0" smtClean="0">
                <a:latin typeface="Corbel" pitchFamily="34" charset="0"/>
              </a:rPr>
              <a:t>to accept input from user :-</a:t>
            </a: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Through Command Line Arguments</a:t>
            </a:r>
          </a:p>
          <a:p>
            <a:pPr lvl="1">
              <a:buFont typeface="Wingdings" pitchFamily="2" charset="2"/>
              <a:buChar char="Ø"/>
            </a:pP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Using Scanner classes</a:t>
            </a:r>
          </a:p>
          <a:p>
            <a:pPr lvl="1">
              <a:buFont typeface="Wingdings" pitchFamily="2" charset="2"/>
              <a:buChar char="Ø"/>
            </a:pP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Using GUI Components</a:t>
            </a:r>
          </a:p>
          <a:p>
            <a:pPr>
              <a:buSzPct val="100000"/>
              <a:buNone/>
            </a:pPr>
            <a:endParaRPr lang="en-US" dirty="0" smtClean="0">
              <a:latin typeface="Corbel" pitchFamily="34" charset="0"/>
            </a:endParaRPr>
          </a:p>
          <a:p>
            <a:pPr>
              <a:buSzPct val="100000"/>
              <a:buNone/>
            </a:pPr>
            <a:r>
              <a:rPr lang="en-US" dirty="0" smtClean="0">
                <a:latin typeface="Corbel" pitchFamily="34" charset="0"/>
              </a:rPr>
              <a:t>*</a:t>
            </a:r>
            <a:r>
              <a:rPr lang="en-US" sz="2400" b="1" i="1" dirty="0" smtClean="0">
                <a:latin typeface="Corbel" pitchFamily="34" charset="0"/>
              </a:rPr>
              <a:t> This lecture we will cover command line arguments and the other two methods will be covered in future lectures .</a:t>
            </a:r>
            <a:endParaRPr lang="en-US" sz="2400" b="1" i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Using Command Line</a:t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Arguments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command line arguments </a:t>
            </a:r>
            <a:r>
              <a:rPr lang="en-US" sz="2400" dirty="0" smtClean="0">
                <a:latin typeface="Corbel" pitchFamily="34" charset="0"/>
              </a:rPr>
              <a:t>we can accept input when we are about to execute the program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This is where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arguments of method main() </a:t>
            </a:r>
            <a:r>
              <a:rPr lang="en-US" sz="2400" dirty="0" smtClean="0">
                <a:latin typeface="Corbel" pitchFamily="34" charset="0"/>
              </a:rPr>
              <a:t>come in action.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Let us take an example to understand this…</a:t>
            </a:r>
          </a:p>
          <a:p>
            <a:pPr>
              <a:buSzPct val="100000"/>
              <a:buNone/>
            </a:pPr>
            <a:r>
              <a:rPr lang="en-US" sz="2400" dirty="0" smtClean="0">
                <a:latin typeface="Corbel" pitchFamily="34" charset="0"/>
              </a:rPr>
              <a:t>  </a:t>
            </a:r>
          </a:p>
          <a:p>
            <a:pPr>
              <a:buSzPct val="100000"/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Case I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}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</a:t>
            </a:r>
            <a:r>
              <a:rPr lang="en-US" sz="2400" b="1" dirty="0" smtClean="0">
                <a:latin typeface="Corbel" pitchFamily="34" charset="0"/>
              </a:rPr>
              <a:t>bin&gt; java Test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Sachin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3321835" y="3752181"/>
            <a:ext cx="1141298" cy="92698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000232" y="5214950"/>
            <a:ext cx="6929486" cy="13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Case II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[1]);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>
                <a:latin typeface="Corbel" pitchFamily="34" charset="0"/>
              </a:rPr>
              <a:t>…bin&gt; java Test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latin typeface="Corbel" pitchFamily="34" charset="0"/>
              </a:rPr>
              <a:t> 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Amit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4000496" y="4357694"/>
            <a:ext cx="1000132" cy="57150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137255" y="4006489"/>
            <a:ext cx="1440730" cy="85725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472608"/>
            <a:ext cx="6666108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Case III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83032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class Test</a:t>
            </a:r>
          </a:p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 ]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[1]);</a:t>
            </a:r>
          </a:p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SzPct val="10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SzPct val="100000"/>
              <a:buNone/>
            </a:pPr>
            <a:r>
              <a:rPr lang="en-US" sz="2400" b="1" dirty="0" smtClean="0">
                <a:latin typeface="Corbel" pitchFamily="34" charset="0"/>
              </a:rPr>
              <a:t>….bin&gt; java   Test 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latin typeface="Corbel" pitchFamily="34" charset="0"/>
              </a:rPr>
              <a:t> 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2750331" y="3536157"/>
            <a:ext cx="1214446" cy="57150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357826"/>
            <a:ext cx="8784976" cy="1085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Case IV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 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(“Bye!”);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>
                <a:latin typeface="Corbel" pitchFamily="34" charset="0"/>
              </a:rPr>
              <a:t>….bin&gt; java Test 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latin typeface="Corbel" pitchFamily="34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Amit</a:t>
            </a:r>
            <a:r>
              <a:rPr lang="en-US" sz="2400" b="1" dirty="0" smtClean="0">
                <a:latin typeface="Corbel" pitchFamily="34" charset="0"/>
              </a:rPr>
              <a:t>   </a:t>
            </a:r>
            <a:r>
              <a:rPr lang="en-US" sz="2400" b="1" dirty="0" err="1" smtClean="0">
                <a:latin typeface="Corbel" pitchFamily="34" charset="0"/>
              </a:rPr>
              <a:t>Sumit</a:t>
            </a:r>
            <a:r>
              <a:rPr lang="en-US" sz="2400" b="1" dirty="0" smtClean="0">
                <a:latin typeface="Corbel" pitchFamily="34" charset="0"/>
              </a:rPr>
              <a:t> 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157192"/>
            <a:ext cx="8873662" cy="1700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Case V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 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”+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(“Bye!”);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SzPct val="100000"/>
              <a:buNone/>
            </a:pPr>
            <a:r>
              <a:rPr lang="en-US" sz="2400" b="1" dirty="0" smtClean="0">
                <a:latin typeface="Corbel" pitchFamily="34" charset="0"/>
              </a:rPr>
              <a:t>….bin&gt; java Test   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latin typeface="Corbel" pitchFamily="34" charset="0"/>
              </a:rPr>
              <a:t> 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Amit</a:t>
            </a:r>
            <a:r>
              <a:rPr lang="en-US" sz="2400" b="1" dirty="0" smtClean="0">
                <a:latin typeface="Corbel" pitchFamily="34" charset="0"/>
              </a:rPr>
              <a:t>” 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373" y="4797152"/>
            <a:ext cx="8720115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3426997" y="3572731"/>
            <a:ext cx="1072710" cy="49721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604</TotalTime>
  <Words>958</Words>
  <Application>Microsoft Office PowerPoint</Application>
  <PresentationFormat>On-screen Show (4:3)</PresentationFormat>
  <Paragraphs>218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Accepting Input</vt:lpstr>
      <vt:lpstr>Using Command Line Arguments</vt:lpstr>
      <vt:lpstr>Case I</vt:lpstr>
      <vt:lpstr>Case II</vt:lpstr>
      <vt:lpstr>Case III</vt:lpstr>
      <vt:lpstr>Case IV</vt:lpstr>
      <vt:lpstr>Case V</vt:lpstr>
      <vt:lpstr>Case VI (Passing Integers)</vt:lpstr>
      <vt:lpstr>Why was the output 1020 ?</vt:lpstr>
      <vt:lpstr>Wrapper Classes</vt:lpstr>
      <vt:lpstr>Uses Of Wrapper Classes</vt:lpstr>
      <vt:lpstr>Representing primitives  as objects</vt:lpstr>
      <vt:lpstr>Converting String  To Primitive</vt:lpstr>
      <vt:lpstr>List Of Wrapper Classes</vt:lpstr>
      <vt:lpstr>Addition Of Number  Using Wrapper Classes</vt:lpstr>
      <vt:lpstr>Guess the output ?</vt:lpstr>
      <vt:lpstr>Output</vt:lpstr>
      <vt:lpstr>Why did Exception occur ?</vt:lpstr>
      <vt:lpstr>Why did Exception occur ?</vt:lpstr>
      <vt:lpstr>How to accept decimal values?</vt:lpstr>
      <vt:lpstr>End Of Lecture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76</cp:revision>
  <dcterms:created xsi:type="dcterms:W3CDTF">2016-01-20T14:00:59Z</dcterms:created>
  <dcterms:modified xsi:type="dcterms:W3CDTF">2020-06-26T13:00:09Z</dcterms:modified>
</cp:coreProperties>
</file>