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2" r:id="rId6"/>
    <p:sldId id="277" r:id="rId7"/>
    <p:sldId id="278" r:id="rId8"/>
    <p:sldId id="279" r:id="rId9"/>
    <p:sldId id="280" r:id="rId10"/>
    <p:sldId id="270" r:id="rId11"/>
    <p:sldId id="266" r:id="rId12"/>
    <p:sldId id="259" r:id="rId13"/>
    <p:sldId id="260" r:id="rId14"/>
    <p:sldId id="261" r:id="rId15"/>
    <p:sldId id="283" r:id="rId16"/>
    <p:sldId id="275" r:id="rId17"/>
    <p:sldId id="281" r:id="rId18"/>
    <p:sldId id="282" r:id="rId19"/>
    <p:sldId id="264" r:id="rId20"/>
    <p:sldId id="284" r:id="rId21"/>
    <p:sldId id="285" r:id="rId22"/>
    <p:sldId id="262" r:id="rId23"/>
    <p:sldId id="265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6/27/2020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Corbel" pitchFamily="34" charset="0"/>
              </a:rPr>
              <a:t>Java Se</a:t>
            </a:r>
          </a:p>
          <a:p>
            <a:r>
              <a:rPr lang="en-US" sz="4000" dirty="0" smtClean="0">
                <a:latin typeface="Corbel" pitchFamily="34" charset="0"/>
              </a:rPr>
              <a:t>(Core java)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Corbel" pitchFamily="34" charset="0"/>
              </a:rPr>
              <a:t>Lecture-8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8640"/>
            <a:ext cx="23042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725"/>
            <a:ext cx="1728192" cy="22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What Is String ?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1296"/>
            <a:ext cx="8842248" cy="5336704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Strings</a:t>
            </a:r>
            <a:r>
              <a:rPr lang="en-IN" sz="2400" dirty="0" smtClean="0">
                <a:latin typeface="Corbel" pitchFamily="34" charset="0"/>
              </a:rPr>
              <a:t>, in general are a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sequence of chara</a:t>
            </a:r>
            <a:r>
              <a:rPr lang="en-IN" sz="2400" dirty="0" smtClean="0">
                <a:latin typeface="Corbel" pitchFamily="34" charset="0"/>
              </a:rPr>
              <a:t>cters.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platform provides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latin typeface="Corbel" pitchFamily="34" charset="0"/>
              </a:rPr>
              <a:t> class to create and manipulate strings.</a:t>
            </a: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Now, since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is a class so to use it we have to create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String objects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u="sng" dirty="0" smtClean="0">
              <a:solidFill>
                <a:srgbClr val="FF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Let us see how can we create an object in Java.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But before that let us have a quick review of object creation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C++.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u="sng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Object creation in C++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4248" y="1527048"/>
            <a:ext cx="877024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#include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iostream.h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Box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				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l;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h;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Box B1;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Box B2;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----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eturn 0;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0072" y="2492896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220072" y="3356992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220072" y="2924944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20272" y="2492896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20272" y="3356992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20272" y="2924944"/>
            <a:ext cx="648072" cy="4320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932040" y="2465601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rbel" pitchFamily="34" charset="0"/>
              </a:rPr>
              <a:t>l</a:t>
            </a:r>
          </a:p>
          <a:p>
            <a:endParaRPr lang="en-US" sz="1600" b="1" dirty="0" smtClean="0">
              <a:latin typeface="Corbel" pitchFamily="34" charset="0"/>
            </a:endParaRPr>
          </a:p>
          <a:p>
            <a:r>
              <a:rPr lang="en-US" sz="1600" b="1" dirty="0" smtClean="0">
                <a:latin typeface="Corbel" pitchFamily="34" charset="0"/>
              </a:rPr>
              <a:t>b</a:t>
            </a:r>
          </a:p>
          <a:p>
            <a:endParaRPr lang="en-US" sz="1600" b="1" dirty="0" smtClean="0">
              <a:latin typeface="Corbel" pitchFamily="34" charset="0"/>
            </a:endParaRPr>
          </a:p>
          <a:p>
            <a:r>
              <a:rPr lang="en-US" sz="1600" b="1" dirty="0" smtClean="0">
                <a:latin typeface="Corbel" pitchFamily="34" charset="0"/>
              </a:rPr>
              <a:t>h</a:t>
            </a:r>
            <a:endParaRPr lang="en-IN" sz="1600" b="1" dirty="0"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2492896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rbel" pitchFamily="34" charset="0"/>
              </a:rPr>
              <a:t>l</a:t>
            </a:r>
          </a:p>
          <a:p>
            <a:endParaRPr lang="en-US" sz="1600" b="1" dirty="0" smtClean="0">
              <a:latin typeface="Corbel" pitchFamily="34" charset="0"/>
            </a:endParaRPr>
          </a:p>
          <a:p>
            <a:r>
              <a:rPr lang="en-US" sz="1600" b="1" dirty="0" smtClean="0">
                <a:latin typeface="Corbel" pitchFamily="34" charset="0"/>
              </a:rPr>
              <a:t>b</a:t>
            </a:r>
          </a:p>
          <a:p>
            <a:endParaRPr lang="en-US" sz="1600" b="1" dirty="0" smtClean="0">
              <a:latin typeface="Corbel" pitchFamily="34" charset="0"/>
            </a:endParaRPr>
          </a:p>
          <a:p>
            <a:r>
              <a:rPr lang="en-US" sz="1600" b="1" dirty="0" smtClean="0">
                <a:latin typeface="Corbel" pitchFamily="34" charset="0"/>
              </a:rPr>
              <a:t>h</a:t>
            </a:r>
            <a:endParaRPr lang="en-IN" sz="1600" b="1" dirty="0"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6056" y="378904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 pitchFamily="34" charset="0"/>
              </a:rPr>
              <a:t>B1</a:t>
            </a:r>
          </a:p>
          <a:p>
            <a:pPr algn="ctr"/>
            <a:r>
              <a:rPr lang="en-US" b="1" dirty="0" smtClean="0">
                <a:latin typeface="Corbel" pitchFamily="34" charset="0"/>
              </a:rPr>
              <a:t>(1000)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6256" y="378904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bel" pitchFamily="34" charset="0"/>
              </a:rPr>
              <a:t>B2</a:t>
            </a:r>
          </a:p>
          <a:p>
            <a:pPr algn="ctr"/>
            <a:r>
              <a:rPr lang="en-US" dirty="0" smtClean="0">
                <a:latin typeface="Corbel" pitchFamily="34" charset="0"/>
              </a:rPr>
              <a:t>(2000)</a:t>
            </a:r>
            <a:endParaRPr lang="en-IN" dirty="0">
              <a:latin typeface="Corbel" pitchFamily="34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1357290" y="4643446"/>
            <a:ext cx="714380" cy="485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143108" y="471488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These are </a:t>
            </a: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objects</a:t>
            </a:r>
            <a:r>
              <a:rPr lang="en-US" b="1" dirty="0" smtClean="0">
                <a:latin typeface="Corbel" pitchFamily="34" charset="0"/>
              </a:rPr>
              <a:t> in </a:t>
            </a:r>
            <a:r>
              <a:rPr lang="en-US" b="1" dirty="0" err="1" smtClean="0">
                <a:latin typeface="Corbel" pitchFamily="34" charset="0"/>
              </a:rPr>
              <a:t>c++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1934" y="2000240"/>
            <a:ext cx="485778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3636" y="1643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RAM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Creating Object in Java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784976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Box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				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l;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h;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[]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Box b;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b=new Box ();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b.l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=10;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72330" y="4869160"/>
            <a:ext cx="1214446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929322" y="5445224"/>
            <a:ext cx="303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 pitchFamily="34" charset="0"/>
              </a:rPr>
              <a:t>b</a:t>
            </a:r>
          </a:p>
          <a:p>
            <a:pPr algn="ctr"/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Object Reference</a:t>
            </a:r>
            <a:r>
              <a:rPr lang="en-US" dirty="0" smtClean="0">
                <a:latin typeface="Corbel" pitchFamily="34" charset="0"/>
              </a:rPr>
              <a:t>)</a:t>
            </a:r>
            <a:endParaRPr lang="en-IN" dirty="0">
              <a:latin typeface="Corbe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0152" y="3212976"/>
            <a:ext cx="720080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940152" y="3789040"/>
            <a:ext cx="720080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940152" y="4365104"/>
            <a:ext cx="720080" cy="576064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940152" y="2852936"/>
            <a:ext cx="98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2000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3309952"/>
            <a:ext cx="360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l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r>
              <a:rPr lang="en-US" sz="2000" dirty="0" smtClean="0">
                <a:latin typeface="Corbel" pitchFamily="34" charset="0"/>
              </a:rPr>
              <a:t>b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r>
              <a:rPr lang="en-US" sz="2000" dirty="0" smtClean="0">
                <a:latin typeface="Corbel" pitchFamily="34" charset="0"/>
              </a:rPr>
              <a:t>h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cxnSp>
        <p:nvCxnSpPr>
          <p:cNvPr id="23" name="Straight Arrow Connector 22"/>
          <p:cNvCxnSpPr>
            <a:stCxn id="7" idx="0"/>
          </p:cNvCxnSpPr>
          <p:nvPr/>
        </p:nvCxnSpPr>
        <p:spPr>
          <a:xfrm rot="16200000" flipV="1">
            <a:off x="6441549" y="3631156"/>
            <a:ext cx="1511598" cy="964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43636" y="38576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0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3636" y="44291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0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8083" y="49411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2000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3636" y="32861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0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0" y="2357430"/>
            <a:ext cx="4357718" cy="378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12" y="2000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RAM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 animBg="1"/>
      <p:bldP spid="18" grpId="0" animBg="1"/>
      <p:bldP spid="19" grpId="0" animBg="1"/>
      <p:bldP spid="20" grpId="0"/>
      <p:bldP spid="21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Creating String Object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Creating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object is similar to that of creating any object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r>
              <a:rPr lang="en-US" sz="2400" b="1" dirty="0" smtClean="0">
                <a:latin typeface="Corbel" pitchFamily="34" charset="0"/>
              </a:rPr>
              <a:t>Step 1</a:t>
            </a:r>
            <a:r>
              <a:rPr lang="en-US" sz="2400" dirty="0" smtClean="0">
                <a:latin typeface="Corbel" pitchFamily="34" charset="0"/>
              </a:rPr>
              <a:t>:- Create 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object reference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s;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// this is object reference</a:t>
            </a:r>
          </a:p>
          <a:p>
            <a:r>
              <a:rPr lang="en-US" sz="2400" dirty="0" smtClean="0">
                <a:latin typeface="Corbel" pitchFamily="34" charset="0"/>
              </a:rPr>
              <a:t>After creating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object reference </a:t>
            </a:r>
            <a:r>
              <a:rPr lang="en-US" sz="2400" dirty="0" smtClean="0">
                <a:latin typeface="Corbel" pitchFamily="34" charset="0"/>
              </a:rPr>
              <a:t>we have to create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 object</a:t>
            </a: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  </a:t>
            </a:r>
            <a:r>
              <a:rPr lang="en-US" sz="2400" b="1" u="sng" dirty="0" smtClean="0">
                <a:latin typeface="Corbel" pitchFamily="34" charset="0"/>
              </a:rPr>
              <a:t>Step 2</a:t>
            </a:r>
            <a:r>
              <a:rPr lang="en-US" sz="2400" dirty="0" smtClean="0">
                <a:latin typeface="Corbel" pitchFamily="34" charset="0"/>
              </a:rPr>
              <a:t> :-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s=new String(“BHOPAL”);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3768" y="2285992"/>
            <a:ext cx="108012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500958" y="278605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5229200"/>
            <a:ext cx="936104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55576" y="52292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2000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1800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347864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076056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99992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923928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195736" y="4797152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214546" y="478632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latin typeface="Corbel" pitchFamily="34" charset="0"/>
              </a:rPr>
              <a:t>B     H     O     </a:t>
            </a:r>
            <a:r>
              <a:rPr lang="en-US" sz="2400" dirty="0" smtClean="0">
                <a:latin typeface="Corbel" pitchFamily="34" charset="0"/>
              </a:rPr>
              <a:t> P        A          L</a:t>
            </a:r>
            <a:endParaRPr lang="en-IN" sz="2400" dirty="0">
              <a:latin typeface="Corbel" pitchFamily="34" charset="0"/>
            </a:endParaRPr>
          </a:p>
        </p:txBody>
      </p:sp>
      <p:cxnSp>
        <p:nvCxnSpPr>
          <p:cNvPr id="19" name="Straight Arrow Connector 18"/>
          <p:cNvCxnSpPr>
            <a:stCxn id="10" idx="3"/>
            <a:endCxn id="25" idx="1"/>
          </p:cNvCxnSpPr>
          <p:nvPr/>
        </p:nvCxnSpPr>
        <p:spPr>
          <a:xfrm flipV="1">
            <a:off x="1619672" y="5399616"/>
            <a:ext cx="594874" cy="14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600" y="55892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14546" y="5214950"/>
            <a:ext cx="8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2000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928794" y="4500570"/>
            <a:ext cx="4286280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stCxn id="33" idx="1"/>
          </p:cNvCxnSpPr>
          <p:nvPr/>
        </p:nvCxnSpPr>
        <p:spPr>
          <a:xfrm rot="10800000" flipV="1">
            <a:off x="5857884" y="4399484"/>
            <a:ext cx="1143008" cy="31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0892" y="421481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String </a:t>
            </a: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object</a:t>
            </a:r>
            <a:endParaRPr lang="en-IN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0034" y="4786322"/>
            <a:ext cx="1285884" cy="1428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643042" y="5643578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0364" y="592933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String </a:t>
            </a: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object reference </a:t>
            </a:r>
            <a:endParaRPr lang="en-IN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/>
      <p:bldP spid="8" grpId="0" animBg="1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3" grpId="0"/>
      <p:bldP spid="25" grpId="0"/>
      <p:bldP spid="27" grpId="0" animBg="1"/>
      <p:bldP spid="33" grpId="0"/>
      <p:bldP spid="34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Can you tell the output ?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 s1;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s1= new String(“Bhopal”);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s2;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s2= new String(“Bhopal”);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(s1==s2);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Guess the output for the above program???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latin typeface="Corbel" pitchFamily="34" charset="0"/>
              </a:rPr>
              <a:t>WHY???</a:t>
            </a:r>
            <a:endParaRPr lang="en-IN" sz="2400" b="1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48499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false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670" y="5500702"/>
            <a:ext cx="5644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Because we are </a:t>
            </a:r>
            <a:r>
              <a:rPr lang="en-US" u="sng" dirty="0" smtClean="0">
                <a:solidFill>
                  <a:srgbClr val="0070C0"/>
                </a:solidFill>
                <a:latin typeface="Corbel" pitchFamily="34" charset="0"/>
              </a:rPr>
              <a:t>comparing references not objects 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and </a:t>
            </a:r>
          </a:p>
          <a:p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since both references are pointing to different addresses, </a:t>
            </a:r>
          </a:p>
          <a:p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the output will always be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 Very Important Point!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 s1;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s1= new String(“Bhopal”);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s2;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s2= new String(“Bhopal”);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(s1);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(s2);</a:t>
            </a: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Bhopal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Bhopal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rbel" pitchFamily="34" charset="0"/>
              </a:rPr>
              <a:t>  Do you find something unusual in the output?</a:t>
            </a:r>
          </a:p>
          <a:p>
            <a:r>
              <a:rPr lang="en-US" sz="2400" dirty="0" smtClean="0">
                <a:latin typeface="Corbel" pitchFamily="34" charset="0"/>
              </a:rPr>
              <a:t>Yes!</a:t>
            </a:r>
            <a:endParaRPr lang="en-IN" sz="2400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298" y="4071942"/>
            <a:ext cx="6160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Although both s1 and s2 are </a:t>
            </a:r>
            <a:r>
              <a:rPr lang="en-US" dirty="0" err="1" smtClean="0">
                <a:solidFill>
                  <a:srgbClr val="FF0000"/>
                </a:solidFill>
                <a:latin typeface="Corbel" pitchFamily="34" charset="0"/>
              </a:rPr>
              <a:t>referenes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 and </a:t>
            </a:r>
          </a:p>
          <a:p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they hold addresses of String  objects , but when we print them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Java is not showing address stored in reference,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rather it is showing string stored in object 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String Methods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2565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Now since,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a class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, there are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methods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available using which we can carry out these operations like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comparing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finding string length </a:t>
            </a:r>
            <a:r>
              <a:rPr lang="en-US" sz="2400" dirty="0" smtClean="0">
                <a:latin typeface="Corbel" pitchFamily="34" charset="0"/>
              </a:rPr>
              <a:t>etc…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Some of most useful methods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class are: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length()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equals()</a:t>
            </a:r>
          </a:p>
          <a:p>
            <a:pPr lvl="1"/>
            <a:r>
              <a:rPr lang="en-US" sz="2000" b="1" dirty="0" err="1" smtClean="0">
                <a:solidFill>
                  <a:srgbClr val="0070C0"/>
                </a:solidFill>
                <a:latin typeface="Corbel" pitchFamily="34" charset="0"/>
              </a:rPr>
              <a:t>equalsIgnoreCase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US" sz="2000" b="1" dirty="0" err="1" smtClean="0">
                <a:solidFill>
                  <a:srgbClr val="0070C0"/>
                </a:solidFill>
                <a:latin typeface="Corbel" pitchFamily="34" charset="0"/>
              </a:rPr>
              <a:t>charAt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( )</a:t>
            </a:r>
          </a:p>
          <a:p>
            <a:pPr>
              <a:buNone/>
            </a:pPr>
            <a:endParaRPr lang="en-IN" sz="2400" b="1" u="sng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Using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length( ) </a:t>
            </a:r>
            <a:r>
              <a:rPr lang="en-US" b="1" dirty="0" smtClean="0">
                <a:latin typeface="Corbel" pitchFamily="34" charset="0"/>
              </a:rPr>
              <a:t>method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2565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For calculating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length </a:t>
            </a:r>
            <a:r>
              <a:rPr lang="en-US" sz="2400" dirty="0" smtClean="0">
                <a:latin typeface="Corbel" pitchFamily="34" charset="0"/>
              </a:rPr>
              <a:t>of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string object</a:t>
            </a:r>
            <a:r>
              <a:rPr lang="en-US" sz="2400" dirty="0" smtClean="0">
                <a:latin typeface="Corbel" pitchFamily="34" charset="0"/>
              </a:rPr>
              <a:t>,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class gives us a method called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length( )</a:t>
            </a:r>
            <a:r>
              <a:rPr lang="en-US" sz="2400" dirty="0" smtClean="0">
                <a:latin typeface="Corbel" pitchFamily="34" charset="0"/>
              </a:rPr>
              <a:t>, which counts and returns number of characters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String object </a:t>
            </a:r>
            <a:r>
              <a:rPr lang="en-US" sz="2400" dirty="0" smtClean="0">
                <a:latin typeface="Corbel" pitchFamily="34" charset="0"/>
              </a:rPr>
              <a:t>contains</a:t>
            </a:r>
            <a:endParaRPr lang="en-US" sz="2400" b="1" dirty="0" smtClean="0"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Modified 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>
                <a:latin typeface="Corbel" pitchFamily="34" charset="0"/>
              </a:rPr>
              <a:t>  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 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s1= new String(“Bhopal”);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x=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s.length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“length=“+x);</a:t>
            </a:r>
          </a:p>
          <a:p>
            <a:pPr>
              <a:buNone/>
            </a:pPr>
            <a:endParaRPr lang="en-IN" sz="2400" b="1" u="sng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4437112"/>
            <a:ext cx="213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length=5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Using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equals( ) </a:t>
            </a:r>
            <a:r>
              <a:rPr lang="en-US" b="1" dirty="0" smtClean="0">
                <a:latin typeface="Corbel" pitchFamily="34" charset="0"/>
              </a:rPr>
              <a:t>method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964488" cy="52565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For comparing strings,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class gives us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</a:t>
            </a:r>
            <a:r>
              <a:rPr lang="en-US" sz="2400" dirty="0" smtClean="0">
                <a:latin typeface="Corbel" pitchFamily="34" charset="0"/>
              </a:rPr>
              <a:t> called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equals(String)</a:t>
            </a:r>
            <a:r>
              <a:rPr lang="en-US" sz="2400" dirty="0" smtClean="0">
                <a:latin typeface="Corbel" pitchFamily="34" charset="0"/>
              </a:rPr>
              <a:t>, which compares two strings and returns either 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false</a:t>
            </a:r>
            <a:r>
              <a:rPr lang="en-US" sz="2400" dirty="0" smtClean="0">
                <a:latin typeface="Corbel" pitchFamily="34" charset="0"/>
              </a:rPr>
              <a:t>.</a:t>
            </a:r>
            <a:endParaRPr lang="en-US" sz="2400" b="1" dirty="0" smtClean="0"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Modified 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>
                <a:latin typeface="Corbel" pitchFamily="34" charset="0"/>
              </a:rPr>
              <a:t>  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 s1;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s1= new String(“Bhopal”);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String s2;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s2= new String(“Bhopal”);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(s1.equals(s2));</a:t>
            </a:r>
          </a:p>
          <a:p>
            <a:pPr>
              <a:buNone/>
            </a:pPr>
            <a:endParaRPr lang="en-IN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443711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true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Using </a:t>
            </a:r>
            <a:r>
              <a:rPr lang="en-US" sz="2800" b="1" dirty="0" err="1" smtClean="0">
                <a:solidFill>
                  <a:srgbClr val="0070C0"/>
                </a:solidFill>
                <a:latin typeface="Corbel" pitchFamily="34" charset="0"/>
              </a:rPr>
              <a:t>equalsIgnoreCase</a:t>
            </a: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US" sz="2800" b="1" dirty="0" smtClean="0">
                <a:latin typeface="Corbel" pitchFamily="34" charset="0"/>
              </a:rPr>
              <a:t>method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56984" cy="52565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The other variant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equals()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equalsIgnoreCase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ignores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case sensitivity </a:t>
            </a:r>
            <a:r>
              <a:rPr lang="en-US" sz="2400" dirty="0" smtClean="0">
                <a:latin typeface="Corbel" pitchFamily="34" charset="0"/>
              </a:rPr>
              <a:t>of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strings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compares th</a:t>
            </a:r>
            <a:r>
              <a:rPr lang="en-US" sz="2400" dirty="0" smtClean="0">
                <a:latin typeface="Corbel" pitchFamily="34" charset="0"/>
              </a:rPr>
              <a:t>em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character wise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r>
              <a:rPr lang="en-US" sz="2400" b="1" dirty="0" smtClean="0">
                <a:latin typeface="Corbel" pitchFamily="34" charset="0"/>
              </a:rPr>
              <a:t>Example :-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String s1=new String(“MUMBAI”);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String s2=new String(“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mumbai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(s1.equals(s2));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(s1.equalsIgnoreCase(s2));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0826" y="3643314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false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4968552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Concept Of object and object references.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Introduction To Strings in Java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Creating String objects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Important Methods Of String Class</a:t>
            </a:r>
          </a:p>
          <a:p>
            <a:pPr>
              <a:buSzPct val="100000"/>
              <a:buNone/>
            </a:pPr>
            <a:endParaRPr lang="en-US" sz="28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</a:t>
            </a:r>
            <a:r>
              <a:rPr lang="en-US" sz="3200" b="1" dirty="0" err="1" smtClean="0">
                <a:solidFill>
                  <a:srgbClr val="0070C0"/>
                </a:solidFill>
                <a:latin typeface="Corbel" pitchFamily="34" charset="0"/>
              </a:rPr>
              <a:t>charAt</a:t>
            </a:r>
            <a:r>
              <a:rPr lang="en-US" sz="3200" b="1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method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56984" cy="52565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charAt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method allows us 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access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character</a:t>
            </a:r>
            <a:r>
              <a:rPr lang="en-US" sz="2400" dirty="0" smtClean="0">
                <a:latin typeface="Corbel" pitchFamily="34" charset="0"/>
              </a:rPr>
              <a:t> at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particular index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string object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understand this , consider the following code: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name=new String(“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(name[0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]);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above code will generate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syntax error </a:t>
            </a:r>
            <a:r>
              <a:rPr lang="en-US" sz="2400" dirty="0" smtClean="0">
                <a:latin typeface="Corbel" pitchFamily="34" charset="0"/>
              </a:rPr>
              <a:t>because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we cannot access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string object </a:t>
            </a:r>
            <a:r>
              <a:rPr lang="en-US" sz="2400" dirty="0" smtClean="0">
                <a:latin typeface="Corbel" pitchFamily="34" charset="0"/>
              </a:rPr>
              <a:t>like 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array</a:t>
            </a:r>
            <a:r>
              <a:rPr lang="en-US" sz="2400" dirty="0" smtClean="0">
                <a:latin typeface="Corbel" pitchFamily="34" charset="0"/>
              </a:rPr>
              <a:t> i.e.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subscript operator </a:t>
            </a:r>
            <a:r>
              <a:rPr lang="en-US" sz="2400" dirty="0" smtClean="0">
                <a:latin typeface="Corbel" pitchFamily="34" charset="0"/>
              </a:rPr>
              <a:t>is not allowed on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string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</a:t>
            </a:r>
            <a:r>
              <a:rPr lang="en-US" sz="3200" b="1" dirty="0" err="1" smtClean="0">
                <a:solidFill>
                  <a:srgbClr val="0070C0"/>
                </a:solidFill>
                <a:latin typeface="Corbel" pitchFamily="34" charset="0"/>
              </a:rPr>
              <a:t>charAt</a:t>
            </a:r>
            <a:r>
              <a:rPr lang="en-US" sz="3200" b="1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method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56984" cy="525658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So , the solution to this problem is to use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charAt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, whose prototype is: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public char </a:t>
            </a:r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charAt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 index)</a:t>
            </a:r>
          </a:p>
          <a:p>
            <a:r>
              <a:rPr lang="en-US" sz="2400" dirty="0" smtClean="0">
                <a:latin typeface="Corbel" pitchFamily="34" charset="0"/>
              </a:rPr>
              <a:t>This method accepts an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index number </a:t>
            </a:r>
            <a:r>
              <a:rPr lang="en-US" sz="2400" dirty="0" smtClean="0">
                <a:latin typeface="Corbel" pitchFamily="34" charset="0"/>
              </a:rPr>
              <a:t>(0 to length-1)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</a:t>
            </a:r>
            <a:r>
              <a:rPr lang="en-US" sz="2400" dirty="0" smtClean="0">
                <a:latin typeface="Corbel" pitchFamily="34" charset="0"/>
              </a:rPr>
              <a:t> and returns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character</a:t>
            </a:r>
            <a:r>
              <a:rPr lang="en-US" sz="2400" dirty="0" smtClean="0">
                <a:latin typeface="Corbel" pitchFamily="34" charset="0"/>
              </a:rPr>
              <a:t> at that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index</a:t>
            </a: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Modified Code: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String name = new String(“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char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name.charAt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(0);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60" y="3500438"/>
            <a:ext cx="15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Way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Of Creating Strings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96855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Method II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:-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s=“BHOPAL” 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* </a:t>
            </a:r>
            <a:r>
              <a:rPr lang="en-US" sz="2400" dirty="0" smtClean="0">
                <a:latin typeface="Corbel" pitchFamily="34" charset="0"/>
              </a:rPr>
              <a:t>Thus unofficially we can say that the following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2 ways </a:t>
            </a:r>
            <a:r>
              <a:rPr lang="en-US" sz="2400" dirty="0" smtClean="0">
                <a:latin typeface="Corbel" pitchFamily="34" charset="0"/>
              </a:rPr>
              <a:t>are almost same: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s= new String(“BHOPAL”) ;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   OR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String s=“BHOPAL” 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3203684"/>
            <a:ext cx="936104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71600" y="32036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277163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B     H     O     P     A     L</a:t>
            </a:r>
            <a:endParaRPr lang="en-IN" sz="2400" dirty="0"/>
          </a:p>
        </p:txBody>
      </p:sp>
      <p:cxnSp>
        <p:nvCxnSpPr>
          <p:cNvPr id="10" name="Straight Arrow Connector 9"/>
          <p:cNvCxnSpPr>
            <a:stCxn id="7" idx="3"/>
            <a:endCxn id="12" idx="1"/>
          </p:cNvCxnSpPr>
          <p:nvPr/>
        </p:nvCxnSpPr>
        <p:spPr>
          <a:xfrm flipV="1">
            <a:off x="1835696" y="3307050"/>
            <a:ext cx="560045" cy="81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7624" y="35637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395741" y="31223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68216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644280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72472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796408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220344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492152" y="2780928"/>
            <a:ext cx="567680" cy="432048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500694" y="4786322"/>
            <a:ext cx="3214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However there is a </a:t>
            </a: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very </a:t>
            </a:r>
            <a:r>
              <a:rPr lang="en-US" b="1" dirty="0" err="1" smtClean="0">
                <a:solidFill>
                  <a:srgbClr val="FF0000"/>
                </a:solidFill>
                <a:latin typeface="Corbel" pitchFamily="34" charset="0"/>
              </a:rPr>
              <a:t>very</a:t>
            </a: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 important </a:t>
            </a:r>
            <a:r>
              <a:rPr lang="en-US" b="1" dirty="0" smtClean="0">
                <a:latin typeface="Corbel" pitchFamily="34" charset="0"/>
              </a:rPr>
              <a:t>difference between them </a:t>
            </a: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technically,</a:t>
            </a:r>
            <a:r>
              <a:rPr lang="en-US" b="1" dirty="0" smtClean="0">
                <a:latin typeface="Corbel" pitchFamily="34" charset="0"/>
              </a:rPr>
              <a:t> that we will discuss in String Handling chapter.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Concatenating Strings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Concatenating</a:t>
            </a:r>
            <a:r>
              <a:rPr lang="en-US" sz="2400" dirty="0" smtClean="0">
                <a:latin typeface="Corbel" pitchFamily="34" charset="0"/>
              </a:rPr>
              <a:t> two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String objects </a:t>
            </a:r>
            <a:r>
              <a:rPr lang="en-US" sz="2400" dirty="0" smtClean="0">
                <a:latin typeface="Corbel" pitchFamily="34" charset="0"/>
              </a:rPr>
              <a:t>is similar to what we learnt earlier.</a:t>
            </a:r>
          </a:p>
          <a:p>
            <a:r>
              <a:rPr lang="en-US" sz="2400" dirty="0" smtClean="0">
                <a:latin typeface="Corbel" pitchFamily="34" charset="0"/>
              </a:rPr>
              <a:t>It can be done simply through the operator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+</a:t>
            </a:r>
            <a:r>
              <a:rPr lang="en-US" sz="2400" dirty="0" smtClean="0">
                <a:latin typeface="Corbel" pitchFamily="34" charset="0"/>
              </a:rPr>
              <a:t>” .</a:t>
            </a:r>
          </a:p>
          <a:p>
            <a:r>
              <a:rPr lang="en-US" sz="2400" b="1" u="sng" dirty="0" smtClean="0">
                <a:latin typeface="Corbel" pitchFamily="34" charset="0"/>
              </a:rPr>
              <a:t>Example :-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String s1=new String(“Bhopal”);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String s2=new String(“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Chopal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(s1+s2);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End Of Lecture </a:t>
            </a:r>
            <a:r>
              <a:rPr lang="en-US" b="1" dirty="0" smtClean="0">
                <a:latin typeface="Corbel" pitchFamily="34" charset="0"/>
              </a:rPr>
              <a:t>8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9826086245</a:t>
            </a:r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  <a:endParaRPr lang="en-US" b="1" dirty="0" smtClean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 Control Statements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Syntax Of “</a:t>
            </a:r>
            <a:r>
              <a:rPr lang="en-US" b="1" dirty="0" err="1" smtClean="0">
                <a:latin typeface="Corbel" pitchFamily="34" charset="0"/>
              </a:rPr>
              <a:t>if”,”if</a:t>
            </a:r>
            <a:r>
              <a:rPr lang="en-US" b="1" dirty="0" smtClean="0">
                <a:latin typeface="Corbel" pitchFamily="34" charset="0"/>
              </a:rPr>
              <a:t>-</a:t>
            </a:r>
            <a:r>
              <a:rPr lang="en-US" b="1" dirty="0" err="1" smtClean="0">
                <a:latin typeface="Corbel" pitchFamily="34" charset="0"/>
              </a:rPr>
              <a:t>else”,”if</a:t>
            </a:r>
            <a:r>
              <a:rPr lang="en-US" b="1" dirty="0" smtClean="0">
                <a:latin typeface="Corbel" pitchFamily="34" charset="0"/>
              </a:rPr>
              <a:t>-else if-else”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The “switch” Keyword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Ternary Operator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3" y="188640"/>
            <a:ext cx="165618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6733"/>
            <a:ext cx="1368152" cy="10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Objects and Classes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In programming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any real world entity </a:t>
            </a:r>
            <a:r>
              <a:rPr lang="en-US" sz="2400" dirty="0" smtClean="0">
                <a:latin typeface="Corbel" pitchFamily="34" charset="0"/>
              </a:rPr>
              <a:t>which has specific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attributes or features </a:t>
            </a:r>
            <a:r>
              <a:rPr lang="en-US" sz="2400" dirty="0" smtClean="0">
                <a:latin typeface="Corbel" pitchFamily="34" charset="0"/>
              </a:rPr>
              <a:t>can be represented as an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latin typeface="Corbel" pitchFamily="34" charset="0"/>
              </a:rPr>
              <a:t>Along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attributes</a:t>
            </a:r>
            <a:r>
              <a:rPr lang="en-US" sz="2400" b="1" dirty="0" smtClean="0">
                <a:latin typeface="Corbel" pitchFamily="34" charset="0"/>
              </a:rPr>
              <a:t> each object can take some actions also which are called it’s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behaviors</a:t>
            </a:r>
            <a:r>
              <a:rPr lang="en-US" sz="2400" b="1" dirty="0" smtClean="0">
                <a:latin typeface="Corbel" pitchFamily="34" charset="0"/>
              </a:rPr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In programming world, these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attributes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are called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data members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behaviours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/actions</a:t>
            </a:r>
            <a:r>
              <a:rPr lang="en-US" sz="2400" b="1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 are called “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functions</a:t>
            </a:r>
            <a:r>
              <a:rPr lang="en-US" sz="2400" dirty="0" smtClean="0">
                <a:latin typeface="Corbel" pitchFamily="34" charset="0"/>
              </a:rPr>
              <a:t>” or “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methods</a:t>
            </a:r>
            <a:r>
              <a:rPr lang="en-US" sz="2400" dirty="0" smtClean="0">
                <a:latin typeface="Corbel" pitchFamily="34" charset="0"/>
              </a:rPr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Are you an object ?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>
                <a:latin typeface="Corbel" pitchFamily="34" charset="0"/>
              </a:rPr>
              <a:t>Yes , </a:t>
            </a:r>
            <a:r>
              <a:rPr lang="en-US" sz="2800" b="1" dirty="0" smtClean="0">
                <a:latin typeface="Corbel" pitchFamily="34" charset="0"/>
              </a:rPr>
              <a:t>we humans </a:t>
            </a:r>
            <a:r>
              <a:rPr lang="en-US" sz="2800" dirty="0" smtClean="0">
                <a:latin typeface="Corbel" pitchFamily="34" charset="0"/>
              </a:rPr>
              <a:t>are </a:t>
            </a:r>
            <a:r>
              <a:rPr lang="en-US" sz="2800" b="1" dirty="0" smtClean="0">
                <a:latin typeface="Corbel" pitchFamily="34" charset="0"/>
              </a:rPr>
              <a:t>objects </a:t>
            </a:r>
            <a:r>
              <a:rPr lang="en-US" sz="2800" dirty="0" smtClean="0">
                <a:latin typeface="Corbel" pitchFamily="34" charset="0"/>
              </a:rPr>
              <a:t>because: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We have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attributes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as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height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age </a:t>
            </a:r>
            <a:r>
              <a:rPr lang="en-US" sz="2400" dirty="0" smtClean="0">
                <a:latin typeface="Corbel" pitchFamily="34" charset="0"/>
              </a:rPr>
              <a:t>etc.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We also can show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behaviors</a:t>
            </a:r>
            <a:r>
              <a:rPr lang="en-US" sz="2400" dirty="0" smtClean="0">
                <a:latin typeface="Corbel" pitchFamily="34" charset="0"/>
              </a:rPr>
              <a:t> like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walking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talking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running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eating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etc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Objects and Classes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Now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create/represent  </a:t>
            </a:r>
            <a:r>
              <a:rPr lang="en-US" sz="2400" dirty="0" smtClean="0">
                <a:latin typeface="Corbel" pitchFamily="34" charset="0"/>
              </a:rPr>
              <a:t>objects  we first have to write all their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attributes </a:t>
            </a:r>
            <a:r>
              <a:rPr lang="en-US" sz="2400" dirty="0" smtClean="0">
                <a:latin typeface="Corbel" pitchFamily="34" charset="0"/>
              </a:rPr>
              <a:t>under a 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single group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group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called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Corbel" pitchFamily="34" charset="0"/>
              </a:rPr>
              <a:t>A class is used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specify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basic structure </a:t>
            </a:r>
            <a:r>
              <a:rPr lang="en-IN" sz="2400" dirty="0" smtClean="0">
                <a:latin typeface="Corbel" pitchFamily="34" charset="0"/>
              </a:rPr>
              <a:t>of an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and it combines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attributes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methods</a:t>
            </a:r>
            <a:r>
              <a:rPr lang="en-IN" sz="2400" dirty="0" smtClean="0">
                <a:latin typeface="Corbel" pitchFamily="34" charset="0"/>
              </a:rPr>
              <a:t> to be used  by an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object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Thus we can say that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class represents the data type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object represents a kind of variable of that data type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latin typeface="Corbel" pitchFamily="34" charset="0"/>
              </a:rPr>
              <a:t>For  Example:- </a:t>
            </a:r>
            <a:r>
              <a:rPr lang="en-US" sz="2400" dirty="0" smtClean="0">
                <a:latin typeface="Corbel" pitchFamily="34" charset="0"/>
              </a:rPr>
              <a:t>Each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person</a:t>
            </a:r>
            <a:r>
              <a:rPr lang="en-US" sz="2400" dirty="0" smtClean="0">
                <a:latin typeface="Corbel" pitchFamily="34" charset="0"/>
              </a:rPr>
              <a:t> collectively come under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</a:t>
            </a:r>
            <a:r>
              <a:rPr lang="en-US" sz="2400" dirty="0" smtClean="0">
                <a:latin typeface="Corbel" pitchFamily="34" charset="0"/>
              </a:rPr>
              <a:t> called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Human Being</a:t>
            </a:r>
            <a:r>
              <a:rPr lang="en-US" sz="2400" dirty="0" smtClean="0">
                <a:latin typeface="Corbel" pitchFamily="34" charset="0"/>
              </a:rPr>
              <a:t>. So we belong to the class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Human Being.</a:t>
            </a:r>
          </a:p>
          <a:p>
            <a:pPr>
              <a:buSzPct val="100000"/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Objects and Classes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Objects and Classes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233" y="1428736"/>
            <a:ext cx="8907923" cy="54292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Objects and Classes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5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Objects and Classes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827</TotalTime>
  <Words>1096</Words>
  <Application>Microsoft Office PowerPoint</Application>
  <PresentationFormat>On-screen Show (4:3)</PresentationFormat>
  <Paragraphs>265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Objects and Classes</vt:lpstr>
      <vt:lpstr>Are you an object ?</vt:lpstr>
      <vt:lpstr>Objects and Classes</vt:lpstr>
      <vt:lpstr>Objects and Classes</vt:lpstr>
      <vt:lpstr>Objects and Classes</vt:lpstr>
      <vt:lpstr>Objects and Classes</vt:lpstr>
      <vt:lpstr>Objects and Classes</vt:lpstr>
      <vt:lpstr>What Is String ?</vt:lpstr>
      <vt:lpstr>Object creation in C++</vt:lpstr>
      <vt:lpstr>Creating Object in Java</vt:lpstr>
      <vt:lpstr>Creating String Object</vt:lpstr>
      <vt:lpstr>Can you tell the output ?</vt:lpstr>
      <vt:lpstr>A Very Important Point!</vt:lpstr>
      <vt:lpstr>String Methods</vt:lpstr>
      <vt:lpstr>Using length( ) method</vt:lpstr>
      <vt:lpstr>Using equals( ) method</vt:lpstr>
      <vt:lpstr>Using equalsIgnoreCase( ) method</vt:lpstr>
      <vt:lpstr>Using charAt( ) method</vt:lpstr>
      <vt:lpstr>Using charAt( ) method</vt:lpstr>
      <vt:lpstr>Another Way  Of Creating Strings</vt:lpstr>
      <vt:lpstr>Concatenating Strings</vt:lpstr>
      <vt:lpstr>End Of Lecture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76</cp:revision>
  <dcterms:created xsi:type="dcterms:W3CDTF">2016-01-21T11:05:58Z</dcterms:created>
  <dcterms:modified xsi:type="dcterms:W3CDTF">2020-06-26T20:59:41Z</dcterms:modified>
</cp:coreProperties>
</file>