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3" r:id="rId7"/>
    <p:sldId id="264" r:id="rId8"/>
    <p:sldId id="262" r:id="rId9"/>
    <p:sldId id="265" r:id="rId10"/>
    <p:sldId id="277" r:id="rId11"/>
    <p:sldId id="276" r:id="rId12"/>
    <p:sldId id="267" r:id="rId13"/>
    <p:sldId id="269" r:id="rId14"/>
    <p:sldId id="266" r:id="rId15"/>
    <p:sldId id="268" r:id="rId16"/>
    <p:sldId id="274" r:id="rId17"/>
    <p:sldId id="270" r:id="rId18"/>
    <p:sldId id="272"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668"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7/2/2020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7/2/2020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7/2/2020</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7/2/2020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7/2/2020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7/2/2020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7/2/2020</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4000" dirty="0" smtClean="0">
                <a:latin typeface="Corbel" pitchFamily="34" charset="0"/>
              </a:rPr>
              <a:t>Java SE</a:t>
            </a:r>
          </a:p>
          <a:p>
            <a:r>
              <a:rPr lang="en-US" sz="4000" dirty="0" smtClean="0">
                <a:latin typeface="Corbel" pitchFamily="34" charset="0"/>
              </a:rPr>
              <a:t>(Core JAVA)</a:t>
            </a:r>
          </a:p>
          <a:p>
            <a:r>
              <a:rPr lang="en-US" sz="4000" dirty="0" smtClean="0">
                <a:solidFill>
                  <a:srgbClr val="FF0000"/>
                </a:solidFill>
                <a:latin typeface="Corbel" pitchFamily="34" charset="0"/>
              </a:rPr>
              <a:t>Lecture-9</a:t>
            </a:r>
            <a:endParaRPr lang="en-IN" sz="4000" dirty="0">
              <a:solidFill>
                <a:srgbClr val="FF0000"/>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smtClean="0">
                <a:solidFill>
                  <a:srgbClr val="00B050"/>
                </a:solidFill>
                <a:latin typeface="Corbel" pitchFamily="34" charset="0"/>
              </a:rPr>
              <a:t>Accept an integer from user via command line argument and check whether it is odd or even in nature.</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Try this</a:t>
            </a:r>
            <a:r>
              <a:rPr lang="en-US" b="1" dirty="0" smtClean="0"/>
              <a: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smtClean="0">
                <a:solidFill>
                  <a:srgbClr val="00B050"/>
                </a:solidFill>
                <a:latin typeface="Corbel" pitchFamily="34" charset="0"/>
              </a:rPr>
              <a:t>A company provides insurance to it’s employees according to the following criteria:</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married</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unmarried</a:t>
            </a:r>
            <a:r>
              <a:rPr lang="en-US" sz="1900" b="1" dirty="0" smtClean="0">
                <a:latin typeface="Corbel" pitchFamily="34" charset="0"/>
              </a:rPr>
              <a:t> , </a:t>
            </a:r>
            <a:r>
              <a:rPr lang="en-US" sz="1900" b="1" dirty="0" smtClean="0">
                <a:solidFill>
                  <a:srgbClr val="C00000"/>
                </a:solidFill>
                <a:latin typeface="Corbel" pitchFamily="34" charset="0"/>
              </a:rPr>
              <a:t>male</a:t>
            </a:r>
            <a:r>
              <a:rPr lang="en-US" sz="1900" b="1" dirty="0" smtClean="0">
                <a:latin typeface="Corbel" pitchFamily="34" charset="0"/>
              </a:rPr>
              <a:t> and above </a:t>
            </a:r>
            <a:r>
              <a:rPr lang="en-US" sz="1900" b="1" dirty="0" smtClean="0">
                <a:solidFill>
                  <a:srgbClr val="C00000"/>
                </a:solidFill>
                <a:latin typeface="Corbel" pitchFamily="34" charset="0"/>
              </a:rPr>
              <a:t>35</a:t>
            </a:r>
            <a:r>
              <a:rPr lang="en-US" sz="1900" b="1" dirty="0" smtClean="0">
                <a:latin typeface="Corbel" pitchFamily="34" charset="0"/>
              </a:rPr>
              <a:t> years of age</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unmarried</a:t>
            </a:r>
            <a:r>
              <a:rPr lang="en-US" sz="1900" b="1" dirty="0" smtClean="0">
                <a:latin typeface="Corbel" pitchFamily="34" charset="0"/>
              </a:rPr>
              <a:t>, </a:t>
            </a:r>
            <a:r>
              <a:rPr lang="en-US" sz="1900" b="1" dirty="0" smtClean="0">
                <a:solidFill>
                  <a:srgbClr val="C00000"/>
                </a:solidFill>
                <a:latin typeface="Corbel" pitchFamily="34" charset="0"/>
              </a:rPr>
              <a:t>female</a:t>
            </a:r>
            <a:r>
              <a:rPr lang="en-US" sz="1900" b="1" dirty="0" smtClean="0">
                <a:latin typeface="Corbel" pitchFamily="34" charset="0"/>
              </a:rPr>
              <a:t> and above </a:t>
            </a:r>
            <a:r>
              <a:rPr lang="en-US" sz="1900" b="1" dirty="0" smtClean="0">
                <a:solidFill>
                  <a:srgbClr val="C00000"/>
                </a:solidFill>
                <a:latin typeface="Corbel" pitchFamily="34" charset="0"/>
              </a:rPr>
              <a:t>30</a:t>
            </a:r>
            <a:r>
              <a:rPr lang="en-US" sz="1900" b="1" dirty="0" smtClean="0">
                <a:latin typeface="Corbel" pitchFamily="34" charset="0"/>
              </a:rPr>
              <a:t> years of age</a:t>
            </a:r>
          </a:p>
          <a:p>
            <a:pPr lvl="1"/>
            <a:endParaRPr lang="en-US" sz="1900" dirty="0" smtClean="0">
              <a:latin typeface="Corbel" pitchFamily="34" charset="0"/>
            </a:endParaRPr>
          </a:p>
          <a:p>
            <a:pPr>
              <a:buNone/>
            </a:pPr>
            <a:r>
              <a:rPr lang="en-US" sz="2400" b="1" dirty="0" smtClean="0">
                <a:solidFill>
                  <a:srgbClr val="00B050"/>
                </a:solidFill>
                <a:latin typeface="Corbel" pitchFamily="34" charset="0"/>
              </a:rPr>
              <a:t>In all other cases insurance is not given . WAP to accept </a:t>
            </a:r>
            <a:r>
              <a:rPr lang="en-US" sz="2400" b="1" dirty="0" smtClean="0">
                <a:solidFill>
                  <a:srgbClr val="C00000"/>
                </a:solidFill>
                <a:latin typeface="Corbel" pitchFamily="34" charset="0"/>
              </a:rPr>
              <a:t>age </a:t>
            </a:r>
            <a:r>
              <a:rPr lang="en-US" sz="2400" dirty="0" smtClean="0">
                <a:latin typeface="Corbel" pitchFamily="34" charset="0"/>
              </a:rPr>
              <a:t>, </a:t>
            </a:r>
          </a:p>
          <a:p>
            <a:pPr>
              <a:buNone/>
            </a:pPr>
            <a:r>
              <a:rPr lang="en-US" sz="2400" b="1" dirty="0" smtClean="0">
                <a:solidFill>
                  <a:srgbClr val="C00000"/>
                </a:solidFill>
                <a:latin typeface="Corbel" pitchFamily="34" charset="0"/>
              </a:rPr>
              <a:t>gender</a:t>
            </a:r>
            <a:r>
              <a:rPr lang="en-US" sz="2400" dirty="0" smtClean="0">
                <a:latin typeface="Corbel" pitchFamily="34" charset="0"/>
              </a:rPr>
              <a:t> </a:t>
            </a:r>
            <a:r>
              <a:rPr lang="en-US" sz="2400" dirty="0" smtClean="0">
                <a:solidFill>
                  <a:srgbClr val="00B050"/>
                </a:solidFill>
                <a:latin typeface="Corbel" pitchFamily="34" charset="0"/>
              </a:rPr>
              <a:t>and</a:t>
            </a:r>
            <a:r>
              <a:rPr lang="en-US" sz="2400" dirty="0" smtClean="0">
                <a:latin typeface="Corbel" pitchFamily="34" charset="0"/>
              </a:rPr>
              <a:t> </a:t>
            </a:r>
            <a:r>
              <a:rPr lang="en-US" sz="2400" b="1" dirty="0" smtClean="0">
                <a:solidFill>
                  <a:srgbClr val="C00000"/>
                </a:solidFill>
                <a:latin typeface="Corbel" pitchFamily="34" charset="0"/>
              </a:rPr>
              <a:t>marital status </a:t>
            </a:r>
            <a:r>
              <a:rPr lang="en-US" sz="2400" b="1" dirty="0" smtClean="0">
                <a:solidFill>
                  <a:srgbClr val="00B050"/>
                </a:solidFill>
                <a:latin typeface="Corbel" pitchFamily="34" charset="0"/>
              </a:rPr>
              <a:t>from the user using command line </a:t>
            </a:r>
          </a:p>
          <a:p>
            <a:pPr>
              <a:buNone/>
            </a:pPr>
            <a:r>
              <a:rPr lang="en-US" sz="2400" b="1" dirty="0" smtClean="0">
                <a:solidFill>
                  <a:srgbClr val="00B050"/>
                </a:solidFill>
                <a:latin typeface="Corbel" pitchFamily="34" charset="0"/>
              </a:rPr>
              <a:t>arguments and check whether the user is eligible for insurance </a:t>
            </a:r>
          </a:p>
          <a:p>
            <a:pPr>
              <a:buNone/>
            </a:pPr>
            <a:r>
              <a:rPr lang="en-US" sz="2400" b="1" dirty="0" smtClean="0">
                <a:solidFill>
                  <a:srgbClr val="00B050"/>
                </a:solidFill>
                <a:latin typeface="Corbel" pitchFamily="34" charset="0"/>
              </a:rPr>
              <a:t>or not</a:t>
            </a:r>
            <a:endParaRPr lang="en-US" sz="2200" b="1" dirty="0" smtClean="0">
              <a:solidFill>
                <a:srgbClr val="00B050"/>
              </a:solidFill>
              <a:latin typeface="Corbel" pitchFamily="34" charset="0"/>
            </a:endParaRPr>
          </a:p>
          <a:p>
            <a:pPr>
              <a:buNone/>
            </a:pPr>
            <a:endParaRPr lang="en-US" sz="2400" dirty="0" smtClean="0">
              <a:latin typeface="Corbel" pitchFamily="34" charset="0"/>
            </a:endParaRPr>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20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20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20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842248" cy="5330952"/>
          </a:xfrm>
        </p:spPr>
        <p:txBody>
          <a:bodyPr>
            <a:normAutofit lnSpcReduction="10000"/>
          </a:bodyPr>
          <a:lstStyle/>
          <a:p>
            <a:r>
              <a:rPr lang="en-US" sz="2400" dirty="0" smtClean="0">
                <a:latin typeface="Corbel" pitchFamily="34" charset="0"/>
              </a:rPr>
              <a:t>The </a:t>
            </a:r>
            <a:r>
              <a:rPr lang="en-US" sz="2400" b="1" dirty="0" smtClean="0">
                <a:solidFill>
                  <a:srgbClr val="0070C0"/>
                </a:solidFill>
                <a:latin typeface="Corbel" pitchFamily="34" charset="0"/>
              </a:rPr>
              <a:t>switch</a:t>
            </a:r>
            <a:r>
              <a:rPr lang="en-US" sz="2400" dirty="0" smtClean="0">
                <a:latin typeface="Corbel" pitchFamily="34" charset="0"/>
              </a:rPr>
              <a:t> statement is similar to </a:t>
            </a:r>
            <a:r>
              <a:rPr lang="en-US" sz="2400" b="1" dirty="0" smtClean="0">
                <a:solidFill>
                  <a:srgbClr val="0070C0"/>
                </a:solidFill>
                <a:latin typeface="Corbel" pitchFamily="34" charset="0"/>
              </a:rPr>
              <a:t>if</a:t>
            </a:r>
            <a:r>
              <a:rPr lang="en-US" sz="2400" dirty="0" smtClean="0">
                <a:solidFill>
                  <a:srgbClr val="0070C0"/>
                </a:solidFill>
                <a:latin typeface="Corbel" pitchFamily="34" charset="0"/>
              </a:rPr>
              <a:t> </a:t>
            </a:r>
            <a:r>
              <a:rPr lang="en-US" sz="2400" dirty="0" smtClean="0">
                <a:latin typeface="Corbel" pitchFamily="34" charset="0"/>
              </a:rPr>
              <a:t>statement, as it is also a </a:t>
            </a:r>
            <a:r>
              <a:rPr lang="en-US" sz="2400" b="1" dirty="0" smtClean="0">
                <a:solidFill>
                  <a:schemeClr val="accent6">
                    <a:lumMod val="75000"/>
                  </a:schemeClr>
                </a:solidFill>
                <a:latin typeface="Corbel" pitchFamily="34" charset="0"/>
              </a:rPr>
              <a:t>decision control statement</a:t>
            </a:r>
            <a:r>
              <a:rPr lang="en-US" sz="2400" dirty="0" smtClean="0">
                <a:latin typeface="Corbel" pitchFamily="34" charset="0"/>
              </a:rPr>
              <a:t>.</a:t>
            </a:r>
          </a:p>
          <a:p>
            <a:r>
              <a:rPr lang="en-US" sz="2400" dirty="0" smtClean="0">
                <a:latin typeface="Corbel" pitchFamily="34" charset="0"/>
              </a:rPr>
              <a:t>It </a:t>
            </a:r>
            <a:r>
              <a:rPr lang="en-US" sz="2400" b="1" dirty="0" smtClean="0">
                <a:solidFill>
                  <a:srgbClr val="002060"/>
                </a:solidFill>
                <a:latin typeface="Corbel" pitchFamily="34" charset="0"/>
              </a:rPr>
              <a:t>allows a variable </a:t>
            </a:r>
            <a:r>
              <a:rPr lang="en-US" sz="2400" dirty="0" smtClean="0">
                <a:latin typeface="Corbel" pitchFamily="34" charset="0"/>
              </a:rPr>
              <a:t>to be </a:t>
            </a:r>
            <a:r>
              <a:rPr lang="en-US" sz="2400" b="1" dirty="0" smtClean="0">
                <a:solidFill>
                  <a:srgbClr val="7030A0"/>
                </a:solidFill>
                <a:latin typeface="Corbel" pitchFamily="34" charset="0"/>
              </a:rPr>
              <a:t>tested against </a:t>
            </a:r>
            <a:r>
              <a:rPr lang="en-US" sz="2400" dirty="0" smtClean="0">
                <a:latin typeface="Corbel" pitchFamily="34" charset="0"/>
              </a:rPr>
              <a:t>a </a:t>
            </a:r>
            <a:r>
              <a:rPr lang="en-US" sz="2400" b="1" dirty="0" smtClean="0">
                <a:solidFill>
                  <a:srgbClr val="00B050"/>
                </a:solidFill>
                <a:latin typeface="Corbel" pitchFamily="34" charset="0"/>
              </a:rPr>
              <a:t>list of values </a:t>
            </a:r>
            <a:r>
              <a:rPr lang="en-US" sz="2400" dirty="0" smtClean="0">
                <a:latin typeface="Corbel" pitchFamily="34" charset="0"/>
              </a:rPr>
              <a:t>where each value is called a </a:t>
            </a:r>
            <a:r>
              <a:rPr lang="en-US" sz="2400" b="1" dirty="0" smtClean="0">
                <a:solidFill>
                  <a:srgbClr val="0070C0"/>
                </a:solidFill>
                <a:latin typeface="Corbel" pitchFamily="34" charset="0"/>
              </a:rPr>
              <a:t>case</a:t>
            </a:r>
            <a:r>
              <a:rPr lang="en-US" sz="2400" dirty="0" smtClean="0">
                <a:latin typeface="Corbel" pitchFamily="34" charset="0"/>
              </a:rPr>
              <a:t>.</a:t>
            </a:r>
          </a:p>
          <a:p>
            <a:r>
              <a:rPr lang="en-US" sz="2400" b="1" u="sng" dirty="0" smtClean="0">
                <a:solidFill>
                  <a:srgbClr val="002060"/>
                </a:solidFill>
                <a:latin typeface="Corbel" pitchFamily="34" charset="0"/>
              </a:rPr>
              <a:t>Syntax :-</a:t>
            </a:r>
          </a:p>
          <a:p>
            <a:pPr>
              <a:buNone/>
            </a:pPr>
            <a:r>
              <a:rPr lang="en-IN" sz="2200" b="1" dirty="0" smtClean="0">
                <a:solidFill>
                  <a:schemeClr val="accent6">
                    <a:lumMod val="75000"/>
                  </a:schemeClr>
                </a:solidFill>
                <a:latin typeface="Corbel" pitchFamily="34" charset="0"/>
              </a:rPr>
              <a:t>switch</a:t>
            </a:r>
            <a:r>
              <a:rPr lang="en-IN" sz="2200" dirty="0" smtClean="0">
                <a:solidFill>
                  <a:schemeClr val="accent6">
                    <a:lumMod val="75000"/>
                  </a:schemeClr>
                </a:solidFill>
                <a:latin typeface="Corbel" pitchFamily="34" charset="0"/>
              </a:rPr>
              <a:t>(</a:t>
            </a:r>
            <a:r>
              <a:rPr lang="en-IN" sz="2200" b="1" i="1" dirty="0" err="1" smtClean="0">
                <a:solidFill>
                  <a:srgbClr val="002060"/>
                </a:solidFill>
                <a:latin typeface="Corbel" pitchFamily="34" charset="0"/>
              </a:rPr>
              <a:t>variable_name</a:t>
            </a:r>
            <a:r>
              <a:rPr lang="en-IN" sz="2200" b="1" dirty="0" smtClean="0">
                <a:solidFill>
                  <a:srgbClr val="002060"/>
                </a:solidFill>
                <a:latin typeface="Corbel" pitchFamily="34" charset="0"/>
              </a:rPr>
              <a:t> or </a:t>
            </a:r>
            <a:r>
              <a:rPr lang="en-IN" sz="2200" b="1" i="1" dirty="0" smtClean="0">
                <a:solidFill>
                  <a:srgbClr val="002060"/>
                </a:solidFill>
                <a:latin typeface="Corbel" pitchFamily="34" charset="0"/>
              </a:rPr>
              <a:t>expression</a:t>
            </a:r>
            <a:r>
              <a:rPr lang="en-IN" sz="2200" dirty="0" smtClean="0">
                <a:solidFill>
                  <a:schemeClr val="accent6">
                    <a:lumMod val="75000"/>
                  </a:schemeClr>
                </a:solidFill>
                <a:latin typeface="Corbel" pitchFamily="34" charset="0"/>
              </a:rPr>
              <a:t>)</a:t>
            </a:r>
          </a:p>
          <a:p>
            <a:pPr>
              <a:buNone/>
            </a:pPr>
            <a:r>
              <a:rPr lang="en-IN" sz="2200" dirty="0" smtClean="0">
                <a:solidFill>
                  <a:schemeClr val="accent6">
                    <a:lumMod val="75000"/>
                  </a:schemeClr>
                </a:solidFill>
                <a:latin typeface="Corbel" pitchFamily="34" charset="0"/>
              </a:rPr>
              <a:t>{ </a:t>
            </a:r>
            <a:r>
              <a:rPr lang="en-IN" sz="2200" b="1" dirty="0" smtClean="0">
                <a:solidFill>
                  <a:srgbClr val="0070C0"/>
                </a:solidFill>
                <a:latin typeface="Corbel" pitchFamily="34" charset="0"/>
              </a:rPr>
              <a:t>case value </a:t>
            </a:r>
            <a:r>
              <a:rPr lang="en-IN" sz="2200" b="1" dirty="0" smtClean="0">
                <a:solidFill>
                  <a:schemeClr val="accent6">
                    <a:lumMod val="75000"/>
                  </a:schemeClr>
                </a:solidFill>
                <a:latin typeface="Corbel" pitchFamily="34" charset="0"/>
              </a:rPr>
              <a:t>: //Statements </a:t>
            </a:r>
          </a:p>
          <a:p>
            <a:pPr>
              <a:buNone/>
            </a:pPr>
            <a:r>
              <a:rPr lang="en-IN" sz="2200" b="1" dirty="0" smtClean="0">
                <a:solidFill>
                  <a:schemeClr val="accent6">
                    <a:lumMod val="75000"/>
                  </a:schemeClr>
                </a:solidFill>
                <a:latin typeface="Corbel" pitchFamily="34" charset="0"/>
              </a:rPr>
              <a:t>                              break;</a:t>
            </a:r>
          </a:p>
          <a:p>
            <a:pPr>
              <a:buNone/>
            </a:pPr>
            <a:r>
              <a:rPr lang="en-IN" sz="2200" dirty="0" smtClean="0">
                <a:solidFill>
                  <a:schemeClr val="accent6">
                    <a:lumMod val="75000"/>
                  </a:schemeClr>
                </a:solidFill>
                <a:latin typeface="Corbel" pitchFamily="34" charset="0"/>
              </a:rPr>
              <a:t>  </a:t>
            </a:r>
            <a:r>
              <a:rPr lang="en-IN" sz="2200" b="1" dirty="0" smtClean="0">
                <a:solidFill>
                  <a:srgbClr val="0070C0"/>
                </a:solidFill>
                <a:latin typeface="Corbel" pitchFamily="34" charset="0"/>
              </a:rPr>
              <a:t>case value : </a:t>
            </a:r>
            <a:r>
              <a:rPr lang="en-IN" sz="2200" b="1" dirty="0" smtClean="0">
                <a:solidFill>
                  <a:schemeClr val="accent6">
                    <a:lumMod val="75000"/>
                  </a:schemeClr>
                </a:solidFill>
                <a:latin typeface="Corbel" pitchFamily="34" charset="0"/>
              </a:rPr>
              <a:t>//Statements </a:t>
            </a:r>
          </a:p>
          <a:p>
            <a:pPr>
              <a:buNone/>
            </a:pPr>
            <a:r>
              <a:rPr lang="en-IN" sz="2200" b="1" dirty="0" smtClean="0">
                <a:solidFill>
                  <a:schemeClr val="accent6">
                    <a:lumMod val="75000"/>
                  </a:schemeClr>
                </a:solidFill>
                <a:latin typeface="Corbel" pitchFamily="34" charset="0"/>
              </a:rPr>
              <a:t>                              break; </a:t>
            </a:r>
          </a:p>
          <a:p>
            <a:pPr>
              <a:buNone/>
            </a:pPr>
            <a:r>
              <a:rPr lang="en-US" sz="2200" b="1" dirty="0" smtClean="0">
                <a:solidFill>
                  <a:schemeClr val="accent6">
                    <a:lumMod val="75000"/>
                  </a:schemeClr>
                </a:solidFill>
                <a:latin typeface="Corbel" pitchFamily="34" charset="0"/>
              </a:rPr>
              <a:t>.</a:t>
            </a:r>
          </a:p>
          <a:p>
            <a:pPr>
              <a:buNone/>
            </a:pPr>
            <a:r>
              <a:rPr lang="en-US" sz="2200" b="1" dirty="0" smtClean="0">
                <a:solidFill>
                  <a:schemeClr val="accent6">
                    <a:lumMod val="75000"/>
                  </a:schemeClr>
                </a:solidFill>
                <a:latin typeface="Corbel" pitchFamily="34" charset="0"/>
              </a:rPr>
              <a:t>.</a:t>
            </a:r>
            <a:endParaRPr lang="en-IN" sz="2200" b="1" dirty="0" smtClean="0">
              <a:solidFill>
                <a:schemeClr val="accent6">
                  <a:lumMod val="75000"/>
                </a:schemeClr>
              </a:solidFill>
              <a:latin typeface="Corbel" pitchFamily="34" charset="0"/>
            </a:endParaRPr>
          </a:p>
          <a:p>
            <a:pPr>
              <a:buNone/>
            </a:pPr>
            <a:r>
              <a:rPr lang="en-IN" sz="2200" dirty="0" smtClean="0">
                <a:solidFill>
                  <a:srgbClr val="0070C0"/>
                </a:solidFill>
                <a:latin typeface="Corbel" pitchFamily="34" charset="0"/>
              </a:rPr>
              <a:t>default : </a:t>
            </a:r>
            <a:r>
              <a:rPr lang="en-IN" sz="2200" b="1" dirty="0" smtClean="0">
                <a:solidFill>
                  <a:schemeClr val="accent6">
                    <a:lumMod val="75000"/>
                  </a:schemeClr>
                </a:solidFill>
                <a:latin typeface="Corbel" pitchFamily="34" charset="0"/>
              </a:rPr>
              <a:t>//Statements </a:t>
            </a:r>
          </a:p>
          <a:p>
            <a:pPr>
              <a:buNone/>
            </a:pPr>
            <a:r>
              <a:rPr lang="en-IN" sz="2200" dirty="0" smtClean="0">
                <a:solidFill>
                  <a:schemeClr val="accent6">
                    <a:lumMod val="75000"/>
                  </a:schemeClr>
                </a:solidFill>
                <a:latin typeface="Corbel" pitchFamily="34" charset="0"/>
              </a:rPr>
              <a:t>}</a:t>
            </a:r>
            <a:endParaRPr lang="en-US" sz="2200" dirty="0" smtClean="0">
              <a:solidFill>
                <a:schemeClr val="accent6">
                  <a:lumMod val="75000"/>
                </a:schemeClr>
              </a:solidFill>
              <a:latin typeface="Corbel" pitchFamily="34" charset="0"/>
            </a:endParaRPr>
          </a:p>
          <a:p>
            <a:pPr>
              <a:buNone/>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20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20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20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20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20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fontScale="92500" lnSpcReduction="10000"/>
          </a:bodyPr>
          <a:lstStyle/>
          <a:p>
            <a:r>
              <a:rPr lang="en-US" sz="2600" dirty="0" smtClean="0">
                <a:latin typeface="Corbel" pitchFamily="34" charset="0"/>
              </a:rPr>
              <a:t>The switch statement can use different variables to check the conditions, which are </a:t>
            </a:r>
            <a:r>
              <a:rPr lang="en-US" sz="2600" b="1" dirty="0" smtClean="0">
                <a:solidFill>
                  <a:srgbClr val="0070C0"/>
                </a:solidFill>
                <a:latin typeface="Corbel" pitchFamily="34" charset="0"/>
              </a:rPr>
              <a:t>byte</a:t>
            </a:r>
            <a:r>
              <a:rPr lang="en-US" sz="2600" dirty="0" smtClean="0">
                <a:latin typeface="Corbel" pitchFamily="34" charset="0"/>
              </a:rPr>
              <a:t>, </a:t>
            </a:r>
            <a:r>
              <a:rPr lang="en-US" sz="2600" b="1" dirty="0" smtClean="0">
                <a:solidFill>
                  <a:srgbClr val="0070C0"/>
                </a:solidFill>
                <a:latin typeface="Corbel" pitchFamily="34" charset="0"/>
              </a:rPr>
              <a:t>short</a:t>
            </a:r>
            <a:r>
              <a:rPr lang="en-US" sz="2600" dirty="0" smtClean="0">
                <a:latin typeface="Corbel" pitchFamily="34" charset="0"/>
              </a:rPr>
              <a:t>, </a:t>
            </a:r>
            <a:r>
              <a:rPr lang="en-US" sz="2600" b="1" dirty="0" smtClean="0">
                <a:solidFill>
                  <a:srgbClr val="0070C0"/>
                </a:solidFill>
                <a:latin typeface="Corbel" pitchFamily="34" charset="0"/>
              </a:rPr>
              <a:t>char</a:t>
            </a:r>
            <a:r>
              <a:rPr lang="en-US" sz="2600" dirty="0" smtClean="0">
                <a:latin typeface="Corbel" pitchFamily="34" charset="0"/>
              </a:rPr>
              <a:t>, </a:t>
            </a:r>
            <a:r>
              <a:rPr lang="en-US" sz="2600" b="1" dirty="0" smtClean="0">
                <a:solidFill>
                  <a:srgbClr val="0070C0"/>
                </a:solidFill>
                <a:latin typeface="Corbel" pitchFamily="34" charset="0"/>
              </a:rPr>
              <a:t>int</a:t>
            </a:r>
            <a:r>
              <a:rPr lang="en-US" sz="2600" dirty="0" smtClean="0">
                <a:latin typeface="Corbel" pitchFamily="34" charset="0"/>
              </a:rPr>
              <a:t>.</a:t>
            </a:r>
          </a:p>
          <a:p>
            <a:r>
              <a:rPr lang="en-US" sz="2600" b="1" dirty="0" smtClean="0">
                <a:solidFill>
                  <a:srgbClr val="FF0000"/>
                </a:solidFill>
                <a:latin typeface="Corbel" pitchFamily="34" charset="0"/>
              </a:rPr>
              <a:t>Java 7</a:t>
            </a:r>
            <a:r>
              <a:rPr lang="en-US" sz="2600" dirty="0" smtClean="0">
                <a:latin typeface="Corbel" pitchFamily="34" charset="0"/>
              </a:rPr>
              <a:t> onwards use of </a:t>
            </a:r>
            <a:r>
              <a:rPr lang="en-US" sz="2600" b="1" dirty="0" smtClean="0">
                <a:solidFill>
                  <a:srgbClr val="0070C0"/>
                </a:solidFill>
                <a:latin typeface="Corbel" pitchFamily="34" charset="0"/>
              </a:rPr>
              <a:t>Strings</a:t>
            </a:r>
            <a:r>
              <a:rPr lang="en-US" sz="2600" dirty="0" smtClean="0">
                <a:latin typeface="Corbel" pitchFamily="34" charset="0"/>
              </a:rPr>
              <a:t> and </a:t>
            </a:r>
            <a:r>
              <a:rPr lang="en-US" sz="2600" b="1" dirty="0" smtClean="0">
                <a:solidFill>
                  <a:srgbClr val="0070C0"/>
                </a:solidFill>
                <a:latin typeface="Corbel" pitchFamily="34" charset="0"/>
              </a:rPr>
              <a:t>enumerated</a:t>
            </a:r>
            <a:r>
              <a:rPr lang="en-US" sz="2600" dirty="0" smtClean="0">
                <a:latin typeface="Corbel" pitchFamily="34" charset="0"/>
              </a:rPr>
              <a:t> types are also supported. </a:t>
            </a:r>
          </a:p>
          <a:p>
            <a:r>
              <a:rPr lang="en-US" sz="2600" b="1" u="sng" dirty="0" smtClean="0">
                <a:solidFill>
                  <a:srgbClr val="002060"/>
                </a:solidFill>
                <a:latin typeface="Corbel" pitchFamily="34" charset="0"/>
              </a:rPr>
              <a:t>Example</a:t>
            </a:r>
            <a:r>
              <a:rPr lang="en-US" sz="2400" b="1" u="sng" dirty="0" smtClean="0">
                <a:solidFill>
                  <a:srgbClr val="002060"/>
                </a:solidFill>
                <a:latin typeface="Corbel" pitchFamily="34" charset="0"/>
              </a:rPr>
              <a:t> :-</a:t>
            </a:r>
          </a:p>
          <a:p>
            <a:pPr>
              <a:buNone/>
            </a:pPr>
            <a:r>
              <a:rPr lang="en-IN" sz="2200" b="1" dirty="0" smtClean="0">
                <a:latin typeface="Corbel" pitchFamily="34" charset="0"/>
              </a:rPr>
              <a:t> </a:t>
            </a:r>
            <a:r>
              <a:rPr lang="en-IN" sz="2200" b="1" dirty="0" err="1" smtClean="0">
                <a:solidFill>
                  <a:schemeClr val="accent6">
                    <a:lumMod val="75000"/>
                  </a:schemeClr>
                </a:solidFill>
                <a:latin typeface="Corbel" pitchFamily="34" charset="0"/>
              </a:rPr>
              <a:t>int</a:t>
            </a:r>
            <a:r>
              <a:rPr lang="en-IN" sz="2200" b="1" dirty="0" smtClean="0">
                <a:solidFill>
                  <a:schemeClr val="accent6">
                    <a:lumMod val="75000"/>
                  </a:schemeClr>
                </a:solidFill>
                <a:latin typeface="Corbel" pitchFamily="34" charset="0"/>
              </a:rPr>
              <a:t> month = 8; </a:t>
            </a:r>
          </a:p>
          <a:p>
            <a:pPr>
              <a:buNone/>
            </a:pPr>
            <a:r>
              <a:rPr lang="en-IN" sz="2200" b="1" dirty="0" smtClean="0">
                <a:solidFill>
                  <a:schemeClr val="accent6">
                    <a:lumMod val="75000"/>
                  </a:schemeClr>
                </a:solidFill>
                <a:latin typeface="Corbel" pitchFamily="34" charset="0"/>
              </a:rPr>
              <a:t> switch (month) </a:t>
            </a:r>
          </a:p>
          <a:p>
            <a:pPr>
              <a:buNone/>
            </a:pPr>
            <a:r>
              <a:rPr lang="en-IN" sz="2200" b="1" dirty="0" smtClean="0">
                <a:solidFill>
                  <a:schemeClr val="accent6">
                    <a:lumMod val="75000"/>
                  </a:schemeClr>
                </a:solidFill>
                <a:latin typeface="Corbel" pitchFamily="34" charset="0"/>
              </a:rPr>
              <a:t> { case 1: </a:t>
            </a:r>
            <a:r>
              <a:rPr lang="en-IN" sz="2200" b="1" dirty="0" err="1" smtClean="0">
                <a:solidFill>
                  <a:schemeClr val="accent6">
                    <a:lumMod val="75000"/>
                  </a:schemeClr>
                </a:solidFill>
                <a:latin typeface="Corbel" pitchFamily="34" charset="0"/>
              </a:rPr>
              <a:t>System.out.println</a:t>
            </a:r>
            <a:r>
              <a:rPr lang="en-IN" sz="2200" b="1" dirty="0" smtClean="0">
                <a:solidFill>
                  <a:schemeClr val="accent6">
                    <a:lumMod val="75000"/>
                  </a:schemeClr>
                </a:solidFill>
                <a:latin typeface="Corbel" pitchFamily="34" charset="0"/>
              </a:rPr>
              <a:t>("January“); </a:t>
            </a:r>
          </a:p>
          <a:p>
            <a:pPr>
              <a:buNone/>
            </a:pPr>
            <a:r>
              <a:rPr lang="en-IN" sz="2200" b="1" dirty="0" smtClean="0">
                <a:solidFill>
                  <a:schemeClr val="accent6">
                    <a:lumMod val="75000"/>
                  </a:schemeClr>
                </a:solidFill>
                <a:latin typeface="Corbel" pitchFamily="34" charset="0"/>
              </a:rPr>
              <a:t>                 break;</a:t>
            </a:r>
          </a:p>
          <a:p>
            <a:pPr>
              <a:buNone/>
            </a:pPr>
            <a:r>
              <a:rPr lang="en-IN" sz="2200" b="1" dirty="0" smtClean="0">
                <a:solidFill>
                  <a:schemeClr val="accent6">
                    <a:lumMod val="75000"/>
                  </a:schemeClr>
                </a:solidFill>
                <a:latin typeface="Corbel" pitchFamily="34" charset="0"/>
              </a:rPr>
              <a:t>    case 2: </a:t>
            </a:r>
            <a:r>
              <a:rPr lang="en-IN" sz="2200" b="1" dirty="0" err="1" smtClean="0">
                <a:solidFill>
                  <a:schemeClr val="accent6">
                    <a:lumMod val="75000"/>
                  </a:schemeClr>
                </a:solidFill>
                <a:latin typeface="Corbel" pitchFamily="34" charset="0"/>
              </a:rPr>
              <a:t>System.out.println</a:t>
            </a:r>
            <a:r>
              <a:rPr lang="en-IN" sz="2200" b="1" dirty="0" smtClean="0">
                <a:solidFill>
                  <a:schemeClr val="accent6">
                    <a:lumMod val="75000"/>
                  </a:schemeClr>
                </a:solidFill>
                <a:latin typeface="Corbel" pitchFamily="34" charset="0"/>
              </a:rPr>
              <a:t>("February“); </a:t>
            </a:r>
          </a:p>
          <a:p>
            <a:pPr>
              <a:buNone/>
            </a:pPr>
            <a:r>
              <a:rPr lang="en-IN" sz="2200" b="1" dirty="0" smtClean="0">
                <a:solidFill>
                  <a:schemeClr val="accent6">
                    <a:lumMod val="75000"/>
                  </a:schemeClr>
                </a:solidFill>
                <a:latin typeface="Corbel" pitchFamily="34" charset="0"/>
              </a:rPr>
              <a:t>                 break;</a:t>
            </a:r>
          </a:p>
          <a:p>
            <a:pPr>
              <a:buNone/>
            </a:pPr>
            <a:r>
              <a:rPr lang="en-US" sz="2200" b="1" dirty="0" smtClean="0">
                <a:solidFill>
                  <a:schemeClr val="accent6">
                    <a:lumMod val="75000"/>
                  </a:schemeClr>
                </a:solidFill>
                <a:latin typeface="Corbel" pitchFamily="34" charset="0"/>
              </a:rPr>
              <a:t>// and so on…</a:t>
            </a:r>
          </a:p>
          <a:p>
            <a:pPr>
              <a:buNone/>
            </a:pPr>
            <a:r>
              <a:rPr lang="en-US" sz="2200" b="1" dirty="0" smtClean="0">
                <a:solidFill>
                  <a:schemeClr val="accent6">
                    <a:lumMod val="75000"/>
                  </a:schemeClr>
                </a:solidFill>
                <a:latin typeface="Corbel" pitchFamily="34" charset="0"/>
              </a:rPr>
              <a:t>    default: </a:t>
            </a:r>
            <a:r>
              <a:rPr lang="en-US" sz="2200" b="1" dirty="0" err="1" smtClean="0">
                <a:solidFill>
                  <a:schemeClr val="accent6">
                    <a:lumMod val="75000"/>
                  </a:schemeClr>
                </a:solidFill>
                <a:latin typeface="Corbel" pitchFamily="34" charset="0"/>
              </a:rPr>
              <a:t>System.out.println</a:t>
            </a:r>
            <a:r>
              <a:rPr lang="en-US" sz="2200" b="1" dirty="0" smtClean="0">
                <a:solidFill>
                  <a:schemeClr val="accent6">
                    <a:lumMod val="75000"/>
                  </a:schemeClr>
                </a:solidFill>
                <a:latin typeface="Corbel" pitchFamily="34" charset="0"/>
              </a:rPr>
              <a:t>(“Invalid Month”);</a:t>
            </a:r>
          </a:p>
          <a:p>
            <a:pPr>
              <a:buNone/>
            </a:pPr>
            <a:r>
              <a:rPr lang="en-US" sz="2200" b="1" dirty="0" smtClean="0">
                <a:solidFill>
                  <a:schemeClr val="accent6">
                    <a:lumMod val="75000"/>
                  </a:schemeClr>
                </a:solidFill>
                <a:latin typeface="Corbel" pitchFamily="34"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332656"/>
            <a:ext cx="8534400" cy="64807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5142312"/>
          </a:xfrm>
        </p:spPr>
        <p:txBody>
          <a:bodyPr>
            <a:normAutofit fontScale="92500" lnSpcReduction="10000"/>
          </a:bodyPr>
          <a:lstStyle/>
          <a:p>
            <a:r>
              <a:rPr lang="en-US" sz="2400" b="1" u="sng" dirty="0" smtClean="0">
                <a:solidFill>
                  <a:srgbClr val="002060"/>
                </a:solidFill>
                <a:latin typeface="Corbel" pitchFamily="34" charset="0"/>
              </a:rPr>
              <a:t>Case II – Clubbing cases :-</a:t>
            </a:r>
          </a:p>
          <a:p>
            <a:pPr marL="0" indent="0">
              <a:buNone/>
            </a:pPr>
            <a:r>
              <a:rPr lang="en-US" sz="2400" b="1" dirty="0" smtClean="0">
                <a:solidFill>
                  <a:schemeClr val="accent6">
                    <a:lumMod val="75000"/>
                  </a:schemeClr>
                </a:solidFill>
                <a:latin typeface="Corbel" pitchFamily="34" charset="0"/>
              </a:rPr>
              <a:t>switch(</a:t>
            </a:r>
            <a:r>
              <a:rPr lang="en-US" sz="2400" b="1" dirty="0" smtClean="0">
                <a:solidFill>
                  <a:srgbClr val="002060"/>
                </a:solidFill>
                <a:latin typeface="Corbel" pitchFamily="34" charset="0"/>
              </a:rPr>
              <a:t>variable name</a:t>
            </a:r>
            <a:r>
              <a:rPr lang="en-US" sz="2400" b="1" dirty="0" smtClean="0">
                <a:solidFill>
                  <a:schemeClr val="accent6">
                    <a:lumMod val="75000"/>
                  </a:schemeClr>
                </a:solidFill>
                <a:latin typeface="Corbel" pitchFamily="34" charset="0"/>
              </a:rPr>
              <a:t>)</a:t>
            </a:r>
          </a:p>
          <a:p>
            <a:pPr marL="0" indent="0">
              <a:buNone/>
            </a:pPr>
            <a:r>
              <a:rPr lang="en-US" sz="2400" dirty="0" smtClean="0">
                <a:solidFill>
                  <a:schemeClr val="accent6">
                    <a:lumMod val="75000"/>
                  </a:schemeClr>
                </a:solidFill>
                <a:latin typeface="Corbel" pitchFamily="34" charset="0"/>
              </a:rPr>
              <a:t>{</a:t>
            </a:r>
          </a:p>
          <a:p>
            <a:pPr marL="0" indent="0">
              <a:buNone/>
            </a:pPr>
            <a:r>
              <a:rPr lang="en-US" sz="2400" b="1" dirty="0" smtClean="0">
                <a:solidFill>
                  <a:srgbClr val="0070C0"/>
                </a:solidFill>
                <a:latin typeface="Corbel" pitchFamily="34" charset="0"/>
              </a:rPr>
              <a:t>case value 1: case value 2: case value3:</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chemeClr val="accent6">
                    <a:lumMod val="75000"/>
                  </a:schemeClr>
                </a:solidFill>
                <a:latin typeface="Corbel" pitchFamily="34" charset="0"/>
              </a:rPr>
              <a:t>			</a:t>
            </a:r>
            <a:r>
              <a:rPr lang="en-US" sz="2400" b="1" dirty="0" smtClean="0">
                <a:solidFill>
                  <a:srgbClr val="7030A0"/>
                </a:solidFill>
                <a:latin typeface="Corbel" pitchFamily="34" charset="0"/>
              </a:rPr>
              <a:t>     break;</a:t>
            </a:r>
          </a:p>
          <a:p>
            <a:pPr marL="0" indent="0">
              <a:buNone/>
            </a:pPr>
            <a:r>
              <a:rPr lang="en-US" sz="2400" b="1" dirty="0" smtClean="0">
                <a:solidFill>
                  <a:srgbClr val="0070C0"/>
                </a:solidFill>
                <a:latin typeface="Corbel" pitchFamily="34" charset="0"/>
              </a:rPr>
              <a:t>case value 4: case value 5: case value 6:</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rgbClr val="7030A0"/>
                </a:solidFill>
                <a:latin typeface="Corbel" pitchFamily="34" charset="0"/>
              </a:rPr>
              <a:t>                                              break;</a:t>
            </a:r>
          </a:p>
          <a:p>
            <a:pPr marL="0" indent="0">
              <a:buNone/>
            </a:pPr>
            <a:r>
              <a:rPr lang="en-US" sz="2400" b="1" dirty="0" smtClean="0">
                <a:solidFill>
                  <a:srgbClr val="0070C0"/>
                </a:solidFill>
                <a:latin typeface="Corbel" pitchFamily="34" charset="0"/>
              </a:rPr>
              <a:t>default</a:t>
            </a:r>
            <a:r>
              <a:rPr lang="en-US" sz="2400" dirty="0" smtClean="0">
                <a:solidFill>
                  <a:srgbClr val="0070C0"/>
                </a:solidFill>
                <a:latin typeface="Corbel" pitchFamily="34" charset="0"/>
              </a:rPr>
              <a:t>:</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chemeClr val="accent6">
                    <a:lumMod val="75000"/>
                  </a:schemeClr>
                </a:solidFill>
                <a:latin typeface="Corbel" pitchFamily="34" charset="0"/>
              </a:rPr>
              <a:t>}</a:t>
            </a:r>
          </a:p>
          <a:p>
            <a:pPr>
              <a:buNone/>
            </a:pPr>
            <a:r>
              <a:rPr lang="en-US" sz="2400" b="1" i="1" dirty="0" smtClean="0">
                <a:latin typeface="Corbel" pitchFamily="34" charset="0"/>
              </a:rPr>
              <a:t>* Any number of cases can be clubbed together as per condition.</a:t>
            </a:r>
            <a:endParaRPr lang="en-IN" sz="2400" b="1" i="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20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20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20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20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2000"/>
                                        <p:tgtEl>
                                          <p:spTgt spid="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20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2000"/>
                                        <p:tgtEl>
                                          <p:spTgt spid="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fade">
                                      <p:cBhvr>
                                        <p:cTn id="39" dur="2000"/>
                                        <p:tgtEl>
                                          <p:spTgt spid="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2000"/>
                                        <p:tgtEl>
                                          <p:spTgt spid="9">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animEffect transition="in" filter="fade">
                                      <p:cBhvr>
                                        <p:cTn id="45" dur="2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solidFill>
                  <a:srgbClr val="00B050"/>
                </a:solidFill>
                <a:latin typeface="Corbel" pitchFamily="34" charset="0"/>
              </a:rPr>
              <a:t>WAP to accept a month number from the user via command line argument and display the name of the season in which the month falls according to the table given below.</a:t>
            </a:r>
            <a:endParaRPr lang="en-IN" sz="2400" b="1" dirty="0" smtClean="0">
              <a:solidFill>
                <a:srgbClr val="00B050"/>
              </a:solidFill>
              <a:latin typeface="Corbel" pitchFamily="34" charset="0"/>
            </a:endParaRPr>
          </a:p>
          <a:p>
            <a:pPr>
              <a:buNone/>
            </a:pPr>
            <a:endParaRPr lang="en-US" sz="2400" dirty="0" smtClean="0"/>
          </a:p>
        </p:txBody>
      </p:sp>
      <p:graphicFrame>
        <p:nvGraphicFramePr>
          <p:cNvPr id="6" name="Table 5"/>
          <p:cNvGraphicFramePr>
            <a:graphicFrameLocks noGrp="1"/>
          </p:cNvGraphicFramePr>
          <p:nvPr/>
        </p:nvGraphicFramePr>
        <p:xfrm>
          <a:off x="857224" y="3214684"/>
          <a:ext cx="7429552" cy="2786085"/>
        </p:xfrm>
        <a:graphic>
          <a:graphicData uri="http://schemas.openxmlformats.org/drawingml/2006/table">
            <a:tbl>
              <a:tblPr firstRow="1" bandRow="1">
                <a:tableStyleId>{F5AB1C69-6EDB-4FF4-983F-18BD219EF322}</a:tableStyleId>
              </a:tblPr>
              <a:tblGrid>
                <a:gridCol w="3714776"/>
                <a:gridCol w="3714776"/>
              </a:tblGrid>
              <a:tr h="557217">
                <a:tc>
                  <a:txBody>
                    <a:bodyPr/>
                    <a:lstStyle/>
                    <a:p>
                      <a:r>
                        <a:rPr lang="en-US" dirty="0" smtClean="0">
                          <a:latin typeface="Corbel" pitchFamily="34" charset="0"/>
                        </a:rPr>
                        <a:t>Month Number</a:t>
                      </a:r>
                      <a:endParaRPr lang="en-IN" dirty="0">
                        <a:latin typeface="Corbel" pitchFamily="34" charset="0"/>
                      </a:endParaRPr>
                    </a:p>
                  </a:txBody>
                  <a:tcPr/>
                </a:tc>
                <a:tc>
                  <a:txBody>
                    <a:bodyPr/>
                    <a:lstStyle/>
                    <a:p>
                      <a:r>
                        <a:rPr lang="en-US" dirty="0" smtClean="0">
                          <a:latin typeface="Corbel" pitchFamily="34" charset="0"/>
                        </a:rPr>
                        <a:t>Season Name</a:t>
                      </a:r>
                      <a:endParaRPr lang="en-IN" dirty="0">
                        <a:latin typeface="Corbel" pitchFamily="34" charset="0"/>
                      </a:endParaRPr>
                    </a:p>
                  </a:txBody>
                  <a:tcPr/>
                </a:tc>
              </a:tr>
              <a:tr h="557217">
                <a:tc>
                  <a:txBody>
                    <a:bodyPr/>
                    <a:lstStyle/>
                    <a:p>
                      <a:r>
                        <a:rPr lang="en-US" b="1" dirty="0" smtClean="0">
                          <a:latin typeface="Corbel" pitchFamily="34" charset="0"/>
                        </a:rPr>
                        <a:t>11,12,1,2</a:t>
                      </a:r>
                      <a:endParaRPr lang="en-IN" b="1" dirty="0">
                        <a:latin typeface="Corbel" pitchFamily="34" charset="0"/>
                      </a:endParaRPr>
                    </a:p>
                  </a:txBody>
                  <a:tcPr/>
                </a:tc>
                <a:tc>
                  <a:txBody>
                    <a:bodyPr/>
                    <a:lstStyle/>
                    <a:p>
                      <a:r>
                        <a:rPr lang="en-US" b="1" dirty="0" smtClean="0">
                          <a:latin typeface="Corbel" pitchFamily="34" charset="0"/>
                        </a:rPr>
                        <a:t>Winter</a:t>
                      </a:r>
                      <a:endParaRPr lang="en-IN" b="1" dirty="0">
                        <a:latin typeface="Corbel" pitchFamily="34" charset="0"/>
                      </a:endParaRPr>
                    </a:p>
                  </a:txBody>
                  <a:tcPr/>
                </a:tc>
              </a:tr>
              <a:tr h="557217">
                <a:tc>
                  <a:txBody>
                    <a:bodyPr/>
                    <a:lstStyle/>
                    <a:p>
                      <a:r>
                        <a:rPr lang="en-US" b="1" dirty="0" smtClean="0">
                          <a:latin typeface="Corbel" pitchFamily="34" charset="0"/>
                        </a:rPr>
                        <a:t>3,4,5,6</a:t>
                      </a:r>
                      <a:endParaRPr lang="en-IN" b="1" dirty="0">
                        <a:latin typeface="Corbel" pitchFamily="34" charset="0"/>
                      </a:endParaRPr>
                    </a:p>
                  </a:txBody>
                  <a:tcPr/>
                </a:tc>
                <a:tc>
                  <a:txBody>
                    <a:bodyPr/>
                    <a:lstStyle/>
                    <a:p>
                      <a:r>
                        <a:rPr lang="en-US" b="1" dirty="0" smtClean="0">
                          <a:latin typeface="Corbel" pitchFamily="34" charset="0"/>
                        </a:rPr>
                        <a:t>Summer</a:t>
                      </a:r>
                      <a:endParaRPr lang="en-IN" b="1" dirty="0">
                        <a:latin typeface="Corbel" pitchFamily="34" charset="0"/>
                      </a:endParaRPr>
                    </a:p>
                  </a:txBody>
                  <a:tcPr/>
                </a:tc>
              </a:tr>
              <a:tr h="557217">
                <a:tc>
                  <a:txBody>
                    <a:bodyPr/>
                    <a:lstStyle/>
                    <a:p>
                      <a:r>
                        <a:rPr lang="en-US" b="1" dirty="0" smtClean="0">
                          <a:latin typeface="Corbel" pitchFamily="34" charset="0"/>
                        </a:rPr>
                        <a:t>7,8,9,10</a:t>
                      </a:r>
                      <a:endParaRPr lang="en-IN" b="1" dirty="0">
                        <a:latin typeface="Corbel" pitchFamily="34" charset="0"/>
                      </a:endParaRPr>
                    </a:p>
                  </a:txBody>
                  <a:tcPr/>
                </a:tc>
                <a:tc>
                  <a:txBody>
                    <a:bodyPr/>
                    <a:lstStyle/>
                    <a:p>
                      <a:r>
                        <a:rPr lang="en-US" b="1" dirty="0" smtClean="0">
                          <a:latin typeface="Corbel" pitchFamily="34" charset="0"/>
                        </a:rPr>
                        <a:t>Rainy</a:t>
                      </a:r>
                      <a:endParaRPr lang="en-IN" b="1" dirty="0">
                        <a:latin typeface="Corbel" pitchFamily="34" charset="0"/>
                      </a:endParaRPr>
                    </a:p>
                  </a:txBody>
                  <a:tcPr/>
                </a:tc>
              </a:tr>
              <a:tr h="557217">
                <a:tc>
                  <a:txBody>
                    <a:bodyPr/>
                    <a:lstStyle/>
                    <a:p>
                      <a:r>
                        <a:rPr lang="en-US" b="1" dirty="0" smtClean="0">
                          <a:latin typeface="Corbel" pitchFamily="34" charset="0"/>
                        </a:rPr>
                        <a:t>Any other value</a:t>
                      </a:r>
                      <a:endParaRPr lang="en-IN" b="1" dirty="0">
                        <a:latin typeface="Corbel" pitchFamily="34" charset="0"/>
                      </a:endParaRPr>
                    </a:p>
                  </a:txBody>
                  <a:tcPr/>
                </a:tc>
                <a:tc>
                  <a:txBody>
                    <a:bodyPr/>
                    <a:lstStyle/>
                    <a:p>
                      <a:r>
                        <a:rPr lang="en-US" b="1" dirty="0" smtClean="0">
                          <a:latin typeface="Corbel" pitchFamily="34" charset="0"/>
                        </a:rPr>
                        <a:t>Wrong</a:t>
                      </a:r>
                      <a:r>
                        <a:rPr lang="en-US" b="1" baseline="0" dirty="0" smtClean="0">
                          <a:latin typeface="Corbel" pitchFamily="34" charset="0"/>
                        </a:rPr>
                        <a:t> Input</a:t>
                      </a:r>
                      <a:endParaRPr lang="en-IN" b="1" dirty="0">
                        <a:latin typeface="Corbe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solidFill>
                  <a:srgbClr val="00B050"/>
                </a:solidFill>
                <a:latin typeface="Corbel" pitchFamily="34" charset="0"/>
              </a:rPr>
              <a:t>WAP which should accept 3 arguments via command line of type operand, operator and operand and should display the result by performing appropriate calculation. </a:t>
            </a:r>
          </a:p>
          <a:p>
            <a:endParaRPr lang="en-US" sz="2400" b="1" dirty="0" smtClean="0"/>
          </a:p>
          <a:p>
            <a:pPr>
              <a:buNone/>
            </a:pPr>
            <a:r>
              <a:rPr lang="en-US" sz="2400" b="1" dirty="0" smtClean="0">
                <a:solidFill>
                  <a:srgbClr val="002060"/>
                </a:solidFill>
                <a:latin typeface="Corbel" pitchFamily="34" charset="0"/>
              </a:rPr>
              <a:t>       Sample Run:</a:t>
            </a:r>
          </a:p>
          <a:p>
            <a:pPr lvl="1">
              <a:buNone/>
            </a:pPr>
            <a:r>
              <a:rPr lang="en-US" sz="2000" b="1" dirty="0" smtClean="0">
                <a:solidFill>
                  <a:srgbClr val="00B050"/>
                </a:solidFill>
                <a:latin typeface="Corbel" pitchFamily="34" charset="0"/>
              </a:rPr>
              <a:t>	java Calculator 10 + 4</a:t>
            </a:r>
          </a:p>
          <a:p>
            <a:pPr lvl="1">
              <a:buNone/>
            </a:pPr>
            <a:r>
              <a:rPr lang="en-US" sz="2000" b="1" dirty="0" smtClean="0">
                <a:solidFill>
                  <a:srgbClr val="00B050"/>
                </a:solidFill>
                <a:latin typeface="Corbel" pitchFamily="34" charset="0"/>
              </a:rPr>
              <a:t>	</a:t>
            </a:r>
            <a:r>
              <a:rPr lang="en-US" sz="2000" b="1" dirty="0" smtClean="0">
                <a:solidFill>
                  <a:srgbClr val="C00000"/>
                </a:solidFill>
                <a:latin typeface="Corbel" pitchFamily="34" charset="0"/>
              </a:rPr>
              <a:t>Sum is 14</a:t>
            </a:r>
          </a:p>
          <a:p>
            <a:pPr lvl="1">
              <a:buNone/>
            </a:pPr>
            <a:r>
              <a:rPr lang="en-US" sz="2000" b="1" dirty="0" smtClean="0">
                <a:solidFill>
                  <a:srgbClr val="00B050"/>
                </a:solidFill>
                <a:latin typeface="Corbel" pitchFamily="34" charset="0"/>
              </a:rPr>
              <a:t>	</a:t>
            </a:r>
          </a:p>
          <a:p>
            <a:pPr lvl="1">
              <a:buNone/>
            </a:pPr>
            <a:r>
              <a:rPr lang="en-US" sz="2000" b="1" dirty="0" smtClean="0">
                <a:solidFill>
                  <a:srgbClr val="00B050"/>
                </a:solidFill>
                <a:latin typeface="Corbel" pitchFamily="34" charset="0"/>
              </a:rPr>
              <a:t>	java Calculator 3 – 8</a:t>
            </a:r>
          </a:p>
          <a:p>
            <a:pPr lvl="1">
              <a:buNone/>
            </a:pPr>
            <a:r>
              <a:rPr lang="en-US" sz="2000" b="1" dirty="0" smtClean="0">
                <a:solidFill>
                  <a:srgbClr val="00B050"/>
                </a:solidFill>
                <a:latin typeface="Corbel" pitchFamily="34" charset="0"/>
              </a:rPr>
              <a:t>	</a:t>
            </a:r>
            <a:r>
              <a:rPr lang="en-US" sz="2000" b="1" dirty="0" smtClean="0">
                <a:solidFill>
                  <a:srgbClr val="C00000"/>
                </a:solidFill>
                <a:latin typeface="Corbel" pitchFamily="34" charset="0"/>
              </a:rPr>
              <a:t>Difference is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linds(horizontal)">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blinds(horizontal)">
                                      <p:cBhvr>
                                        <p:cTn id="18" dur="500"/>
                                        <p:tgtEl>
                                          <p:spTgt spid="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blinds(horizontal)">
                                      <p:cBhvr>
                                        <p:cTn id="2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smtClean="0">
                <a:latin typeface="Corbel" pitchFamily="34" charset="0"/>
              </a:rPr>
              <a:t>Ternary Operator</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44016" y="1484784"/>
            <a:ext cx="8748464" cy="5330952"/>
          </a:xfrm>
        </p:spPr>
        <p:txBody>
          <a:bodyPr>
            <a:normAutofit/>
          </a:bodyPr>
          <a:lstStyle/>
          <a:p>
            <a:pPr>
              <a:buSzPct val="100000"/>
              <a:buFont typeface="Arial" pitchFamily="34" charset="0"/>
              <a:buChar char="•"/>
            </a:pPr>
            <a:r>
              <a:rPr lang="en-IN" sz="2400" dirty="0" smtClean="0">
                <a:latin typeface="Corbel" pitchFamily="34" charset="0"/>
              </a:rPr>
              <a:t>The </a:t>
            </a:r>
            <a:r>
              <a:rPr lang="en-IN" sz="2400" b="1" dirty="0" smtClean="0">
                <a:solidFill>
                  <a:srgbClr val="0070C0"/>
                </a:solidFill>
                <a:latin typeface="Corbel" pitchFamily="34" charset="0"/>
              </a:rPr>
              <a:t>ternary operator </a:t>
            </a:r>
            <a:r>
              <a:rPr lang="en-IN" sz="2400" dirty="0" smtClean="0">
                <a:latin typeface="Corbel" pitchFamily="34" charset="0"/>
              </a:rPr>
              <a:t>can be used as an </a:t>
            </a:r>
            <a:r>
              <a:rPr lang="en-IN" sz="2400" b="1" dirty="0" smtClean="0">
                <a:solidFill>
                  <a:srgbClr val="7030A0"/>
                </a:solidFill>
                <a:latin typeface="Corbel" pitchFamily="34" charset="0"/>
              </a:rPr>
              <a:t>alternative</a:t>
            </a:r>
            <a:r>
              <a:rPr lang="en-IN" sz="2400" dirty="0" smtClean="0">
                <a:latin typeface="Corbel" pitchFamily="34" charset="0"/>
              </a:rPr>
              <a:t> to the </a:t>
            </a:r>
            <a:r>
              <a:rPr lang="en-IN" sz="2400" b="1" dirty="0" smtClean="0">
                <a:solidFill>
                  <a:srgbClr val="0070C0"/>
                </a:solidFill>
                <a:latin typeface="Corbel" pitchFamily="34" charset="0"/>
              </a:rPr>
              <a:t>Java’s  if-else</a:t>
            </a:r>
            <a:r>
              <a:rPr lang="en-IN" sz="2400" dirty="0" smtClean="0">
                <a:latin typeface="Corbel" pitchFamily="34" charset="0"/>
              </a:rPr>
              <a:t> and </a:t>
            </a:r>
            <a:r>
              <a:rPr lang="en-IN" sz="2400" b="1" dirty="0" smtClean="0">
                <a:solidFill>
                  <a:srgbClr val="0070C0"/>
                </a:solidFill>
                <a:latin typeface="Corbel" pitchFamily="34" charset="0"/>
              </a:rPr>
              <a:t>switch </a:t>
            </a:r>
            <a:r>
              <a:rPr lang="en-IN" sz="2400" dirty="0" smtClean="0">
                <a:latin typeface="Corbel" pitchFamily="34" charset="0"/>
              </a:rPr>
              <a:t>statements. </a:t>
            </a:r>
          </a:p>
          <a:p>
            <a:pPr>
              <a:buSzPct val="100000"/>
              <a:buFont typeface="Arial" pitchFamily="34" charset="0"/>
              <a:buChar char="•"/>
            </a:pPr>
            <a:r>
              <a:rPr lang="en-IN" sz="2400" dirty="0" smtClean="0">
                <a:latin typeface="Corbel" pitchFamily="34" charset="0"/>
              </a:rPr>
              <a:t>But it </a:t>
            </a:r>
            <a:r>
              <a:rPr lang="en-IN" sz="2400" b="1" dirty="0" smtClean="0">
                <a:solidFill>
                  <a:schemeClr val="accent1"/>
                </a:solidFill>
                <a:latin typeface="Corbel" pitchFamily="34" charset="0"/>
              </a:rPr>
              <a:t>goes beyond that</a:t>
            </a:r>
            <a:r>
              <a:rPr lang="en-IN" sz="2400" dirty="0" smtClean="0">
                <a:latin typeface="Corbel" pitchFamily="34" charset="0"/>
              </a:rPr>
              <a:t>, and can even be used on the </a:t>
            </a:r>
            <a:r>
              <a:rPr lang="en-IN" sz="2400" b="1" dirty="0" smtClean="0">
                <a:solidFill>
                  <a:srgbClr val="002060"/>
                </a:solidFill>
                <a:latin typeface="Corbel" pitchFamily="34" charset="0"/>
              </a:rPr>
              <a:t>right hand side </a:t>
            </a:r>
            <a:r>
              <a:rPr lang="en-IN" sz="2400" dirty="0" smtClean="0">
                <a:latin typeface="Corbel" pitchFamily="34" charset="0"/>
              </a:rPr>
              <a:t>of </a:t>
            </a:r>
            <a:r>
              <a:rPr lang="en-IN" sz="2400" b="1" dirty="0" smtClean="0">
                <a:solidFill>
                  <a:srgbClr val="0070C0"/>
                </a:solidFill>
                <a:latin typeface="Corbel" pitchFamily="34" charset="0"/>
              </a:rPr>
              <a:t>Java</a:t>
            </a:r>
            <a:r>
              <a:rPr lang="en-IN" sz="2400" dirty="0" smtClean="0">
                <a:latin typeface="Corbel" pitchFamily="34" charset="0"/>
              </a:rPr>
              <a:t> </a:t>
            </a:r>
            <a:r>
              <a:rPr lang="en-IN" sz="2400" dirty="0" smtClean="0">
                <a:latin typeface="Corbel" pitchFamily="34" charset="0"/>
              </a:rPr>
              <a:t>statements.</a:t>
            </a:r>
          </a:p>
          <a:p>
            <a:pPr>
              <a:buSzPct val="100000"/>
              <a:buFont typeface="Arial" pitchFamily="34" charset="0"/>
              <a:buChar char="•"/>
            </a:pPr>
            <a:r>
              <a:rPr lang="en-US" sz="2400" b="1" u="sng" dirty="0" smtClean="0">
                <a:solidFill>
                  <a:srgbClr val="002060"/>
                </a:solidFill>
                <a:latin typeface="Corbel" pitchFamily="34" charset="0"/>
              </a:rPr>
              <a:t>Syntax</a:t>
            </a:r>
            <a:r>
              <a:rPr lang="en-US" sz="2400" b="1" dirty="0" smtClean="0">
                <a:solidFill>
                  <a:srgbClr val="002060"/>
                </a:solidFill>
                <a:latin typeface="Corbel" pitchFamily="34" charset="0"/>
              </a:rPr>
              <a:t> :- </a:t>
            </a:r>
          </a:p>
          <a:p>
            <a:pPr>
              <a:buSzPct val="100000"/>
              <a:buFont typeface="Arial" pitchFamily="34" charset="0"/>
              <a:buChar char="•"/>
            </a:pPr>
            <a:r>
              <a:rPr lang="en-US" sz="2200" b="1" i="1" dirty="0" smtClean="0">
                <a:solidFill>
                  <a:schemeClr val="accent6">
                    <a:lumMod val="75000"/>
                  </a:schemeClr>
                </a:solidFill>
                <a:latin typeface="Corbel" pitchFamily="34" charset="0"/>
              </a:rPr>
              <a:t>&lt;variable&gt;=(test condition)?&lt;true case&gt;:&lt;false case&gt;;</a:t>
            </a:r>
            <a:endParaRPr lang="en-US" sz="2400" dirty="0" smtClean="0">
              <a:solidFill>
                <a:schemeClr val="accent6">
                  <a:lumMod val="75000"/>
                </a:schemeClr>
              </a:solidFill>
              <a:latin typeface="Corbel" pitchFamily="34" charset="0"/>
            </a:endParaRPr>
          </a:p>
          <a:p>
            <a:pPr>
              <a:buSzPct val="100000"/>
              <a:buFont typeface="Arial" pitchFamily="34" charset="0"/>
              <a:buChar char="•"/>
            </a:pPr>
            <a:r>
              <a:rPr lang="en-US" sz="2400" b="1" u="sng" dirty="0" smtClean="0">
                <a:solidFill>
                  <a:srgbClr val="002060"/>
                </a:solidFill>
                <a:latin typeface="Corbel" pitchFamily="34" charset="0"/>
              </a:rPr>
              <a:t>Example</a:t>
            </a:r>
            <a:r>
              <a:rPr lang="en-US" sz="2400" b="1" dirty="0" smtClean="0">
                <a:solidFill>
                  <a:srgbClr val="002060"/>
                </a:solidFill>
                <a:latin typeface="Corbel" pitchFamily="34" charset="0"/>
              </a:rPr>
              <a:t> :-</a:t>
            </a:r>
          </a:p>
          <a:p>
            <a:pPr>
              <a:buSzPct val="100000"/>
              <a:buNone/>
            </a:pPr>
            <a:r>
              <a:rPr lang="en-US" sz="2400" dirty="0" smtClean="0">
                <a:latin typeface="Corbel" pitchFamily="34" charset="0"/>
              </a:rPr>
              <a:t> </a:t>
            </a:r>
            <a:r>
              <a:rPr lang="en-US" sz="2400" b="1" dirty="0" err="1" smtClean="0">
                <a:solidFill>
                  <a:schemeClr val="accent6">
                    <a:lumMod val="75000"/>
                  </a:schemeClr>
                </a:solidFill>
                <a:latin typeface="Corbel" pitchFamily="34" charset="0"/>
              </a:rPr>
              <a:t>int</a:t>
            </a:r>
            <a:r>
              <a:rPr lang="en-US" sz="2400" b="1" dirty="0" smtClean="0">
                <a:solidFill>
                  <a:schemeClr val="accent6">
                    <a:lumMod val="75000"/>
                  </a:schemeClr>
                </a:solidFill>
                <a:latin typeface="Corbel" pitchFamily="34" charset="0"/>
              </a:rPr>
              <a:t> a=4; </a:t>
            </a:r>
          </a:p>
          <a:p>
            <a:pPr>
              <a:buSzPct val="100000"/>
              <a:buNone/>
            </a:pPr>
            <a:r>
              <a:rPr lang="en-US" sz="2400" b="1" dirty="0" smtClean="0">
                <a:solidFill>
                  <a:schemeClr val="accent6">
                    <a:lumMod val="75000"/>
                  </a:schemeClr>
                </a:solidFill>
                <a:latin typeface="Corbel" pitchFamily="34" charset="0"/>
              </a:rPr>
              <a:t> String </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t>
            </a:r>
          </a:p>
          <a:p>
            <a:pPr>
              <a:buSzPct val="100000"/>
              <a:buNone/>
            </a:pPr>
            <a:r>
              <a:rPr lang="en-US" sz="2400" b="1" dirty="0" smtClean="0">
                <a:solidFill>
                  <a:schemeClr val="accent6">
                    <a:lumMod val="75000"/>
                  </a:schemeClr>
                </a:solidFill>
                <a:latin typeface="Corbel" pitchFamily="34" charset="0"/>
              </a:rPr>
              <a:t> </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=(a%2==0)? “Even” : “Odd”;</a:t>
            </a:r>
          </a:p>
          <a:p>
            <a:pPr>
              <a:buSzPct val="100000"/>
              <a:buNone/>
            </a:pPr>
            <a:r>
              <a:rPr lang="en-US" sz="2400" b="1" dirty="0" smtClean="0">
                <a:solidFill>
                  <a:schemeClr val="accent6">
                    <a:lumMod val="75000"/>
                  </a:schemeClr>
                </a:solidFill>
                <a:latin typeface="Corbel" pitchFamily="34" charset="0"/>
              </a:rPr>
              <a:t> </a:t>
            </a:r>
            <a:r>
              <a:rPr lang="en-US" sz="2400" b="1" dirty="0" err="1" smtClean="0">
                <a:solidFill>
                  <a:schemeClr val="accent6">
                    <a:lumMod val="75000"/>
                  </a:schemeClr>
                </a:solidFill>
                <a:latin typeface="Corbel" pitchFamily="34" charset="0"/>
              </a:rPr>
              <a:t>System.out.println</a:t>
            </a:r>
            <a:r>
              <a:rPr lang="en-US" sz="2400" b="1" dirty="0" smtClean="0">
                <a:solidFill>
                  <a:schemeClr val="accent6">
                    <a:lumMod val="75000"/>
                  </a:schemeClr>
                </a:solidFill>
                <a:latin typeface="Corbel" pitchFamily="34" charset="0"/>
              </a:rPr>
              <a:t>(</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t>
            </a:r>
            <a:endParaRPr lang="en-IN" sz="2200" b="1" dirty="0" smtClean="0">
              <a:solidFill>
                <a:schemeClr val="accent6">
                  <a:lumMod val="75000"/>
                </a:schemeClr>
              </a:solidFill>
              <a:latin typeface="Corbel" pitchFamily="34" charset="0"/>
            </a:endParaRPr>
          </a:p>
          <a:p>
            <a:pPr>
              <a:buSzPct val="100000"/>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solidFill>
                  <a:srgbClr val="00B050"/>
                </a:solidFill>
                <a:latin typeface="Corbel" pitchFamily="34" charset="0"/>
              </a:rPr>
              <a:t>WAP to accept an integer via command line argument and print its absolute value. (If user enters -1 then result should be 1)</a:t>
            </a:r>
          </a:p>
          <a:p>
            <a:pPr>
              <a:buSzPct val="100000"/>
              <a:buFont typeface="Arial" pitchFamily="34" charset="0"/>
              <a:buChar char="•"/>
            </a:pPr>
            <a:r>
              <a:rPr lang="en-US" sz="2400" b="1" u="sng" dirty="0" smtClean="0">
                <a:solidFill>
                  <a:srgbClr val="002060"/>
                </a:solidFill>
                <a:latin typeface="Corbel" pitchFamily="34" charset="0"/>
              </a:rPr>
              <a:t>Solution</a:t>
            </a:r>
            <a:r>
              <a:rPr lang="en-US" sz="2400" b="1" dirty="0" smtClean="0">
                <a:solidFill>
                  <a:srgbClr val="002060"/>
                </a:solidFill>
                <a:latin typeface="Corbel" pitchFamily="34" charset="0"/>
              </a:rPr>
              <a:t> :-</a:t>
            </a:r>
          </a:p>
          <a:p>
            <a:pPr marL="0" indent="0">
              <a:buNone/>
            </a:pPr>
            <a:r>
              <a:rPr lang="en-US" sz="1800" b="1" dirty="0" smtClean="0">
                <a:latin typeface="Corbel" pitchFamily="34" charset="0"/>
              </a:rPr>
              <a:t> </a:t>
            </a:r>
            <a:r>
              <a:rPr lang="en-US" sz="1800" b="1" dirty="0" smtClean="0">
                <a:solidFill>
                  <a:schemeClr val="accent6">
                    <a:lumMod val="75000"/>
                  </a:schemeClr>
                </a:solidFill>
                <a:latin typeface="Corbel" pitchFamily="34" charset="0"/>
              </a:rPr>
              <a:t>class </a:t>
            </a:r>
            <a:r>
              <a:rPr lang="en-US" sz="1800" b="1" dirty="0" err="1" smtClean="0">
                <a:solidFill>
                  <a:schemeClr val="accent6">
                    <a:lumMod val="75000"/>
                  </a:schemeClr>
                </a:solidFill>
                <a:latin typeface="Corbel" pitchFamily="34" charset="0"/>
              </a:rPr>
              <a:t>PrintAbsolute</a:t>
            </a:r>
            <a:endParaRPr lang="en-US" sz="1800" b="1" dirty="0" smtClean="0">
              <a:solidFill>
                <a:schemeClr val="accent6">
                  <a:lumMod val="75000"/>
                </a:schemeClr>
              </a:solidFill>
              <a:latin typeface="Corbel" pitchFamily="34" charset="0"/>
            </a:endParaRP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public static void main(String </a:t>
            </a:r>
            <a:r>
              <a:rPr lang="en-US" sz="1800" b="1" dirty="0" err="1" smtClean="0">
                <a:solidFill>
                  <a:schemeClr val="accent6">
                    <a:lumMod val="75000"/>
                  </a:schemeClr>
                </a:solidFill>
                <a:latin typeface="Corbel" pitchFamily="34" charset="0"/>
              </a:rPr>
              <a:t>args</a:t>
            </a:r>
            <a:r>
              <a:rPr lang="en-US" sz="1800" b="1" dirty="0" smtClean="0">
                <a:solidFill>
                  <a:schemeClr val="accent6">
                    <a:lumMod val="75000"/>
                  </a:schemeClr>
                </a:solidFill>
                <a:latin typeface="Corbel" pitchFamily="34" charset="0"/>
              </a:rPr>
              <a:t>[])</a:t>
            </a: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int</a:t>
            </a: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a,b</a:t>
            </a:r>
            <a:r>
              <a:rPr lang="en-US" sz="1800" b="1" dirty="0" smtClean="0">
                <a:solidFill>
                  <a:schemeClr val="accent6">
                    <a:lumMod val="75000"/>
                  </a:schemeClr>
                </a:solidFill>
                <a:latin typeface="Corbel" pitchFamily="34" charset="0"/>
              </a:rPr>
              <a:t>;</a:t>
            </a:r>
          </a:p>
          <a:p>
            <a:pPr marL="0" indent="0">
              <a:buNone/>
            </a:pPr>
            <a:r>
              <a:rPr lang="en-US" sz="1800" b="1" dirty="0" smtClean="0">
                <a:solidFill>
                  <a:schemeClr val="accent6">
                    <a:lumMod val="75000"/>
                  </a:schemeClr>
                </a:solidFill>
                <a:latin typeface="Corbel" pitchFamily="34" charset="0"/>
              </a:rPr>
              <a:t> a=</a:t>
            </a:r>
            <a:r>
              <a:rPr lang="en-US" sz="1800" b="1" dirty="0" err="1" smtClean="0">
                <a:solidFill>
                  <a:schemeClr val="accent6">
                    <a:lumMod val="75000"/>
                  </a:schemeClr>
                </a:solidFill>
                <a:latin typeface="Corbel" pitchFamily="34" charset="0"/>
              </a:rPr>
              <a:t>Integer.parseInt</a:t>
            </a:r>
            <a:r>
              <a:rPr lang="en-US" sz="1800" b="1" dirty="0" smtClean="0">
                <a:solidFill>
                  <a:schemeClr val="accent6">
                    <a:lumMod val="75000"/>
                  </a:schemeClr>
                </a:solidFill>
                <a:latin typeface="Corbel" pitchFamily="34" charset="0"/>
              </a:rPr>
              <a:t>(</a:t>
            </a:r>
            <a:r>
              <a:rPr lang="en-US" sz="1800" b="1" dirty="0" err="1" smtClean="0">
                <a:solidFill>
                  <a:schemeClr val="accent6">
                    <a:lumMod val="75000"/>
                  </a:schemeClr>
                </a:solidFill>
                <a:latin typeface="Corbel" pitchFamily="34" charset="0"/>
              </a:rPr>
              <a:t>args</a:t>
            </a:r>
            <a:r>
              <a:rPr lang="en-US" sz="1800" b="1" dirty="0" smtClean="0">
                <a:solidFill>
                  <a:schemeClr val="accent6">
                    <a:lumMod val="75000"/>
                  </a:schemeClr>
                </a:solidFill>
                <a:latin typeface="Corbel" pitchFamily="34" charset="0"/>
              </a:rPr>
              <a:t>[0]);</a:t>
            </a:r>
          </a:p>
          <a:p>
            <a:pPr marL="0" indent="0">
              <a:buNone/>
            </a:pPr>
            <a:r>
              <a:rPr lang="en-US" sz="1800" b="1" dirty="0" smtClean="0">
                <a:solidFill>
                  <a:schemeClr val="accent6">
                    <a:lumMod val="75000"/>
                  </a:schemeClr>
                </a:solidFill>
                <a:latin typeface="Corbel" pitchFamily="34" charset="0"/>
              </a:rPr>
              <a:t> b=(a&gt;=0) ? a : -a;</a:t>
            </a:r>
          </a:p>
          <a:p>
            <a:pPr marL="0" indent="0">
              <a:buNone/>
            </a:pP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System.out.println</a:t>
            </a:r>
            <a:r>
              <a:rPr lang="en-US" sz="1800" b="1" dirty="0" smtClean="0">
                <a:solidFill>
                  <a:schemeClr val="accent6">
                    <a:lumMod val="75000"/>
                  </a:schemeClr>
                </a:solidFill>
                <a:latin typeface="Corbel" pitchFamily="34" charset="0"/>
              </a:rPr>
              <a:t>(“Absolute value is”+b);</a:t>
            </a: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solidFill>
                  <a:srgbClr val="00B050"/>
                </a:solidFill>
                <a:latin typeface="Corbel" pitchFamily="34" charset="0"/>
              </a:rPr>
              <a:t>WAP to accept an integer via command line argument and check whether it is a leap year or not</a:t>
            </a:r>
          </a:p>
          <a:p>
            <a:pPr>
              <a:buSzPct val="100000"/>
              <a:buFont typeface="Arial" pitchFamily="34" charset="0"/>
              <a:buChar char="•"/>
            </a:pPr>
            <a:r>
              <a:rPr lang="en-US" sz="2200" b="1" dirty="0" smtClean="0">
                <a:solidFill>
                  <a:srgbClr val="0070C0"/>
                </a:solidFill>
                <a:latin typeface="Corbel" pitchFamily="34" charset="0"/>
              </a:rPr>
              <a:t>Note:</a:t>
            </a:r>
            <a:r>
              <a:rPr lang="en-US" sz="2200" dirty="0" smtClean="0">
                <a:solidFill>
                  <a:srgbClr val="FF0000"/>
                </a:solidFill>
                <a:latin typeface="Corbel" pitchFamily="34" charset="0"/>
              </a:rPr>
              <a:t> </a:t>
            </a:r>
            <a:r>
              <a:rPr lang="en-US" sz="2200" dirty="0" smtClean="0">
                <a:solidFill>
                  <a:srgbClr val="C00000"/>
                </a:solidFill>
                <a:latin typeface="Corbel" pitchFamily="34" charset="0"/>
              </a:rPr>
              <a:t>Not every year divisible by 4 is a leap year. For example 1700 was not a leap year. But 1600 was a leap year. Similarly year 2000 is a leap year but 2100 will not be a leap year</a:t>
            </a:r>
          </a:p>
          <a:p>
            <a:pPr>
              <a:buSzPct val="100000"/>
              <a:buFont typeface="Arial" pitchFamily="34" charset="0"/>
              <a:buChar char="•"/>
            </a:pPr>
            <a:endParaRPr lang="en-US" sz="2200" dirty="0" smtClean="0">
              <a:latin typeface="Corbel" pitchFamily="34" charset="0"/>
            </a:endParaRPr>
          </a:p>
          <a:p>
            <a:pPr>
              <a:buSzPct val="100000"/>
              <a:buFont typeface="Arial" pitchFamily="34" charset="0"/>
              <a:buChar char="•"/>
            </a:pPr>
            <a:r>
              <a:rPr lang="en-US" sz="2200" b="1" dirty="0" smtClean="0">
                <a:latin typeface="Corbel" pitchFamily="34" charset="0"/>
              </a:rPr>
              <a:t>So the condition for leap year is that:</a:t>
            </a:r>
          </a:p>
          <a:p>
            <a:pPr>
              <a:buSzPct val="100000"/>
              <a:buFont typeface="Arial" pitchFamily="34" charset="0"/>
              <a:buChar char="•"/>
            </a:pPr>
            <a:endParaRPr lang="en-US" sz="2200" dirty="0" smtClean="0">
              <a:latin typeface="Corbel" pitchFamily="34" charset="0"/>
            </a:endParaRPr>
          </a:p>
          <a:p>
            <a:pPr>
              <a:buSzPct val="100000"/>
              <a:buFont typeface="Arial" pitchFamily="34" charset="0"/>
              <a:buChar char="•"/>
            </a:pPr>
            <a:r>
              <a:rPr lang="en-US" sz="2200" b="1" dirty="0" smtClean="0">
                <a:solidFill>
                  <a:srgbClr val="002060"/>
                </a:solidFill>
                <a:latin typeface="Corbel" pitchFamily="34" charset="0"/>
              </a:rPr>
              <a:t>1. year must be divisible by 4 and not divisible by 100</a:t>
            </a:r>
          </a:p>
          <a:p>
            <a:pPr>
              <a:buSzPct val="100000"/>
              <a:buNone/>
            </a:pPr>
            <a:r>
              <a:rPr lang="en-US" sz="2200" dirty="0" smtClean="0">
                <a:latin typeface="Corbel" pitchFamily="34" charset="0"/>
              </a:rPr>
              <a:t>OR</a:t>
            </a:r>
          </a:p>
          <a:p>
            <a:pPr>
              <a:buSzPct val="100000"/>
              <a:buFont typeface="Arial" pitchFamily="34" charset="0"/>
              <a:buChar char="•"/>
            </a:pPr>
            <a:r>
              <a:rPr lang="en-US" sz="2200" b="1" dirty="0" smtClean="0">
                <a:solidFill>
                  <a:srgbClr val="002060"/>
                </a:solidFill>
                <a:latin typeface="Corbel" pitchFamily="34" charset="0"/>
              </a:rPr>
              <a:t>2. year must be divisible by 400</a:t>
            </a:r>
          </a:p>
          <a:p>
            <a:pPr>
              <a:buSzPct val="100000"/>
              <a:buNone/>
            </a:pPr>
            <a:r>
              <a:rPr lang="en-US" sz="2200" b="1" dirty="0" smtClean="0">
                <a:solidFill>
                  <a:srgbClr val="0070C0"/>
                </a:solidFill>
                <a:latin typeface="Corbel" pitchFamily="34" charset="0"/>
              </a:rPr>
              <a:t>Ref: https://www.mathsisfun.com/leap-years.html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Today’s Agenda</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p:txBody>
          <a:bodyPr/>
          <a:lstStyle/>
          <a:p>
            <a:endParaRPr lang="en-US" dirty="0" smtClean="0"/>
          </a:p>
          <a:p>
            <a:r>
              <a:rPr lang="en-US" sz="2400" b="1" dirty="0" smtClean="0">
                <a:solidFill>
                  <a:srgbClr val="C00000"/>
                </a:solidFill>
                <a:latin typeface="Corbel" pitchFamily="34" charset="0"/>
              </a:rPr>
              <a:t>Decision Control Statements</a:t>
            </a:r>
          </a:p>
          <a:p>
            <a:endParaRPr lang="en-US" sz="2400" b="1" dirty="0" smtClean="0">
              <a:solidFill>
                <a:srgbClr val="C00000"/>
              </a:solidFill>
              <a:latin typeface="Corbel" pitchFamily="34" charset="0"/>
            </a:endParaRPr>
          </a:p>
          <a:p>
            <a:r>
              <a:rPr lang="en-US" sz="2400" b="1" dirty="0" smtClean="0">
                <a:solidFill>
                  <a:srgbClr val="0070C0"/>
                </a:solidFill>
                <a:latin typeface="Corbel" pitchFamily="34" charset="0"/>
              </a:rPr>
              <a:t>If , if-else , nested if</a:t>
            </a:r>
          </a:p>
          <a:p>
            <a:endParaRPr lang="en-US" sz="2400" b="1" dirty="0" smtClean="0">
              <a:solidFill>
                <a:srgbClr val="00B050"/>
              </a:solidFill>
              <a:latin typeface="Corbel" pitchFamily="34" charset="0"/>
            </a:endParaRPr>
          </a:p>
          <a:p>
            <a:r>
              <a:rPr lang="en-US" sz="2400" b="1" dirty="0" smtClean="0">
                <a:solidFill>
                  <a:srgbClr val="00B050"/>
                </a:solidFill>
                <a:latin typeface="Corbel" pitchFamily="34" charset="0"/>
              </a:rPr>
              <a:t>switch</a:t>
            </a:r>
          </a:p>
          <a:p>
            <a:endParaRPr lang="en-US" sz="2400" b="1" dirty="0" smtClean="0">
              <a:solidFill>
                <a:srgbClr val="C00000"/>
              </a:solidFill>
              <a:latin typeface="Corbel" pitchFamily="34" charset="0"/>
            </a:endParaRPr>
          </a:p>
          <a:p>
            <a:r>
              <a:rPr lang="en-US" sz="2400" b="1" dirty="0" smtClean="0">
                <a:solidFill>
                  <a:srgbClr val="7030A0"/>
                </a:solidFill>
                <a:latin typeface="Corbel" pitchFamily="34" charset="0"/>
              </a:rPr>
              <a:t>Ternary Operator</a:t>
            </a:r>
            <a:endParaRPr lang="en-IN" sz="2400" b="1" dirty="0">
              <a:solidFill>
                <a:srgbClr val="7030A0"/>
              </a:solidFill>
              <a:latin typeface="Corbe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End Of Lecture </a:t>
            </a:r>
            <a:r>
              <a:rPr lang="en-US" b="1" dirty="0" smtClean="0">
                <a:latin typeface="Corbel" pitchFamily="34" charset="0"/>
              </a:rPr>
              <a:t>9</a:t>
            </a:r>
            <a:endParaRPr lang="en-IN" b="1" dirty="0">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latin typeface="Corbel" pitchFamily="34" charset="0"/>
              </a:rPr>
              <a:t>For any queries mail us @: </a:t>
            </a:r>
            <a:r>
              <a:rPr lang="en-US" sz="2000" b="1" dirty="0" smtClean="0">
                <a:solidFill>
                  <a:srgbClr val="FF0000"/>
                </a:solidFill>
                <a:latin typeface="Corbel" pitchFamily="34" charset="0"/>
                <a:hlinkClick r:id="rId3"/>
              </a:rPr>
              <a:t>scalive4u@gmail.com</a:t>
            </a:r>
            <a:endParaRPr lang="en-US" sz="2000" b="1" dirty="0" smtClean="0">
              <a:solidFill>
                <a:srgbClr val="FF0000"/>
              </a:solidFill>
              <a:latin typeface="Corbel" pitchFamily="34" charset="0"/>
            </a:endParaRPr>
          </a:p>
          <a:p>
            <a:r>
              <a:rPr lang="en-US" sz="2000" b="1" dirty="0" smtClean="0">
                <a:solidFill>
                  <a:srgbClr val="FF0000"/>
                </a:solidFill>
                <a:latin typeface="Corbel" pitchFamily="34" charset="0"/>
              </a:rPr>
              <a:t>Call us @ : </a:t>
            </a:r>
            <a:r>
              <a:rPr lang="en-US" sz="2000" b="1" dirty="0" smtClean="0">
                <a:solidFill>
                  <a:srgbClr val="0070C0"/>
                </a:solidFill>
                <a:latin typeface="Corbel" pitchFamily="34" charset="0"/>
              </a:rPr>
              <a:t>0755-4271659</a:t>
            </a:r>
            <a:r>
              <a:rPr lang="en-US" sz="2000" b="1" smtClean="0">
                <a:solidFill>
                  <a:srgbClr val="0070C0"/>
                </a:solidFill>
                <a:latin typeface="Corbel" pitchFamily="34" charset="0"/>
              </a:rPr>
              <a:t>, </a:t>
            </a:r>
            <a:r>
              <a:rPr lang="en-US" sz="2000" b="1" smtClean="0">
                <a:solidFill>
                  <a:srgbClr val="0070C0"/>
                </a:solidFill>
                <a:latin typeface="Corbel" pitchFamily="34" charset="0"/>
              </a:rPr>
              <a:t>9826686245</a:t>
            </a:r>
            <a:endParaRPr lang="en-US" sz="2000" b="1" dirty="0" smtClean="0">
              <a:solidFill>
                <a:srgbClr val="0070C0"/>
              </a:solidFill>
              <a:latin typeface="Corbel" pitchFamily="34" charset="0"/>
            </a:endParaRPr>
          </a:p>
          <a:p>
            <a:endParaRPr lang="en-US" sz="2800" b="1" u="sng" dirty="0" smtClean="0">
              <a:solidFill>
                <a:srgbClr val="0070C0"/>
              </a:solidFill>
              <a:latin typeface="Corbel" pitchFamily="34" charset="0"/>
            </a:endParaRPr>
          </a:p>
          <a:p>
            <a:r>
              <a:rPr lang="en-US" sz="2800" b="1" u="sng" dirty="0" smtClean="0">
                <a:solidFill>
                  <a:srgbClr val="0070C0"/>
                </a:solidFill>
                <a:latin typeface="Corbel" pitchFamily="34" charset="0"/>
              </a:rPr>
              <a:t>Agenda for Next Lecture:</a:t>
            </a:r>
          </a:p>
          <a:p>
            <a:pPr marL="342900" indent="-342900">
              <a:buAutoNum type="arabicPeriod"/>
            </a:pPr>
            <a:endParaRPr lang="en-US" b="1" dirty="0" smtClean="0">
              <a:latin typeface="Corbel" pitchFamily="34" charset="0"/>
            </a:endParaRPr>
          </a:p>
          <a:p>
            <a:pPr marL="342900" indent="-342900">
              <a:buAutoNum type="arabicPeriod"/>
            </a:pPr>
            <a:r>
              <a:rPr lang="en-US" b="1" dirty="0" smtClean="0">
                <a:latin typeface="Corbel" pitchFamily="34" charset="0"/>
              </a:rPr>
              <a:t>Introduction To Scanner class</a:t>
            </a:r>
          </a:p>
          <a:p>
            <a:pPr marL="342900" indent="-342900">
              <a:buAutoNum type="arabicPeriod"/>
            </a:pPr>
            <a:endParaRPr lang="en-US" b="1" dirty="0" smtClean="0">
              <a:latin typeface="Corbel" pitchFamily="34" charset="0"/>
            </a:endParaRPr>
          </a:p>
          <a:p>
            <a:pPr marL="342900" indent="-342900">
              <a:buAutoNum type="arabicPeriod"/>
            </a:pPr>
            <a:r>
              <a:rPr lang="en-US" b="1" dirty="0" smtClean="0">
                <a:latin typeface="Corbel" pitchFamily="34" charset="0"/>
              </a:rPr>
              <a:t>How to use Scanner class for input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332656"/>
            <a:ext cx="8534400" cy="720080"/>
          </a:xfrm>
        </p:spPr>
        <p:txBody>
          <a:bodyPr>
            <a:normAutofit/>
          </a:bodyPr>
          <a:lstStyle/>
          <a:p>
            <a:r>
              <a:rPr lang="en-US" b="1" dirty="0" smtClean="0">
                <a:latin typeface="Corbel" pitchFamily="34" charset="0"/>
              </a:rPr>
              <a:t>Decision Control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12776"/>
            <a:ext cx="8784976" cy="4968552"/>
          </a:xfrm>
        </p:spPr>
        <p:txBody>
          <a:bodyPr>
            <a:normAutofit lnSpcReduction="10000"/>
          </a:bodyPr>
          <a:lstStyle/>
          <a:p>
            <a:pPr>
              <a:buNone/>
            </a:pPr>
            <a:endParaRPr lang="en-US" sz="2400" dirty="0" smtClean="0"/>
          </a:p>
          <a:p>
            <a:r>
              <a:rPr lang="en-US" sz="2400" b="1" dirty="0" smtClean="0">
                <a:solidFill>
                  <a:srgbClr val="0070C0"/>
                </a:solidFill>
                <a:latin typeface="Corbel" pitchFamily="34" charset="0"/>
              </a:rPr>
              <a:t>Decision making </a:t>
            </a:r>
            <a:r>
              <a:rPr lang="en-US" sz="2400" b="1" dirty="0" smtClean="0">
                <a:latin typeface="Corbel" pitchFamily="34" charset="0"/>
              </a:rPr>
              <a:t>is the </a:t>
            </a:r>
            <a:r>
              <a:rPr lang="en-US" sz="2400" b="1" dirty="0" smtClean="0">
                <a:solidFill>
                  <a:srgbClr val="00B050"/>
                </a:solidFill>
                <a:latin typeface="Corbel" pitchFamily="34" charset="0"/>
              </a:rPr>
              <a:t>most crucial </a:t>
            </a:r>
            <a:r>
              <a:rPr lang="en-US" sz="2400" b="1" dirty="0" smtClean="0">
                <a:latin typeface="Corbel" pitchFamily="34" charset="0"/>
              </a:rPr>
              <a:t>part of any program.</a:t>
            </a:r>
          </a:p>
          <a:p>
            <a:endParaRPr lang="en-US" sz="2400" dirty="0" smtClean="0">
              <a:latin typeface="Corbel" pitchFamily="34" charset="0"/>
            </a:endParaRPr>
          </a:p>
          <a:p>
            <a:r>
              <a:rPr lang="en-US" sz="2400" b="1" dirty="0" smtClean="0">
                <a:latin typeface="Corbel" pitchFamily="34" charset="0"/>
              </a:rPr>
              <a:t>For example :-  </a:t>
            </a:r>
            <a:r>
              <a:rPr lang="en-US" sz="2400" b="1" dirty="0" smtClean="0">
                <a:solidFill>
                  <a:srgbClr val="0070C0"/>
                </a:solidFill>
                <a:latin typeface="Corbel" pitchFamily="34" charset="0"/>
              </a:rPr>
              <a:t>Deciding</a:t>
            </a:r>
            <a:r>
              <a:rPr lang="en-US" sz="2400" dirty="0" smtClean="0">
                <a:latin typeface="Corbel" pitchFamily="34" charset="0"/>
              </a:rPr>
              <a:t> whether a </a:t>
            </a:r>
            <a:r>
              <a:rPr lang="en-US" sz="2400" b="1" dirty="0" smtClean="0">
                <a:solidFill>
                  <a:srgbClr val="00B050"/>
                </a:solidFill>
                <a:latin typeface="Corbel" pitchFamily="34" charset="0"/>
              </a:rPr>
              <a:t>given </a:t>
            </a:r>
            <a:r>
              <a:rPr lang="en-US" sz="2400" b="1" dirty="0" smtClean="0">
                <a:solidFill>
                  <a:srgbClr val="00B050"/>
                </a:solidFill>
                <a:latin typeface="Corbel" pitchFamily="34" charset="0"/>
              </a:rPr>
              <a:t> </a:t>
            </a:r>
            <a:r>
              <a:rPr lang="en-US" sz="2400" b="1" dirty="0" smtClean="0">
                <a:solidFill>
                  <a:srgbClr val="00B050"/>
                </a:solidFill>
                <a:latin typeface="Corbel" pitchFamily="34" charset="0"/>
              </a:rPr>
              <a:t>number </a:t>
            </a:r>
            <a:r>
              <a:rPr lang="en-US" sz="2400" dirty="0" smtClean="0">
                <a:latin typeface="Corbel" pitchFamily="34" charset="0"/>
              </a:rPr>
              <a:t>is </a:t>
            </a:r>
            <a:r>
              <a:rPr lang="en-US" sz="2400" b="1" dirty="0" smtClean="0">
                <a:solidFill>
                  <a:srgbClr val="FF0000"/>
                </a:solidFill>
                <a:latin typeface="Corbel" pitchFamily="34" charset="0"/>
              </a:rPr>
              <a:t>even</a:t>
            </a:r>
            <a:r>
              <a:rPr lang="en-US" sz="2400" dirty="0" smtClean="0">
                <a:latin typeface="Corbel" pitchFamily="34" charset="0"/>
              </a:rPr>
              <a:t> or </a:t>
            </a:r>
            <a:r>
              <a:rPr lang="en-US" sz="2400" b="1" dirty="0" smtClean="0">
                <a:solidFill>
                  <a:srgbClr val="FF0000"/>
                </a:solidFill>
                <a:latin typeface="Corbel" pitchFamily="34" charset="0"/>
              </a:rPr>
              <a:t>odd</a:t>
            </a:r>
            <a:r>
              <a:rPr lang="en-US" sz="2400" dirty="0" smtClean="0">
                <a:latin typeface="Corbel" pitchFamily="34" charset="0"/>
              </a:rPr>
              <a:t>.</a:t>
            </a:r>
          </a:p>
          <a:p>
            <a:endParaRPr lang="en-US" sz="2400" dirty="0" smtClean="0">
              <a:latin typeface="Corbel" pitchFamily="34" charset="0"/>
            </a:endParaRPr>
          </a:p>
          <a:p>
            <a:r>
              <a:rPr lang="en-US" sz="2400" dirty="0" smtClean="0">
                <a:latin typeface="Corbel" pitchFamily="34" charset="0"/>
              </a:rPr>
              <a:t>In such cases </a:t>
            </a:r>
            <a:r>
              <a:rPr lang="en-US" sz="2400" b="1" dirty="0" smtClean="0">
                <a:solidFill>
                  <a:srgbClr val="0070C0"/>
                </a:solidFill>
                <a:latin typeface="Corbel" pitchFamily="34" charset="0"/>
              </a:rPr>
              <a:t>Java</a:t>
            </a:r>
            <a:r>
              <a:rPr lang="en-US" sz="2400" dirty="0" smtClean="0">
                <a:latin typeface="Corbel" pitchFamily="34" charset="0"/>
              </a:rPr>
              <a:t> </a:t>
            </a:r>
            <a:r>
              <a:rPr lang="en-US" sz="2400" dirty="0" smtClean="0">
                <a:latin typeface="Corbel" pitchFamily="34" charset="0"/>
              </a:rPr>
              <a:t>supports various </a:t>
            </a:r>
            <a:r>
              <a:rPr lang="en-US" sz="2400" b="1" dirty="0" smtClean="0">
                <a:solidFill>
                  <a:srgbClr val="002060"/>
                </a:solidFill>
                <a:latin typeface="Corbel" pitchFamily="34" charset="0"/>
              </a:rPr>
              <a:t>decision control statements </a:t>
            </a:r>
            <a:r>
              <a:rPr lang="en-US" sz="2400" dirty="0" smtClean="0">
                <a:latin typeface="Corbel" pitchFamily="34" charset="0"/>
              </a:rPr>
              <a:t>like other programming languages, they are</a:t>
            </a:r>
          </a:p>
          <a:p>
            <a:endParaRPr lang="en-US" sz="2400" dirty="0" smtClean="0">
              <a:latin typeface="Corbel" pitchFamily="34" charset="0"/>
            </a:endParaRPr>
          </a:p>
          <a:p>
            <a:r>
              <a:rPr lang="en-US" sz="2400" b="1" dirty="0" smtClean="0">
                <a:solidFill>
                  <a:srgbClr val="7030A0"/>
                </a:solidFill>
                <a:latin typeface="Corbel" pitchFamily="34" charset="0"/>
              </a:rPr>
              <a:t>if, if else, nested if</a:t>
            </a:r>
          </a:p>
          <a:p>
            <a:r>
              <a:rPr lang="en-US" sz="2400" b="1" dirty="0" smtClean="0">
                <a:solidFill>
                  <a:schemeClr val="accent1">
                    <a:lumMod val="75000"/>
                  </a:schemeClr>
                </a:solidFill>
                <a:latin typeface="Corbel" pitchFamily="34" charset="0"/>
              </a:rPr>
              <a:t>switch </a:t>
            </a:r>
          </a:p>
          <a:p>
            <a:r>
              <a:rPr lang="en-US" sz="2400" b="1" dirty="0" smtClean="0">
                <a:solidFill>
                  <a:srgbClr val="00B050"/>
                </a:solidFill>
                <a:latin typeface="Corbel" pitchFamily="34" charset="0"/>
              </a:rPr>
              <a:t>Ternary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20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20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20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latin typeface="Corbel" pitchFamily="34" charset="0"/>
              </a:rPr>
              <a:t>if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4854280"/>
          </a:xfrm>
          <a:ln>
            <a:solidFill>
              <a:srgbClr val="00B050"/>
            </a:solidFill>
          </a:ln>
        </p:spPr>
        <p:txBody>
          <a:bodyPr/>
          <a:lstStyle/>
          <a:p>
            <a:r>
              <a:rPr lang="en-US" b="1" u="sng" dirty="0" smtClean="0">
                <a:latin typeface="Corbel" pitchFamily="34" charset="0"/>
              </a:rPr>
              <a:t>Syntax</a:t>
            </a:r>
            <a:r>
              <a:rPr lang="en-US" dirty="0" smtClean="0">
                <a:latin typeface="Corbel" pitchFamily="34" charset="0"/>
              </a:rPr>
              <a:t> :-</a:t>
            </a:r>
          </a:p>
          <a:p>
            <a:pPr>
              <a:buNone/>
            </a:pPr>
            <a:endParaRPr lang="en-US" dirty="0" smtClean="0">
              <a:latin typeface="Corbel" pitchFamily="34" charset="0"/>
            </a:endParaRPr>
          </a:p>
          <a:p>
            <a:pPr>
              <a:buNone/>
            </a:pPr>
            <a:r>
              <a:rPr lang="en-US" b="1" dirty="0" smtClean="0">
                <a:latin typeface="Corbel" pitchFamily="34" charset="0"/>
              </a:rPr>
              <a:t>        if(</a:t>
            </a:r>
            <a:r>
              <a:rPr lang="en-US" b="1" dirty="0" err="1" smtClean="0">
                <a:latin typeface="Corbel" pitchFamily="34" charset="0"/>
              </a:rPr>
              <a:t>test_Condition</a:t>
            </a:r>
            <a:r>
              <a:rPr lang="en-US" b="1" dirty="0" smtClean="0">
                <a:latin typeface="Corbel" pitchFamily="34" charset="0"/>
              </a:rPr>
              <a:t>)</a:t>
            </a:r>
          </a:p>
          <a:p>
            <a:pPr>
              <a:buNone/>
            </a:pPr>
            <a:r>
              <a:rPr lang="en-US" dirty="0" smtClean="0">
                <a:latin typeface="Corbel" pitchFamily="34" charset="0"/>
              </a:rPr>
              <a:t>        {</a:t>
            </a:r>
          </a:p>
          <a:p>
            <a:pPr>
              <a:buNone/>
            </a:pPr>
            <a:r>
              <a:rPr lang="en-US" dirty="0" smtClean="0">
                <a:latin typeface="Corbel" pitchFamily="34" charset="0"/>
              </a:rPr>
              <a:t>         -----</a:t>
            </a:r>
          </a:p>
          <a:p>
            <a:pPr>
              <a:buNone/>
            </a:pPr>
            <a:r>
              <a:rPr lang="en-US" dirty="0" smtClean="0">
                <a:latin typeface="Corbel" pitchFamily="34" charset="0"/>
              </a:rPr>
              <a:t>         -----</a:t>
            </a:r>
          </a:p>
          <a:p>
            <a:pPr>
              <a:buNone/>
            </a:pPr>
            <a:r>
              <a:rPr lang="en-US" dirty="0" smtClean="0">
                <a:latin typeface="Corbel" pitchFamily="34" charset="0"/>
              </a:rPr>
              <a:t>        }</a:t>
            </a:r>
          </a:p>
          <a:p>
            <a:pPr>
              <a:buNone/>
            </a:pPr>
            <a:endParaRPr lang="en-US" dirty="0" smtClean="0">
              <a:latin typeface="Corbel" pitchFamily="34" charset="0"/>
            </a:endParaRPr>
          </a:p>
          <a:p>
            <a:pPr>
              <a:buNone/>
            </a:pPr>
            <a:r>
              <a:rPr lang="en-US" sz="2400" b="1" i="1" dirty="0" smtClean="0">
                <a:latin typeface="Corbel" pitchFamily="34" charset="0"/>
              </a:rPr>
              <a:t>* In case there is only a single statement in the body of if- statement then curly braces can be dropped.</a:t>
            </a:r>
            <a:endParaRPr lang="en-IN" sz="2400" b="1" i="1" dirty="0">
              <a:latin typeface="Corbel" pitchFamily="34" charset="0"/>
            </a:endParaRPr>
          </a:p>
        </p:txBody>
      </p:sp>
      <p:sp>
        <p:nvSpPr>
          <p:cNvPr id="17" name="Curved Left Arrow 16"/>
          <p:cNvSpPr/>
          <p:nvPr/>
        </p:nvSpPr>
        <p:spPr>
          <a:xfrm>
            <a:off x="2051720" y="292494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2555776" y="320368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33" name="Elbow Connector 32"/>
          <p:cNvCxnSpPr/>
          <p:nvPr/>
        </p:nvCxnSpPr>
        <p:spPr>
          <a:xfrm rot="5400000">
            <a:off x="107504" y="3284984"/>
            <a:ext cx="2664296" cy="1368152"/>
          </a:xfrm>
          <a:prstGeom prst="bentConnector3">
            <a:avLst>
              <a:gd name="adj1" fmla="val -6497"/>
            </a:avLst>
          </a:prstGeom>
          <a:ln w="635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2092786"/>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2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20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20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20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0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latin typeface="Corbel" pitchFamily="34" charset="0"/>
              </a:rPr>
              <a:t>if  else</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03920" cy="4854280"/>
          </a:xfrm>
        </p:spPr>
        <p:txBody>
          <a:bodyPr>
            <a:normAutofit fontScale="92500" lnSpcReduction="10000"/>
          </a:bodyPr>
          <a:lstStyle/>
          <a:p>
            <a:pPr>
              <a:buNone/>
            </a:pPr>
            <a:endParaRPr lang="en-US" dirty="0" smtClean="0"/>
          </a:p>
          <a:p>
            <a:pPr>
              <a:buNone/>
            </a:pPr>
            <a:r>
              <a:rPr lang="en-US" sz="2000" b="1" dirty="0" smtClean="0"/>
              <a:t>       </a:t>
            </a:r>
            <a:r>
              <a:rPr lang="en-US" sz="2400" b="1" dirty="0" smtClean="0">
                <a:latin typeface="Corbel" pitchFamily="34" charset="0"/>
              </a:rPr>
              <a:t>if(</a:t>
            </a:r>
            <a:r>
              <a:rPr lang="en-US" sz="2400" b="1" dirty="0" err="1" smtClean="0">
                <a:latin typeface="Corbel" pitchFamily="34" charset="0"/>
              </a:rPr>
              <a:t>test_Condition</a:t>
            </a:r>
            <a:r>
              <a:rPr lang="en-US" sz="2400" b="1" dirty="0" smtClean="0">
                <a:latin typeface="Corbel" pitchFamily="34" charset="0"/>
              </a:rPr>
              <a:t>)</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  </a:t>
            </a:r>
          </a:p>
          <a:p>
            <a:pPr>
              <a:buNone/>
            </a:pPr>
            <a:r>
              <a:rPr lang="en-US" sz="2400" b="1" dirty="0" smtClean="0">
                <a:latin typeface="Corbel" pitchFamily="34" charset="0"/>
              </a:rPr>
              <a:t>       else</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r>
              <a:rPr lang="en-US" sz="2400" b="1" i="1" dirty="0" smtClean="0">
                <a:latin typeface="Corbel" pitchFamily="34" charset="0"/>
              </a:rPr>
              <a:t> Every else statement should have one if statement.</a:t>
            </a:r>
            <a:endParaRPr lang="en-IN" sz="2400" b="1" i="1" dirty="0">
              <a:latin typeface="Corbel" pitchFamily="34" charset="0"/>
            </a:endParaRP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720080"/>
          </a:xfrm>
        </p:spPr>
        <p:txBody>
          <a:bodyPr>
            <a:normAutofit/>
          </a:bodyPr>
          <a:lstStyle/>
          <a:p>
            <a:r>
              <a:rPr lang="en-US" b="1" dirty="0" smtClean="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51520" y="1484784"/>
            <a:ext cx="8662736" cy="5112568"/>
          </a:xfrm>
          <a:ln>
            <a:solidFill>
              <a:schemeClr val="accent1"/>
            </a:solidFill>
          </a:ln>
        </p:spPr>
        <p:txBody>
          <a:bodyPr>
            <a:normAutofit/>
          </a:bodyPr>
          <a:lstStyle/>
          <a:p>
            <a:r>
              <a:rPr lang="en-US" sz="2400" dirty="0" smtClean="0">
                <a:latin typeface="Corbel" pitchFamily="34" charset="0"/>
              </a:rPr>
              <a:t>In case of </a:t>
            </a:r>
            <a:r>
              <a:rPr lang="en-US" sz="2400" b="1" dirty="0" smtClean="0">
                <a:solidFill>
                  <a:schemeClr val="accent6">
                    <a:lumMod val="75000"/>
                  </a:schemeClr>
                </a:solidFill>
                <a:latin typeface="Corbel" pitchFamily="34" charset="0"/>
              </a:rPr>
              <a:t>checking multiple conditions </a:t>
            </a:r>
            <a:r>
              <a:rPr lang="en-US" sz="2400" dirty="0" smtClean="0">
                <a:latin typeface="Corbel" pitchFamily="34" charset="0"/>
              </a:rPr>
              <a:t>there are </a:t>
            </a:r>
            <a:r>
              <a:rPr lang="en-US" sz="2400" b="1" dirty="0" smtClean="0">
                <a:solidFill>
                  <a:srgbClr val="7030A0"/>
                </a:solidFill>
                <a:latin typeface="Corbel" pitchFamily="34" charset="0"/>
              </a:rPr>
              <a:t>two options</a:t>
            </a:r>
            <a:r>
              <a:rPr lang="en-US" sz="2400" dirty="0" smtClean="0">
                <a:latin typeface="Corbel" pitchFamily="34" charset="0"/>
              </a:rPr>
              <a:t>, </a:t>
            </a:r>
          </a:p>
          <a:p>
            <a:pPr>
              <a:buNone/>
            </a:pPr>
            <a:r>
              <a:rPr lang="en-US" sz="2400" dirty="0" smtClean="0">
                <a:latin typeface="Corbel" pitchFamily="34" charset="0"/>
              </a:rPr>
              <a:t>   1. Use </a:t>
            </a:r>
            <a:r>
              <a:rPr lang="en-US" sz="2400" b="1" dirty="0" smtClean="0">
                <a:solidFill>
                  <a:srgbClr val="0070C0"/>
                </a:solidFill>
                <a:latin typeface="Corbel" pitchFamily="34" charset="0"/>
              </a:rPr>
              <a:t>only if statement</a:t>
            </a:r>
            <a:r>
              <a:rPr lang="en-US" sz="2400" dirty="0" smtClean="0">
                <a:solidFill>
                  <a:srgbClr val="0070C0"/>
                </a:solidFill>
                <a:latin typeface="Corbel" pitchFamily="34" charset="0"/>
              </a:rPr>
              <a:t> </a:t>
            </a:r>
            <a:r>
              <a:rPr lang="en-US" sz="2400" dirty="0" smtClean="0">
                <a:latin typeface="Corbel" pitchFamily="34" charset="0"/>
              </a:rPr>
              <a:t>to </a:t>
            </a:r>
            <a:r>
              <a:rPr lang="en-US" sz="2400" b="1" dirty="0" smtClean="0">
                <a:solidFill>
                  <a:srgbClr val="00B050"/>
                </a:solidFill>
                <a:latin typeface="Corbel" pitchFamily="34" charset="0"/>
              </a:rPr>
              <a:t>check every condition</a:t>
            </a:r>
            <a:r>
              <a:rPr lang="en-US" sz="2400" dirty="0" smtClean="0">
                <a:latin typeface="Corbel" pitchFamily="34" charset="0"/>
              </a:rPr>
              <a:t>. </a:t>
            </a:r>
          </a:p>
          <a:p>
            <a:pPr>
              <a:buNone/>
            </a:pPr>
            <a:r>
              <a:rPr lang="en-US" sz="2400" b="1" dirty="0" smtClean="0">
                <a:latin typeface="Corbel" pitchFamily="34" charset="0"/>
              </a:rPr>
              <a:t>   </a:t>
            </a:r>
            <a:r>
              <a:rPr lang="en-US" sz="2400" dirty="0" smtClean="0">
                <a:latin typeface="Corbel" pitchFamily="34" charset="0"/>
              </a:rPr>
              <a:t>2. Use </a:t>
            </a:r>
            <a:r>
              <a:rPr lang="en-US" sz="2400" b="1" dirty="0" smtClean="0">
                <a:solidFill>
                  <a:srgbClr val="0070C0"/>
                </a:solidFill>
                <a:latin typeface="Corbel" pitchFamily="34" charset="0"/>
              </a:rPr>
              <a:t>else if statement</a:t>
            </a:r>
            <a:r>
              <a:rPr lang="en-US" sz="2400" dirty="0" smtClean="0">
                <a:solidFill>
                  <a:srgbClr val="0070C0"/>
                </a:solidFill>
                <a:latin typeface="Corbel" pitchFamily="34" charset="0"/>
              </a:rPr>
              <a:t> </a:t>
            </a:r>
            <a:r>
              <a:rPr lang="en-US" sz="2400" dirty="0" smtClean="0">
                <a:latin typeface="Corbel" pitchFamily="34" charset="0"/>
              </a:rPr>
              <a:t>after the first </a:t>
            </a:r>
            <a:r>
              <a:rPr lang="en-US" sz="2400" b="1" dirty="0" smtClean="0">
                <a:solidFill>
                  <a:srgbClr val="0070C0"/>
                </a:solidFill>
                <a:latin typeface="Corbel" pitchFamily="34" charset="0"/>
              </a:rPr>
              <a:t>if</a:t>
            </a:r>
            <a:r>
              <a:rPr lang="en-US" sz="2400" dirty="0" smtClean="0">
                <a:latin typeface="Corbel" pitchFamily="34" charset="0"/>
              </a:rPr>
              <a:t> statement to check all the other remaining conditions.</a:t>
            </a:r>
            <a:endParaRPr lang="en-US" sz="2400" b="1" dirty="0" smtClean="0">
              <a:latin typeface="Corbel" pitchFamily="34" charset="0"/>
            </a:endParaRPr>
          </a:p>
          <a:p>
            <a:r>
              <a:rPr lang="en-US" sz="2400" dirty="0" smtClean="0">
                <a:latin typeface="Corbel" pitchFamily="34" charset="0"/>
              </a:rPr>
              <a:t>The first method </a:t>
            </a:r>
            <a:r>
              <a:rPr lang="en-US" sz="2400" b="1" dirty="0" smtClean="0">
                <a:solidFill>
                  <a:srgbClr val="C00000"/>
                </a:solidFill>
                <a:latin typeface="Corbel" pitchFamily="34" charset="0"/>
              </a:rPr>
              <a:t>holds a drawback</a:t>
            </a:r>
            <a:r>
              <a:rPr lang="en-US" sz="2400" dirty="0" smtClean="0">
                <a:latin typeface="Corbel" pitchFamily="34" charset="0"/>
              </a:rPr>
              <a:t>. Can you tell what???</a:t>
            </a:r>
          </a:p>
          <a:p>
            <a:pPr lvl="1">
              <a:buClr>
                <a:schemeClr val="accent1"/>
              </a:buClr>
              <a:buSzPct val="100000"/>
              <a:buFont typeface="Wingdings" pitchFamily="2" charset="2"/>
              <a:buChar char="Ø"/>
            </a:pPr>
            <a:r>
              <a:rPr lang="en-US" sz="2000" i="1" dirty="0" smtClean="0">
                <a:solidFill>
                  <a:schemeClr val="tx1"/>
                </a:solidFill>
                <a:latin typeface="Corbel" pitchFamily="34" charset="0"/>
              </a:rPr>
              <a:t>The drawback in using only if statement to check all the conditions if that, even after getting the right statement and executing it the compiler still continues checking all the remaining statements, which increases run time of the program. </a:t>
            </a:r>
          </a:p>
          <a:p>
            <a:r>
              <a:rPr lang="en-US" sz="2400" dirty="0" smtClean="0">
                <a:latin typeface="Corbel" pitchFamily="34" charset="0"/>
              </a:rPr>
              <a:t>So it is </a:t>
            </a:r>
            <a:r>
              <a:rPr lang="en-US" sz="2400" b="1" dirty="0" smtClean="0">
                <a:solidFill>
                  <a:srgbClr val="00B050"/>
                </a:solidFill>
                <a:latin typeface="Corbel" pitchFamily="34" charset="0"/>
              </a:rPr>
              <a:t>convenient</a:t>
            </a:r>
            <a:r>
              <a:rPr lang="en-US" sz="2400" dirty="0" smtClean="0">
                <a:latin typeface="Corbel" pitchFamily="34" charset="0"/>
              </a:rPr>
              <a:t> and suggested to use </a:t>
            </a:r>
            <a:r>
              <a:rPr lang="en-US" sz="2400" b="1" dirty="0" smtClean="0">
                <a:solidFill>
                  <a:srgbClr val="0070C0"/>
                </a:solidFill>
                <a:latin typeface="Corbel" pitchFamily="34" charset="0"/>
              </a:rPr>
              <a:t>if else if </a:t>
            </a:r>
            <a:r>
              <a:rPr lang="en-US" sz="2400" dirty="0" smtClean="0">
                <a:latin typeface="Corbel" pitchFamily="34" charset="0"/>
              </a:rPr>
              <a:t>statement to check multiple conditions.</a:t>
            </a:r>
            <a:endParaRPr lang="en-IN" sz="2400" b="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90728" cy="5301208"/>
          </a:xfrm>
        </p:spPr>
        <p:txBody>
          <a:bodyPr>
            <a:normAutofit lnSpcReduction="10000"/>
          </a:bodyPr>
          <a:lstStyle/>
          <a:p>
            <a:pPr>
              <a:buNone/>
            </a:pPr>
            <a:endParaRPr lang="en-US" dirty="0" smtClean="0"/>
          </a:p>
          <a:p>
            <a:pPr>
              <a:buNone/>
            </a:pPr>
            <a:r>
              <a:rPr lang="en-US" sz="2000" b="1" dirty="0" smtClean="0"/>
              <a:t>       </a:t>
            </a:r>
            <a:r>
              <a:rPr lang="en-US" sz="2000" b="1" dirty="0" smtClean="0">
                <a:latin typeface="Corbel" pitchFamily="34" charset="0"/>
              </a:rPr>
              <a:t>if(</a:t>
            </a:r>
            <a:r>
              <a:rPr lang="en-US" sz="2000" b="1" dirty="0" err="1" smtClean="0">
                <a:latin typeface="Corbel" pitchFamily="34" charset="0"/>
              </a:rPr>
              <a:t>test_Condition</a:t>
            </a:r>
            <a:r>
              <a:rPr lang="en-US" sz="2000" b="1" dirty="0" smtClean="0">
                <a:latin typeface="Corbel" pitchFamily="34" charset="0"/>
              </a:rPr>
              <a:t>)</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  </a:t>
            </a:r>
          </a:p>
          <a:p>
            <a:pPr>
              <a:buNone/>
            </a:pPr>
            <a:r>
              <a:rPr lang="en-US" sz="2000" b="1" dirty="0" smtClean="0">
                <a:latin typeface="Corbel" pitchFamily="34" charset="0"/>
              </a:rPr>
              <a:t>       else if( </a:t>
            </a:r>
            <a:r>
              <a:rPr lang="en-US" sz="2000" b="1" dirty="0" err="1" smtClean="0">
                <a:latin typeface="Corbel" pitchFamily="34" charset="0"/>
              </a:rPr>
              <a:t>test_Condition</a:t>
            </a:r>
            <a:r>
              <a:rPr lang="en-US" sz="2000" b="1" dirty="0" smtClean="0">
                <a:latin typeface="Corbel" pitchFamily="34" charset="0"/>
              </a:rPr>
              <a:t>)</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r>
              <a:rPr lang="en-US" sz="2000" b="1" dirty="0" smtClean="0">
                <a:latin typeface="Corbel" pitchFamily="34" charset="0"/>
              </a:rPr>
              <a:t>else</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2411760" y="4221088"/>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2915816" y="4499828"/>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cxnSp>
        <p:nvCxnSpPr>
          <p:cNvPr id="18" name="Straight Connector 17"/>
          <p:cNvCxnSpPr/>
          <p:nvPr/>
        </p:nvCxnSpPr>
        <p:spPr>
          <a:xfrm>
            <a:off x="467544" y="4293096"/>
            <a:ext cx="0" cy="122413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67544" y="4293096"/>
            <a:ext cx="187220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7544" y="5517232"/>
            <a:ext cx="360040" cy="21602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4077072"/>
            <a:ext cx="0" cy="21602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0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0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2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20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2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0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20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648072"/>
          </a:xfrm>
        </p:spPr>
        <p:txBody>
          <a:bodyPr>
            <a:normAutofit/>
          </a:bodyPr>
          <a:lstStyle/>
          <a:p>
            <a:r>
              <a:rPr lang="en-US" b="1" dirty="0" smtClean="0">
                <a:latin typeface="Corbel" pitchFamily="34" charset="0"/>
              </a:rPr>
              <a:t>Nested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16024" y="1527048"/>
            <a:ext cx="8820472" cy="4854280"/>
          </a:xfrm>
        </p:spPr>
        <p:txBody>
          <a:bodyPr>
            <a:noAutofit/>
          </a:bodyPr>
          <a:lstStyle/>
          <a:p>
            <a:r>
              <a:rPr lang="en-US" sz="2400" dirty="0" smtClean="0">
                <a:latin typeface="Corbel" pitchFamily="34" charset="0"/>
              </a:rPr>
              <a:t>Any </a:t>
            </a:r>
            <a:r>
              <a:rPr lang="en-US" sz="2400" b="1" dirty="0" smtClean="0">
                <a:solidFill>
                  <a:srgbClr val="0070C0"/>
                </a:solidFill>
                <a:latin typeface="Corbel" pitchFamily="34" charset="0"/>
              </a:rPr>
              <a:t>conditional statement </a:t>
            </a:r>
            <a:r>
              <a:rPr lang="en-US" sz="2400" dirty="0" smtClean="0">
                <a:latin typeface="Corbel" pitchFamily="34" charset="0"/>
              </a:rPr>
              <a:t>within the </a:t>
            </a:r>
            <a:r>
              <a:rPr lang="en-US" sz="2400" b="1" dirty="0" smtClean="0">
                <a:solidFill>
                  <a:srgbClr val="002060"/>
                </a:solidFill>
                <a:latin typeface="Corbel" pitchFamily="34" charset="0"/>
              </a:rPr>
              <a:t>other conditional statement </a:t>
            </a:r>
            <a:r>
              <a:rPr lang="en-US" sz="2400" dirty="0" smtClean="0">
                <a:latin typeface="Corbel" pitchFamily="34" charset="0"/>
              </a:rPr>
              <a:t>makes it </a:t>
            </a:r>
            <a:r>
              <a:rPr lang="en-US" sz="2400" b="1" dirty="0" smtClean="0">
                <a:solidFill>
                  <a:srgbClr val="00B050"/>
                </a:solidFill>
                <a:latin typeface="Corbel" pitchFamily="34" charset="0"/>
              </a:rPr>
              <a:t>nested</a:t>
            </a:r>
            <a:r>
              <a:rPr lang="en-US" sz="2400" dirty="0" smtClean="0">
                <a:latin typeface="Corbel" pitchFamily="34" charset="0"/>
              </a:rPr>
              <a:t> in nature.</a:t>
            </a:r>
          </a:p>
          <a:p>
            <a:endParaRPr lang="en-US" sz="2400" dirty="0" smtClean="0">
              <a:latin typeface="Corbel" pitchFamily="34" charset="0"/>
            </a:endParaRPr>
          </a:p>
          <a:p>
            <a:pPr>
              <a:buNone/>
            </a:pPr>
            <a:r>
              <a:rPr lang="en-US" sz="1600" b="1" dirty="0" smtClean="0">
                <a:latin typeface="Corbel" pitchFamily="34" charset="0"/>
              </a:rPr>
              <a:t>if(test condition)</a:t>
            </a:r>
          </a:p>
          <a:p>
            <a:pPr marL="0" indent="0">
              <a:buNone/>
            </a:pPr>
            <a:r>
              <a:rPr lang="en-US" sz="1600" b="1" dirty="0" smtClean="0">
                <a:latin typeface="Corbel" pitchFamily="34" charset="0"/>
              </a:rPr>
              <a:t>{</a:t>
            </a:r>
          </a:p>
          <a:p>
            <a:pPr marL="0" indent="0">
              <a:buNone/>
            </a:pPr>
            <a:r>
              <a:rPr lang="en-US" sz="1600" b="1" dirty="0" smtClean="0">
                <a:latin typeface="Corbel" pitchFamily="34" charset="0"/>
              </a:rPr>
              <a:t>   if(test condition)</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else</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Try this…</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lnSpcReduction="10000"/>
          </a:bodyPr>
          <a:lstStyle/>
          <a:p>
            <a:r>
              <a:rPr lang="en-US" sz="2400" b="1" dirty="0" smtClean="0">
                <a:solidFill>
                  <a:srgbClr val="00B050"/>
                </a:solidFill>
                <a:latin typeface="Corbel" pitchFamily="34" charset="0"/>
              </a:rPr>
              <a:t>Accept an integer from user via command line argument and check whether it is odd or even in nature.</a:t>
            </a:r>
          </a:p>
          <a:p>
            <a:r>
              <a:rPr lang="en-US" sz="2400" b="1" u="sng" dirty="0" smtClean="0">
                <a:solidFill>
                  <a:srgbClr val="002060"/>
                </a:solidFill>
                <a:latin typeface="Corbel" pitchFamily="34" charset="0"/>
              </a:rPr>
              <a:t>Solution</a:t>
            </a:r>
          </a:p>
          <a:p>
            <a:pPr>
              <a:buNone/>
            </a:pPr>
            <a:r>
              <a:rPr lang="en-US" sz="2400" dirty="0" smtClean="0">
                <a:latin typeface="Corbel" pitchFamily="34" charset="0"/>
              </a:rPr>
              <a:t> </a:t>
            </a:r>
            <a:r>
              <a:rPr lang="en-US" sz="2000" b="1" dirty="0" smtClean="0">
                <a:solidFill>
                  <a:schemeClr val="accent6">
                    <a:lumMod val="75000"/>
                  </a:schemeClr>
                </a:solidFill>
                <a:latin typeface="Corbel" pitchFamily="34" charset="0"/>
              </a:rPr>
              <a:t>class </a:t>
            </a:r>
            <a:r>
              <a:rPr lang="en-US" sz="2000" b="1" dirty="0" err="1" smtClean="0">
                <a:solidFill>
                  <a:schemeClr val="accent6">
                    <a:lumMod val="75000"/>
                  </a:schemeClr>
                </a:solidFill>
                <a:latin typeface="Corbel" pitchFamily="34" charset="0"/>
              </a:rPr>
              <a:t>EvenOdd</a:t>
            </a:r>
            <a:endParaRPr lang="en-US" sz="2000" b="1" dirty="0" smtClean="0">
              <a:solidFill>
                <a:schemeClr val="accent6">
                  <a:lumMod val="75000"/>
                </a:schemeClr>
              </a:solidFill>
              <a:latin typeface="Corbel" pitchFamily="34" charset="0"/>
            </a:endParaRPr>
          </a:p>
          <a:p>
            <a:pPr>
              <a:buNone/>
            </a:pPr>
            <a:r>
              <a:rPr lang="en-US" sz="2000" b="1" dirty="0" smtClean="0">
                <a:solidFill>
                  <a:schemeClr val="accent6">
                    <a:lumMod val="75000"/>
                  </a:schemeClr>
                </a:solidFill>
                <a:latin typeface="Corbel" pitchFamily="34" charset="0"/>
              </a:rPr>
              <a:t> {</a:t>
            </a:r>
          </a:p>
          <a:p>
            <a:pPr>
              <a:buNone/>
            </a:pPr>
            <a:r>
              <a:rPr lang="en-US" sz="2000" b="1" dirty="0" smtClean="0">
                <a:solidFill>
                  <a:schemeClr val="accent6">
                    <a:lumMod val="75000"/>
                  </a:schemeClr>
                </a:solidFill>
                <a:latin typeface="Corbel" pitchFamily="34" charset="0"/>
              </a:rPr>
              <a:t> public static void main(String [ ] </a:t>
            </a:r>
            <a:r>
              <a:rPr lang="en-US" sz="2000" b="1" dirty="0" err="1" smtClean="0">
                <a:solidFill>
                  <a:schemeClr val="accent6">
                    <a:lumMod val="75000"/>
                  </a:schemeClr>
                </a:solidFill>
                <a:latin typeface="Corbel" pitchFamily="34" charset="0"/>
              </a:rPr>
              <a:t>args</a:t>
            </a:r>
            <a:r>
              <a:rPr lang="en-US" sz="2000" b="1" dirty="0" smtClean="0">
                <a:solidFill>
                  <a:schemeClr val="accent6">
                    <a:lumMod val="75000"/>
                  </a:schemeClr>
                </a:solidFill>
                <a:latin typeface="Corbel" pitchFamily="34" charset="0"/>
              </a:rPr>
              <a:t>)</a:t>
            </a:r>
          </a:p>
          <a:p>
            <a:pPr>
              <a:buNone/>
            </a:pPr>
            <a:r>
              <a:rPr lang="en-US" sz="2000" b="1" dirty="0" smtClean="0">
                <a:solidFill>
                  <a:schemeClr val="accent6">
                    <a:lumMod val="75000"/>
                  </a:schemeClr>
                </a:solidFill>
                <a:latin typeface="Corbel" pitchFamily="34" charset="0"/>
              </a:rPr>
              <a:t> {</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int</a:t>
            </a:r>
            <a:r>
              <a:rPr lang="en-US" sz="2000" b="1" dirty="0" smtClean="0">
                <a:solidFill>
                  <a:schemeClr val="accent6">
                    <a:lumMod val="75000"/>
                  </a:schemeClr>
                </a:solidFill>
                <a:latin typeface="Corbel" pitchFamily="34" charset="0"/>
              </a:rPr>
              <a:t> a=</a:t>
            </a:r>
            <a:r>
              <a:rPr lang="en-US" sz="2000" b="1" dirty="0" err="1" smtClean="0">
                <a:solidFill>
                  <a:schemeClr val="accent6">
                    <a:lumMod val="75000"/>
                  </a:schemeClr>
                </a:solidFill>
                <a:latin typeface="Corbel" pitchFamily="34" charset="0"/>
              </a:rPr>
              <a:t>Integer.parseInt</a:t>
            </a:r>
            <a:r>
              <a:rPr lang="en-US" sz="2000" b="1" dirty="0" smtClean="0">
                <a:solidFill>
                  <a:schemeClr val="accent6">
                    <a:lumMod val="75000"/>
                  </a:schemeClr>
                </a:solidFill>
                <a:latin typeface="Corbel" pitchFamily="34" charset="0"/>
              </a:rPr>
              <a:t>(</a:t>
            </a:r>
            <a:r>
              <a:rPr lang="en-US" sz="2000" b="1" dirty="0" err="1" smtClean="0">
                <a:solidFill>
                  <a:schemeClr val="accent6">
                    <a:lumMod val="75000"/>
                  </a:schemeClr>
                </a:solidFill>
                <a:latin typeface="Corbel" pitchFamily="34" charset="0"/>
              </a:rPr>
              <a:t>args</a:t>
            </a:r>
            <a:r>
              <a:rPr lang="en-US" sz="2000" b="1" dirty="0" smtClean="0">
                <a:solidFill>
                  <a:schemeClr val="accent6">
                    <a:lumMod val="75000"/>
                  </a:schemeClr>
                </a:solidFill>
                <a:latin typeface="Corbel" pitchFamily="34" charset="0"/>
              </a:rPr>
              <a:t>[0]);</a:t>
            </a:r>
          </a:p>
          <a:p>
            <a:pPr>
              <a:buNone/>
            </a:pPr>
            <a:r>
              <a:rPr lang="en-US" sz="2000" b="1" dirty="0" smtClean="0">
                <a:solidFill>
                  <a:schemeClr val="accent6">
                    <a:lumMod val="75000"/>
                  </a:schemeClr>
                </a:solidFill>
                <a:latin typeface="Corbel" pitchFamily="34" charset="0"/>
              </a:rPr>
              <a:t> if(a%2==0)</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System.out.println</a:t>
            </a:r>
            <a:r>
              <a:rPr lang="en-US" sz="2000" b="1" dirty="0" smtClean="0">
                <a:solidFill>
                  <a:schemeClr val="accent6">
                    <a:lumMod val="75000"/>
                  </a:schemeClr>
                </a:solidFill>
                <a:latin typeface="Corbel" pitchFamily="34" charset="0"/>
              </a:rPr>
              <a:t>(“Number is even”);</a:t>
            </a:r>
          </a:p>
          <a:p>
            <a:pPr>
              <a:buNone/>
            </a:pPr>
            <a:r>
              <a:rPr lang="en-US" sz="2000" b="1" dirty="0" smtClean="0">
                <a:solidFill>
                  <a:schemeClr val="accent6">
                    <a:lumMod val="75000"/>
                  </a:schemeClr>
                </a:solidFill>
                <a:latin typeface="Corbel" pitchFamily="34" charset="0"/>
              </a:rPr>
              <a:t> else</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System.out.println</a:t>
            </a:r>
            <a:r>
              <a:rPr lang="en-US" sz="2000" b="1" dirty="0" smtClean="0">
                <a:solidFill>
                  <a:schemeClr val="accent6">
                    <a:lumMod val="75000"/>
                  </a:schemeClr>
                </a:solidFill>
                <a:latin typeface="Corbel" pitchFamily="34" charset="0"/>
              </a:rPr>
              <a:t>(“Number is odd”);</a:t>
            </a:r>
          </a:p>
          <a:p>
            <a:pPr>
              <a:buNone/>
            </a:pPr>
            <a:r>
              <a:rPr lang="en-US" sz="2000" b="1" dirty="0" smtClean="0">
                <a:solidFill>
                  <a:schemeClr val="accent6">
                    <a:lumMod val="75000"/>
                  </a:schemeClr>
                </a:solidFill>
                <a:latin typeface="Corbel" pitchFamily="34" charset="0"/>
              </a:rPr>
              <a:t>}</a:t>
            </a:r>
          </a:p>
          <a:p>
            <a:pPr>
              <a:buNone/>
            </a:pPr>
            <a:r>
              <a:rPr lang="en-US" sz="2000" b="1" dirty="0" smtClean="0">
                <a:solidFill>
                  <a:schemeClr val="accent6">
                    <a:lumMod val="75000"/>
                  </a:schemeClr>
                </a:solidFill>
                <a:latin typeface="Corbel" pitchFamily="34" charset="0"/>
              </a:rPr>
              <a:t>}</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linds(horizontal)">
                                      <p:cBhvr>
                                        <p:cTn id="44" dur="500"/>
                                        <p:tgtEl>
                                          <p:spTgt spid="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blinds(horizontal)">
                                      <p:cBhvr>
                                        <p:cTn id="50" dur="500"/>
                                        <p:tgtEl>
                                          <p:spTgt spid="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blinds(horizontal)">
                                      <p:cBhvr>
                                        <p:cTn id="5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1434</TotalTime>
  <Words>1078</Words>
  <Application>Microsoft Office PowerPoint</Application>
  <PresentationFormat>On-screen Show (4:3)</PresentationFormat>
  <Paragraphs>221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Slide 1</vt:lpstr>
      <vt:lpstr>Today’s Agenda</vt:lpstr>
      <vt:lpstr>Decision Control Statement</vt:lpstr>
      <vt:lpstr>if Statement</vt:lpstr>
      <vt:lpstr>if  else</vt:lpstr>
      <vt:lpstr>if  else if</vt:lpstr>
      <vt:lpstr>if  else if</vt:lpstr>
      <vt:lpstr>Nested if</vt:lpstr>
      <vt:lpstr>Try this…</vt:lpstr>
      <vt:lpstr>Try this…</vt:lpstr>
      <vt:lpstr>Try this…</vt:lpstr>
      <vt:lpstr>The switch Statement</vt:lpstr>
      <vt:lpstr>The switch Statement</vt:lpstr>
      <vt:lpstr>The switch Statement</vt:lpstr>
      <vt:lpstr>Exercise</vt:lpstr>
      <vt:lpstr>Exercise</vt:lpstr>
      <vt:lpstr>Ternary Operator</vt:lpstr>
      <vt:lpstr>Try this…</vt:lpstr>
      <vt:lpstr>Try this…</vt:lpstr>
      <vt:lpstr>End Of Lecture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42</cp:revision>
  <dcterms:created xsi:type="dcterms:W3CDTF">2016-01-22T07:54:35Z</dcterms:created>
  <dcterms:modified xsi:type="dcterms:W3CDTF">2020-07-02T15:49:17Z</dcterms:modified>
</cp:coreProperties>
</file>