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3"/>
  </p:notesMasterIdLst>
  <p:sldIdLst>
    <p:sldId id="1169" r:id="rId2"/>
    <p:sldId id="256" r:id="rId3"/>
    <p:sldId id="257" r:id="rId4"/>
    <p:sldId id="1181" r:id="rId5"/>
    <p:sldId id="372" r:id="rId6"/>
    <p:sldId id="371" r:id="rId7"/>
    <p:sldId id="1182" r:id="rId8"/>
    <p:sldId id="373" r:id="rId9"/>
    <p:sldId id="374" r:id="rId10"/>
    <p:sldId id="1183" r:id="rId11"/>
    <p:sldId id="375" r:id="rId12"/>
    <p:sldId id="376" r:id="rId13"/>
    <p:sldId id="377" r:id="rId14"/>
    <p:sldId id="1184" r:id="rId15"/>
    <p:sldId id="378" r:id="rId16"/>
    <p:sldId id="1185" r:id="rId17"/>
    <p:sldId id="379" r:id="rId18"/>
    <p:sldId id="381" r:id="rId19"/>
    <p:sldId id="380" r:id="rId20"/>
    <p:sldId id="382" r:id="rId21"/>
    <p:sldId id="383" r:id="rId22"/>
    <p:sldId id="384" r:id="rId23"/>
    <p:sldId id="385" r:id="rId24"/>
    <p:sldId id="387" r:id="rId25"/>
    <p:sldId id="388" r:id="rId26"/>
    <p:sldId id="389" r:id="rId27"/>
    <p:sldId id="390" r:id="rId28"/>
    <p:sldId id="391" r:id="rId29"/>
    <p:sldId id="1186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10" r:id="rId46"/>
    <p:sldId id="408" r:id="rId47"/>
    <p:sldId id="409" r:id="rId48"/>
    <p:sldId id="411" r:id="rId49"/>
    <p:sldId id="412" r:id="rId50"/>
    <p:sldId id="413" r:id="rId51"/>
    <p:sldId id="118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A9FE9CC-1401-4749-B9F9-C80109A06087}"/>
    <pc:docChg chg="modSld">
      <pc:chgData name="Sharma Computer Academy" userId="08476b32c11f4418" providerId="LiveId" clId="{6A9FE9CC-1401-4749-B9F9-C80109A06087}" dt="2020-12-30T09:12:14.781" v="7"/>
      <pc:docMkLst>
        <pc:docMk/>
      </pc:docMkLst>
      <pc:sldChg chg="modAnim">
        <pc:chgData name="Sharma Computer Academy" userId="08476b32c11f4418" providerId="LiveId" clId="{6A9FE9CC-1401-4749-B9F9-C80109A06087}" dt="2020-12-30T08:56:31.671" v="1"/>
        <pc:sldMkLst>
          <pc:docMk/>
          <pc:sldMk cId="0" sldId="401"/>
        </pc:sldMkLst>
      </pc:sldChg>
      <pc:sldChg chg="modAnim">
        <pc:chgData name="Sharma Computer Academy" userId="08476b32c11f4418" providerId="LiveId" clId="{6A9FE9CC-1401-4749-B9F9-C80109A06087}" dt="2020-12-30T08:57:02.922" v="3"/>
        <pc:sldMkLst>
          <pc:docMk/>
          <pc:sldMk cId="0" sldId="404"/>
        </pc:sldMkLst>
      </pc:sldChg>
      <pc:sldChg chg="modAnim">
        <pc:chgData name="Sharma Computer Academy" userId="08476b32c11f4418" providerId="LiveId" clId="{6A9FE9CC-1401-4749-B9F9-C80109A06087}" dt="2020-12-30T09:09:09.058" v="5"/>
        <pc:sldMkLst>
          <pc:docMk/>
          <pc:sldMk cId="0" sldId="406"/>
        </pc:sldMkLst>
      </pc:sldChg>
      <pc:sldChg chg="modAnim">
        <pc:chgData name="Sharma Computer Academy" userId="08476b32c11f4418" providerId="LiveId" clId="{6A9FE9CC-1401-4749-B9F9-C80109A06087}" dt="2020-12-30T09:12:14.781" v="7"/>
        <pc:sldMkLst>
          <pc:docMk/>
          <pc:sldMk cId="0" sldId="4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12/30/2020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30-12-2020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25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Default &amp; Static Methods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we have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SampleInterface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b="1" dirty="0">
                <a:solidFill>
                  <a:srgbClr val="C00000"/>
                </a:solidFill>
              </a:rPr>
              <a:t>2 methods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352760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method1();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// this is abstract method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method2()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// this is default method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(“SampleInterface.method2”);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if a class </a:t>
            </a:r>
            <a:r>
              <a:rPr lang="en-US" sz="2400" b="1" dirty="0">
                <a:solidFill>
                  <a:srgbClr val="7030A0"/>
                </a:solidFill>
              </a:rPr>
              <a:t>implements</a:t>
            </a:r>
            <a:r>
              <a:rPr lang="en-US" sz="2400" dirty="0">
                <a:solidFill>
                  <a:schemeClr val="tx1"/>
                </a:solidFill>
              </a:rPr>
              <a:t>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it has to </a:t>
            </a:r>
            <a:r>
              <a:rPr lang="en-US" sz="2400" b="1" dirty="0">
                <a:solidFill>
                  <a:srgbClr val="0070C0"/>
                </a:solidFill>
              </a:rPr>
              <a:t>compulsorily override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method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method1()</a:t>
            </a:r>
            <a:r>
              <a:rPr lang="en-US" sz="2400" dirty="0">
                <a:solidFill>
                  <a:schemeClr val="tx1"/>
                </a:solidFill>
              </a:rPr>
              <a:t> while it can directly use the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method2() </a:t>
            </a:r>
            <a:r>
              <a:rPr lang="en-US" sz="2400" dirty="0">
                <a:solidFill>
                  <a:schemeClr val="tx1"/>
                </a:solidFill>
              </a:rPr>
              <a:t>without any compulsion of overriding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906758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method1()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SampleImpl.method1");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when we will call these methods from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the implementation of </a:t>
            </a:r>
            <a:r>
              <a:rPr lang="en-US" sz="2400" b="1" dirty="0">
                <a:solidFill>
                  <a:srgbClr val="00B05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done by the class </a:t>
            </a:r>
            <a:r>
              <a:rPr lang="en-US" sz="2400" b="1" dirty="0" err="1">
                <a:solidFill>
                  <a:srgbClr val="002060"/>
                </a:solidFill>
              </a:rPr>
              <a:t>SampleImpl</a:t>
            </a:r>
            <a:r>
              <a:rPr lang="en-US" sz="2400" dirty="0">
                <a:solidFill>
                  <a:schemeClr val="tx1"/>
                </a:solidFill>
              </a:rPr>
              <a:t> will run while in case of </a:t>
            </a:r>
            <a:r>
              <a:rPr lang="en-US" sz="2400" b="1" dirty="0">
                <a:solidFill>
                  <a:srgbClr val="00B050"/>
                </a:solidFill>
              </a:rPr>
              <a:t>method2() </a:t>
            </a:r>
            <a:r>
              <a:rPr lang="en-US" sz="2400" dirty="0">
                <a:solidFill>
                  <a:schemeClr val="tx1"/>
                </a:solidFill>
              </a:rPr>
              <a:t>, the concrete body given by the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b="1" dirty="0" err="1">
                <a:solidFill>
                  <a:srgbClr val="002060"/>
                </a:solidFill>
              </a:rPr>
              <a:t>SampleInterface</a:t>
            </a:r>
            <a:r>
              <a:rPr lang="en-US" sz="2400" dirty="0">
                <a:solidFill>
                  <a:schemeClr val="tx1"/>
                </a:solidFill>
              </a:rPr>
              <a:t> will run.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obj.method2();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5143512"/>
            <a:ext cx="646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SampleImpl.method1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SampleInterface.method2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Overriding Default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</a:rPr>
              <a:t>As mentioned previously </a:t>
            </a:r>
            <a:r>
              <a:rPr lang="en-IN" sz="2400" dirty="0">
                <a:solidFill>
                  <a:schemeClr val="tx1"/>
                </a:solidFill>
              </a:rPr>
              <a:t>, an </a:t>
            </a:r>
            <a:r>
              <a:rPr lang="en-IN" sz="2400" b="1" dirty="0">
                <a:solidFill>
                  <a:srgbClr val="7030A0"/>
                </a:solidFill>
              </a:rPr>
              <a:t>implementation class </a:t>
            </a:r>
            <a:r>
              <a:rPr lang="en-IN" sz="2400" dirty="0">
                <a:solidFill>
                  <a:schemeClr val="tx1"/>
                </a:solidFill>
              </a:rPr>
              <a:t>can </a:t>
            </a:r>
            <a:r>
              <a:rPr lang="en-IN" sz="2400" b="1" dirty="0">
                <a:solidFill>
                  <a:srgbClr val="0070C0"/>
                </a:solidFill>
              </a:rPr>
              <a:t>override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rgbClr val="00B050"/>
                </a:solidFill>
              </a:rPr>
              <a:t>default methods </a:t>
            </a:r>
            <a:r>
              <a:rPr lang="en-IN" sz="2400" dirty="0">
                <a:solidFill>
                  <a:schemeClr val="tx1"/>
                </a:solidFill>
              </a:rPr>
              <a:t>,as shown below.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928934"/>
            <a:ext cx="785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method1()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SampleImpl.method1");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public void method2()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("In SampleImpl.method2");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Overriding Default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So now 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00B050"/>
                </a:solidFill>
              </a:rPr>
              <a:t>both method calls </a:t>
            </a:r>
            <a:r>
              <a:rPr lang="en-IN" sz="2400" dirty="0">
                <a:solidFill>
                  <a:schemeClr val="tx1"/>
                </a:solidFill>
              </a:rPr>
              <a:t>will </a:t>
            </a:r>
            <a:r>
              <a:rPr lang="en-IN" sz="2400" b="1" dirty="0">
                <a:solidFill>
                  <a:schemeClr val="tx2"/>
                </a:solidFill>
              </a:rPr>
              <a:t>execute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SampleImpl’s</a:t>
            </a:r>
            <a:r>
              <a:rPr lang="en-IN" sz="2400" dirty="0">
                <a:solidFill>
                  <a:schemeClr val="tx1"/>
                </a:solidFill>
              </a:rPr>
              <a:t> implementation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u="sng" dirty="0">
                <a:solidFill>
                  <a:srgbClr val="002060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u="sng" dirty="0">
                <a:solidFill>
                  <a:srgbClr val="002060"/>
                </a:solidFill>
              </a:rPr>
              <a:t>Output:</a:t>
            </a:r>
            <a:endParaRPr lang="en-IN" b="1" u="sng" dirty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714620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obj.method2();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5643578"/>
            <a:ext cx="646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SampleImpl.method1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SampleImpl.method2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Extending Interfaces That Contain Default Method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When we </a:t>
            </a:r>
            <a:r>
              <a:rPr lang="en-IN" sz="2400" b="1" dirty="0">
                <a:solidFill>
                  <a:schemeClr val="tx2"/>
                </a:solidFill>
              </a:rPr>
              <a:t>extend an interface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0070C0"/>
                </a:solidFill>
              </a:rPr>
              <a:t>contains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B050"/>
                </a:solidFill>
              </a:rPr>
              <a:t>default method</a:t>
            </a:r>
            <a:r>
              <a:rPr lang="en-IN" sz="2400" dirty="0"/>
              <a:t>, there are </a:t>
            </a:r>
            <a:r>
              <a:rPr lang="en-IN" sz="2400" b="1" dirty="0">
                <a:solidFill>
                  <a:srgbClr val="002060"/>
                </a:solidFill>
              </a:rPr>
              <a:t>3 possibilities</a:t>
            </a:r>
            <a:r>
              <a:rPr lang="en-IN" sz="2400" dirty="0"/>
              <a:t>: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Not mention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default method </a:t>
            </a:r>
            <a:r>
              <a:rPr lang="en-IN" dirty="0"/>
              <a:t>at all, which lets our extended interface </a:t>
            </a:r>
            <a:r>
              <a:rPr lang="en-IN" b="1" dirty="0">
                <a:solidFill>
                  <a:srgbClr val="C00000"/>
                </a:solidFill>
              </a:rPr>
              <a:t>inherit</a:t>
            </a:r>
            <a:r>
              <a:rPr lang="en-IN" dirty="0"/>
              <a:t> the default method.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Re declare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default method</a:t>
            </a:r>
            <a:r>
              <a:rPr lang="en-IN" dirty="0"/>
              <a:t>, which makes it </a:t>
            </a:r>
            <a:r>
              <a:rPr lang="en-IN" b="1" dirty="0">
                <a:solidFill>
                  <a:srgbClr val="C00000"/>
                </a:solidFill>
              </a:rPr>
              <a:t>abstract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Redefine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default method</a:t>
            </a:r>
            <a:r>
              <a:rPr lang="en-IN" dirty="0"/>
              <a:t>, which </a:t>
            </a:r>
            <a:r>
              <a:rPr lang="en-IN" b="1" dirty="0">
                <a:solidFill>
                  <a:srgbClr val="C00000"/>
                </a:solidFill>
              </a:rPr>
              <a:t>overrides</a:t>
            </a:r>
            <a:r>
              <a:rPr lang="en-IN" dirty="0"/>
              <a:t>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(Case 1)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we have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SampleInterface1</a:t>
            </a:r>
            <a:r>
              <a:rPr lang="en-US" sz="2400" dirty="0">
                <a:solidFill>
                  <a:schemeClr val="tx1"/>
                </a:solidFill>
              </a:rPr>
              <a:t> with 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674938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SampleInterface1.method1");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1)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we </a:t>
            </a:r>
            <a:r>
              <a:rPr lang="en-US" sz="2400" b="1" dirty="0">
                <a:solidFill>
                  <a:srgbClr val="002060"/>
                </a:solidFill>
              </a:rPr>
              <a:t>extend</a:t>
            </a:r>
            <a:r>
              <a:rPr lang="en-US" sz="2400" dirty="0">
                <a:solidFill>
                  <a:schemeClr val="tx1"/>
                </a:solidFill>
              </a:rPr>
              <a:t>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in another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and leave the </a:t>
            </a:r>
            <a:r>
              <a:rPr lang="en-US" sz="2400" b="1" dirty="0">
                <a:solidFill>
                  <a:srgbClr val="00B050"/>
                </a:solidFill>
              </a:rPr>
              <a:t>default method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unmentioned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SampleInterface2 extends SampleInterface1{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1)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we </a:t>
            </a:r>
            <a:r>
              <a:rPr lang="en-US" sz="2400" b="1" dirty="0">
                <a:solidFill>
                  <a:srgbClr val="002060"/>
                </a:solidFill>
              </a:rPr>
              <a:t>create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SampleImpl</a:t>
            </a:r>
            <a:r>
              <a:rPr lang="en-US" sz="2400" dirty="0">
                <a:solidFill>
                  <a:schemeClr val="tx1"/>
                </a:solidFill>
              </a:rPr>
              <a:t> which implements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SampleInterface2{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Default &amp; Static methods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Interfaces Unlocked 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1)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Finally we define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and call the </a:t>
            </a:r>
            <a:r>
              <a:rPr lang="en-US" sz="2400" b="1" dirty="0">
                <a:solidFill>
                  <a:srgbClr val="00B050"/>
                </a:solidFill>
              </a:rPr>
              <a:t>default method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which will run the method </a:t>
            </a:r>
            <a:r>
              <a:rPr lang="en-US" sz="2400" b="1" dirty="0">
                <a:solidFill>
                  <a:schemeClr val="tx2"/>
                </a:solidFill>
              </a:rPr>
              <a:t>implementation</a:t>
            </a:r>
            <a:r>
              <a:rPr lang="en-US" sz="2400" dirty="0">
                <a:solidFill>
                  <a:schemeClr val="tx1"/>
                </a:solidFill>
              </a:rPr>
              <a:t> defined in  </a:t>
            </a:r>
            <a:r>
              <a:rPr lang="en-US" sz="2400" b="1" dirty="0">
                <a:solidFill>
                  <a:srgbClr val="0070C0"/>
                </a:solidFill>
              </a:rPr>
              <a:t>SampleInterface1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571876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SampleInterface2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4612" y="577431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SampleInterface1.method1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(Case 2)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Suppose we have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SampleInterface1</a:t>
            </a:r>
            <a:r>
              <a:rPr lang="en-US" sz="2400" dirty="0">
                <a:solidFill>
                  <a:schemeClr val="tx1"/>
                </a:solidFill>
              </a:rPr>
              <a:t> with 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674938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SampleInterface1.method1");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2)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we </a:t>
            </a:r>
            <a:r>
              <a:rPr lang="en-US" sz="2400" b="1" dirty="0">
                <a:solidFill>
                  <a:srgbClr val="002060"/>
                </a:solidFill>
              </a:rPr>
              <a:t>extend</a:t>
            </a:r>
            <a:r>
              <a:rPr lang="en-US" sz="2400" dirty="0">
                <a:solidFill>
                  <a:schemeClr val="tx1"/>
                </a:solidFill>
              </a:rPr>
              <a:t>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in another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u="sng" dirty="0">
                <a:solidFill>
                  <a:schemeClr val="tx2"/>
                </a:solidFill>
              </a:rPr>
              <a:t>re declare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default method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SampleInterface2 extends SampleInterface1{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method1();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this method now becomes abstract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2)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Then we create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SampleImpl</a:t>
            </a:r>
            <a:r>
              <a:rPr lang="en-US" sz="2400" dirty="0">
                <a:solidFill>
                  <a:schemeClr val="tx1"/>
                </a:solidFill>
              </a:rPr>
              <a:t> which implements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and leaves the method </a:t>
            </a:r>
            <a:r>
              <a:rPr lang="en-US" sz="2400" b="1" dirty="0">
                <a:solidFill>
                  <a:schemeClr val="tx2"/>
                </a:solidFill>
              </a:rPr>
              <a:t>method1()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unmentioned.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since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has become </a:t>
            </a:r>
            <a:r>
              <a:rPr lang="en-US" sz="2400" b="1" dirty="0">
                <a:solidFill>
                  <a:srgbClr val="00B050"/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, the </a:t>
            </a:r>
            <a:r>
              <a:rPr lang="en-US" sz="2400" b="1" dirty="0">
                <a:solidFill>
                  <a:srgbClr val="7030A0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 will </a:t>
            </a:r>
            <a:r>
              <a:rPr lang="en-US" sz="2400" b="1" dirty="0">
                <a:solidFill>
                  <a:srgbClr val="0070C0"/>
                </a:solidFill>
              </a:rPr>
              <a:t>give error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442913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SampleInterface2{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60" y="5572140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not abstract and does not override abstract method method2() in SampleInterface2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(Case 3)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we have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SampleInterface1</a:t>
            </a:r>
            <a:r>
              <a:rPr lang="en-US" sz="2400" dirty="0">
                <a:solidFill>
                  <a:schemeClr val="tx1"/>
                </a:solidFill>
              </a:rPr>
              <a:t> with 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674938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SampleInterface1.method1");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3)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we extend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in another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override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B050"/>
                </a:solidFill>
              </a:rPr>
              <a:t>default method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SampleInterface2 extends SampleInterface1{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SampleInterface2.method1");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3)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Then we create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SampleImpl</a:t>
            </a:r>
            <a:r>
              <a:rPr lang="en-US" sz="2400" dirty="0">
                <a:solidFill>
                  <a:schemeClr val="tx1"/>
                </a:solidFill>
              </a:rPr>
              <a:t> which implements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SampleInterface2{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3)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Finally we define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and call the default method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which will </a:t>
            </a:r>
            <a:r>
              <a:rPr lang="en-US" sz="2400" b="1" dirty="0">
                <a:solidFill>
                  <a:srgbClr val="00B050"/>
                </a:solidFill>
              </a:rPr>
              <a:t>run the method implementation</a:t>
            </a:r>
            <a:r>
              <a:rPr lang="en-US" sz="2400" dirty="0">
                <a:solidFill>
                  <a:schemeClr val="tx1"/>
                </a:solidFill>
              </a:rPr>
              <a:t> defined in 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571876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SampleInterface2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4612" y="577431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SampleInterface2.method1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Default Methods And Multiple Inheritance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C00000"/>
                </a:solidFill>
              </a:rPr>
              <a:t>class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rgbClr val="00B050"/>
                </a:solidFill>
              </a:rPr>
              <a:t>implement</a:t>
            </a:r>
            <a:r>
              <a:rPr lang="en-IN" sz="2400" dirty="0"/>
              <a:t> N number of </a:t>
            </a:r>
            <a:r>
              <a:rPr lang="en-IN" sz="2400" b="1" dirty="0">
                <a:solidFill>
                  <a:srgbClr val="C00000"/>
                </a:solidFill>
              </a:rPr>
              <a:t>interfaces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Now, suppose </a:t>
            </a:r>
            <a:r>
              <a:rPr lang="en-IN" sz="2400" dirty="0"/>
              <a:t>two </a:t>
            </a:r>
            <a:r>
              <a:rPr lang="en-IN" sz="2400" b="1" dirty="0">
                <a:solidFill>
                  <a:srgbClr val="C00000"/>
                </a:solidFill>
              </a:rPr>
              <a:t>interfaces</a:t>
            </a:r>
            <a:r>
              <a:rPr lang="en-IN" sz="2400" dirty="0"/>
              <a:t> which are </a:t>
            </a:r>
            <a:r>
              <a:rPr lang="en-IN" sz="2400" b="1" dirty="0">
                <a:solidFill>
                  <a:srgbClr val="00B050"/>
                </a:solidFill>
              </a:rPr>
              <a:t>implemented</a:t>
            </a:r>
            <a:r>
              <a:rPr lang="en-IN" sz="2400" dirty="0"/>
              <a:t> by a </a:t>
            </a:r>
            <a:r>
              <a:rPr lang="en-IN" sz="2400" b="1" dirty="0">
                <a:solidFill>
                  <a:srgbClr val="0070C0"/>
                </a:solidFill>
              </a:rPr>
              <a:t>single class </a:t>
            </a:r>
            <a:r>
              <a:rPr lang="en-IN" sz="2400" dirty="0"/>
              <a:t>contain the </a:t>
            </a:r>
            <a:r>
              <a:rPr lang="en-IN" sz="2400" b="1" dirty="0">
                <a:solidFill>
                  <a:srgbClr val="7030A0"/>
                </a:solidFill>
              </a:rPr>
              <a:t>same default method . </a:t>
            </a:r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sz="2400" b="1" u="sng" dirty="0">
                <a:solidFill>
                  <a:schemeClr val="bg2">
                    <a:lumMod val="25000"/>
                  </a:schemeClr>
                </a:solidFill>
              </a:rPr>
              <a:t>Then can you tell what will happen 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In this case, </a:t>
            </a:r>
            <a:r>
              <a:rPr lang="en-IN" sz="2400" b="1" i="1" dirty="0">
                <a:solidFill>
                  <a:srgbClr val="C00000"/>
                </a:solidFill>
              </a:rPr>
              <a:t>the code simply won't compile, as there's a conflict caused by multiple interface inheritance</a:t>
            </a:r>
            <a:r>
              <a:rPr lang="en-IN" sz="2400" dirty="0">
                <a:solidFill>
                  <a:srgbClr val="C00000"/>
                </a:solidFill>
              </a:rPr>
              <a:t> </a:t>
            </a:r>
            <a:r>
              <a:rPr lang="en-IN" sz="2400" dirty="0"/>
              <a:t>(</a:t>
            </a:r>
            <a:r>
              <a:rPr lang="en-IN" sz="2400" dirty="0" err="1"/>
              <a:t>a.k.a</a:t>
            </a:r>
            <a:r>
              <a:rPr lang="en-IN" sz="2400" dirty="0"/>
              <a:t> the </a:t>
            </a:r>
            <a:r>
              <a:rPr lang="en-IN" sz="2400" b="1" u="sng" dirty="0">
                <a:solidFill>
                  <a:srgbClr val="7030A0"/>
                </a:solidFill>
              </a:rPr>
              <a:t>Diamond Problem</a:t>
            </a:r>
            <a:r>
              <a:rPr lang="en-IN" sz="2400" dirty="0"/>
              <a:t>)</a:t>
            </a: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3179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3214686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Greet2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Afternoon");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478632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Greetings implements Greet1,Greet2{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5715016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 class Greetings inherits unrelated defaults for greet() from types Greet1 and Greet2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Default And Static Methods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Interfaces Before Java 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Enhancements Done To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Default Methods In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Static Methods In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The solution </a:t>
            </a:r>
            <a:r>
              <a:rPr lang="en-US" sz="2400" dirty="0"/>
              <a:t>to this </a:t>
            </a:r>
            <a:r>
              <a:rPr lang="en-US" sz="2400" b="1" dirty="0">
                <a:solidFill>
                  <a:srgbClr val="0070C0"/>
                </a:solidFill>
              </a:rPr>
              <a:t>problem</a:t>
            </a:r>
            <a:r>
              <a:rPr lang="en-US" sz="2400" dirty="0"/>
              <a:t> is that the </a:t>
            </a:r>
            <a:r>
              <a:rPr lang="en-US" sz="2400" b="1" dirty="0">
                <a:solidFill>
                  <a:srgbClr val="7030A0"/>
                </a:solidFill>
              </a:rPr>
              <a:t>implementing class </a:t>
            </a:r>
            <a:r>
              <a:rPr lang="en-US" sz="2400" dirty="0"/>
              <a:t>has to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compulsorily override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b="1" dirty="0">
                <a:solidFill>
                  <a:schemeClr val="tx2"/>
                </a:solidFill>
              </a:rPr>
              <a:t>inherited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sz="2400" dirty="0"/>
              <a:t>both the </a:t>
            </a:r>
            <a:r>
              <a:rPr lang="en-US" sz="2400" b="1" dirty="0">
                <a:solidFill>
                  <a:srgbClr val="002060"/>
                </a:solidFill>
              </a:rPr>
              <a:t>interfaces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However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implementing</a:t>
            </a:r>
            <a:r>
              <a:rPr lang="en-US" sz="2400" dirty="0"/>
              <a:t> class can </a:t>
            </a:r>
            <a:r>
              <a:rPr lang="en-US" sz="2400" b="1" dirty="0">
                <a:solidFill>
                  <a:srgbClr val="00B050"/>
                </a:solidFill>
              </a:rPr>
              <a:t>call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2060"/>
                </a:solidFill>
              </a:rPr>
              <a:t>particular interface’s version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by </a:t>
            </a:r>
            <a:r>
              <a:rPr lang="en-US" sz="2400" b="1" u="sng" dirty="0">
                <a:solidFill>
                  <a:srgbClr val="0070C0"/>
                </a:solidFill>
              </a:rPr>
              <a:t>using the syntax </a:t>
            </a:r>
            <a:r>
              <a:rPr lang="en-US" sz="2400" dirty="0"/>
              <a:t>: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interface_name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&gt;.super.&lt;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method_name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00174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3071810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Greet2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Afernoon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4643446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Greetings implements Greet1,Greet2{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(“Good Evening");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2800" b="1" dirty="0"/>
              <a:t>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00174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Greetings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Greetings();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obj.greet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428625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Evening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Calling Interface’s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53206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Greetings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Greetings();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obj.greet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4514" y="54292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Morning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Afternoon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2873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Greetings implements Greet1,Greet2{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Greet1.super.greet();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Greet2.super.greet();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Overriding Object Class Methods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B050"/>
                </a:solidFill>
              </a:rPr>
              <a:t>default method </a:t>
            </a:r>
            <a:r>
              <a:rPr lang="en-IN" sz="2400" dirty="0"/>
              <a:t>cannot </a:t>
            </a:r>
            <a:r>
              <a:rPr lang="en-IN" sz="2400" b="1" dirty="0">
                <a:solidFill>
                  <a:srgbClr val="7030A0"/>
                </a:solidFill>
              </a:rPr>
              <a:t>override</a:t>
            </a:r>
            <a:r>
              <a:rPr lang="en-IN" sz="2400" dirty="0"/>
              <a:t> a method from the class </a:t>
            </a:r>
            <a:r>
              <a:rPr lang="en-IN" sz="2400" b="1" dirty="0" err="1">
                <a:solidFill>
                  <a:srgbClr val="C00000"/>
                </a:solidFill>
              </a:rPr>
              <a:t>java.lang.Object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So the following code will give </a:t>
            </a:r>
            <a:r>
              <a:rPr lang="en-IN" sz="2400" b="1" dirty="0">
                <a:solidFill>
                  <a:srgbClr val="FF0000"/>
                </a:solidFill>
              </a:rPr>
              <a:t>syntax </a:t>
            </a:r>
            <a:r>
              <a:rPr lang="en-US" sz="2400" b="1" dirty="0">
                <a:solidFill>
                  <a:srgbClr val="FF0000"/>
                </a:solidFill>
              </a:rPr>
              <a:t>error</a:t>
            </a:r>
            <a:r>
              <a:rPr lang="en-US" sz="2400" dirty="0"/>
              <a:t>.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sz="2300" b="1" u="sng" dirty="0">
                <a:solidFill>
                  <a:srgbClr val="002060"/>
                </a:solidFill>
              </a:rPr>
              <a:t>Output: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353206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String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"Good Morning";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5497313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 default method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in interface Greet1 overrides a member of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java.lang.Object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Is It So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The reasoning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very simple</a:t>
            </a:r>
            <a:r>
              <a:rPr lang="en-IN" sz="2400" dirty="0"/>
              <a:t>, it’s because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base class </a:t>
            </a:r>
            <a:r>
              <a:rPr lang="en-IN" sz="2400" dirty="0"/>
              <a:t>for all the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classes.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So even if </a:t>
            </a:r>
            <a:r>
              <a:rPr lang="en-IN" sz="2400" dirty="0"/>
              <a:t>we have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 class methods defined as </a:t>
            </a:r>
            <a:r>
              <a:rPr lang="en-IN" sz="2400" b="1" dirty="0">
                <a:solidFill>
                  <a:srgbClr val="00B050"/>
                </a:solidFill>
              </a:rPr>
              <a:t>default methods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C00000"/>
                </a:solidFill>
              </a:rPr>
              <a:t>interfaces</a:t>
            </a:r>
            <a:r>
              <a:rPr lang="en-IN" sz="2400" dirty="0"/>
              <a:t>, it will be </a:t>
            </a:r>
            <a:r>
              <a:rPr lang="en-IN" sz="2400" b="1" dirty="0">
                <a:solidFill>
                  <a:srgbClr val="002060"/>
                </a:solidFill>
              </a:rPr>
              <a:t>useless</a:t>
            </a:r>
            <a:r>
              <a:rPr lang="en-IN" sz="2400" dirty="0"/>
              <a:t> because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 class method will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always be used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That’s why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avoid confusion</a:t>
            </a:r>
            <a:r>
              <a:rPr lang="en-IN" sz="2400" dirty="0"/>
              <a:t>, we can’t have </a:t>
            </a:r>
            <a:r>
              <a:rPr lang="en-IN" sz="2400" b="1" dirty="0">
                <a:solidFill>
                  <a:srgbClr val="00B050"/>
                </a:solidFill>
              </a:rPr>
              <a:t>default methods</a:t>
            </a:r>
            <a:r>
              <a:rPr lang="en-IN" sz="2400" dirty="0"/>
              <a:t> that are </a:t>
            </a:r>
            <a:r>
              <a:rPr lang="en-IN" sz="2400" b="1" dirty="0">
                <a:solidFill>
                  <a:srgbClr val="7030A0"/>
                </a:solidFill>
              </a:rPr>
              <a:t>overriding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Object </a:t>
            </a:r>
            <a:r>
              <a:rPr lang="en-IN" sz="2400" dirty="0"/>
              <a:t>class methods.</a:t>
            </a: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Benefits Of Default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Keeps</a:t>
            </a:r>
            <a:r>
              <a:rPr lang="en-US" sz="2400" dirty="0"/>
              <a:t> the code </a:t>
            </a:r>
            <a:r>
              <a:rPr lang="en-US" sz="2400" b="1" dirty="0">
                <a:solidFill>
                  <a:srgbClr val="7030A0"/>
                </a:solidFill>
              </a:rPr>
              <a:t>backward compatible</a:t>
            </a:r>
            <a:r>
              <a:rPr lang="en-US" sz="2400" dirty="0"/>
              <a:t>.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To add </a:t>
            </a:r>
            <a:r>
              <a:rPr lang="en-US" sz="2400" dirty="0"/>
              <a:t>the </a:t>
            </a:r>
            <a:r>
              <a:rPr lang="en-US" sz="2400" b="1" dirty="0" err="1">
                <a:solidFill>
                  <a:srgbClr val="7030A0"/>
                </a:solidFill>
              </a:rPr>
              <a:t>forEach</a:t>
            </a:r>
            <a:r>
              <a:rPr lang="en-US" sz="2400" b="1" dirty="0">
                <a:solidFill>
                  <a:srgbClr val="7030A0"/>
                </a:solidFill>
              </a:rPr>
              <a:t>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stream</a:t>
            </a:r>
            <a:r>
              <a:rPr lang="en-US" sz="2400" dirty="0"/>
              <a:t> support </a:t>
            </a:r>
            <a:r>
              <a:rPr lang="en-US" sz="2400" b="1" dirty="0">
                <a:solidFill>
                  <a:srgbClr val="00B050"/>
                </a:solidFill>
              </a:rPr>
              <a:t>easily.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Static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Static Methods</a:t>
            </a:r>
            <a:r>
              <a:rPr lang="en-IN" sz="2400" dirty="0">
                <a:solidFill>
                  <a:schemeClr val="tx1"/>
                </a:solidFill>
              </a:rPr>
              <a:t> in 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b="1" dirty="0">
                <a:solidFill>
                  <a:schemeClr val="tx1"/>
                </a:solidFill>
              </a:rPr>
              <a:t> </a:t>
            </a:r>
            <a:r>
              <a:rPr lang="en-IN" sz="2400" dirty="0">
                <a:solidFill>
                  <a:schemeClr val="tx1"/>
                </a:solidFill>
              </a:rPr>
              <a:t>are </a:t>
            </a:r>
            <a:r>
              <a:rPr lang="en-IN" sz="2400" b="1" dirty="0">
                <a:solidFill>
                  <a:srgbClr val="002060"/>
                </a:solidFill>
              </a:rPr>
              <a:t>those methods</a:t>
            </a:r>
            <a:r>
              <a:rPr lang="en-IN" sz="2400" dirty="0">
                <a:solidFill>
                  <a:schemeClr val="tx1"/>
                </a:solidFill>
              </a:rPr>
              <a:t>, which are </a:t>
            </a:r>
            <a:r>
              <a:rPr lang="en-IN" sz="2400" b="1" dirty="0">
                <a:solidFill>
                  <a:srgbClr val="0070C0"/>
                </a:solidFill>
              </a:rPr>
              <a:t>defined</a:t>
            </a:r>
            <a:r>
              <a:rPr lang="en-IN" sz="2400" dirty="0">
                <a:solidFill>
                  <a:schemeClr val="tx1"/>
                </a:solidFill>
              </a:rPr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 with the keyword </a:t>
            </a:r>
            <a:r>
              <a:rPr lang="en-IN" sz="2400" b="1" dirty="0">
                <a:solidFill>
                  <a:srgbClr val="7030A0"/>
                </a:solidFill>
              </a:rPr>
              <a:t>static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Unlike other methods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, these </a:t>
            </a:r>
            <a:r>
              <a:rPr lang="en-IN" sz="2400" b="1" dirty="0">
                <a:solidFill>
                  <a:srgbClr val="00B050"/>
                </a:solidFill>
              </a:rPr>
              <a:t>static methods </a:t>
            </a:r>
            <a:r>
              <a:rPr lang="en-IN" sz="2400" dirty="0">
                <a:solidFill>
                  <a:schemeClr val="tx1"/>
                </a:solidFill>
              </a:rPr>
              <a:t>contain the </a:t>
            </a:r>
            <a:r>
              <a:rPr lang="en-IN" sz="2400" b="1" dirty="0">
                <a:solidFill>
                  <a:srgbClr val="0070C0"/>
                </a:solidFill>
              </a:rPr>
              <a:t>complete definition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IN" sz="2400" dirty="0">
                <a:solidFill>
                  <a:schemeClr val="tx1"/>
                </a:solidFill>
              </a:rPr>
              <a:t> within the </a:t>
            </a:r>
            <a:r>
              <a:rPr lang="en-IN" sz="2400" b="1" dirty="0">
                <a:solidFill>
                  <a:srgbClr val="7030A0"/>
                </a:solidFill>
              </a:rPr>
              <a:t>interface body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Static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Syntax:</a:t>
            </a: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Example: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r>
              <a:rPr lang="en-US" sz="23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2143116"/>
            <a:ext cx="5400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method_name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arg_list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// method body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4272677"/>
            <a:ext cx="6463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 Greet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void message()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Morning”);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Since </a:t>
            </a:r>
            <a:r>
              <a:rPr lang="en-IN" sz="2400" b="1" dirty="0">
                <a:solidFill>
                  <a:srgbClr val="00B050"/>
                </a:solidFill>
              </a:rPr>
              <a:t>static methods</a:t>
            </a:r>
            <a:r>
              <a:rPr lang="en-IN" sz="2400" dirty="0">
                <a:solidFill>
                  <a:schemeClr val="tx1"/>
                </a:solidFill>
              </a:rPr>
              <a:t> don't belong to a </a:t>
            </a:r>
            <a:r>
              <a:rPr lang="en-IN" sz="2400" b="1" dirty="0">
                <a:solidFill>
                  <a:srgbClr val="0070C0"/>
                </a:solidFill>
              </a:rPr>
              <a:t>particular object</a:t>
            </a:r>
            <a:r>
              <a:rPr lang="en-IN" sz="2400" dirty="0">
                <a:solidFill>
                  <a:schemeClr val="tx1"/>
                </a:solidFill>
              </a:rPr>
              <a:t>, they are not part of the classes </a:t>
            </a:r>
            <a:r>
              <a:rPr lang="en-IN" sz="2400" b="1" dirty="0">
                <a:solidFill>
                  <a:srgbClr val="7030A0"/>
                </a:solidFill>
              </a:rPr>
              <a:t>implementing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Thus they have </a:t>
            </a:r>
            <a:r>
              <a:rPr lang="en-IN" sz="2400" dirty="0">
                <a:solidFill>
                  <a:schemeClr val="tx1"/>
                </a:solidFill>
              </a:rPr>
              <a:t>to be </a:t>
            </a:r>
            <a:r>
              <a:rPr lang="en-IN" sz="2400" b="1" dirty="0">
                <a:solidFill>
                  <a:srgbClr val="7030A0"/>
                </a:solidFill>
              </a:rPr>
              <a:t>called</a:t>
            </a:r>
            <a:r>
              <a:rPr lang="en-IN" sz="2400" dirty="0">
                <a:solidFill>
                  <a:schemeClr val="tx1"/>
                </a:solidFill>
              </a:rPr>
              <a:t> by using the </a:t>
            </a:r>
            <a:r>
              <a:rPr lang="en-IN" sz="2400" b="1" dirty="0">
                <a:solidFill>
                  <a:srgbClr val="C00000"/>
                </a:solidFill>
              </a:rPr>
              <a:t>interface </a:t>
            </a:r>
            <a:r>
              <a:rPr lang="en-IN" sz="2400" dirty="0">
                <a:solidFill>
                  <a:schemeClr val="tx1"/>
                </a:solidFill>
              </a:rPr>
              <a:t>name </a:t>
            </a:r>
            <a:r>
              <a:rPr lang="en-IN" sz="2400" b="1" dirty="0">
                <a:solidFill>
                  <a:srgbClr val="0070C0"/>
                </a:solidFill>
              </a:rPr>
              <a:t>preceding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rgbClr val="00B050"/>
                </a:solidFill>
              </a:rPr>
              <a:t>method name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Interfaces Before Java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Before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, we had </a:t>
            </a:r>
            <a:r>
              <a:rPr lang="en-IN" sz="2400" b="1" dirty="0">
                <a:solidFill>
                  <a:srgbClr val="7030A0"/>
                </a:solidFill>
              </a:rPr>
              <a:t>2 rules </a:t>
            </a:r>
            <a:r>
              <a:rPr lang="en-IN" sz="2400" dirty="0"/>
              <a:t>for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 with respect to </a:t>
            </a:r>
            <a:r>
              <a:rPr lang="en-IN" sz="2400" b="1" dirty="0">
                <a:solidFill>
                  <a:srgbClr val="0070C0"/>
                </a:solidFill>
              </a:rPr>
              <a:t>it’s members</a:t>
            </a:r>
            <a:r>
              <a:rPr lang="en-IN" sz="2400" dirty="0"/>
              <a:t>.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C00000"/>
                </a:solidFill>
              </a:rPr>
              <a:t>RULES: </a:t>
            </a:r>
          </a:p>
          <a:p>
            <a:pPr marL="1371486" lvl="2" indent="-457200">
              <a:buFont typeface="+mj-lt"/>
              <a:buAutoNum type="arabicPeriod"/>
            </a:pPr>
            <a:r>
              <a:rPr lang="en-IN" sz="2400" dirty="0"/>
              <a:t>Every</a:t>
            </a:r>
            <a:r>
              <a:rPr lang="en-IN" sz="2400" b="1" dirty="0">
                <a:solidFill>
                  <a:srgbClr val="7030A0"/>
                </a:solidFill>
              </a:rPr>
              <a:t> method </a:t>
            </a:r>
            <a:r>
              <a:rPr lang="en-IN" sz="2400" dirty="0"/>
              <a:t>present inside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 is always </a:t>
            </a:r>
            <a:r>
              <a:rPr lang="en-IN" sz="2400" b="1" dirty="0">
                <a:solidFill>
                  <a:srgbClr val="00B050"/>
                </a:solidFill>
              </a:rPr>
              <a:t>public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abstract</a:t>
            </a:r>
            <a:r>
              <a:rPr lang="en-IN" sz="2400" dirty="0"/>
              <a:t> (whether we use these keywords or not) .</a:t>
            </a:r>
          </a:p>
          <a:p>
            <a:pPr marL="1371486" lvl="2" indent="-457200">
              <a:buFont typeface="+mj-lt"/>
              <a:buAutoNum type="arabicPeriod"/>
            </a:pPr>
            <a:endParaRPr lang="en-IN" sz="2400" dirty="0"/>
          </a:p>
          <a:p>
            <a:pPr marL="1371486" lvl="2" indent="-457200">
              <a:buFont typeface="+mj-lt"/>
              <a:buAutoNum type="arabicPeriod"/>
            </a:pPr>
            <a:r>
              <a:rPr lang="en-IN" sz="2400" dirty="0"/>
              <a:t>And every </a:t>
            </a:r>
            <a:r>
              <a:rPr lang="en-IN" sz="2400" b="1" dirty="0">
                <a:solidFill>
                  <a:srgbClr val="7030A0"/>
                </a:solidFill>
              </a:rPr>
              <a:t>variable</a:t>
            </a:r>
            <a:r>
              <a:rPr lang="en-IN" sz="2400" dirty="0"/>
              <a:t> inside the </a:t>
            </a:r>
            <a:r>
              <a:rPr lang="en-IN" sz="2400" b="1" dirty="0">
                <a:solidFill>
                  <a:srgbClr val="C00000"/>
                </a:solidFill>
              </a:rPr>
              <a:t>interface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public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static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final</a:t>
            </a:r>
            <a:r>
              <a:rPr lang="en-IN" sz="2400" dirty="0"/>
              <a:t> (whether we are declaring or not).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Suppose we have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SampleInterface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b="1" dirty="0">
                <a:solidFill>
                  <a:srgbClr val="C00000"/>
                </a:solidFill>
              </a:rPr>
              <a:t>2 methods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352760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method1();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// this is abstract method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static void method2()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// this is static method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(“In SampleInterface.method2”);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Now if a class </a:t>
            </a:r>
            <a:r>
              <a:rPr lang="en-US" sz="2400" b="1" dirty="0">
                <a:solidFill>
                  <a:srgbClr val="7030A0"/>
                </a:solidFill>
              </a:rPr>
              <a:t>implements</a:t>
            </a:r>
            <a:r>
              <a:rPr lang="en-US" sz="2400" dirty="0">
                <a:solidFill>
                  <a:schemeClr val="tx1"/>
                </a:solidFill>
              </a:rPr>
              <a:t>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it has to </a:t>
            </a:r>
            <a:r>
              <a:rPr lang="en-US" sz="2400" b="1" dirty="0">
                <a:solidFill>
                  <a:srgbClr val="0070C0"/>
                </a:solidFill>
              </a:rPr>
              <a:t>compulsorily override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method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method1()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906758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method1()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SampleImpl.method1");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Now , when we will call </a:t>
            </a:r>
            <a:r>
              <a:rPr lang="en-US" sz="2400" dirty="0">
                <a:solidFill>
                  <a:schemeClr val="tx1"/>
                </a:solidFill>
              </a:rPr>
              <a:t>these </a:t>
            </a:r>
            <a:r>
              <a:rPr lang="en-US" sz="2400" b="1" dirty="0">
                <a:solidFill>
                  <a:schemeClr val="tx2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 from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the call to </a:t>
            </a:r>
            <a:r>
              <a:rPr lang="en-US" sz="2400" b="1" dirty="0">
                <a:solidFill>
                  <a:srgbClr val="00B05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will be done by </a:t>
            </a:r>
            <a:r>
              <a:rPr lang="en-US" sz="2400" b="1" dirty="0">
                <a:solidFill>
                  <a:srgbClr val="0070C0"/>
                </a:solidFill>
              </a:rPr>
              <a:t>object reference </a:t>
            </a:r>
            <a:r>
              <a:rPr lang="en-US" sz="2400" dirty="0">
                <a:solidFill>
                  <a:schemeClr val="tx1"/>
                </a:solidFill>
              </a:rPr>
              <a:t>while the call to </a:t>
            </a:r>
            <a:r>
              <a:rPr lang="en-US" sz="2400" b="1" dirty="0">
                <a:solidFill>
                  <a:srgbClr val="00B050"/>
                </a:solidFill>
              </a:rPr>
              <a:t>method2()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only be done</a:t>
            </a:r>
            <a:r>
              <a:rPr lang="en-US" sz="2400" b="1" u="sng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by using the </a:t>
            </a:r>
            <a:r>
              <a:rPr lang="en-US" sz="2400" b="1" u="sng" dirty="0">
                <a:solidFill>
                  <a:srgbClr val="C00000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of  the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b="1" dirty="0" err="1">
                <a:solidFill>
                  <a:srgbClr val="002060"/>
                </a:solidFill>
              </a:rPr>
              <a:t>SampleInterface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cannot call  </a:t>
            </a:r>
            <a:r>
              <a:rPr lang="en-US" sz="2400" b="1" dirty="0">
                <a:solidFill>
                  <a:srgbClr val="00B050"/>
                </a:solidFill>
              </a:rPr>
              <a:t>static method </a:t>
            </a:r>
            <a:r>
              <a:rPr lang="en-US" sz="2400" dirty="0">
                <a:solidFill>
                  <a:schemeClr val="tx1"/>
                </a:solidFill>
              </a:rPr>
              <a:t>of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using </a:t>
            </a:r>
            <a:r>
              <a:rPr lang="en-US" sz="2400" b="1" dirty="0">
                <a:solidFill>
                  <a:srgbClr val="002060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7030A0"/>
                </a:solidFill>
              </a:rPr>
              <a:t>implementation class </a:t>
            </a:r>
            <a:r>
              <a:rPr lang="en-US" sz="2400" dirty="0">
                <a:solidFill>
                  <a:schemeClr val="tx1"/>
                </a:solidFill>
              </a:rPr>
              <a:t>nor we can call it using the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dirty="0">
                <a:solidFill>
                  <a:srgbClr val="7030A0"/>
                </a:solidFill>
              </a:rPr>
              <a:t>implementation class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214555"/>
            <a:ext cx="7929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SampleInterface.method2();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//if code below is uncommented , it will show error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   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//obj.method2();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80371" y="5429264"/>
            <a:ext cx="646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SampleImpl.method1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SampleInterface.method2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Another point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002060"/>
                </a:solidFill>
              </a:rPr>
              <a:t>remember</a:t>
            </a:r>
            <a:r>
              <a:rPr lang="en-US" sz="2400" dirty="0">
                <a:solidFill>
                  <a:schemeClr val="tx1"/>
                </a:solidFill>
              </a:rPr>
              <a:t> about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static methods </a:t>
            </a:r>
            <a:r>
              <a:rPr lang="en-US" sz="2400" dirty="0">
                <a:solidFill>
                  <a:schemeClr val="tx1"/>
                </a:solidFill>
              </a:rPr>
              <a:t>is that </a:t>
            </a:r>
            <a:r>
              <a:rPr lang="en-IN" sz="2400" b="1" dirty="0">
                <a:solidFill>
                  <a:srgbClr val="7030A0"/>
                </a:solidFill>
              </a:rPr>
              <a:t>we can’t override them </a:t>
            </a: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rgbClr val="C00000"/>
                </a:solidFill>
              </a:rPr>
              <a:t>implementation</a:t>
            </a:r>
            <a:r>
              <a:rPr lang="en-IN" sz="2400" dirty="0">
                <a:solidFill>
                  <a:schemeClr val="tx1"/>
                </a:solidFill>
              </a:rPr>
              <a:t> classes.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This feature </a:t>
            </a:r>
            <a:r>
              <a:rPr lang="en-IN" sz="2400" dirty="0">
                <a:solidFill>
                  <a:schemeClr val="tx1"/>
                </a:solidFill>
              </a:rPr>
              <a:t>helps us in </a:t>
            </a:r>
            <a:r>
              <a:rPr lang="en-IN" sz="2400" b="1" dirty="0">
                <a:solidFill>
                  <a:srgbClr val="00B050"/>
                </a:solidFill>
              </a:rPr>
              <a:t>avoiding undesired results </a:t>
            </a:r>
            <a:r>
              <a:rPr lang="en-IN" sz="2400" dirty="0">
                <a:solidFill>
                  <a:schemeClr val="tx1"/>
                </a:solidFill>
              </a:rPr>
              <a:t>in case of </a:t>
            </a:r>
            <a:r>
              <a:rPr lang="en-IN" sz="2400" b="1" dirty="0">
                <a:solidFill>
                  <a:srgbClr val="7030A0"/>
                </a:solidFill>
              </a:rPr>
              <a:t>poor implementation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chemeClr val="tx2"/>
                </a:solidFill>
              </a:rPr>
              <a:t>implementation classes</a:t>
            </a:r>
            <a:endParaRPr lang="en-US" sz="23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If we try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7030A0"/>
                </a:solidFill>
              </a:rPr>
              <a:t>override</a:t>
            </a:r>
            <a:r>
              <a:rPr lang="en-US" sz="2400" dirty="0">
                <a:solidFill>
                  <a:schemeClr val="tx1"/>
                </a:solidFill>
              </a:rPr>
              <a:t> them using the </a:t>
            </a:r>
            <a:r>
              <a:rPr lang="en-US" sz="2400" b="1" dirty="0">
                <a:solidFill>
                  <a:srgbClr val="C00000"/>
                </a:solidFill>
              </a:rPr>
              <a:t>@Override </a:t>
            </a:r>
            <a:r>
              <a:rPr lang="en-US" sz="2400" dirty="0">
                <a:solidFill>
                  <a:schemeClr val="tx1"/>
                </a:solidFill>
              </a:rPr>
              <a:t>annotation then </a:t>
            </a:r>
            <a:r>
              <a:rPr lang="en-US" sz="2400" b="1" dirty="0">
                <a:solidFill>
                  <a:srgbClr val="002060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 will generate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syntax error.</a:t>
            </a:r>
            <a:endParaRPr lang="en-IN" sz="2400" b="1" u="sng" dirty="0">
              <a:solidFill>
                <a:schemeClr val="bg2">
                  <a:lumMod val="25000"/>
                </a:schemeClr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>
              <a:solidFill>
                <a:schemeClr val="bg2">
                  <a:lumMod val="25000"/>
                </a:schemeClr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If we try to </a:t>
            </a:r>
            <a:r>
              <a:rPr lang="en-IN" sz="2400" b="1" dirty="0">
                <a:solidFill>
                  <a:srgbClr val="7030A0"/>
                </a:solidFill>
              </a:rPr>
              <a:t>override</a:t>
            </a:r>
            <a:r>
              <a:rPr lang="en-IN" sz="2400" dirty="0">
                <a:solidFill>
                  <a:schemeClr val="tx1"/>
                </a:solidFill>
              </a:rPr>
              <a:t> a </a:t>
            </a:r>
            <a:r>
              <a:rPr lang="en-IN" sz="2400" b="1" dirty="0">
                <a:solidFill>
                  <a:srgbClr val="00B050"/>
                </a:solidFill>
              </a:rPr>
              <a:t>static method </a:t>
            </a:r>
            <a:r>
              <a:rPr lang="en-IN" sz="2400" dirty="0">
                <a:solidFill>
                  <a:schemeClr val="tx1"/>
                </a:solidFill>
              </a:rPr>
              <a:t>of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 by </a:t>
            </a:r>
            <a:r>
              <a:rPr lang="en-IN" sz="2400" b="1" dirty="0">
                <a:solidFill>
                  <a:srgbClr val="0070C0"/>
                </a:solidFill>
              </a:rPr>
              <a:t>defining a similar method </a:t>
            </a: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implementing class</a:t>
            </a:r>
            <a:r>
              <a:rPr lang="en-IN" sz="2400" dirty="0">
                <a:solidFill>
                  <a:schemeClr val="tx1"/>
                </a:solidFill>
              </a:rPr>
              <a:t>, it will be </a:t>
            </a:r>
            <a:r>
              <a:rPr lang="en-IN" sz="2400" b="1" dirty="0">
                <a:solidFill>
                  <a:srgbClr val="C00000"/>
                </a:solidFill>
              </a:rPr>
              <a:t>considered</a:t>
            </a:r>
            <a:r>
              <a:rPr lang="en-IN" sz="2400" dirty="0">
                <a:solidFill>
                  <a:schemeClr val="tx1"/>
                </a:solidFill>
              </a:rPr>
              <a:t> as </a:t>
            </a:r>
            <a:r>
              <a:rPr lang="en-IN" sz="2400" b="1" dirty="0">
                <a:solidFill>
                  <a:srgbClr val="002060"/>
                </a:solidFill>
              </a:rPr>
              <a:t>another (</a:t>
            </a:r>
            <a:r>
              <a:rPr lang="en-IN" sz="2400" b="1" dirty="0">
                <a:solidFill>
                  <a:srgbClr val="C00000"/>
                </a:solidFill>
              </a:rPr>
              <a:t>static</a:t>
            </a:r>
            <a:r>
              <a:rPr lang="en-IN" sz="2400" b="1" dirty="0">
                <a:solidFill>
                  <a:srgbClr val="002060"/>
                </a:solidFill>
              </a:rPr>
              <a:t>) method </a:t>
            </a:r>
            <a:r>
              <a:rPr lang="en-IN" sz="2400" dirty="0">
                <a:solidFill>
                  <a:schemeClr val="tx1"/>
                </a:solidFill>
              </a:rPr>
              <a:t>of the class.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3179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23768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Greetings implements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Evening");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4143380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Morning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Evening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157161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Greet1.greet();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Greetings.greet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Benefits Of Static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Grouping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utility methods</a:t>
            </a:r>
            <a:r>
              <a:rPr lang="en-US" sz="2400" dirty="0"/>
              <a:t>.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Additional level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7030A0"/>
                </a:solidFill>
              </a:rPr>
              <a:t>security.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Can We Have main() Method In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 onwards it is </a:t>
            </a:r>
            <a:r>
              <a:rPr lang="en-US" sz="2400" b="1" dirty="0">
                <a:solidFill>
                  <a:srgbClr val="7030A0"/>
                </a:solidFill>
              </a:rPr>
              <a:t>perfectly legal </a:t>
            </a:r>
            <a:r>
              <a:rPr lang="en-US" sz="2400" dirty="0"/>
              <a:t>to have </a:t>
            </a:r>
            <a:r>
              <a:rPr lang="en-US" sz="2400" b="1" dirty="0">
                <a:solidFill>
                  <a:srgbClr val="C00000"/>
                </a:solidFill>
              </a:rPr>
              <a:t>main() </a:t>
            </a:r>
            <a:r>
              <a:rPr lang="en-US" sz="2400" dirty="0"/>
              <a:t>method </a:t>
            </a:r>
            <a:r>
              <a:rPr lang="en-US" sz="2400" b="1" dirty="0">
                <a:solidFill>
                  <a:srgbClr val="0070C0"/>
                </a:solidFill>
              </a:rPr>
              <a:t>defined </a:t>
            </a:r>
            <a:r>
              <a:rPr lang="en-US" sz="2400" dirty="0"/>
              <a:t>in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Moreover we also can </a:t>
            </a:r>
            <a:r>
              <a:rPr lang="en-US" sz="2400" dirty="0"/>
              <a:t>run </a:t>
            </a:r>
            <a:r>
              <a:rPr lang="en-US" sz="2400" b="1" dirty="0">
                <a:solidFill>
                  <a:schemeClr val="tx2"/>
                </a:solidFill>
              </a:rPr>
              <a:t>our code directly </a:t>
            </a:r>
            <a:r>
              <a:rPr lang="en-US" sz="2400" dirty="0"/>
              <a:t>using the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/>
              <a:t> even if there is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no class defined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code</a:t>
            </a:r>
            <a:r>
              <a:rPr lang="en-US" sz="2400" dirty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Enhancements Done By Java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unlocked the </a:t>
            </a:r>
            <a:r>
              <a:rPr lang="en-IN" sz="2400" b="1" dirty="0">
                <a:solidFill>
                  <a:srgbClr val="C00000"/>
                </a:solidFill>
              </a:rPr>
              <a:t>interfaces</a:t>
            </a:r>
            <a:r>
              <a:rPr lang="en-IN" sz="2400" dirty="0"/>
              <a:t> and allowed them to be more </a:t>
            </a:r>
            <a:r>
              <a:rPr lang="en-IN" sz="2400" b="1" dirty="0">
                <a:solidFill>
                  <a:srgbClr val="7030A0"/>
                </a:solidFill>
              </a:rPr>
              <a:t>flexible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extendable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Starting with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edition, we can add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concrete implementations</a:t>
            </a:r>
            <a:r>
              <a:rPr lang="en-IN" sz="2400" dirty="0"/>
              <a:t> to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can have </a:t>
            </a:r>
            <a:r>
              <a:rPr lang="en-IN" sz="2400" b="1" dirty="0">
                <a:solidFill>
                  <a:srgbClr val="0070C0"/>
                </a:solidFill>
              </a:rPr>
              <a:t>fully defined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implemented</a:t>
            </a:r>
            <a:r>
              <a:rPr lang="en-IN" sz="2400" dirty="0"/>
              <a:t> methods in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Compilation: </a:t>
            </a:r>
            <a:r>
              <a:rPr lang="en-US" sz="2400" b="1" dirty="0" err="1">
                <a:solidFill>
                  <a:srgbClr val="C00000"/>
                </a:solidFill>
              </a:rPr>
              <a:t>javac</a:t>
            </a:r>
            <a:r>
              <a:rPr lang="en-US" sz="2400" b="1" dirty="0">
                <a:solidFill>
                  <a:srgbClr val="C00000"/>
                </a:solidFill>
              </a:rPr>
              <a:t> Greet.java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Execution: </a:t>
            </a:r>
            <a:r>
              <a:rPr lang="en-US" sz="2400" b="1" dirty="0">
                <a:solidFill>
                  <a:srgbClr val="C00000"/>
                </a:solidFill>
              </a:rPr>
              <a:t>java Greet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214555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Morning”);</a:t>
            </a:r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80371" y="6000768"/>
            <a:ext cx="646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Morning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Interface V/s Abstract Class</a:t>
            </a:r>
            <a:endParaRPr lang="en-IN" sz="36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9647201"/>
              </p:ext>
            </p:extLst>
          </p:nvPr>
        </p:nvGraphicFramePr>
        <p:xfrm>
          <a:off x="142843" y="1357297"/>
          <a:ext cx="8858312" cy="547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5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lang="en-IN" baseline="0" dirty="0">
                          <a:ln>
                            <a:noFill/>
                          </a:ln>
                          <a:effectLst/>
                        </a:rPr>
                        <a:t> 8 Interface</a:t>
                      </a:r>
                      <a:endParaRPr lang="en-IN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7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 interface every</a:t>
                      </a:r>
                      <a:r>
                        <a:rPr lang="en-IN" baseline="0" dirty="0"/>
                        <a:t> variable is always </a:t>
                      </a:r>
                      <a:r>
                        <a:rPr lang="en-IN" b="1" baseline="0" dirty="0">
                          <a:solidFill>
                            <a:srgbClr val="7030A0"/>
                          </a:solidFill>
                        </a:rPr>
                        <a:t>public static final </a:t>
                      </a:r>
                      <a:r>
                        <a:rPr lang="en-IN" baseline="0" dirty="0"/>
                        <a:t>and there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is no chance to declare instance variable</a:t>
                      </a:r>
                      <a:r>
                        <a:rPr lang="en-IN" baseline="0" dirty="0"/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</a:t>
                      </a:r>
                      <a:r>
                        <a:rPr lang="en-IN" baseline="0" dirty="0"/>
                        <a:t> abstract class 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we can declare instance variable </a:t>
                      </a:r>
                      <a:r>
                        <a:rPr lang="en-IN" baseline="0" dirty="0"/>
                        <a:t>which can be used in their child class.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</a:t>
                      </a:r>
                      <a:r>
                        <a:rPr lang="en-IN" baseline="0" dirty="0"/>
                        <a:t>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can’t declare Constructors </a:t>
                      </a:r>
                      <a:r>
                        <a:rPr lang="en-IN" baseline="0" dirty="0"/>
                        <a:t>in interface.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can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declare Constructors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IN" baseline="0" dirty="0"/>
                        <a:t>in abstract class.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can’t declare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static-blocks </a:t>
                      </a:r>
                      <a:r>
                        <a:rPr lang="en-IN" baseline="0" dirty="0"/>
                        <a:t>in interface.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can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declare static-blocks </a:t>
                      </a:r>
                      <a:r>
                        <a:rPr lang="en-IN" dirty="0"/>
                        <a:t>in abstract class.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can’t override Object class methods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IN" baseline="0" dirty="0"/>
                        <a:t>inside interface.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can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override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 Object class methods</a:t>
                      </a:r>
                      <a:r>
                        <a:rPr lang="en-IN" b="1" baseline="0" dirty="0"/>
                        <a:t> </a:t>
                      </a:r>
                      <a:r>
                        <a:rPr lang="en-IN" baseline="0" dirty="0"/>
                        <a:t>inside abstract class.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Interface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never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 talks about state of Object</a:t>
                      </a:r>
                      <a:r>
                        <a:rPr lang="en-IN" baseline="0" dirty="0"/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</a:t>
                      </a:r>
                      <a:r>
                        <a:rPr lang="en-IN" baseline="0" dirty="0"/>
                        <a:t> class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can talk about state of Object</a:t>
                      </a:r>
                      <a:r>
                        <a:rPr lang="en-IN" baseline="0" dirty="0">
                          <a:solidFill>
                            <a:schemeClr val="tx2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6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Functional Interface with default Methods</a:t>
                      </a:r>
                      <a:r>
                        <a:rPr lang="en-IN" baseline="0" dirty="0"/>
                        <a:t> 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can refer lambda expression</a:t>
                      </a:r>
                      <a:r>
                        <a:rPr lang="en-IN" baseline="0" dirty="0"/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</a:t>
                      </a:r>
                      <a:r>
                        <a:rPr lang="en-IN" baseline="0" dirty="0"/>
                        <a:t> class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can’t refer lambda expressions</a:t>
                      </a:r>
                      <a:r>
                        <a:rPr lang="en-IN" baseline="0" dirty="0">
                          <a:solidFill>
                            <a:schemeClr val="tx2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Enhancements Done By Java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are two categories of methods that we could define on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– </a:t>
            </a:r>
          </a:p>
          <a:p>
            <a:pPr lvl="1"/>
            <a:endParaRPr lang="en-IN" sz="1900" dirty="0"/>
          </a:p>
          <a:p>
            <a:pPr lvl="1"/>
            <a:endParaRPr lang="en-IN" sz="1900" dirty="0"/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a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7030A0"/>
                </a:solidFill>
              </a:rPr>
              <a:t>default method </a:t>
            </a:r>
            <a:r>
              <a:rPr lang="en-IN" sz="2000" dirty="0">
                <a:solidFill>
                  <a:schemeClr val="tx1"/>
                </a:solidFill>
              </a:rPr>
              <a:t>and 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a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7030A0"/>
                </a:solidFill>
              </a:rPr>
              <a:t>static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Default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>
                <a:solidFill>
                  <a:schemeClr val="tx1"/>
                </a:solidFill>
              </a:rPr>
              <a:t>are the </a:t>
            </a:r>
            <a:r>
              <a:rPr lang="en-IN" sz="2400" b="1" dirty="0">
                <a:solidFill>
                  <a:srgbClr val="00B050"/>
                </a:solidFill>
              </a:rPr>
              <a:t>concrete code bodies </a:t>
            </a:r>
            <a:r>
              <a:rPr lang="en-IN" sz="2400" dirty="0">
                <a:solidFill>
                  <a:schemeClr val="tx1"/>
                </a:solidFill>
              </a:rPr>
              <a:t>provided in the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 itself.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tx2"/>
                </a:solidFill>
              </a:rPr>
              <a:t>only difference </a:t>
            </a:r>
            <a:r>
              <a:rPr lang="en-IN" sz="2400" dirty="0">
                <a:solidFill>
                  <a:schemeClr val="tx1"/>
                </a:solidFill>
              </a:rPr>
              <a:t>is that we have a </a:t>
            </a:r>
            <a:r>
              <a:rPr lang="en-IN" sz="2400" b="1" dirty="0">
                <a:solidFill>
                  <a:srgbClr val="0070C0"/>
                </a:solidFill>
              </a:rPr>
              <a:t>prefix</a:t>
            </a:r>
            <a:r>
              <a:rPr lang="en-IN" sz="2400" dirty="0">
                <a:solidFill>
                  <a:schemeClr val="tx1"/>
                </a:solidFill>
              </a:rPr>
              <a:t> called </a:t>
            </a:r>
            <a:r>
              <a:rPr lang="en-IN" sz="2400" b="1" dirty="0">
                <a:solidFill>
                  <a:srgbClr val="C00000"/>
                </a:solidFill>
              </a:rPr>
              <a:t>default</a:t>
            </a:r>
            <a:r>
              <a:rPr lang="en-IN" sz="2400" dirty="0">
                <a:solidFill>
                  <a:schemeClr val="tx1"/>
                </a:solidFill>
              </a:rPr>
              <a:t> in front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method name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These methods </a:t>
            </a:r>
            <a:r>
              <a:rPr lang="en-IN" sz="2400" dirty="0">
                <a:solidFill>
                  <a:schemeClr val="tx1"/>
                </a:solidFill>
              </a:rPr>
              <a:t>are also known as </a:t>
            </a:r>
            <a:r>
              <a:rPr lang="en-IN" sz="2400" b="1" dirty="0">
                <a:solidFill>
                  <a:srgbClr val="7030A0"/>
                </a:solidFill>
              </a:rPr>
              <a:t>defender method </a:t>
            </a:r>
            <a:r>
              <a:rPr lang="en-IN" sz="2400" dirty="0">
                <a:solidFill>
                  <a:schemeClr val="tx1"/>
                </a:solidFill>
              </a:rPr>
              <a:t>or </a:t>
            </a:r>
            <a:r>
              <a:rPr lang="en-IN" sz="2400" b="1" dirty="0">
                <a:solidFill>
                  <a:srgbClr val="7030A0"/>
                </a:solidFill>
              </a:rPr>
              <a:t>virtual extension </a:t>
            </a:r>
            <a:r>
              <a:rPr lang="en-IN" sz="2400" dirty="0">
                <a:solidFill>
                  <a:schemeClr val="tx1"/>
                </a:solidFill>
              </a:rPr>
              <a:t>method.</a:t>
            </a:r>
            <a:endParaRPr lang="en-IN" sz="2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Default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Syntax:</a:t>
            </a: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Example: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r>
              <a:rPr lang="en-US" sz="23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2143116"/>
            <a:ext cx="5527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method_name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arg_list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// method body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4272677"/>
            <a:ext cx="6463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 Greet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void message()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Morning”);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Default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by default available </a:t>
            </a:r>
            <a:r>
              <a:rPr lang="en-IN" sz="2400" dirty="0"/>
              <a:t>to all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implementation classes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Further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00B050"/>
                </a:solidFill>
              </a:rPr>
              <a:t>based on requirement </a:t>
            </a:r>
            <a:r>
              <a:rPr lang="en-IN" sz="2400" dirty="0"/>
              <a:t>,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implementation class </a:t>
            </a:r>
            <a:r>
              <a:rPr lang="en-IN" sz="2400" dirty="0"/>
              <a:t>can use these </a:t>
            </a: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/>
              <a:t>directly or can also </a:t>
            </a:r>
            <a:r>
              <a:rPr lang="en-IN" sz="2400" b="1" dirty="0">
                <a:solidFill>
                  <a:srgbClr val="0070C0"/>
                </a:solidFill>
              </a:rPr>
              <a:t>override it</a:t>
            </a:r>
            <a:r>
              <a:rPr lang="en-IN" sz="2400" dirty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4763</TotalTime>
  <Words>2688</Words>
  <Application>Microsoft Office PowerPoint</Application>
  <PresentationFormat>On-screen Show (4:3)</PresentationFormat>
  <Paragraphs>765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Comic Sans MS</vt:lpstr>
      <vt:lpstr>Consolas</vt:lpstr>
      <vt:lpstr>Corbel</vt:lpstr>
      <vt:lpstr>Clarity</vt:lpstr>
      <vt:lpstr>JAVA  Java Interview boot camp                 Core concepts</vt:lpstr>
      <vt:lpstr>Default &amp; Static methods</vt:lpstr>
      <vt:lpstr>Today’s Agenda</vt:lpstr>
      <vt:lpstr>Interfaces Before Java 8</vt:lpstr>
      <vt:lpstr>Enhancements Done By Java 8</vt:lpstr>
      <vt:lpstr>Enhancements Done By Java 8</vt:lpstr>
      <vt:lpstr>What Is A Default Method ?</vt:lpstr>
      <vt:lpstr>What Is A Default Method ?</vt:lpstr>
      <vt:lpstr>What Is A Default Method ?</vt:lpstr>
      <vt:lpstr>Example</vt:lpstr>
      <vt:lpstr>Example</vt:lpstr>
      <vt:lpstr>Example</vt:lpstr>
      <vt:lpstr>Example</vt:lpstr>
      <vt:lpstr>Overriding Default Method</vt:lpstr>
      <vt:lpstr>Overriding Default Method</vt:lpstr>
      <vt:lpstr>Extending Interfaces That Contain Default Method</vt:lpstr>
      <vt:lpstr>Example (Case 1)</vt:lpstr>
      <vt:lpstr>Example(Case 1)</vt:lpstr>
      <vt:lpstr>Example(Case 1)</vt:lpstr>
      <vt:lpstr>Example(Case 1)</vt:lpstr>
      <vt:lpstr>Example (Case 2)</vt:lpstr>
      <vt:lpstr>Example(Case 2)</vt:lpstr>
      <vt:lpstr>Example(Case 2)</vt:lpstr>
      <vt:lpstr>Example (Case 3)</vt:lpstr>
      <vt:lpstr>Example(Case 3)</vt:lpstr>
      <vt:lpstr>Example(Case 3)</vt:lpstr>
      <vt:lpstr>Example(Case 3)</vt:lpstr>
      <vt:lpstr>Default Methods And Multiple Inheritance</vt:lpstr>
      <vt:lpstr>Example </vt:lpstr>
      <vt:lpstr>Solution</vt:lpstr>
      <vt:lpstr>Example </vt:lpstr>
      <vt:lpstr>Example </vt:lpstr>
      <vt:lpstr>Calling Interface’s Method</vt:lpstr>
      <vt:lpstr>Overriding Object Class Methods</vt:lpstr>
      <vt:lpstr>Why Is It So ?</vt:lpstr>
      <vt:lpstr>Benefits Of Default Method</vt:lpstr>
      <vt:lpstr>What Is A Static Method ?</vt:lpstr>
      <vt:lpstr>What Is A Static Method ?</vt:lpstr>
      <vt:lpstr>Important Points</vt:lpstr>
      <vt:lpstr>Example</vt:lpstr>
      <vt:lpstr>Example</vt:lpstr>
      <vt:lpstr>Example</vt:lpstr>
      <vt:lpstr>Example</vt:lpstr>
      <vt:lpstr>Important Points</vt:lpstr>
      <vt:lpstr>Important Points</vt:lpstr>
      <vt:lpstr>Example </vt:lpstr>
      <vt:lpstr>Example </vt:lpstr>
      <vt:lpstr>Benefits Of Static Method</vt:lpstr>
      <vt:lpstr>Can We Have main() Method In Interface ?</vt:lpstr>
      <vt:lpstr>Example</vt:lpstr>
      <vt:lpstr>Interface V/s Abstract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536</cp:revision>
  <dcterms:created xsi:type="dcterms:W3CDTF">2012-06-21T20:06:10Z</dcterms:created>
  <dcterms:modified xsi:type="dcterms:W3CDTF">2020-12-30T09:12:30Z</dcterms:modified>
</cp:coreProperties>
</file>