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9"/>
  </p:notesMasterIdLst>
  <p:sldIdLst>
    <p:sldId id="1169" r:id="rId2"/>
    <p:sldId id="256" r:id="rId3"/>
    <p:sldId id="257" r:id="rId4"/>
    <p:sldId id="374" r:id="rId5"/>
    <p:sldId id="1192" r:id="rId6"/>
    <p:sldId id="421" r:id="rId7"/>
    <p:sldId id="422" r:id="rId8"/>
    <p:sldId id="423" r:id="rId9"/>
    <p:sldId id="424" r:id="rId10"/>
    <p:sldId id="354" r:id="rId11"/>
    <p:sldId id="426" r:id="rId12"/>
    <p:sldId id="427" r:id="rId13"/>
    <p:sldId id="428" r:id="rId14"/>
    <p:sldId id="429" r:id="rId15"/>
    <p:sldId id="430" r:id="rId16"/>
    <p:sldId id="1193" r:id="rId17"/>
    <p:sldId id="431" r:id="rId18"/>
    <p:sldId id="1195" r:id="rId19"/>
    <p:sldId id="425" r:id="rId20"/>
    <p:sldId id="432" r:id="rId21"/>
    <p:sldId id="434" r:id="rId22"/>
    <p:sldId id="435" r:id="rId23"/>
    <p:sldId id="437" r:id="rId24"/>
    <p:sldId id="436" r:id="rId25"/>
    <p:sldId id="433" r:id="rId26"/>
    <p:sldId id="445" r:id="rId27"/>
    <p:sldId id="444" r:id="rId28"/>
    <p:sldId id="450" r:id="rId29"/>
    <p:sldId id="451" r:id="rId30"/>
    <p:sldId id="448" r:id="rId31"/>
    <p:sldId id="449" r:id="rId32"/>
    <p:sldId id="452" r:id="rId33"/>
    <p:sldId id="453" r:id="rId34"/>
    <p:sldId id="375" r:id="rId35"/>
    <p:sldId id="455" r:id="rId36"/>
    <p:sldId id="456" r:id="rId37"/>
    <p:sldId id="457" r:id="rId38"/>
    <p:sldId id="458" r:id="rId39"/>
    <p:sldId id="459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0E48756-DCE7-47B4-84A3-11E3B5D598BB}"/>
    <pc:docChg chg="delSld">
      <pc:chgData name="Sharma Computer Academy" userId="08476b32c11f4418" providerId="LiveId" clId="{40E48756-DCE7-47B4-84A3-11E3B5D598BB}" dt="2020-12-30T07:48:27.763" v="0" actId="47"/>
      <pc:docMkLst>
        <pc:docMk/>
      </pc:docMkLst>
      <pc:sldChg chg="del">
        <pc:chgData name="Sharma Computer Academy" userId="08476b32c11f4418" providerId="LiveId" clId="{40E48756-DCE7-47B4-84A3-11E3B5D598BB}" dt="2020-12-30T07:48:27.763" v="0" actId="47"/>
        <pc:sldMkLst>
          <pc:docMk/>
          <pc:sldMk cId="2745346522" sldId="442"/>
        </pc:sldMkLst>
      </pc:sldChg>
      <pc:sldChg chg="del">
        <pc:chgData name="Sharma Computer Academy" userId="08476b32c11f4418" providerId="LiveId" clId="{40E48756-DCE7-47B4-84A3-11E3B5D598BB}" dt="2020-12-30T07:48:27.763" v="0" actId="47"/>
        <pc:sldMkLst>
          <pc:docMk/>
          <pc:sldMk cId="4031459309" sldId="4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27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Functional Interfaces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@FunctionlInterface Annotation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>
                <a:solidFill>
                  <a:schemeClr val="tx1"/>
                </a:solidFill>
              </a:rPr>
              <a:t> introduces an </a:t>
            </a:r>
            <a:r>
              <a:rPr lang="en-IN" sz="2400" b="1" dirty="0">
                <a:solidFill>
                  <a:srgbClr val="C00000"/>
                </a:solidFill>
              </a:rPr>
              <a:t>annotation</a:t>
            </a:r>
            <a:r>
              <a:rPr lang="en-IN" sz="2400" dirty="0">
                <a:solidFill>
                  <a:schemeClr val="tx1"/>
                </a:solidFill>
              </a:rPr>
              <a:t> called </a:t>
            </a:r>
            <a:r>
              <a:rPr lang="en-IN" sz="2400" b="1" dirty="0">
                <a:solidFill>
                  <a:schemeClr val="accent1"/>
                </a:solidFill>
              </a:rPr>
              <a:t>@</a:t>
            </a:r>
            <a:r>
              <a:rPr lang="en-IN" sz="2400" b="1" dirty="0" err="1">
                <a:solidFill>
                  <a:schemeClr val="accent1"/>
                </a:solidFill>
              </a:rPr>
              <a:t>FunctionalInterface</a:t>
            </a:r>
            <a:r>
              <a:rPr lang="en-IN" sz="2400" dirty="0">
                <a:solidFill>
                  <a:schemeClr val="tx1"/>
                </a:solidFill>
              </a:rPr>
              <a:t> 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This </a:t>
            </a:r>
            <a:r>
              <a:rPr lang="en-IN" sz="2400" b="1" dirty="0">
                <a:solidFill>
                  <a:srgbClr val="C00000"/>
                </a:solidFill>
              </a:rPr>
              <a:t>annotation</a:t>
            </a:r>
            <a:r>
              <a:rPr lang="en-IN" sz="2400" dirty="0">
                <a:solidFill>
                  <a:schemeClr val="tx1"/>
                </a:solidFill>
              </a:rPr>
              <a:t> can be used for </a:t>
            </a:r>
            <a:r>
              <a:rPr lang="en-IN" sz="2400" b="1" u="sng" dirty="0">
                <a:solidFill>
                  <a:schemeClr val="tx2"/>
                </a:solidFill>
              </a:rPr>
              <a:t>compiler level errors </a:t>
            </a:r>
            <a:r>
              <a:rPr lang="en-IN" sz="2400" dirty="0">
                <a:solidFill>
                  <a:schemeClr val="tx1"/>
                </a:solidFill>
              </a:rPr>
              <a:t>when the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 we have </a:t>
            </a:r>
            <a:r>
              <a:rPr lang="en-IN" sz="2400" b="1" dirty="0">
                <a:solidFill>
                  <a:srgbClr val="00B050"/>
                </a:solidFill>
              </a:rPr>
              <a:t>annotated</a:t>
            </a:r>
            <a:r>
              <a:rPr lang="en-IN" sz="2400" dirty="0">
                <a:solidFill>
                  <a:schemeClr val="tx1"/>
                </a:solidFill>
              </a:rPr>
              <a:t> violates the contract of </a:t>
            </a:r>
            <a:r>
              <a:rPr lang="en-IN" sz="2400" b="1" dirty="0">
                <a:solidFill>
                  <a:srgbClr val="7030A0"/>
                </a:solidFill>
              </a:rPr>
              <a:t>exactly one abstract method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@FunctionlInterface Annotation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To understand this </a:t>
            </a:r>
            <a:r>
              <a:rPr lang="en-IN" sz="2400" dirty="0">
                <a:solidFill>
                  <a:schemeClr val="tx1"/>
                </a:solidFill>
              </a:rPr>
              <a:t>, look at the following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This compiles perfectly fine </a:t>
            </a:r>
            <a:r>
              <a:rPr lang="en-US" sz="2400" dirty="0">
                <a:solidFill>
                  <a:schemeClr val="tx1"/>
                </a:solidFill>
              </a:rPr>
              <a:t>because </a:t>
            </a:r>
            <a:r>
              <a:rPr lang="en-US" sz="2400" b="1" dirty="0">
                <a:solidFill>
                  <a:schemeClr val="tx2"/>
                </a:solidFill>
              </a:rPr>
              <a:t>our code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b="1" dirty="0">
                <a:solidFill>
                  <a:srgbClr val="002060"/>
                </a:solidFill>
              </a:rPr>
              <a:t>complying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rule in the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MyInterface</a:t>
            </a: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@FunctionlInterface Annotation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Now, consider </a:t>
            </a:r>
            <a:r>
              <a:rPr lang="en-IN" sz="2400" dirty="0">
                <a:solidFill>
                  <a:schemeClr val="tx1"/>
                </a:solidFill>
              </a:rPr>
              <a:t>the following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doSomeMoreWork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Above will result </a:t>
            </a:r>
            <a:r>
              <a:rPr lang="en-IN" sz="2400" dirty="0">
                <a:solidFill>
                  <a:schemeClr val="tx1"/>
                </a:solidFill>
              </a:rPr>
              <a:t>into </a:t>
            </a:r>
            <a:r>
              <a:rPr lang="en-IN" sz="2400" b="1" u="sng" dirty="0">
                <a:solidFill>
                  <a:srgbClr val="0070C0"/>
                </a:solidFill>
              </a:rPr>
              <a:t>compiler error </a:t>
            </a:r>
            <a:r>
              <a:rPr lang="en-IN" sz="2400" dirty="0">
                <a:solidFill>
                  <a:schemeClr val="tx1"/>
                </a:solidFill>
              </a:rPr>
              <a:t>as </a:t>
            </a:r>
            <a:r>
              <a:rPr lang="en-IN" sz="2400" b="1" dirty="0">
                <a:solidFill>
                  <a:srgbClr val="00B050"/>
                </a:solidFill>
              </a:rPr>
              <a:t>given below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fontAlgn="base">
              <a:buNone/>
            </a:pPr>
            <a:endParaRPr lang="en-IN" sz="1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Unexpected @</a:t>
            </a:r>
            <a:r>
              <a:rPr lang="en-IN" sz="19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annotation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IN" sz="19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^ </a:t>
            </a:r>
            <a:r>
              <a:rPr lang="en-IN" sz="19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MylInterface</a:t>
            </a: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not a 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functional interface multiple non-overriding abstract methods 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found in interface </a:t>
            </a:r>
            <a:r>
              <a:rPr lang="en-IN" sz="19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MyInterface</a:t>
            </a:r>
            <a:endParaRPr lang="en-IN" sz="19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As discussed</a:t>
            </a:r>
            <a:r>
              <a:rPr lang="en-IN" sz="2400" dirty="0">
                <a:solidFill>
                  <a:schemeClr val="tx1"/>
                </a:solidFill>
              </a:rPr>
              <a:t>, </a:t>
            </a:r>
            <a:r>
              <a:rPr lang="en-IN" sz="2400" b="1" i="1" dirty="0">
                <a:solidFill>
                  <a:srgbClr val="7030A0"/>
                </a:solidFill>
              </a:rPr>
              <a:t>only one abstract method is allowed</a:t>
            </a:r>
            <a:r>
              <a:rPr lang="en-IN" sz="2400" dirty="0">
                <a:solidFill>
                  <a:srgbClr val="7030A0"/>
                </a:solidFill>
              </a:rPr>
              <a:t> </a:t>
            </a:r>
            <a:r>
              <a:rPr lang="en-IN" sz="2400" dirty="0">
                <a:solidFill>
                  <a:schemeClr val="tx1"/>
                </a:solidFill>
              </a:rPr>
              <a:t>in any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r>
              <a:rPr lang="en-IN" sz="2400" b="1" i="1" dirty="0">
                <a:solidFill>
                  <a:srgbClr val="7030A0"/>
                </a:solidFill>
              </a:rPr>
              <a:t>Second abstract method </a:t>
            </a:r>
            <a:r>
              <a:rPr lang="en-IN" sz="2400" dirty="0">
                <a:solidFill>
                  <a:schemeClr val="tx1"/>
                </a:solidFill>
              </a:rPr>
              <a:t>is </a:t>
            </a:r>
            <a:r>
              <a:rPr lang="en-IN" sz="2400" b="1" u="sng" dirty="0">
                <a:solidFill>
                  <a:srgbClr val="0070C0"/>
                </a:solidFill>
              </a:rPr>
              <a:t>not permitted </a:t>
            </a:r>
            <a:r>
              <a:rPr lang="en-IN" sz="2400" dirty="0">
                <a:solidFill>
                  <a:schemeClr val="tx1"/>
                </a:solidFill>
              </a:rPr>
              <a:t>in 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If we remove </a:t>
            </a:r>
            <a:r>
              <a:rPr lang="en-IN" sz="2400" b="1" dirty="0">
                <a:solidFill>
                  <a:srgbClr val="C00000"/>
                </a:solidFill>
              </a:rPr>
              <a:t>@</a:t>
            </a:r>
            <a:r>
              <a:rPr lang="en-IN" sz="2400" b="1" dirty="0" err="1">
                <a:solidFill>
                  <a:srgbClr val="C00000"/>
                </a:solidFill>
              </a:rPr>
              <a:t>FunctionalInterface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annotation then </a:t>
            </a:r>
            <a:r>
              <a:rPr lang="en-IN" sz="2400" b="1" dirty="0">
                <a:solidFill>
                  <a:srgbClr val="0070C0"/>
                </a:solidFill>
              </a:rPr>
              <a:t>we are allowed </a:t>
            </a:r>
            <a:r>
              <a:rPr lang="en-IN" sz="2400" dirty="0">
                <a:solidFill>
                  <a:schemeClr val="tx1"/>
                </a:solidFill>
              </a:rPr>
              <a:t>to add </a:t>
            </a:r>
            <a:r>
              <a:rPr lang="en-IN" sz="2400" b="1" i="1" dirty="0">
                <a:solidFill>
                  <a:srgbClr val="7030A0"/>
                </a:solidFill>
              </a:rPr>
              <a:t>another abstract method</a:t>
            </a:r>
            <a:r>
              <a:rPr lang="en-IN" sz="2400" dirty="0">
                <a:solidFill>
                  <a:schemeClr val="tx1"/>
                </a:solidFill>
              </a:rPr>
              <a:t>, but it </a:t>
            </a:r>
            <a:r>
              <a:rPr lang="en-IN" sz="2400" b="1" dirty="0">
                <a:solidFill>
                  <a:srgbClr val="00B050"/>
                </a:solidFill>
              </a:rPr>
              <a:t>will make the interface </a:t>
            </a:r>
            <a:r>
              <a:rPr lang="en-IN" sz="2400" b="1" dirty="0">
                <a:solidFill>
                  <a:srgbClr val="C00000"/>
                </a:solidFill>
              </a:rPr>
              <a:t>non-functional</a:t>
            </a:r>
            <a:r>
              <a:rPr lang="en-IN" sz="2400" dirty="0">
                <a:solidFill>
                  <a:schemeClr val="tx1"/>
                </a:solidFill>
              </a:rPr>
              <a:t> interface.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 is </a:t>
            </a:r>
            <a:r>
              <a:rPr lang="en-IN" sz="2400" b="1" i="1" dirty="0">
                <a:solidFill>
                  <a:srgbClr val="7030A0"/>
                </a:solidFill>
              </a:rPr>
              <a:t>valid even if the </a:t>
            </a:r>
            <a:r>
              <a:rPr lang="en-IN" sz="2400" b="1" i="1" dirty="0">
                <a:solidFill>
                  <a:schemeClr val="accent1"/>
                </a:solidFill>
              </a:rPr>
              <a:t>@</a:t>
            </a:r>
            <a:r>
              <a:rPr lang="en-IN" sz="2400" b="1" i="1" dirty="0" err="1">
                <a:solidFill>
                  <a:schemeClr val="accent1"/>
                </a:solidFill>
              </a:rPr>
              <a:t>FunctionalInterface</a:t>
            </a:r>
            <a:r>
              <a:rPr lang="en-IN" sz="2400" b="1" i="1" dirty="0">
                <a:solidFill>
                  <a:srgbClr val="7030A0"/>
                </a:solidFill>
              </a:rPr>
              <a:t> annotation is omitted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It is only </a:t>
            </a:r>
            <a:r>
              <a:rPr lang="en-IN" sz="2400" dirty="0">
                <a:solidFill>
                  <a:schemeClr val="tx1"/>
                </a:solidFill>
              </a:rPr>
              <a:t>for </a:t>
            </a:r>
            <a:r>
              <a:rPr lang="en-IN" sz="2400" b="1" dirty="0">
                <a:solidFill>
                  <a:schemeClr val="tx2"/>
                </a:solidFill>
              </a:rPr>
              <a:t>informing the compiler </a:t>
            </a:r>
            <a:r>
              <a:rPr lang="en-IN" sz="2400" dirty="0">
                <a:solidFill>
                  <a:schemeClr val="tx1"/>
                </a:solidFill>
              </a:rPr>
              <a:t>to enforce </a:t>
            </a:r>
            <a:r>
              <a:rPr lang="en-IN" sz="2400" b="1" dirty="0">
                <a:solidFill>
                  <a:srgbClr val="0070C0"/>
                </a:solidFill>
              </a:rPr>
              <a:t>single abstract method</a:t>
            </a:r>
            <a:r>
              <a:rPr lang="en-IN" sz="2400" dirty="0">
                <a:solidFill>
                  <a:schemeClr val="tx1"/>
                </a:solidFill>
              </a:rPr>
              <a:t> inside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the </a:t>
            </a:r>
            <a:r>
              <a:rPr lang="en-US" sz="2400" b="1" dirty="0">
                <a:solidFill>
                  <a:srgbClr val="7030A0"/>
                </a:solidFill>
              </a:rPr>
              <a:t>following 2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b="1" dirty="0">
                <a:solidFill>
                  <a:srgbClr val="00B050"/>
                </a:solidFill>
              </a:rPr>
              <a:t>exactly same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5086191"/>
            <a:ext cx="400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interface Greetings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String 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7752" y="5313982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Greetings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String 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50926" y="5678900"/>
            <a:ext cx="1357322" cy="79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Conceptually</a:t>
            </a:r>
            <a:r>
              <a:rPr lang="en-IN" sz="2400" dirty="0">
                <a:solidFill>
                  <a:schemeClr val="tx1"/>
                </a:solidFill>
              </a:rPr>
              <a:t>,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>
                <a:solidFill>
                  <a:schemeClr val="tx1"/>
                </a:solidFill>
              </a:rPr>
              <a:t>has exactly </a:t>
            </a:r>
            <a:r>
              <a:rPr lang="en-IN" sz="2400" b="1" dirty="0">
                <a:solidFill>
                  <a:srgbClr val="0070C0"/>
                </a:solidFill>
              </a:rPr>
              <a:t>one abstract method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Since </a:t>
            </a:r>
            <a:r>
              <a:rPr lang="en-IN" sz="2400" b="1" dirty="0">
                <a:solidFill>
                  <a:srgbClr val="7030A0"/>
                </a:solidFill>
              </a:rPr>
              <a:t>default methods</a:t>
            </a:r>
            <a:r>
              <a:rPr lang="en-IN" sz="2400" dirty="0">
                <a:solidFill>
                  <a:schemeClr val="tx1"/>
                </a:solidFill>
              </a:rPr>
              <a:t> have an </a:t>
            </a:r>
            <a:r>
              <a:rPr lang="en-IN" sz="2400" b="1" dirty="0">
                <a:solidFill>
                  <a:srgbClr val="00B050"/>
                </a:solidFill>
              </a:rPr>
              <a:t>implementation</a:t>
            </a:r>
            <a:r>
              <a:rPr lang="en-IN" sz="2400" dirty="0">
                <a:solidFill>
                  <a:schemeClr val="tx1"/>
                </a:solidFill>
              </a:rPr>
              <a:t>, they are not </a:t>
            </a:r>
            <a:r>
              <a:rPr lang="en-IN" sz="2400" b="1" dirty="0">
                <a:solidFill>
                  <a:srgbClr val="0070C0"/>
                </a:solidFill>
              </a:rPr>
              <a:t>abstract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Since </a:t>
            </a: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>
                <a:solidFill>
                  <a:schemeClr val="tx1"/>
                </a:solidFill>
              </a:rPr>
              <a:t>are not </a:t>
            </a:r>
            <a:r>
              <a:rPr lang="en-IN" sz="2400" b="1" dirty="0">
                <a:solidFill>
                  <a:srgbClr val="00B050"/>
                </a:solidFill>
              </a:rPr>
              <a:t>abstract </a:t>
            </a:r>
            <a:r>
              <a:rPr lang="en-IN" sz="2400" dirty="0">
                <a:solidFill>
                  <a:schemeClr val="tx1"/>
                </a:solidFill>
              </a:rPr>
              <a:t>we’re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IN" sz="2400" b="1" dirty="0">
                <a:solidFill>
                  <a:srgbClr val="C00000"/>
                </a:solidFill>
              </a:rPr>
              <a:t>free to add </a:t>
            </a:r>
            <a:r>
              <a:rPr lang="en-IN" sz="2400" dirty="0"/>
              <a:t>as many </a:t>
            </a: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/>
              <a:t>to our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b="1" i="1" dirty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lang="en-IN" sz="2400" dirty="0"/>
              <a:t>we like.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So the following </a:t>
            </a:r>
            <a:r>
              <a:rPr lang="en-US" sz="2400" dirty="0">
                <a:solidFill>
                  <a:schemeClr val="tx1"/>
                </a:solidFill>
              </a:rPr>
              <a:t>is a valid </a:t>
            </a:r>
            <a:r>
              <a:rPr lang="en-US" sz="2400" b="1" dirty="0">
                <a:solidFill>
                  <a:srgbClr val="C00000"/>
                </a:solidFill>
              </a:rPr>
              <a:t>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564904"/>
            <a:ext cx="8072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void doSomeMoreWork1(){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//Method body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void doSomeMoreWork2(){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//Method body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6352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Is This A Valid Functional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541110"/>
            <a:ext cx="835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equals(Object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29801-7EAC-4E70-A08F-82A8F0983765}"/>
              </a:ext>
            </a:extLst>
          </p:cNvPr>
          <p:cNvSpPr txBox="1"/>
          <p:nvPr/>
        </p:nvSpPr>
        <p:spPr>
          <a:xfrm>
            <a:off x="98107" y="4149080"/>
            <a:ext cx="850392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00B050"/>
                </a:solidFill>
              </a:rPr>
              <a:t>Yes</a:t>
            </a:r>
            <a:r>
              <a:rPr lang="en-IN" dirty="0">
                <a:solidFill>
                  <a:schemeClr val="tx1"/>
                </a:solidFill>
              </a:rPr>
              <a:t> it is !</a:t>
            </a:r>
          </a:p>
          <a:p>
            <a:pPr marL="274320" lvl="1">
              <a:buClr>
                <a:schemeClr val="accent1"/>
              </a:buClr>
              <a:buSzPct val="120000"/>
            </a:pPr>
            <a:endParaRPr lang="en-IN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If an </a:t>
            </a:r>
            <a:r>
              <a:rPr lang="en-IN" b="1" dirty="0">
                <a:solidFill>
                  <a:srgbClr val="C00000"/>
                </a:solidFill>
              </a:rPr>
              <a:t>interface</a:t>
            </a:r>
            <a:r>
              <a:rPr lang="en-IN" dirty="0">
                <a:solidFill>
                  <a:schemeClr val="tx1"/>
                </a:solidFill>
              </a:rPr>
              <a:t> declares an </a:t>
            </a:r>
            <a:r>
              <a:rPr lang="en-IN" b="1" dirty="0">
                <a:solidFill>
                  <a:srgbClr val="00B050"/>
                </a:solidFill>
              </a:rPr>
              <a:t>abstract method </a:t>
            </a: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overriding one of the public methods of </a:t>
            </a:r>
            <a:r>
              <a:rPr lang="en-IN" b="1" i="1" dirty="0" err="1">
                <a:solidFill>
                  <a:schemeClr val="accent2">
                    <a:lumMod val="50000"/>
                  </a:schemeClr>
                </a:solidFill>
              </a:rPr>
              <a:t>java.lang.Object</a:t>
            </a:r>
            <a:r>
              <a:rPr lang="en-IN" b="1" i="1" dirty="0">
                <a:solidFill>
                  <a:schemeClr val="tx1"/>
                </a:solidFill>
              </a:rPr>
              <a:t>, </a:t>
            </a: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that also does not count toward the interface’s abstract method count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IN" dirty="0">
                <a:solidFill>
                  <a:schemeClr val="tx1"/>
                </a:solidFill>
              </a:rPr>
              <a:t>since any implementation of the </a:t>
            </a:r>
            <a:r>
              <a:rPr lang="en-IN" b="1" dirty="0">
                <a:solidFill>
                  <a:srgbClr val="C00000"/>
                </a:solidFill>
              </a:rPr>
              <a:t>interface </a:t>
            </a:r>
            <a:r>
              <a:rPr lang="en-IN" dirty="0">
                <a:solidFill>
                  <a:schemeClr val="tx1"/>
                </a:solidFill>
              </a:rPr>
              <a:t>will have an implementation from </a:t>
            </a:r>
            <a:r>
              <a:rPr lang="en-IN" b="1" dirty="0" err="1">
                <a:solidFill>
                  <a:srgbClr val="00B050"/>
                </a:solidFill>
              </a:rPr>
              <a:t>java.lang.Object</a:t>
            </a:r>
            <a:r>
              <a:rPr lang="en-IN" dirty="0">
                <a:solidFill>
                  <a:schemeClr val="tx1"/>
                </a:solidFill>
              </a:rPr>
              <a:t> or elsewhere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Is This A Valid Functional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541110"/>
            <a:ext cx="8358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finalize();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equals(Object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29801-7EAC-4E70-A08F-82A8F0983765}"/>
              </a:ext>
            </a:extLst>
          </p:cNvPr>
          <p:cNvSpPr txBox="1"/>
          <p:nvPr/>
        </p:nvSpPr>
        <p:spPr>
          <a:xfrm>
            <a:off x="98107" y="4149080"/>
            <a:ext cx="85039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00B050"/>
                </a:solidFill>
              </a:rPr>
              <a:t>No</a:t>
            </a:r>
            <a:r>
              <a:rPr lang="en-IN" dirty="0">
                <a:solidFill>
                  <a:schemeClr val="tx1"/>
                </a:solidFill>
              </a:rPr>
              <a:t> it is not !</a:t>
            </a:r>
          </a:p>
          <a:p>
            <a:pPr marL="274320" lvl="1">
              <a:buClr>
                <a:schemeClr val="accent1"/>
              </a:buClr>
              <a:buSzPct val="120000"/>
            </a:pPr>
            <a:endParaRPr lang="en-IN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This is because </a:t>
            </a:r>
            <a:r>
              <a:rPr lang="en-IN" dirty="0">
                <a:solidFill>
                  <a:schemeClr val="tx1"/>
                </a:solidFill>
              </a:rPr>
              <a:t>we are </a:t>
            </a:r>
            <a:r>
              <a:rPr lang="en-IN" b="1" dirty="0">
                <a:solidFill>
                  <a:srgbClr val="0070C0"/>
                </a:solidFill>
              </a:rPr>
              <a:t>overriding </a:t>
            </a:r>
            <a:r>
              <a:rPr lang="en-IN" dirty="0">
                <a:solidFill>
                  <a:schemeClr val="tx1"/>
                </a:solidFill>
              </a:rPr>
              <a:t>th</a:t>
            </a:r>
            <a:r>
              <a:rPr lang="en-IN" dirty="0"/>
              <a:t>e method </a:t>
            </a:r>
            <a:r>
              <a:rPr lang="en-IN" b="1" dirty="0">
                <a:solidFill>
                  <a:srgbClr val="C00000"/>
                </a:solidFill>
              </a:rPr>
              <a:t>finalize() </a:t>
            </a:r>
            <a:r>
              <a:rPr lang="en-IN" dirty="0"/>
              <a:t>which is a </a:t>
            </a:r>
            <a:r>
              <a:rPr lang="en-IN" dirty="0" err="1">
                <a:solidFill>
                  <a:schemeClr val="tx1"/>
                </a:solidFill>
              </a:rPr>
              <a:t>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protected method </a:t>
            </a:r>
            <a:r>
              <a:rPr lang="en-IN" dirty="0">
                <a:solidFill>
                  <a:schemeClr val="tx1"/>
                </a:solidFill>
              </a:rPr>
              <a:t>of </a:t>
            </a:r>
            <a:r>
              <a:rPr lang="en-IN" b="1" dirty="0">
                <a:solidFill>
                  <a:srgbClr val="00B050"/>
                </a:solidFill>
              </a:rPr>
              <a:t>Object</a:t>
            </a:r>
            <a:r>
              <a:rPr lang="en-IN" dirty="0">
                <a:solidFill>
                  <a:schemeClr val="tx1"/>
                </a:solidFill>
              </a:rPr>
              <a:t> class and the </a:t>
            </a:r>
            <a:r>
              <a:rPr lang="en-IN" b="1" dirty="0">
                <a:solidFill>
                  <a:srgbClr val="7030A0"/>
                </a:solidFill>
              </a:rPr>
              <a:t>previous rule </a:t>
            </a:r>
            <a:r>
              <a:rPr lang="en-IN" dirty="0">
                <a:solidFill>
                  <a:schemeClr val="tx1"/>
                </a:solidFill>
              </a:rPr>
              <a:t>is applicable to only </a:t>
            </a:r>
            <a:r>
              <a:rPr lang="en-IN" b="1" dirty="0">
                <a:solidFill>
                  <a:srgbClr val="0070C0"/>
                </a:solidFill>
              </a:rPr>
              <a:t>public methods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Using Lambda </a:t>
            </a:r>
            <a:r>
              <a:rPr lang="en-US" sz="3200" b="1" dirty="0" err="1"/>
              <a:t>ExpressionsWith</a:t>
            </a:r>
            <a:r>
              <a:rPr lang="en-US" sz="3200" b="1" dirty="0"/>
              <a:t> Functional Interface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As mentioned earlier</a:t>
            </a:r>
            <a:r>
              <a:rPr lang="en-IN" sz="2400" dirty="0">
                <a:solidFill>
                  <a:schemeClr val="tx1"/>
                </a:solidFill>
              </a:rPr>
              <a:t>, a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>
                <a:solidFill>
                  <a:schemeClr val="tx1"/>
                </a:solidFill>
              </a:rPr>
              <a:t>is </a:t>
            </a:r>
            <a:r>
              <a:rPr lang="en-IN" sz="2400" b="1" dirty="0">
                <a:solidFill>
                  <a:srgbClr val="7030A0"/>
                </a:solidFill>
              </a:rPr>
              <a:t>not executed </a:t>
            </a:r>
            <a:r>
              <a:rPr lang="en-IN" sz="2400" dirty="0">
                <a:solidFill>
                  <a:schemeClr val="tx1"/>
                </a:solidFill>
              </a:rPr>
              <a:t>on it’s own.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Rather, it is </a:t>
            </a:r>
            <a:r>
              <a:rPr lang="en-IN" sz="2400" b="1" dirty="0">
                <a:solidFill>
                  <a:srgbClr val="7030A0"/>
                </a:solidFill>
              </a:rPr>
              <a:t>always used </a:t>
            </a:r>
            <a:r>
              <a:rPr lang="en-IN" sz="2400" dirty="0">
                <a:solidFill>
                  <a:schemeClr val="tx1"/>
                </a:solidFill>
              </a:rPr>
              <a:t>with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>
                <a:solidFill>
                  <a:schemeClr val="tx1"/>
                </a:solidFill>
              </a:rPr>
              <a:t>to provide the </a:t>
            </a:r>
            <a:r>
              <a:rPr lang="en-IN" sz="2400" b="1" dirty="0">
                <a:solidFill>
                  <a:srgbClr val="002060"/>
                </a:solidFill>
              </a:rPr>
              <a:t>implementation</a:t>
            </a:r>
            <a:r>
              <a:rPr lang="en-IN" sz="2400" dirty="0">
                <a:solidFill>
                  <a:schemeClr val="tx1"/>
                </a:solidFill>
              </a:rPr>
              <a:t> of the </a:t>
            </a:r>
            <a:r>
              <a:rPr lang="en-IN" sz="2400" b="1" dirty="0">
                <a:solidFill>
                  <a:srgbClr val="00B050"/>
                </a:solidFill>
              </a:rPr>
              <a:t>abstract method </a:t>
            </a:r>
            <a:r>
              <a:rPr lang="en-IN" sz="2400" dirty="0">
                <a:solidFill>
                  <a:schemeClr val="tx1"/>
                </a:solidFill>
              </a:rPr>
              <a:t>defined by the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benefit </a:t>
            </a:r>
            <a:r>
              <a:rPr lang="en-US" sz="2400" dirty="0">
                <a:solidFill>
                  <a:schemeClr val="tx1"/>
                </a:solidFill>
              </a:rPr>
              <a:t>of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is that they make </a:t>
            </a:r>
            <a:r>
              <a:rPr lang="en-US" sz="2400" b="1" dirty="0">
                <a:solidFill>
                  <a:srgbClr val="002060"/>
                </a:solidFill>
              </a:rPr>
              <a:t>implementation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b="1" dirty="0">
                <a:solidFill>
                  <a:srgbClr val="0070C0"/>
                </a:solidFill>
              </a:rPr>
              <a:t>short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b="1" dirty="0">
                <a:solidFill>
                  <a:srgbClr val="0070C0"/>
                </a:solidFill>
              </a:rPr>
              <a:t>readable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concise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US" b="1" dirty="0" err="1"/>
              <a:t>interfaceS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The Base Of 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Using Lambda Expressions With Functional Interface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To understand this benefit </a:t>
            </a:r>
            <a:r>
              <a:rPr lang="en-US" sz="2400" dirty="0">
                <a:solidFill>
                  <a:schemeClr val="tx1"/>
                </a:solidFill>
              </a:rPr>
              <a:t>, let’s 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implement it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7030A0"/>
                </a:solidFill>
              </a:rPr>
              <a:t>older</a:t>
            </a:r>
            <a:r>
              <a:rPr lang="en-US" sz="2400" dirty="0">
                <a:solidFill>
                  <a:schemeClr val="tx1"/>
                </a:solidFill>
              </a:rPr>
              <a:t> way.</a:t>
            </a: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This requires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creating an implementation class for the interface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writing the exact prototype of the abstract method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providing the method body.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Example(Without Lambda)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Greetings</a:t>
            </a:r>
            <a:r>
              <a:rPr lang="en-US" sz="2400" dirty="0">
                <a:solidFill>
                  <a:schemeClr val="tx1"/>
                </a:solidFill>
              </a:rPr>
              <a:t> with an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C00000"/>
                </a:solidFill>
              </a:rPr>
              <a:t>greet()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674938"/>
            <a:ext cx="7858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Greetings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Example(Without Lambda)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To override </a:t>
            </a:r>
            <a:r>
              <a:rPr lang="en-US" sz="2400" dirty="0">
                <a:solidFill>
                  <a:schemeClr val="tx1"/>
                </a:solidFill>
              </a:rPr>
              <a:t>the method </a:t>
            </a:r>
            <a:r>
              <a:rPr lang="en-US" sz="2400" b="1" dirty="0">
                <a:solidFill>
                  <a:srgbClr val="C00000"/>
                </a:solidFill>
              </a:rPr>
              <a:t>greet()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7030A0"/>
                </a:solidFill>
              </a:rPr>
              <a:t>older</a:t>
            </a:r>
            <a:r>
              <a:rPr lang="en-US" sz="2400" dirty="0">
                <a:solidFill>
                  <a:schemeClr val="tx1"/>
                </a:solidFill>
              </a:rPr>
              <a:t> way we will </a:t>
            </a:r>
            <a:r>
              <a:rPr lang="en-US" sz="2400" b="1" dirty="0">
                <a:solidFill>
                  <a:srgbClr val="00B050"/>
                </a:solidFill>
              </a:rPr>
              <a:t>create a class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GreetingsImpl</a:t>
            </a:r>
            <a:r>
              <a:rPr lang="en-US" sz="2400" dirty="0">
                <a:solidFill>
                  <a:schemeClr val="tx1"/>
                </a:solidFill>
              </a:rPr>
              <a:t> and provide </a:t>
            </a:r>
            <a:r>
              <a:rPr lang="en-US" sz="2400" b="1" dirty="0">
                <a:solidFill>
                  <a:srgbClr val="002060"/>
                </a:solidFill>
              </a:rPr>
              <a:t>method body </a:t>
            </a:r>
            <a:r>
              <a:rPr lang="en-US" sz="2400" dirty="0">
                <a:solidFill>
                  <a:schemeClr val="tx1"/>
                </a:solidFill>
              </a:rPr>
              <a:t>for the method </a:t>
            </a:r>
            <a:r>
              <a:rPr lang="en-US" sz="2400" b="1" dirty="0">
                <a:solidFill>
                  <a:srgbClr val="C00000"/>
                </a:solidFill>
              </a:rPr>
              <a:t>greet( )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826567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GreetingsImpl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Greetings{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greet()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“Good Morning!”;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Example(Without Lambda)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Finally we define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UseGreetings</a:t>
            </a:r>
            <a:r>
              <a:rPr lang="en-US" sz="2400" dirty="0">
                <a:solidFill>
                  <a:schemeClr val="tx1"/>
                </a:solidFill>
              </a:rPr>
              <a:t> and call the method </a:t>
            </a:r>
            <a:r>
              <a:rPr lang="en-US" sz="2400" b="1" dirty="0">
                <a:solidFill>
                  <a:srgbClr val="C00000"/>
                </a:solidFill>
              </a:rPr>
              <a:t>greet()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120940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Greetings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GreetingsImpl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(“Greetings:“+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gr.greet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4612" y="592933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Greetings: Good Morning!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Problem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Although</a:t>
            </a:r>
            <a:r>
              <a:rPr lang="en-US" sz="2400" dirty="0">
                <a:solidFill>
                  <a:schemeClr val="tx1"/>
                </a:solidFill>
              </a:rPr>
              <a:t> the code is </a:t>
            </a:r>
            <a:r>
              <a:rPr lang="en-US" sz="2400" b="1" dirty="0">
                <a:solidFill>
                  <a:srgbClr val="00B050"/>
                </a:solidFill>
              </a:rPr>
              <a:t>working fine </a:t>
            </a:r>
            <a:r>
              <a:rPr lang="en-US" sz="2400" dirty="0">
                <a:solidFill>
                  <a:schemeClr val="tx1"/>
                </a:solidFill>
              </a:rPr>
              <a:t>, but it is </a:t>
            </a:r>
            <a:r>
              <a:rPr lang="en-US" sz="2400" b="1" u="sng" dirty="0">
                <a:solidFill>
                  <a:srgbClr val="002060"/>
                </a:solidFill>
              </a:rPr>
              <a:t>verbose</a:t>
            </a:r>
            <a:r>
              <a:rPr lang="en-US" sz="2400" dirty="0">
                <a:solidFill>
                  <a:schemeClr val="tx1"/>
                </a:solidFill>
              </a:rPr>
              <a:t> , i.e. </a:t>
            </a:r>
            <a:r>
              <a:rPr lang="en-US" sz="2400" b="1" dirty="0">
                <a:solidFill>
                  <a:schemeClr val="tx2"/>
                </a:solidFill>
              </a:rPr>
              <a:t>unnecessarily</a:t>
            </a:r>
            <a:r>
              <a:rPr lang="en-US" sz="2400" dirty="0">
                <a:solidFill>
                  <a:schemeClr val="tx1"/>
                </a:solidFill>
              </a:rPr>
              <a:t> we have to </a:t>
            </a:r>
            <a:r>
              <a:rPr lang="en-US" sz="2400" b="1" dirty="0">
                <a:solidFill>
                  <a:srgbClr val="7030A0"/>
                </a:solidFill>
              </a:rPr>
              <a:t>provide</a:t>
            </a:r>
            <a:r>
              <a:rPr lang="en-US" sz="2400" dirty="0">
                <a:solidFill>
                  <a:schemeClr val="tx1"/>
                </a:solidFill>
              </a:rPr>
              <a:t> the class </a:t>
            </a:r>
            <a:r>
              <a:rPr lang="en-US" sz="2400" b="1" dirty="0" err="1">
                <a:solidFill>
                  <a:srgbClr val="0070C0"/>
                </a:solidFill>
              </a:rPr>
              <a:t>GreetingsImpl</a:t>
            </a:r>
            <a:r>
              <a:rPr lang="en-US" sz="2400" dirty="0">
                <a:solidFill>
                  <a:schemeClr val="tx1"/>
                </a:solidFill>
              </a:rPr>
              <a:t> and it’s </a:t>
            </a:r>
            <a:r>
              <a:rPr lang="en-US" sz="2400" b="1" dirty="0">
                <a:solidFill>
                  <a:srgbClr val="C00000"/>
                </a:solidFill>
              </a:rPr>
              <a:t>entire body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entire code </a:t>
            </a:r>
            <a:r>
              <a:rPr lang="en-US" sz="2400" dirty="0">
                <a:solidFill>
                  <a:schemeClr val="tx1"/>
                </a:solidFill>
              </a:rPr>
              <a:t>of the class </a:t>
            </a:r>
            <a:r>
              <a:rPr lang="en-US" sz="2400" b="1" dirty="0" err="1">
                <a:solidFill>
                  <a:srgbClr val="0070C0"/>
                </a:solidFill>
              </a:rPr>
              <a:t>GreetingsImpl</a:t>
            </a:r>
            <a:r>
              <a:rPr lang="en-US" sz="2400" dirty="0">
                <a:solidFill>
                  <a:schemeClr val="tx1"/>
                </a:solidFill>
              </a:rPr>
              <a:t> can just be written in </a:t>
            </a:r>
            <a:r>
              <a:rPr lang="en-US" sz="2400" b="1" dirty="0">
                <a:solidFill>
                  <a:srgbClr val="7030A0"/>
                </a:solidFill>
              </a:rPr>
              <a:t>just one line </a:t>
            </a:r>
            <a:r>
              <a:rPr lang="en-US" sz="2400" dirty="0">
                <a:solidFill>
                  <a:schemeClr val="tx1"/>
                </a:solidFill>
              </a:rPr>
              <a:t>if we use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2060"/>
                </a:solidFill>
              </a:rPr>
              <a:t>that too</a:t>
            </a:r>
            <a:r>
              <a:rPr lang="en-US" sz="2400" dirty="0">
                <a:solidFill>
                  <a:schemeClr val="tx1"/>
                </a:solidFill>
              </a:rPr>
              <a:t> without </a:t>
            </a:r>
            <a:r>
              <a:rPr lang="en-US" sz="2400" b="1" dirty="0">
                <a:solidFill>
                  <a:srgbClr val="7030A0"/>
                </a:solidFill>
              </a:rPr>
              <a:t>writing the class </a:t>
            </a:r>
            <a:r>
              <a:rPr lang="en-US" sz="2400" b="1" dirty="0" err="1">
                <a:solidFill>
                  <a:srgbClr val="0070C0"/>
                </a:solidFill>
              </a:rPr>
              <a:t>GreetingsImpl</a:t>
            </a:r>
            <a:r>
              <a:rPr lang="en-US" sz="2400" dirty="0">
                <a:solidFill>
                  <a:schemeClr val="tx1"/>
                </a:solidFill>
              </a:rPr>
              <a:t> itself.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 (Using Lambda)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Greetings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Greetings gr=()-&gt;{ return “Good Morning!”;};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(“Greetings:“+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gr.greet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3570" y="1571612"/>
            <a:ext cx="32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Greetings: Good Morning!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StringToIntMapper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map() </a:t>
            </a:r>
            <a:r>
              <a:rPr lang="en-US" sz="2400" dirty="0">
                <a:solidFill>
                  <a:schemeClr val="tx1"/>
                </a:solidFill>
              </a:rPr>
              <a:t>that takes a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 argument and has the </a:t>
            </a:r>
            <a:r>
              <a:rPr lang="en-US" sz="2400" b="1" dirty="0">
                <a:solidFill>
                  <a:srgbClr val="7030A0"/>
                </a:solidFill>
              </a:rPr>
              <a:t>return type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override</a:t>
            </a:r>
            <a:r>
              <a:rPr lang="en-US" sz="2400" dirty="0">
                <a:solidFill>
                  <a:schemeClr val="tx1"/>
                </a:solidFill>
              </a:rPr>
              <a:t> the method </a:t>
            </a:r>
            <a:r>
              <a:rPr lang="en-US" sz="2400" b="1" dirty="0">
                <a:solidFill>
                  <a:srgbClr val="00B050"/>
                </a:solidFill>
              </a:rPr>
              <a:t>map() </a:t>
            </a:r>
            <a:r>
              <a:rPr lang="en-US" sz="2400" dirty="0">
                <a:solidFill>
                  <a:schemeClr val="tx1"/>
                </a:solidFill>
              </a:rPr>
              <a:t>so that </a:t>
            </a:r>
            <a:r>
              <a:rPr lang="en-US" sz="2400" b="1" dirty="0">
                <a:solidFill>
                  <a:schemeClr val="tx2"/>
                </a:solidFill>
              </a:rPr>
              <a:t>every time </a:t>
            </a:r>
            <a:r>
              <a:rPr lang="en-US" sz="2400" dirty="0">
                <a:solidFill>
                  <a:schemeClr val="tx1"/>
                </a:solidFill>
              </a:rPr>
              <a:t>it is called it </a:t>
            </a:r>
            <a:r>
              <a:rPr lang="en-US" sz="2400" b="1" dirty="0">
                <a:solidFill>
                  <a:srgbClr val="7030A0"/>
                </a:solidFill>
              </a:rPr>
              <a:t>returns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7030A0"/>
                </a:solidFill>
              </a:rPr>
              <a:t> length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passed as </a:t>
            </a:r>
            <a:r>
              <a:rPr lang="en-US" sz="2400" b="1" dirty="0">
                <a:solidFill>
                  <a:srgbClr val="002060"/>
                </a:solidFill>
              </a:rPr>
              <a:t>argument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StringToIntMapper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map(String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UseStringToIntMapper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StringToIntMapper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str.length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("Length of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is "+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sim.map("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0760" y="1571612"/>
            <a:ext cx="2857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Length of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ReverseString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that takes a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 argument and has the return type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</a:t>
            </a:r>
            <a:r>
              <a:rPr lang="en-US" sz="2400" b="1" dirty="0">
                <a:solidFill>
                  <a:srgbClr val="7030A0"/>
                </a:solidFill>
              </a:rPr>
              <a:t>returns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7030A0"/>
                </a:solidFill>
              </a:rPr>
              <a:t> reverse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passed as argument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ReverseString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 reverse(String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UseReverseString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ReverseString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rev=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-&gt;new String(new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StringBuffer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).reverse());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("Reverse of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is 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rev.reverse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4" y="1571612"/>
            <a:ext cx="3714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Reverse of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nihcaS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Functional Interfaces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Is A Functional Interface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Using Lambda Expressions With Functional Interfaces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Block Level Lambdas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NumTest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B050"/>
                </a:solidFill>
              </a:rPr>
              <a:t>isEven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with the return type </a:t>
            </a:r>
            <a:r>
              <a:rPr lang="en-US" sz="2400" b="1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 err="1">
                <a:solidFill>
                  <a:srgbClr val="00B050"/>
                </a:solidFill>
              </a:rPr>
              <a:t>isEven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returns </a:t>
            </a:r>
            <a:r>
              <a:rPr lang="en-US" sz="2400" b="1" dirty="0">
                <a:solidFill>
                  <a:srgbClr val="7030A0"/>
                </a:solidFill>
              </a:rPr>
              <a:t>true</a:t>
            </a:r>
            <a:r>
              <a:rPr lang="en-US" sz="2400" dirty="0">
                <a:solidFill>
                  <a:schemeClr val="tx1"/>
                </a:solidFill>
              </a:rPr>
              <a:t> if the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dirty="0">
                <a:solidFill>
                  <a:schemeClr val="tx1"/>
                </a:solidFill>
              </a:rPr>
              <a:t> passed as argument is even , otherwise it should return </a:t>
            </a:r>
            <a:r>
              <a:rPr lang="en-US" sz="2400" b="1" dirty="0">
                <a:solidFill>
                  <a:srgbClr val="7030A0"/>
                </a:solidFill>
              </a:rPr>
              <a:t>false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NumTest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UseNumTest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NumTest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num=n-&gt;n%2==0;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(“6 is even:“+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num.isEven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(6));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(“7 is even:“+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num.isEven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(7));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5074" y="157161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 is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even:true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 is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even:false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DiceRoller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B050"/>
                </a:solidFill>
              </a:rPr>
              <a:t>rollDice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with the return type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 err="1">
                <a:solidFill>
                  <a:srgbClr val="00B050"/>
                </a:solidFill>
              </a:rPr>
              <a:t>rollDice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</a:t>
            </a:r>
            <a:r>
              <a:rPr lang="en-US" sz="2400" b="1" dirty="0">
                <a:solidFill>
                  <a:srgbClr val="7030A0"/>
                </a:solidFill>
              </a:rPr>
              <a:t>returns a random integer </a:t>
            </a:r>
            <a:r>
              <a:rPr lang="en-US" sz="2400" dirty="0">
                <a:solidFill>
                  <a:schemeClr val="tx1"/>
                </a:solidFill>
              </a:rPr>
              <a:t>between </a:t>
            </a:r>
            <a:r>
              <a:rPr lang="en-US" sz="2400" b="1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b="1" dirty="0">
                <a:solidFill>
                  <a:srgbClr val="7030A0"/>
                </a:solidFill>
              </a:rPr>
              <a:t>6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Don’t use </a:t>
            </a:r>
            <a:r>
              <a:rPr lang="en-US" sz="2400" b="1" dirty="0">
                <a:solidFill>
                  <a:srgbClr val="0070C0"/>
                </a:solidFill>
              </a:rPr>
              <a:t>Random</a:t>
            </a:r>
            <a:r>
              <a:rPr lang="en-US" sz="2400" dirty="0">
                <a:solidFill>
                  <a:schemeClr val="tx1"/>
                </a:solidFill>
              </a:rPr>
              <a:t> class , rather use </a:t>
            </a:r>
            <a:r>
              <a:rPr lang="en-US" sz="2400" b="1" dirty="0" err="1">
                <a:solidFill>
                  <a:srgbClr val="C00000"/>
                </a:solidFill>
              </a:rPr>
              <a:t>Math.random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DiceRoller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rollDice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UseDiceRoller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DiceRoller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dice=()-&gt;{return 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()*6)+1;};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("Diced number:"+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dice.rollDice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("Diced number:"+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dice.rollDice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5074" y="157161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Diced number:4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Diced number:6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Block Level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body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lambdas</a:t>
            </a:r>
            <a:r>
              <a:rPr lang="en-IN" sz="2400" dirty="0"/>
              <a:t> shown in the preceding examples consist of a </a:t>
            </a:r>
            <a:r>
              <a:rPr lang="en-IN" sz="2400" b="1" dirty="0">
                <a:solidFill>
                  <a:srgbClr val="00B050"/>
                </a:solidFill>
              </a:rPr>
              <a:t>single expression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types of lambda bodies are referred to as </a:t>
            </a:r>
            <a:r>
              <a:rPr lang="en-IN" sz="2400" b="1" i="1" dirty="0">
                <a:solidFill>
                  <a:srgbClr val="C00000"/>
                </a:solidFill>
              </a:rPr>
              <a:t>expression</a:t>
            </a:r>
            <a:r>
              <a:rPr lang="en-IN" sz="2400" b="1" dirty="0">
                <a:solidFill>
                  <a:srgbClr val="C00000"/>
                </a:solidFill>
              </a:rPr>
              <a:t> </a:t>
            </a:r>
            <a:r>
              <a:rPr lang="en-IN" sz="2400" b="1" i="1" dirty="0">
                <a:solidFill>
                  <a:srgbClr val="C00000"/>
                </a:solidFill>
              </a:rPr>
              <a:t>bodies</a:t>
            </a:r>
            <a:r>
              <a:rPr lang="en-IN" sz="2400" i="1" dirty="0"/>
              <a:t>,</a:t>
            </a:r>
            <a:r>
              <a:rPr lang="en-IN" sz="2400" dirty="0"/>
              <a:t> and lambdas that have expression bodies are sometimes called </a:t>
            </a:r>
            <a:r>
              <a:rPr lang="en-IN" sz="2400" b="1" i="1" dirty="0">
                <a:solidFill>
                  <a:srgbClr val="C00000"/>
                </a:solidFill>
              </a:rPr>
              <a:t>expression lambdas</a:t>
            </a:r>
            <a:r>
              <a:rPr lang="en-IN" sz="2400" i="1" dirty="0"/>
              <a:t>.</a:t>
            </a:r>
          </a:p>
          <a:p>
            <a:pPr>
              <a:buNone/>
            </a:pPr>
            <a:r>
              <a:rPr lang="en-IN" sz="2400" dirty="0"/>
              <a:t> </a:t>
            </a:r>
          </a:p>
          <a:p>
            <a:endParaRPr lang="en-IN" sz="2400" dirty="0"/>
          </a:p>
          <a:p>
            <a:r>
              <a:rPr lang="en-IN" sz="2400" dirty="0"/>
              <a:t>In an </a:t>
            </a:r>
            <a:r>
              <a:rPr lang="en-IN" sz="2400" b="1" i="1" dirty="0">
                <a:solidFill>
                  <a:srgbClr val="C00000"/>
                </a:solidFill>
              </a:rPr>
              <a:t>expression body</a:t>
            </a:r>
            <a:r>
              <a:rPr lang="en-IN" sz="2400" dirty="0"/>
              <a:t>, the code on the </a:t>
            </a:r>
            <a:r>
              <a:rPr lang="en-IN" sz="2400" b="1" dirty="0">
                <a:solidFill>
                  <a:srgbClr val="7030A0"/>
                </a:solidFill>
              </a:rPr>
              <a:t>right side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lambda operator </a:t>
            </a:r>
            <a:r>
              <a:rPr lang="en-IN" sz="2400" dirty="0"/>
              <a:t>must consist of a </a:t>
            </a:r>
            <a:r>
              <a:rPr lang="en-IN" sz="2400" b="1" dirty="0">
                <a:solidFill>
                  <a:srgbClr val="7030A0"/>
                </a:solidFill>
              </a:rPr>
              <a:t>single expression</a:t>
            </a:r>
            <a:r>
              <a:rPr lang="en-IN" sz="2400" dirty="0"/>
              <a:t>, which becomes the lambda’s value.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Block Level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Although </a:t>
            </a:r>
            <a:r>
              <a:rPr lang="en-IN" sz="2400" b="1" i="1" dirty="0">
                <a:solidFill>
                  <a:srgbClr val="C00000"/>
                </a:solidFill>
              </a:rPr>
              <a:t>expression lambdas </a:t>
            </a:r>
            <a:r>
              <a:rPr lang="en-IN" sz="2400" dirty="0"/>
              <a:t>are quite useful, sometimes the situation will require more than a </a:t>
            </a:r>
            <a:r>
              <a:rPr lang="en-IN" sz="2400" b="1" dirty="0">
                <a:solidFill>
                  <a:srgbClr val="00B050"/>
                </a:solidFill>
              </a:rPr>
              <a:t>single expression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To handle such cases,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supports a </a:t>
            </a:r>
            <a:r>
              <a:rPr lang="en-IN" sz="2400" b="1" dirty="0">
                <a:solidFill>
                  <a:srgbClr val="002060"/>
                </a:solidFill>
              </a:rPr>
              <a:t>second type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in which the code on the </a:t>
            </a:r>
            <a:r>
              <a:rPr lang="en-IN" sz="2400" b="1" dirty="0">
                <a:solidFill>
                  <a:srgbClr val="7030A0"/>
                </a:solidFill>
              </a:rPr>
              <a:t>right side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lambda operator </a:t>
            </a:r>
            <a:r>
              <a:rPr lang="en-IN" sz="2400" dirty="0"/>
              <a:t>consists of a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block of code that can contain more than one statement.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type of lambda body is called a </a:t>
            </a:r>
            <a:r>
              <a:rPr lang="en-IN" sz="2400" b="1" i="1" dirty="0">
                <a:solidFill>
                  <a:srgbClr val="C00000"/>
                </a:solidFill>
              </a:rPr>
              <a:t>block body</a:t>
            </a:r>
            <a:r>
              <a:rPr lang="en-IN" sz="2400" i="1" dirty="0"/>
              <a:t>.</a:t>
            </a:r>
            <a:r>
              <a:rPr lang="en-IN" sz="2400" dirty="0"/>
              <a:t> Lambdas that have block bodies are sometimes referred to as </a:t>
            </a:r>
            <a:r>
              <a:rPr lang="en-IN" sz="2400" b="1" i="1" dirty="0">
                <a:solidFill>
                  <a:srgbClr val="C00000"/>
                </a:solidFill>
              </a:rPr>
              <a:t>block</a:t>
            </a:r>
            <a:r>
              <a:rPr lang="en-IN" sz="2400" b="1" dirty="0">
                <a:solidFill>
                  <a:srgbClr val="C00000"/>
                </a:solidFill>
              </a:rPr>
              <a:t> </a:t>
            </a:r>
            <a:r>
              <a:rPr lang="en-IN" sz="2400" b="1" i="1" dirty="0">
                <a:solidFill>
                  <a:srgbClr val="C00000"/>
                </a:solidFill>
              </a:rPr>
              <a:t>lambdas</a:t>
            </a:r>
            <a:r>
              <a:rPr lang="en-IN" sz="2400" dirty="0"/>
              <a:t>. 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Syntax Of Block Level Lambda Expression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Syntax: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( )  -&gt; {    </a:t>
            </a: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b="1" i="1" dirty="0">
                <a:solidFill>
                  <a:srgbClr val="00B050"/>
                </a:solidFill>
              </a:rPr>
              <a:t>// executable </a:t>
            </a:r>
            <a:r>
              <a:rPr lang="en-US" sz="2400" b="1" i="1" dirty="0" err="1">
                <a:solidFill>
                  <a:srgbClr val="00B050"/>
                </a:solidFill>
              </a:rPr>
              <a:t>stmts</a:t>
            </a:r>
            <a:endParaRPr lang="en-US" sz="2400" b="1" i="1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		    };</a:t>
            </a:r>
            <a:endParaRPr lang="en-IN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4071942"/>
            <a:ext cx="78438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When we create </a:t>
            </a:r>
            <a:r>
              <a:rPr lang="en-IN" sz="2200" b="1" dirty="0">
                <a:solidFill>
                  <a:srgbClr val="C00000"/>
                </a:solidFill>
              </a:rPr>
              <a:t>block lambdas </a:t>
            </a:r>
            <a:r>
              <a:rPr lang="en-IN" sz="2200" dirty="0"/>
              <a:t>these must be </a:t>
            </a:r>
            <a:r>
              <a:rPr lang="en-IN" sz="2200" b="1" dirty="0">
                <a:solidFill>
                  <a:srgbClr val="7030A0"/>
                </a:solidFill>
              </a:rPr>
              <a:t>enclosed</a:t>
            </a:r>
            <a:r>
              <a:rPr lang="en-IN" sz="2200" dirty="0"/>
              <a:t> in </a:t>
            </a:r>
          </a:p>
          <a:p>
            <a:r>
              <a:rPr lang="en-IN" sz="2200" b="1" dirty="0">
                <a:solidFill>
                  <a:srgbClr val="00B050"/>
                </a:solidFill>
              </a:rPr>
              <a:t>curly brackets </a:t>
            </a:r>
            <a:r>
              <a:rPr lang="en-IN" sz="2200" dirty="0"/>
              <a:t>(a code block) and the </a:t>
            </a:r>
            <a:r>
              <a:rPr lang="en-IN" sz="2200" b="1" dirty="0">
                <a:solidFill>
                  <a:srgbClr val="002060"/>
                </a:solidFill>
              </a:rPr>
              <a:t>return type </a:t>
            </a:r>
            <a:r>
              <a:rPr lang="en-IN" sz="2200" dirty="0"/>
              <a:t>of the </a:t>
            </a:r>
          </a:p>
          <a:p>
            <a:r>
              <a:rPr lang="en-IN" sz="2200" b="1" dirty="0">
                <a:solidFill>
                  <a:srgbClr val="C00000"/>
                </a:solidFill>
              </a:rPr>
              <a:t>lambda</a:t>
            </a:r>
            <a:r>
              <a:rPr lang="en-IN" sz="2200" dirty="0"/>
              <a:t> is the same as  the </a:t>
            </a:r>
            <a:r>
              <a:rPr lang="en-IN" sz="2200" b="1" dirty="0">
                <a:solidFill>
                  <a:srgbClr val="0070C0"/>
                </a:solidFill>
              </a:rPr>
              <a:t>type </a:t>
            </a:r>
            <a:r>
              <a:rPr lang="en-IN" sz="2200" dirty="0"/>
              <a:t>of the </a:t>
            </a:r>
            <a:r>
              <a:rPr lang="en-IN" sz="2200" b="1" dirty="0">
                <a:solidFill>
                  <a:srgbClr val="0070C0"/>
                </a:solidFill>
              </a:rPr>
              <a:t>value</a:t>
            </a:r>
            <a:r>
              <a:rPr lang="en-IN" sz="2200" dirty="0"/>
              <a:t> returned </a:t>
            </a:r>
          </a:p>
          <a:p>
            <a:r>
              <a:rPr lang="en-IN" sz="2200" dirty="0"/>
              <a:t>within the </a:t>
            </a:r>
            <a:r>
              <a:rPr lang="en-IN" sz="2200" b="1" dirty="0">
                <a:solidFill>
                  <a:srgbClr val="C00000"/>
                </a:solidFill>
              </a:rPr>
              <a:t>code block</a:t>
            </a:r>
            <a:r>
              <a:rPr lang="en-IN" sz="2200" dirty="0"/>
              <a:t>, or </a:t>
            </a:r>
            <a:r>
              <a:rPr lang="en-IN" sz="2200" b="1" dirty="0">
                <a:solidFill>
                  <a:srgbClr val="7030A0"/>
                </a:solidFill>
              </a:rPr>
              <a:t>void </a:t>
            </a:r>
            <a:r>
              <a:rPr lang="en-IN" sz="2200" dirty="0"/>
              <a:t>if nothing is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7582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MyMath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factorial(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UseMyMath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MyMath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math=n-&gt;{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fact=1;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		for( ;n&gt;1;n--)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			fact*=n;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				return fact;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			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("Factorial of 5 is 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math.factorial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(5)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5715016"/>
            <a:ext cx="32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>
                <a:latin typeface="+mj-lt"/>
                <a:cs typeface="Consolas" pitchFamily="49" charset="0"/>
              </a:rPr>
              <a:t>  </a:t>
            </a:r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Factorial of 5 is 120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NumTest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max() </a:t>
            </a:r>
            <a:r>
              <a:rPr lang="en-US" sz="2400" dirty="0">
                <a:solidFill>
                  <a:schemeClr val="tx1"/>
                </a:solidFill>
              </a:rPr>
              <a:t>which accepts </a:t>
            </a:r>
            <a:r>
              <a:rPr lang="en-US" sz="2400" b="1" dirty="0">
                <a:solidFill>
                  <a:srgbClr val="C00000"/>
                </a:solidFill>
              </a:rPr>
              <a:t>2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arguments and has the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return type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>
                <a:solidFill>
                  <a:srgbClr val="00B050"/>
                </a:solidFill>
              </a:rPr>
              <a:t>max()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returns the </a:t>
            </a:r>
            <a:r>
              <a:rPr lang="en-US" sz="2400" b="1" dirty="0">
                <a:solidFill>
                  <a:srgbClr val="7030A0"/>
                </a:solidFill>
              </a:rPr>
              <a:t>greater number </a:t>
            </a:r>
            <a:r>
              <a:rPr lang="en-US" sz="2400" dirty="0">
                <a:solidFill>
                  <a:schemeClr val="tx1"/>
                </a:solidFill>
              </a:rPr>
              <a:t>amongst the </a:t>
            </a:r>
            <a:r>
              <a:rPr lang="en-US" sz="2400" b="1" dirty="0">
                <a:solidFill>
                  <a:srgbClr val="C00000"/>
                </a:solidFill>
              </a:rPr>
              <a:t>2 integers </a:t>
            </a:r>
            <a:r>
              <a:rPr lang="en-US" sz="2400" dirty="0">
                <a:solidFill>
                  <a:schemeClr val="tx1"/>
                </a:solidFill>
              </a:rPr>
              <a:t>passed as </a:t>
            </a:r>
            <a:r>
              <a:rPr lang="en-US" sz="2400" b="1" dirty="0">
                <a:solidFill>
                  <a:srgbClr val="00B050"/>
                </a:solidFill>
              </a:rPr>
              <a:t>argument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Lambda Expressions Are Used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</a:t>
            </a:r>
            <a:r>
              <a:rPr lang="en-IN" sz="2400" b="1" dirty="0">
                <a:solidFill>
                  <a:srgbClr val="7030A0"/>
                </a:solidFill>
              </a:rPr>
              <a:t> Lambda Expression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never executed </a:t>
            </a:r>
            <a:r>
              <a:rPr lang="en-IN" sz="2400" dirty="0"/>
              <a:t>on it’s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own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It is </a:t>
            </a:r>
            <a:r>
              <a:rPr lang="en-US" sz="2400" b="1" u="sng" dirty="0">
                <a:solidFill>
                  <a:srgbClr val="0070C0"/>
                </a:solidFill>
              </a:rPr>
              <a:t>always used </a:t>
            </a:r>
            <a:r>
              <a:rPr lang="en-US" sz="2400" dirty="0"/>
              <a:t>with </a:t>
            </a:r>
            <a:r>
              <a:rPr lang="en-US" sz="2400" b="1" u="sng" dirty="0">
                <a:solidFill>
                  <a:srgbClr val="C00000"/>
                </a:solidFill>
              </a:rPr>
              <a:t>functional interfaces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, </a:t>
            </a:r>
            <a:r>
              <a:rPr lang="en-US" sz="2400" b="1" dirty="0">
                <a:solidFill>
                  <a:srgbClr val="002060"/>
                </a:solidFill>
              </a:rPr>
              <a:t>before we can understand </a:t>
            </a:r>
            <a:r>
              <a:rPr lang="en-US" sz="2400" dirty="0"/>
              <a:t>how to use a </a:t>
            </a:r>
            <a:r>
              <a:rPr lang="en-US" sz="2400" b="1" dirty="0">
                <a:solidFill>
                  <a:srgbClr val="7030A0"/>
                </a:solidFill>
              </a:rPr>
              <a:t>lambda expression </a:t>
            </a:r>
            <a:r>
              <a:rPr lang="en-US" sz="2400" dirty="0"/>
              <a:t>, we must </a:t>
            </a:r>
            <a:r>
              <a:rPr lang="en-US" sz="2400" b="1" dirty="0">
                <a:solidFill>
                  <a:srgbClr val="00B050"/>
                </a:solidFill>
              </a:rPr>
              <a:t>first understand </a:t>
            </a:r>
            <a:r>
              <a:rPr lang="en-US" sz="2400" dirty="0"/>
              <a:t>what is a </a:t>
            </a:r>
            <a:r>
              <a:rPr lang="en-US" sz="2400" b="1" dirty="0">
                <a:solidFill>
                  <a:srgbClr val="C00000"/>
                </a:solidFill>
              </a:rPr>
              <a:t>functional interface</a:t>
            </a:r>
            <a:r>
              <a:rPr lang="en-US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7582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NumTest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max(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x,int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y)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UseMyMath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num=(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		if(x&gt;y)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	    return x;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	else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	    return y;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			     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10 and 20 is “+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num.max(10,20)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5715016"/>
            <a:ext cx="32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>
                <a:latin typeface="+mj-lt"/>
                <a:cs typeface="Consolas" pitchFamily="49" charset="0"/>
              </a:rPr>
              <a:t>  </a:t>
            </a:r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10 and 20 is 20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6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ReverseString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that takes a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 argument and has the return type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</a:t>
            </a:r>
            <a:r>
              <a:rPr lang="en-US" sz="2400" b="1" dirty="0">
                <a:solidFill>
                  <a:srgbClr val="7030A0"/>
                </a:solidFill>
              </a:rPr>
              <a:t>returns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7030A0"/>
                </a:solidFill>
              </a:rPr>
              <a:t> reverse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passed as argument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 not use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method of </a:t>
            </a:r>
            <a:r>
              <a:rPr lang="en-US" sz="2400" b="1" dirty="0" err="1">
                <a:solidFill>
                  <a:srgbClr val="C00000"/>
                </a:solidFill>
              </a:rPr>
              <a:t>StringBuilder</a:t>
            </a:r>
            <a:r>
              <a:rPr lang="en-US" sz="2400" dirty="0">
                <a:solidFill>
                  <a:schemeClr val="tx1"/>
                </a:solidFill>
              </a:rPr>
              <a:t> class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7582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ReverseString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 reverse(String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UseReverSeString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ReverseString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rev=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String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="";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for(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str.length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()-1;i&gt;=0;i--)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revStr+str.charAt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return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("Reverse of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is 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rev.reverse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5715016"/>
            <a:ext cx="4000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>
                <a:latin typeface="+mj-lt"/>
                <a:cs typeface="Consolas" pitchFamily="49" charset="0"/>
              </a:rPr>
              <a:t>  </a:t>
            </a:r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Reverse of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nihcaS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MyMath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factor() </a:t>
            </a:r>
            <a:r>
              <a:rPr lang="en-US" sz="2400" dirty="0">
                <a:solidFill>
                  <a:schemeClr val="tx1"/>
                </a:solidFill>
              </a:rPr>
              <a:t>that takes an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argument and has the return type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>
                <a:solidFill>
                  <a:srgbClr val="00B050"/>
                </a:solidFill>
              </a:rPr>
              <a:t>factor()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</a:t>
            </a:r>
            <a:r>
              <a:rPr lang="en-US" sz="2400" b="1" dirty="0">
                <a:solidFill>
                  <a:srgbClr val="7030A0"/>
                </a:solidFill>
              </a:rPr>
              <a:t>returns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7030A0"/>
                </a:solidFill>
              </a:rPr>
              <a:t> smallest positive factor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passed as argument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7582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MyMath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factor(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UseMyMath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	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MyMath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math=n-&gt;{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n=n&gt;=0?n:-n;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result=1;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for(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=2 ;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&lt;=n/2;i++)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if(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n%i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==0)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result=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break;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return result;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("Smallest factor of 12 is "+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math.factor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(12));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("Smallest factor of 11 is "+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math.factor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(11));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5500702"/>
            <a:ext cx="4572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>
                <a:latin typeface="+mj-lt"/>
                <a:cs typeface="Consolas" pitchFamily="49" charset="0"/>
              </a:rPr>
              <a:t>  </a:t>
            </a:r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Smallest factor of 12 is 2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Smallest factor of 11 is 1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Functional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Java</a:t>
            </a:r>
            <a:r>
              <a:rPr lang="en-US" sz="2400" dirty="0"/>
              <a:t> is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/>
              <a:t> which has </a:t>
            </a:r>
            <a:r>
              <a:rPr lang="en-US" sz="2400" b="1" dirty="0">
                <a:solidFill>
                  <a:srgbClr val="7030A0"/>
                </a:solidFill>
              </a:rPr>
              <a:t>only one abstract method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They are </a:t>
            </a:r>
            <a:r>
              <a:rPr lang="en-US" sz="2400" dirty="0"/>
              <a:t>also called as </a:t>
            </a:r>
            <a:r>
              <a:rPr lang="en-US" sz="2400" b="1" u="sng" dirty="0">
                <a:solidFill>
                  <a:srgbClr val="0070C0"/>
                </a:solidFill>
              </a:rPr>
              <a:t>SAM</a:t>
            </a:r>
            <a:r>
              <a:rPr lang="en-US" sz="2400" dirty="0"/>
              <a:t> interfaces.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tx2"/>
                </a:solidFill>
              </a:rPr>
              <a:t>acronym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/>
              <a:t> stands for </a:t>
            </a:r>
            <a:r>
              <a:rPr lang="en-US" sz="2400" b="1" u="sng" dirty="0">
                <a:solidFill>
                  <a:srgbClr val="7030A0"/>
                </a:solidFill>
              </a:rPr>
              <a:t>Single Abstract Method</a:t>
            </a:r>
            <a:r>
              <a:rPr lang="en-US" sz="2400" u="sng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Do We Had SAM Prior To Java 8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SAM</a:t>
            </a:r>
            <a:r>
              <a:rPr lang="en-IN" sz="2400" dirty="0"/>
              <a:t> Interface is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B050"/>
                </a:solidFill>
              </a:rPr>
              <a:t>new concept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Java</a:t>
            </a:r>
            <a:r>
              <a:rPr lang="en-IN" sz="2400" dirty="0"/>
              <a:t>, we </a:t>
            </a:r>
            <a:r>
              <a:rPr lang="en-IN" sz="2400" b="1" dirty="0">
                <a:solidFill>
                  <a:srgbClr val="7030A0"/>
                </a:solidFill>
              </a:rPr>
              <a:t>already have many examples </a:t>
            </a:r>
            <a:r>
              <a:rPr lang="en-IN" sz="2400" dirty="0"/>
              <a:t>of such </a:t>
            </a:r>
            <a:r>
              <a:rPr lang="en-IN" sz="2400" b="1" dirty="0">
                <a:solidFill>
                  <a:srgbClr val="0070C0"/>
                </a:solidFill>
              </a:rPr>
              <a:t>SAM </a:t>
            </a:r>
            <a:r>
              <a:rPr lang="en-IN" sz="2400" dirty="0"/>
              <a:t>interfaces like: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Runnable</a:t>
            </a:r>
            <a:r>
              <a:rPr lang="en-US" sz="1900" dirty="0"/>
              <a:t> : It has only 1 </a:t>
            </a:r>
            <a:r>
              <a:rPr lang="en-US" sz="1900" b="1" dirty="0">
                <a:solidFill>
                  <a:srgbClr val="00B050"/>
                </a:solidFill>
              </a:rPr>
              <a:t>abstract method </a:t>
            </a:r>
            <a:r>
              <a:rPr lang="en-US" sz="1900" dirty="0"/>
              <a:t>called </a:t>
            </a:r>
            <a:r>
              <a:rPr lang="en-US" sz="1900" b="1" dirty="0">
                <a:solidFill>
                  <a:srgbClr val="0070C0"/>
                </a:solidFill>
              </a:rPr>
              <a:t>run()</a:t>
            </a:r>
            <a:r>
              <a:rPr lang="en-US" sz="1900" dirty="0"/>
              <a:t>.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ActionListener</a:t>
            </a:r>
            <a:r>
              <a:rPr lang="en-US" sz="1900" dirty="0"/>
              <a:t>: It has only 1 </a:t>
            </a:r>
            <a:r>
              <a:rPr lang="en-US" sz="1900" b="1" dirty="0">
                <a:solidFill>
                  <a:srgbClr val="00B050"/>
                </a:solidFill>
              </a:rPr>
              <a:t>abstract method </a:t>
            </a:r>
            <a:r>
              <a:rPr lang="en-US" sz="1900" dirty="0"/>
              <a:t>called </a:t>
            </a:r>
            <a:r>
              <a:rPr lang="en-US" sz="1900" b="1" dirty="0" err="1">
                <a:solidFill>
                  <a:srgbClr val="0070C0"/>
                </a:solidFill>
              </a:rPr>
              <a:t>actionPerformed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r>
              <a:rPr lang="en-US" sz="1900" dirty="0"/>
              <a:t>.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Comparator</a:t>
            </a:r>
            <a:r>
              <a:rPr lang="en-US" sz="1900" dirty="0"/>
              <a:t>: It has only one </a:t>
            </a:r>
            <a:r>
              <a:rPr lang="en-US" sz="1900" b="1" dirty="0">
                <a:solidFill>
                  <a:srgbClr val="00B050"/>
                </a:solidFill>
              </a:rPr>
              <a:t>abstract method </a:t>
            </a:r>
            <a:r>
              <a:rPr lang="en-US" sz="1900" dirty="0"/>
              <a:t>called </a:t>
            </a:r>
            <a:r>
              <a:rPr lang="en-US" sz="1900" b="1" dirty="0" err="1">
                <a:solidFill>
                  <a:srgbClr val="0070C0"/>
                </a:solidFill>
              </a:rPr>
              <a:t>compareTo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r>
              <a:rPr lang="en-US" sz="1900" dirty="0"/>
              <a:t>.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r>
              <a:rPr lang="en-US" sz="2400" b="1" dirty="0">
                <a:solidFill>
                  <a:srgbClr val="7030A0"/>
                </a:solidFill>
              </a:rPr>
              <a:t>It’s only </a:t>
            </a:r>
            <a:r>
              <a:rPr lang="en-US" sz="2400" dirty="0"/>
              <a:t>that from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 , </a:t>
            </a:r>
            <a:r>
              <a:rPr lang="en-US" sz="2400" b="1" dirty="0">
                <a:solidFill>
                  <a:schemeClr val="tx2"/>
                </a:solidFill>
              </a:rPr>
              <a:t>these interfaces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0070C0"/>
                </a:solidFill>
              </a:rPr>
              <a:t>referred</a:t>
            </a:r>
            <a:r>
              <a:rPr lang="en-US" sz="2400" dirty="0"/>
              <a:t> as </a:t>
            </a:r>
            <a:r>
              <a:rPr lang="en-US" sz="2400" b="1" u="sng" dirty="0">
                <a:solidFill>
                  <a:srgbClr val="C00000"/>
                </a:solidFill>
              </a:rPr>
              <a:t>functional interface</a:t>
            </a:r>
            <a:endParaRPr lang="en-IN" sz="2400" b="1" u="sng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Of A Functional Interface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Here is an example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/>
              <a:t>: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double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r>
              <a:rPr lang="en-IN" sz="2400" b="1" dirty="0">
                <a:solidFill>
                  <a:srgbClr val="7030A0"/>
                </a:solidFill>
              </a:rPr>
              <a:t>In this case</a:t>
            </a:r>
            <a:r>
              <a:rPr lang="en-IN" sz="2400" dirty="0"/>
              <a:t>, the method </a:t>
            </a:r>
            <a:r>
              <a:rPr lang="en-IN" sz="2400" b="1" dirty="0" err="1">
                <a:solidFill>
                  <a:srgbClr val="0070C0"/>
                </a:solidFill>
              </a:rPr>
              <a:t>getValue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is implicitly </a:t>
            </a:r>
            <a:r>
              <a:rPr lang="en-IN" sz="2400" b="1" dirty="0">
                <a:solidFill>
                  <a:srgbClr val="7030A0"/>
                </a:solidFill>
              </a:rPr>
              <a:t>abstract</a:t>
            </a:r>
            <a:r>
              <a:rPr lang="en-IN" sz="2400" dirty="0"/>
              <a:t>, and it is the </a:t>
            </a:r>
            <a:r>
              <a:rPr lang="en-IN" sz="2400" b="1" dirty="0">
                <a:solidFill>
                  <a:schemeClr val="tx2"/>
                </a:solidFill>
              </a:rPr>
              <a:t>only method </a:t>
            </a:r>
            <a:r>
              <a:rPr lang="en-IN" sz="2400" dirty="0"/>
              <a:t>defined by </a:t>
            </a:r>
            <a:r>
              <a:rPr lang="en-IN" sz="2400" b="1" dirty="0" err="1">
                <a:solidFill>
                  <a:srgbClr val="00B050"/>
                </a:solidFill>
              </a:rPr>
              <a:t>MyValue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Thus, </a:t>
            </a:r>
            <a:r>
              <a:rPr lang="en-IN" sz="2400" b="1" dirty="0" err="1">
                <a:solidFill>
                  <a:srgbClr val="00B050"/>
                </a:solidFill>
              </a:rPr>
              <a:t>MyValue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7030A0"/>
                </a:solidFill>
              </a:rPr>
              <a:t>it’s function </a:t>
            </a:r>
            <a:r>
              <a:rPr lang="en-IN" sz="2400" dirty="0"/>
              <a:t>is defined by </a:t>
            </a:r>
            <a:r>
              <a:rPr lang="en-IN" sz="2400" b="1" dirty="0" err="1">
                <a:solidFill>
                  <a:srgbClr val="0070C0"/>
                </a:solidFill>
              </a:rPr>
              <a:t>getValue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What Other Members Can A Functional Interface Contain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can include </a:t>
            </a:r>
            <a:r>
              <a:rPr lang="en-IN" sz="2400" b="1" dirty="0">
                <a:solidFill>
                  <a:srgbClr val="0070C0"/>
                </a:solidFill>
              </a:rPr>
              <a:t>any kind of members variables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default methods  </a:t>
            </a:r>
            <a:r>
              <a:rPr lang="en-IN" sz="2400" dirty="0"/>
              <a:t>or </a:t>
            </a:r>
            <a:r>
              <a:rPr lang="en-IN" sz="2400" b="1" dirty="0">
                <a:solidFill>
                  <a:srgbClr val="7030A0"/>
                </a:solidFill>
              </a:rPr>
              <a:t>static methods</a:t>
            </a:r>
            <a:r>
              <a:rPr lang="en-IN" sz="2400" dirty="0"/>
              <a:t> etc, but it </a:t>
            </a:r>
            <a:r>
              <a:rPr lang="en-IN" sz="2400" b="1" dirty="0">
                <a:solidFill>
                  <a:srgbClr val="00B050"/>
                </a:solidFill>
              </a:rPr>
              <a:t>must have </a:t>
            </a:r>
            <a:r>
              <a:rPr lang="en-IN" sz="2400" dirty="0"/>
              <a:t>one and </a:t>
            </a:r>
            <a:r>
              <a:rPr lang="en-IN" sz="2400" b="1" u="sng" dirty="0">
                <a:solidFill>
                  <a:schemeClr val="tx2"/>
                </a:solidFill>
              </a:rPr>
              <a:t>only one abstract method</a:t>
            </a:r>
            <a:r>
              <a:rPr lang="en-IN" sz="2400" u="sng" dirty="0">
                <a:solidFill>
                  <a:schemeClr val="tx2"/>
                </a:solidFill>
              </a:rPr>
              <a:t>. </a:t>
            </a:r>
          </a:p>
          <a:p>
            <a:endParaRPr lang="en-US" sz="2400" dirty="0"/>
          </a:p>
          <a:p>
            <a:r>
              <a:rPr lang="en-US" sz="2400" dirty="0"/>
              <a:t>So , </a:t>
            </a:r>
            <a:r>
              <a:rPr lang="en-US" sz="2400" b="1" dirty="0">
                <a:solidFill>
                  <a:srgbClr val="7030A0"/>
                </a:solidFill>
              </a:rPr>
              <a:t>the following </a:t>
            </a:r>
            <a:r>
              <a:rPr lang="en-US" sz="2400" dirty="0"/>
              <a:t>is also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/>
              <a:t>:</a:t>
            </a: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test(String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default void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static void info() 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("Testing!");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This is because </a:t>
            </a:r>
            <a:r>
              <a:rPr lang="en-US" sz="2400" dirty="0"/>
              <a:t>the interface </a:t>
            </a:r>
            <a:r>
              <a:rPr lang="en-US" sz="2400" b="1" dirty="0" err="1">
                <a:solidFill>
                  <a:srgbClr val="C00000"/>
                </a:solidFill>
              </a:rPr>
              <a:t>MyInterface</a:t>
            </a:r>
            <a:r>
              <a:rPr lang="en-US" sz="2400" dirty="0"/>
              <a:t> has </a:t>
            </a:r>
            <a:r>
              <a:rPr lang="en-US" sz="2400" b="1" dirty="0">
                <a:solidFill>
                  <a:srgbClr val="7030A0"/>
                </a:solidFill>
              </a:rPr>
              <a:t>default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static</a:t>
            </a:r>
            <a:r>
              <a:rPr lang="en-US" sz="2400" dirty="0"/>
              <a:t> methods but it still has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endParaRPr lang="en-IN" sz="24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Which Of These Is A Functional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Adder{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add(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b);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SmartAdder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extends Adder{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add(double a, double b);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Nothing{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u="sng" dirty="0"/>
              <a:t>Answer:</a:t>
            </a:r>
            <a:endParaRPr lang="en-IN" sz="2400" b="1" u="sng" dirty="0"/>
          </a:p>
          <a:p>
            <a:r>
              <a:rPr lang="en-IN" sz="2400" dirty="0"/>
              <a:t>Only </a:t>
            </a:r>
            <a:r>
              <a:rPr lang="en-IN" sz="2400" b="1" dirty="0">
                <a:solidFill>
                  <a:srgbClr val="00B050"/>
                </a:solidFill>
              </a:rPr>
              <a:t>Adder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/>
              <a:t>. </a:t>
            </a:r>
          </a:p>
          <a:p>
            <a:r>
              <a:rPr lang="en-IN" sz="2400" b="1" dirty="0" err="1">
                <a:solidFill>
                  <a:srgbClr val="00B050"/>
                </a:solidFill>
              </a:rPr>
              <a:t>SmartAdder</a:t>
            </a:r>
            <a:r>
              <a:rPr lang="en-IN" sz="2400" dirty="0"/>
              <a:t> isn’t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because </a:t>
            </a:r>
            <a:r>
              <a:rPr lang="en-IN" sz="2400" b="1" dirty="0">
                <a:solidFill>
                  <a:srgbClr val="0070C0"/>
                </a:solidFill>
              </a:rPr>
              <a:t>it specifies </a:t>
            </a:r>
            <a:r>
              <a:rPr lang="en-IN" sz="2400" b="1" dirty="0">
                <a:solidFill>
                  <a:srgbClr val="7030A0"/>
                </a:solidFill>
              </a:rPr>
              <a:t>two abstract methods</a:t>
            </a:r>
            <a:r>
              <a:rPr lang="en-IN" sz="2400" dirty="0"/>
              <a:t> called add (one is inherited from Adder).                           </a:t>
            </a:r>
          </a:p>
          <a:p>
            <a:r>
              <a:rPr lang="en-IN" sz="2400" b="1" dirty="0">
                <a:solidFill>
                  <a:srgbClr val="00B050"/>
                </a:solidFill>
              </a:rPr>
              <a:t>Nothing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isn’t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because </a:t>
            </a:r>
            <a:r>
              <a:rPr lang="en-IN" sz="2400" b="1" dirty="0">
                <a:solidFill>
                  <a:srgbClr val="0070C0"/>
                </a:solidFill>
              </a:rPr>
              <a:t>it declares </a:t>
            </a:r>
            <a:r>
              <a:rPr lang="en-IN" sz="2400" b="1" dirty="0">
                <a:solidFill>
                  <a:srgbClr val="7030A0"/>
                </a:solidFill>
              </a:rPr>
              <a:t>no abstract method</a:t>
            </a:r>
            <a:r>
              <a:rPr lang="en-IN" sz="2400" dirty="0"/>
              <a:t> at all.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4894</TotalTime>
  <Words>2967</Words>
  <Application>Microsoft Office PowerPoint</Application>
  <PresentationFormat>On-screen Show (4:3)</PresentationFormat>
  <Paragraphs>670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Functional interfaceS</vt:lpstr>
      <vt:lpstr>Today’s Agenda</vt:lpstr>
      <vt:lpstr>How Lambda Expressions Are Used ?</vt:lpstr>
      <vt:lpstr>What Is A Functional Interface ?</vt:lpstr>
      <vt:lpstr>Do We Had SAM Prior To Java 8 ?</vt:lpstr>
      <vt:lpstr>Example Of A Functional Interface</vt:lpstr>
      <vt:lpstr>What Other Members Can A Functional Interface Contain ?</vt:lpstr>
      <vt:lpstr>Which Of These Is A Functional Interface ?</vt:lpstr>
      <vt:lpstr>The @FunctionlInterface Annotation</vt:lpstr>
      <vt:lpstr>The @FunctionlInterface Annotation</vt:lpstr>
      <vt:lpstr>The @FunctionlInterface Annotation</vt:lpstr>
      <vt:lpstr>Important Points</vt:lpstr>
      <vt:lpstr>Important Points</vt:lpstr>
      <vt:lpstr>Important Points</vt:lpstr>
      <vt:lpstr>Important Points</vt:lpstr>
      <vt:lpstr>Is This A Valid Functional Interface ?</vt:lpstr>
      <vt:lpstr>Is This A Valid Functional Interface ?</vt:lpstr>
      <vt:lpstr>Using Lambda ExpressionsWith Functional Interface</vt:lpstr>
      <vt:lpstr>Using Lambda Expressions With Functional Interface</vt:lpstr>
      <vt:lpstr>Example(Without Lambda)</vt:lpstr>
      <vt:lpstr>Example(Without Lambda)</vt:lpstr>
      <vt:lpstr>Example(Without Lambda)</vt:lpstr>
      <vt:lpstr>The Problem</vt:lpstr>
      <vt:lpstr>The Solution (Using Lambda)</vt:lpstr>
      <vt:lpstr>Exercise 1</vt:lpstr>
      <vt:lpstr>The Solution</vt:lpstr>
      <vt:lpstr>Exercise 2</vt:lpstr>
      <vt:lpstr>The Solution</vt:lpstr>
      <vt:lpstr>Exercise 3</vt:lpstr>
      <vt:lpstr>The Solution</vt:lpstr>
      <vt:lpstr>Exercise 4</vt:lpstr>
      <vt:lpstr>The Solution</vt:lpstr>
      <vt:lpstr>Block Level Lambda</vt:lpstr>
      <vt:lpstr>Block Level Lambda</vt:lpstr>
      <vt:lpstr>Syntax Of Block Level Lambda Expression</vt:lpstr>
      <vt:lpstr>Example</vt:lpstr>
      <vt:lpstr>Example</vt:lpstr>
      <vt:lpstr>Exercise 5</vt:lpstr>
      <vt:lpstr>Solution</vt:lpstr>
      <vt:lpstr>Solution</vt:lpstr>
      <vt:lpstr>Exercise 6</vt:lpstr>
      <vt:lpstr>Solution</vt:lpstr>
      <vt:lpstr>Solution</vt:lpstr>
      <vt:lpstr>Exercise 7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553</cp:revision>
  <dcterms:created xsi:type="dcterms:W3CDTF">2012-06-21T20:06:10Z</dcterms:created>
  <dcterms:modified xsi:type="dcterms:W3CDTF">2020-12-30T07:48:30Z</dcterms:modified>
</cp:coreProperties>
</file>