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99" r:id="rId4"/>
    <p:sldId id="662" r:id="rId5"/>
    <p:sldId id="635" r:id="rId6"/>
    <p:sldId id="636" r:id="rId7"/>
    <p:sldId id="663" r:id="rId8"/>
    <p:sldId id="664" r:id="rId9"/>
    <p:sldId id="665" r:id="rId10"/>
    <p:sldId id="666" r:id="rId11"/>
    <p:sldId id="667" r:id="rId12"/>
    <p:sldId id="668" r:id="rId13"/>
    <p:sldId id="637" r:id="rId14"/>
    <p:sldId id="638" r:id="rId15"/>
    <p:sldId id="669" r:id="rId16"/>
    <p:sldId id="639" r:id="rId17"/>
    <p:sldId id="683" r:id="rId18"/>
    <p:sldId id="670" r:id="rId19"/>
    <p:sldId id="671" r:id="rId20"/>
    <p:sldId id="672" r:id="rId21"/>
    <p:sldId id="673" r:id="rId22"/>
    <p:sldId id="675" r:id="rId23"/>
    <p:sldId id="676" r:id="rId24"/>
    <p:sldId id="677" r:id="rId25"/>
    <p:sldId id="678" r:id="rId26"/>
    <p:sldId id="679" r:id="rId27"/>
    <p:sldId id="680" r:id="rId28"/>
    <p:sldId id="681" r:id="rId29"/>
    <p:sldId id="684" r:id="rId30"/>
    <p:sldId id="6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expression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a + b * c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7030A0"/>
                </a:solidFill>
              </a:rPr>
              <a:t>operand</a:t>
            </a:r>
            <a:r>
              <a:rPr lang="en-IN" sz="2400" dirty="0" smtClean="0">
                <a:solidFill>
                  <a:srgbClr val="7030A0"/>
                </a:solidFill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a</a:t>
            </a:r>
            <a:r>
              <a:rPr lang="en-IN" sz="2400" dirty="0" smtClean="0"/>
              <a:t> will </a:t>
            </a:r>
            <a:r>
              <a:rPr lang="en-IN" sz="2400" b="1" dirty="0" smtClean="0">
                <a:solidFill>
                  <a:srgbClr val="00B050"/>
                </a:solidFill>
              </a:rPr>
              <a:t>always be fully evaluated </a:t>
            </a:r>
            <a:r>
              <a:rPr lang="en-IN" sz="2400" b="1" dirty="0" smtClean="0">
                <a:solidFill>
                  <a:srgbClr val="002060"/>
                </a:solidFill>
              </a:rPr>
              <a:t>before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operand b</a:t>
            </a:r>
            <a:r>
              <a:rPr lang="en-IN" sz="2400" dirty="0" smtClean="0"/>
              <a:t>, which will </a:t>
            </a:r>
            <a:r>
              <a:rPr lang="en-IN" sz="2400" b="1" dirty="0" smtClean="0">
                <a:solidFill>
                  <a:srgbClr val="00B050"/>
                </a:solidFill>
              </a:rPr>
              <a:t>always be fully evaluated </a:t>
            </a:r>
            <a:r>
              <a:rPr lang="en-IN" sz="2400" b="1" dirty="0" smtClean="0">
                <a:solidFill>
                  <a:srgbClr val="002060"/>
                </a:solidFill>
              </a:rPr>
              <a:t>before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operand c</a:t>
            </a:r>
            <a:r>
              <a:rPr lang="en-IN" sz="2400" dirty="0" smtClean="0"/>
              <a:t>. 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However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multiplication operator</a:t>
            </a:r>
            <a:r>
              <a:rPr lang="en-IN" sz="2400" b="1" dirty="0" smtClean="0"/>
              <a:t> *</a:t>
            </a:r>
            <a:r>
              <a:rPr lang="en-IN" sz="2400" dirty="0" smtClean="0"/>
              <a:t> will be </a:t>
            </a:r>
            <a:r>
              <a:rPr lang="en-IN" sz="2400" b="1" dirty="0" smtClean="0">
                <a:solidFill>
                  <a:srgbClr val="002060"/>
                </a:solidFill>
              </a:rPr>
              <a:t>applied before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addition operator +, </a:t>
            </a:r>
            <a:r>
              <a:rPr lang="en-IN" sz="2400" b="1" dirty="0" smtClean="0">
                <a:solidFill>
                  <a:srgbClr val="C00000"/>
                </a:solidFill>
              </a:rPr>
              <a:t>respecting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precedence </a:t>
            </a:r>
            <a:r>
              <a:rPr lang="en-IN" sz="2400" dirty="0" smtClean="0"/>
              <a:t>rules.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class Test {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public static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a(){ </a:t>
            </a:r>
          </a:p>
          <a:p>
            <a:pPr>
              <a:buNone/>
            </a:pP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("a");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return 2; 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public static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b(){ </a:t>
            </a:r>
          </a:p>
          <a:p>
            <a:pPr>
              <a:buNone/>
            </a:pP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("b"); 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return 3; 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public static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c(){ </a:t>
            </a:r>
          </a:p>
          <a:p>
            <a:pPr>
              <a:buNone/>
            </a:pP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("c"); 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return 4; 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public static void main(String[] </a:t>
            </a: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IN" sz="1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600" b="1" dirty="0" smtClean="0">
                <a:solidFill>
                  <a:srgbClr val="0070C0"/>
                </a:solidFill>
              </a:rPr>
              <a:t>a()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+ </a:t>
            </a:r>
            <a:r>
              <a:rPr lang="en-IN" sz="1600" b="1" dirty="0" smtClean="0">
                <a:solidFill>
                  <a:srgbClr val="0070C0"/>
                </a:solidFill>
              </a:rPr>
              <a:t>b() 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IN" sz="1600" b="1" dirty="0" smtClean="0">
                <a:solidFill>
                  <a:srgbClr val="0070C0"/>
                </a:solidFill>
              </a:rPr>
              <a:t>c()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  <a:endParaRPr lang="en-IN" sz="1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43372" y="1500174"/>
            <a:ext cx="4643470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fontAlgn="base"/>
            <a:endParaRPr lang="en-US" b="1" u="sng" dirty="0" smtClean="0">
              <a:solidFill>
                <a:srgbClr val="FFFF00"/>
              </a:solidFill>
            </a:endParaRPr>
          </a:p>
          <a:p>
            <a:pPr fontAlgn="base"/>
            <a:endParaRPr lang="en-US" b="1" u="sng" dirty="0" smtClean="0">
              <a:solidFill>
                <a:srgbClr val="FFFF00"/>
              </a:solidFill>
            </a:endParaRPr>
          </a:p>
          <a:p>
            <a:pPr fontAlgn="base"/>
            <a:r>
              <a:rPr lang="en-US" b="1" u="sng" dirty="0" smtClean="0">
                <a:solidFill>
                  <a:srgbClr val="002060"/>
                </a:solidFill>
              </a:rPr>
              <a:t>Output:</a:t>
            </a:r>
            <a:endParaRPr lang="en-IN" b="1" u="sng" dirty="0" smtClean="0">
              <a:solidFill>
                <a:srgbClr val="002060"/>
              </a:solidFill>
            </a:endParaRPr>
          </a:p>
          <a:p>
            <a:pPr fontAlgn="base"/>
            <a:r>
              <a:rPr lang="en-IN" sz="2000" b="1" dirty="0" smtClean="0">
                <a:solidFill>
                  <a:srgbClr val="00B050"/>
                </a:solidFill>
              </a:rPr>
              <a:t>a </a:t>
            </a:r>
          </a:p>
          <a:p>
            <a:pPr fontAlgn="base"/>
            <a:r>
              <a:rPr lang="en-IN" sz="2000" b="1" dirty="0" smtClean="0">
                <a:solidFill>
                  <a:srgbClr val="00B050"/>
                </a:solidFill>
              </a:rPr>
              <a:t>b</a:t>
            </a:r>
          </a:p>
          <a:p>
            <a:pPr fontAlgn="base"/>
            <a:r>
              <a:rPr lang="en-IN" sz="2000" b="1" dirty="0" smtClean="0">
                <a:solidFill>
                  <a:srgbClr val="00B050"/>
                </a:solidFill>
              </a:rPr>
              <a:t>c </a:t>
            </a:r>
          </a:p>
          <a:p>
            <a:pPr fontAlgn="base"/>
            <a:r>
              <a:rPr lang="en-IN" sz="2000" b="1" dirty="0" smtClean="0">
                <a:solidFill>
                  <a:srgbClr val="00B050"/>
                </a:solidFill>
              </a:rPr>
              <a:t>14 </a:t>
            </a:r>
          </a:p>
          <a:p>
            <a:pPr fontAlgn="base"/>
            <a:endParaRPr lang="en-IN" dirty="0" smtClean="0">
              <a:solidFill>
                <a:schemeClr val="bg1"/>
              </a:solidFill>
            </a:endParaRPr>
          </a:p>
          <a:p>
            <a:pPr fontAlgn="base"/>
            <a:r>
              <a:rPr lang="en-US" b="1" u="sng" dirty="0" smtClean="0">
                <a:solidFill>
                  <a:srgbClr val="002060"/>
                </a:solidFill>
              </a:rPr>
              <a:t>Reason:</a:t>
            </a:r>
            <a:endParaRPr lang="en-IN" b="1" u="sng" dirty="0" smtClean="0">
              <a:solidFill>
                <a:srgbClr val="002060"/>
              </a:solidFill>
            </a:endParaRPr>
          </a:p>
          <a:p>
            <a:pPr fontAlgn="base"/>
            <a:endParaRPr lang="en-IN" dirty="0" smtClean="0">
              <a:solidFill>
                <a:schemeClr val="bg1"/>
              </a:solidFill>
            </a:endParaRPr>
          </a:p>
          <a:p>
            <a:pPr fontAlgn="base"/>
            <a:r>
              <a:rPr lang="en-IN" dirty="0" smtClean="0"/>
              <a:t>Because, </a:t>
            </a:r>
            <a:r>
              <a:rPr lang="en-IN" b="1" dirty="0" smtClean="0">
                <a:solidFill>
                  <a:srgbClr val="0070C0"/>
                </a:solidFill>
              </a:rPr>
              <a:t>regardless </a:t>
            </a:r>
            <a:r>
              <a:rPr lang="en-IN" dirty="0" smtClean="0"/>
              <a:t>of the </a:t>
            </a:r>
            <a:r>
              <a:rPr lang="en-IN" b="1" dirty="0" smtClean="0">
                <a:solidFill>
                  <a:srgbClr val="7030A0"/>
                </a:solidFill>
              </a:rPr>
              <a:t>order</a:t>
            </a:r>
            <a:r>
              <a:rPr lang="en-IN" dirty="0" smtClean="0"/>
              <a:t> in which </a:t>
            </a:r>
            <a:r>
              <a:rPr lang="en-IN" b="1" dirty="0" smtClean="0">
                <a:solidFill>
                  <a:srgbClr val="C00000"/>
                </a:solidFill>
              </a:rPr>
              <a:t>operators</a:t>
            </a:r>
            <a:r>
              <a:rPr lang="en-IN" dirty="0" smtClean="0"/>
              <a:t> are </a:t>
            </a:r>
            <a:r>
              <a:rPr lang="en-IN" b="1" dirty="0" smtClean="0">
                <a:solidFill>
                  <a:srgbClr val="00B050"/>
                </a:solidFill>
              </a:rPr>
              <a:t>needed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2060"/>
                </a:solidFill>
              </a:rPr>
              <a:t>used</a:t>
            </a:r>
            <a:r>
              <a:rPr lang="en-IN" dirty="0" smtClean="0"/>
              <a:t> in the equation, they're </a:t>
            </a:r>
            <a:r>
              <a:rPr lang="en-IN" b="1" u="sng" dirty="0" smtClean="0">
                <a:solidFill>
                  <a:schemeClr val="accent6">
                    <a:lumMod val="75000"/>
                  </a:schemeClr>
                </a:solidFill>
              </a:rPr>
              <a:t>still evaluated </a:t>
            </a:r>
            <a:r>
              <a:rPr lang="en-IN" b="1" i="1" dirty="0" smtClean="0"/>
              <a:t> </a:t>
            </a:r>
            <a:r>
              <a:rPr lang="en-IN" b="1" dirty="0" smtClean="0">
                <a:solidFill>
                  <a:srgbClr val="7030A0"/>
                </a:solidFill>
              </a:rPr>
              <a:t>left to right.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class Test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 static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x;</a:t>
            </a:r>
            <a:endParaRPr lang="en-IN" sz="1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public static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a(){ </a:t>
            </a:r>
          </a:p>
          <a:p>
            <a:pPr>
              <a:buNone/>
            </a:pP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("a");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x=10;</a:t>
            </a:r>
            <a:endParaRPr lang="en-IN" sz="1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 return x; 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public static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b(){ </a:t>
            </a:r>
          </a:p>
          <a:p>
            <a:pPr>
              <a:buNone/>
            </a:pP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("b"); 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return x; 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public static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c(){ </a:t>
            </a:r>
          </a:p>
          <a:p>
            <a:pPr>
              <a:buNone/>
            </a:pP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("c"); 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return x; 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public static void main(String[]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400" b="1" dirty="0" smtClean="0">
                <a:solidFill>
                  <a:srgbClr val="0070C0"/>
                </a:solidFill>
              </a:rPr>
              <a:t>a()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+ </a:t>
            </a:r>
            <a:r>
              <a:rPr lang="en-IN" sz="1400" b="1" dirty="0" smtClean="0">
                <a:solidFill>
                  <a:srgbClr val="0070C0"/>
                </a:solidFill>
              </a:rPr>
              <a:t>b()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* </a:t>
            </a:r>
            <a:r>
              <a:rPr lang="en-IN" sz="1400" b="1" dirty="0" smtClean="0">
                <a:solidFill>
                  <a:srgbClr val="0070C0"/>
                </a:solidFill>
              </a:rPr>
              <a:t>c())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  <a:endParaRPr lang="en-IN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43372" y="1571612"/>
            <a:ext cx="464347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fontAlgn="base"/>
            <a:endParaRPr lang="en-US" b="1" u="sng" dirty="0" smtClean="0">
              <a:solidFill>
                <a:srgbClr val="FFFF00"/>
              </a:solidFill>
            </a:endParaRPr>
          </a:p>
          <a:p>
            <a:pPr fontAlgn="base"/>
            <a:endParaRPr lang="en-US" b="1" u="sng" dirty="0" smtClean="0">
              <a:solidFill>
                <a:srgbClr val="FFFF00"/>
              </a:solidFill>
            </a:endParaRPr>
          </a:p>
          <a:p>
            <a:pPr fontAlgn="base"/>
            <a:r>
              <a:rPr lang="en-US" b="1" u="sng" dirty="0" smtClean="0">
                <a:solidFill>
                  <a:srgbClr val="002060"/>
                </a:solidFill>
              </a:rPr>
              <a:t>Output:</a:t>
            </a:r>
            <a:endParaRPr lang="en-IN" b="1" u="sng" dirty="0" smtClean="0">
              <a:solidFill>
                <a:srgbClr val="002060"/>
              </a:solidFill>
            </a:endParaRPr>
          </a:p>
          <a:p>
            <a:pPr fontAlgn="base"/>
            <a:r>
              <a:rPr lang="en-IN" sz="2000" b="1" dirty="0" smtClean="0">
                <a:solidFill>
                  <a:srgbClr val="00B050"/>
                </a:solidFill>
              </a:rPr>
              <a:t>a </a:t>
            </a:r>
          </a:p>
          <a:p>
            <a:pPr fontAlgn="base"/>
            <a:r>
              <a:rPr lang="en-IN" sz="2000" b="1" dirty="0" smtClean="0">
                <a:solidFill>
                  <a:srgbClr val="00B050"/>
                </a:solidFill>
              </a:rPr>
              <a:t>b</a:t>
            </a:r>
          </a:p>
          <a:p>
            <a:pPr fontAlgn="base"/>
            <a:r>
              <a:rPr lang="en-IN" sz="2000" b="1" dirty="0" smtClean="0">
                <a:solidFill>
                  <a:srgbClr val="00B050"/>
                </a:solidFill>
              </a:rPr>
              <a:t>c </a:t>
            </a:r>
          </a:p>
          <a:p>
            <a:pPr fontAlgn="base"/>
            <a:r>
              <a:rPr lang="en-IN" sz="2000" b="1" dirty="0" smtClean="0">
                <a:solidFill>
                  <a:srgbClr val="00B050"/>
                </a:solidFill>
              </a:rPr>
              <a:t>110</a:t>
            </a:r>
          </a:p>
          <a:p>
            <a:pPr fontAlgn="base"/>
            <a:endParaRPr lang="en-IN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java.lang.System.out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EvalOrder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public static void main(String[]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){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j = 2;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out.println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("Evaluation order of operands:");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out.println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eval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(j++, " + ") +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eval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(j++, " * ") *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eval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(j, "\n"));    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= 1;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out.println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("Evaluation order of arguments:");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  add3(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eval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++, ", "),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eval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++, ", "),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eval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, "\n"));   }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public static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eval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operand, String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) {       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out.print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(operand +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);       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  return operand;                 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}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public static void add3(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operand1,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operand2, 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 operand3) {       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</a:rPr>
              <a:t>out.print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(operand1 + operand2 + operand3);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  }</a:t>
            </a:r>
            <a:b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57818" y="1357299"/>
            <a:ext cx="3786182" cy="1428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IN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 order of operands: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+ 3 * 4</a:t>
            </a:r>
            <a:b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endParaRPr kumimoji="0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7884" y="3000372"/>
            <a:ext cx="294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C00000"/>
                </a:solidFill>
              </a:rPr>
              <a:t>Evaluation order of arguments:</a:t>
            </a:r>
            <a:br>
              <a:rPr lang="en-IN" sz="1600" b="1" dirty="0" smtClean="0">
                <a:solidFill>
                  <a:srgbClr val="C00000"/>
                </a:solidFill>
              </a:rPr>
            </a:br>
            <a:r>
              <a:rPr lang="en-IN" sz="1600" b="1" dirty="0" smtClean="0">
                <a:solidFill>
                  <a:srgbClr val="00B050"/>
                </a:solidFill>
              </a:rPr>
              <a:t>1, 2, 3</a:t>
            </a:r>
            <a:br>
              <a:rPr lang="en-IN" sz="1600" b="1" dirty="0" smtClean="0">
                <a:solidFill>
                  <a:srgbClr val="00B050"/>
                </a:solidFill>
              </a:rPr>
            </a:br>
            <a:r>
              <a:rPr lang="en-IN" sz="1600" b="1" dirty="0" smtClean="0">
                <a:solidFill>
                  <a:srgbClr val="00B050"/>
                </a:solidFill>
              </a:rPr>
              <a:t>6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Arithmetic Operators</a:t>
            </a:r>
            <a:endParaRPr lang="en-IN" sz="32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214282" y="1500174"/>
          <a:ext cx="8713788" cy="4857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447"/>
                <a:gridCol w="2178447"/>
                <a:gridCol w="2178447"/>
                <a:gridCol w="2178447"/>
              </a:tblGrid>
              <a:tr h="393583"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2000" b="1" dirty="0"/>
                        <a:t>Operator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2000" b="1" dirty="0"/>
                        <a:t>Purpose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2000" b="1" dirty="0"/>
                        <a:t>Usage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2000" b="1" dirty="0"/>
                        <a:t>Answer</a:t>
                      </a:r>
                    </a:p>
                  </a:txBody>
                  <a:tcPr marL="9525" marR="9525" marT="9525" marB="9525"/>
                </a:tc>
              </a:tr>
              <a:tr h="393583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+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Addition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12 + 10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22</a:t>
                      </a:r>
                    </a:p>
                  </a:txBody>
                  <a:tcPr marL="9525" marR="9525" marT="9525" marB="9525"/>
                </a:tc>
              </a:tr>
              <a:tr h="393583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-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Subtraction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19 – 29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-10</a:t>
                      </a:r>
                    </a:p>
                  </a:txBody>
                  <a:tcPr marL="9525" marR="9525" marT="9525" marB="9525"/>
                </a:tc>
              </a:tr>
              <a:tr h="393583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*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Multiplication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101 * 45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4545</a:t>
                      </a:r>
                    </a:p>
                  </a:txBody>
                  <a:tcPr marL="9525" marR="9525" marT="9525" marB="9525"/>
                </a:tc>
              </a:tr>
              <a:tr h="893649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/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Division (quotient)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10 / 6</a:t>
                      </a:r>
                      <a:br>
                        <a:rPr lang="en-IN" sz="1800" b="1"/>
                      </a:br>
                      <a:r>
                        <a:rPr lang="en-IN" sz="1800" b="1"/>
                        <a:t>10.0 / 6.0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1 </a:t>
                      </a:r>
                      <a:endParaRPr lang="en-IN" sz="1800" b="1" dirty="0" smtClean="0"/>
                    </a:p>
                    <a:p>
                      <a:pPr algn="l" fontAlgn="auto"/>
                      <a:r>
                        <a:rPr lang="en-IN" sz="1800" b="1" dirty="0" smtClean="0"/>
                        <a:t>1.6666666666666667</a:t>
                      </a:r>
                      <a:endParaRPr lang="en-IN" sz="1800" b="1" dirty="0"/>
                    </a:p>
                  </a:txBody>
                  <a:tcPr marL="9525" marR="9525" marT="9525" marB="9525"/>
                </a:tc>
              </a:tr>
              <a:tr h="602505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%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Modulus (remainder in division)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10 % 6</a:t>
                      </a:r>
                      <a:br>
                        <a:rPr lang="en-IN" sz="1800" b="1" dirty="0"/>
                      </a:br>
                      <a:r>
                        <a:rPr lang="en-IN" sz="1800" b="1" dirty="0"/>
                        <a:t>10.0 % 6.0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4 </a:t>
                      </a:r>
                      <a:endParaRPr lang="en-IN" sz="1800" b="1" dirty="0" smtClean="0"/>
                    </a:p>
                    <a:p>
                      <a:pPr algn="l" fontAlgn="auto"/>
                      <a:r>
                        <a:rPr lang="en-IN" sz="1800" b="1" dirty="0" smtClean="0"/>
                        <a:t>4.0</a:t>
                      </a:r>
                      <a:endParaRPr lang="en-IN" sz="1800" b="1" dirty="0"/>
                    </a:p>
                  </a:txBody>
                  <a:tcPr marL="9525" marR="9525" marT="9525" marB="9525"/>
                </a:tc>
              </a:tr>
              <a:tr h="893649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++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Unary increment operator; increments value by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x=10;</a:t>
                      </a:r>
                      <a:endParaRPr lang="en-IN" sz="1800" b="1" dirty="0" smtClean="0"/>
                    </a:p>
                    <a:p>
                      <a:pPr algn="l" fontAlgn="auto"/>
                      <a:r>
                        <a:rPr lang="en-IN" sz="1800" b="1" dirty="0" smtClean="0"/>
                        <a:t>++x;</a:t>
                      </a:r>
                      <a:endParaRPr lang="en-IN" sz="1800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11</a:t>
                      </a:r>
                    </a:p>
                  </a:txBody>
                  <a:tcPr marL="9525" marR="9525" marT="9525" marB="9525"/>
                </a:tc>
              </a:tr>
              <a:tr h="893649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--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Unary decrement operator; decrements value by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dirty="0" err="1" smtClean="0"/>
                        <a:t>int</a:t>
                      </a:r>
                      <a:r>
                        <a:rPr lang="en-US" sz="1800" b="1" dirty="0" smtClean="0"/>
                        <a:t> x=10;</a:t>
                      </a:r>
                    </a:p>
                    <a:p>
                      <a:pPr algn="l" fontAlgn="auto"/>
                      <a:r>
                        <a:rPr lang="en-US" sz="1800" b="1" dirty="0" smtClean="0"/>
                        <a:t>--x;</a:t>
                      </a:r>
                      <a:endParaRPr lang="en-IN" sz="1800" b="1" dirty="0" smtClean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9</a:t>
                      </a: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Arithmetic Operators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additiv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Six Special Cases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Case 1: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C00000"/>
                </a:solidFill>
              </a:rPr>
              <a:t>(10/0);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ArithmeticException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Case </a:t>
            </a:r>
            <a:r>
              <a:rPr lang="en-IN" sz="2400" b="1" dirty="0" smtClean="0">
                <a:solidFill>
                  <a:srgbClr val="002060"/>
                </a:solidFill>
              </a:rPr>
              <a:t>2: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C00000"/>
                </a:solidFill>
              </a:rPr>
              <a:t>(10/0.0);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Infinity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Case </a:t>
            </a:r>
            <a:r>
              <a:rPr lang="en-IN" sz="2400" b="1" dirty="0" smtClean="0">
                <a:solidFill>
                  <a:srgbClr val="002060"/>
                </a:solidFill>
              </a:rPr>
              <a:t>3</a:t>
            </a:r>
            <a:r>
              <a:rPr lang="en-IN" sz="2400" dirty="0" smtClean="0"/>
              <a:t>:</a:t>
            </a:r>
            <a:endParaRPr lang="en-IN" sz="2400" dirty="0" smtClean="0"/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C00000"/>
                </a:solidFill>
              </a:rPr>
              <a:t>(0/10);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0</a:t>
            </a:r>
            <a:endParaRPr lang="en-IN" sz="2000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72066" y="1500174"/>
            <a:ext cx="3664786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Case 4: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C00000"/>
                </a:solidFill>
              </a:rPr>
              <a:t>(0.0/10);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0.0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Case 5: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C00000"/>
                </a:solidFill>
              </a:rPr>
              <a:t>(0/0);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</a:rPr>
              <a:t>ArithmeticException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1600" b="1" dirty="0" smtClean="0"/>
          </a:p>
          <a:p>
            <a:r>
              <a:rPr lang="en-IN" sz="2400" b="1" dirty="0" smtClean="0">
                <a:solidFill>
                  <a:srgbClr val="002060"/>
                </a:solidFill>
              </a:rPr>
              <a:t>Case 6: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C00000"/>
                </a:solidFill>
              </a:rPr>
              <a:t>(0/0.0);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</a:rPr>
              <a:t>NaN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Unary Operator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unary operators </a:t>
            </a:r>
            <a:r>
              <a:rPr lang="en-IN" sz="2400" dirty="0" smtClean="0"/>
              <a:t>have the </a:t>
            </a:r>
            <a:r>
              <a:rPr lang="en-IN" sz="2400" b="1" dirty="0" smtClean="0">
                <a:solidFill>
                  <a:srgbClr val="0070C0"/>
                </a:solidFill>
              </a:rPr>
              <a:t>highest precedence </a:t>
            </a:r>
            <a:r>
              <a:rPr lang="en-IN" sz="2400" dirty="0" smtClean="0"/>
              <a:t>of all the </a:t>
            </a:r>
            <a:r>
              <a:rPr lang="en-IN" sz="2400" b="1" dirty="0" smtClean="0">
                <a:solidFill>
                  <a:srgbClr val="7030A0"/>
                </a:solidFill>
              </a:rPr>
              <a:t>arithmetic operators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unary operator</a:t>
            </a:r>
            <a:r>
              <a:rPr lang="en-IN" sz="2400" b="1" dirty="0" smtClean="0">
                <a:solidFill>
                  <a:srgbClr val="002060"/>
                </a:solidFill>
              </a:rPr>
              <a:t> -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B050"/>
                </a:solidFill>
              </a:rPr>
              <a:t>negates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numeric value </a:t>
            </a:r>
            <a:r>
              <a:rPr lang="en-IN" sz="2400" dirty="0" smtClean="0"/>
              <a:t>of its </a:t>
            </a:r>
            <a:r>
              <a:rPr lang="en-IN" sz="2400" b="1" dirty="0" smtClean="0">
                <a:solidFill>
                  <a:srgbClr val="002060"/>
                </a:solidFill>
              </a:rPr>
              <a:t>operand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lvl="1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value = - -10;              </a:t>
            </a:r>
            <a:r>
              <a:rPr lang="en-IN" sz="2000" b="1" dirty="0" smtClean="0">
                <a:solidFill>
                  <a:srgbClr val="7030A0"/>
                </a:solidFill>
              </a:rPr>
              <a:t>// (-(-10)) is 10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Notice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blank</a:t>
            </a:r>
            <a:r>
              <a:rPr lang="en-IN" sz="2400" dirty="0" smtClean="0"/>
              <a:t> needed to </a:t>
            </a:r>
            <a:r>
              <a:rPr lang="en-IN" sz="2400" b="1" dirty="0" smtClean="0">
                <a:solidFill>
                  <a:srgbClr val="7030A0"/>
                </a:solidFill>
              </a:rPr>
              <a:t>separate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unary operators</a:t>
            </a:r>
            <a:r>
              <a:rPr lang="en-IN" sz="2400" dirty="0" smtClean="0"/>
              <a:t>; otherwise, these would be </a:t>
            </a:r>
            <a:r>
              <a:rPr lang="en-IN" sz="2400" b="1" dirty="0" smtClean="0">
                <a:solidFill>
                  <a:srgbClr val="0070C0"/>
                </a:solidFill>
              </a:rPr>
              <a:t>interpreted</a:t>
            </a:r>
            <a:r>
              <a:rPr lang="en-IN" sz="2400" dirty="0" smtClean="0"/>
              <a:t> as the </a:t>
            </a:r>
            <a:r>
              <a:rPr lang="en-IN" sz="2400" b="1" dirty="0" smtClean="0">
                <a:solidFill>
                  <a:srgbClr val="C00000"/>
                </a:solidFill>
              </a:rPr>
              <a:t>decrement operator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2060"/>
                </a:solidFill>
              </a:rPr>
              <a:t>--</a:t>
            </a:r>
            <a:r>
              <a:rPr lang="en-IN" sz="2400" dirty="0" smtClean="0"/>
              <a:t>, which would </a:t>
            </a:r>
            <a:r>
              <a:rPr lang="en-IN" sz="2400" b="1" dirty="0" smtClean="0">
                <a:solidFill>
                  <a:srgbClr val="7030A0"/>
                </a:solidFill>
              </a:rPr>
              <a:t>result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compile-time error </a:t>
            </a:r>
            <a:r>
              <a:rPr lang="en-IN" sz="2400" dirty="0" smtClean="0"/>
              <a:t>because a </a:t>
            </a:r>
            <a:r>
              <a:rPr lang="en-IN" sz="2400" b="1" dirty="0" smtClean="0">
                <a:solidFill>
                  <a:schemeClr val="accent1"/>
                </a:solidFill>
              </a:rPr>
              <a:t>literal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cannot </a:t>
            </a:r>
            <a:r>
              <a:rPr lang="en-IN" sz="2400" dirty="0" smtClean="0"/>
              <a:t>be </a:t>
            </a:r>
            <a:r>
              <a:rPr lang="en-IN" sz="2400" b="1" dirty="0" smtClean="0"/>
              <a:t>decremented</a:t>
            </a:r>
            <a:r>
              <a:rPr lang="en-IN" sz="2400" dirty="0" smtClean="0"/>
              <a:t>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Unary Operator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operators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++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C00000"/>
                </a:solidFill>
              </a:rPr>
              <a:t>--</a:t>
            </a:r>
            <a:r>
              <a:rPr lang="en-IN" sz="2400" b="1" dirty="0" smtClean="0"/>
              <a:t> </a:t>
            </a:r>
            <a:r>
              <a:rPr lang="en-IN" sz="2400" dirty="0" smtClean="0"/>
              <a:t>are also </a:t>
            </a:r>
            <a:r>
              <a:rPr lang="en-IN" sz="2400" b="1" dirty="0" smtClean="0">
                <a:solidFill>
                  <a:srgbClr val="00B050"/>
                </a:solidFill>
              </a:rPr>
              <a:t>unary operators </a:t>
            </a:r>
            <a:r>
              <a:rPr lang="en-IN" sz="2400" dirty="0" smtClean="0"/>
              <a:t>as they </a:t>
            </a:r>
            <a:r>
              <a:rPr lang="en-IN" sz="2400" b="1" dirty="0" smtClean="0">
                <a:solidFill>
                  <a:srgbClr val="002060"/>
                </a:solidFill>
              </a:rPr>
              <a:t>too  work </a:t>
            </a:r>
            <a:r>
              <a:rPr lang="en-IN" sz="2400" dirty="0" smtClean="0"/>
              <a:t>with a </a:t>
            </a:r>
            <a:r>
              <a:rPr lang="en-IN" sz="2400" b="1" dirty="0" smtClean="0">
                <a:solidFill>
                  <a:schemeClr val="accent1"/>
                </a:solidFill>
              </a:rPr>
              <a:t>single operand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They’re used to </a:t>
            </a:r>
            <a:r>
              <a:rPr lang="en-IN" sz="2400" b="1" dirty="0" smtClean="0">
                <a:solidFill>
                  <a:srgbClr val="7030A0"/>
                </a:solidFill>
              </a:rPr>
              <a:t>increment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decrement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1"/>
                </a:solidFill>
              </a:rPr>
              <a:t>value</a:t>
            </a:r>
            <a:r>
              <a:rPr lang="en-IN" sz="2400" dirty="0" smtClean="0"/>
              <a:t> of a </a:t>
            </a:r>
            <a:r>
              <a:rPr lang="en-IN" sz="2400" b="1" dirty="0" smtClean="0">
                <a:solidFill>
                  <a:srgbClr val="00B050"/>
                </a:solidFill>
              </a:rPr>
              <a:t>variable </a:t>
            </a:r>
            <a:r>
              <a:rPr lang="en-IN" sz="2400" dirty="0" smtClean="0"/>
              <a:t>by 1.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4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71876"/>
            <a:ext cx="871543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Very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Numeric Promotions in Arithmetic Expressions</a:t>
            </a:r>
          </a:p>
          <a:p>
            <a:r>
              <a:rPr lang="en-IN" sz="2200" b="1" dirty="0" smtClean="0">
                <a:solidFill>
                  <a:srgbClr val="002060"/>
                </a:solidFill>
              </a:rPr>
              <a:t>Unary numeric promotion </a:t>
            </a:r>
            <a:r>
              <a:rPr lang="en-IN" sz="2200" dirty="0" smtClean="0"/>
              <a:t>is </a:t>
            </a:r>
            <a:r>
              <a:rPr lang="en-IN" sz="2200" b="1" dirty="0" smtClean="0">
                <a:solidFill>
                  <a:srgbClr val="00B050"/>
                </a:solidFill>
              </a:rPr>
              <a:t>applied</a:t>
            </a:r>
            <a:r>
              <a:rPr lang="en-IN" sz="2200" dirty="0" smtClean="0"/>
              <a:t> to the </a:t>
            </a:r>
            <a:r>
              <a:rPr lang="en-IN" sz="2200" b="1" dirty="0" smtClean="0">
                <a:solidFill>
                  <a:srgbClr val="C00000"/>
                </a:solidFill>
              </a:rPr>
              <a:t>single operand </a:t>
            </a:r>
            <a:r>
              <a:rPr lang="en-IN" sz="2200" dirty="0" smtClean="0"/>
              <a:t>of the </a:t>
            </a:r>
            <a:r>
              <a:rPr lang="en-IN" sz="2200" b="1" dirty="0" smtClean="0">
                <a:solidFill>
                  <a:srgbClr val="7030A0"/>
                </a:solidFill>
              </a:rPr>
              <a:t>unary arithmetic operators</a:t>
            </a:r>
            <a:r>
              <a:rPr lang="en-IN" sz="2200" dirty="0" smtClean="0">
                <a:solidFill>
                  <a:srgbClr val="C00000"/>
                </a:solidFill>
              </a:rPr>
              <a:t> -</a:t>
            </a:r>
            <a:r>
              <a:rPr lang="en-IN" sz="2200" dirty="0" smtClean="0"/>
              <a:t> and </a:t>
            </a:r>
            <a:r>
              <a:rPr lang="en-IN" sz="2200" dirty="0" smtClean="0">
                <a:solidFill>
                  <a:srgbClr val="C00000"/>
                </a:solidFill>
              </a:rPr>
              <a:t>+</a:t>
            </a:r>
            <a:r>
              <a:rPr lang="en-IN" sz="2200" dirty="0" smtClean="0"/>
              <a:t>. </a:t>
            </a:r>
          </a:p>
          <a:p>
            <a:endParaRPr lang="en-IN" sz="2200" dirty="0" smtClean="0"/>
          </a:p>
          <a:p>
            <a:r>
              <a:rPr lang="en-IN" sz="2200" dirty="0" smtClean="0"/>
              <a:t>When a </a:t>
            </a:r>
            <a:r>
              <a:rPr lang="en-IN" sz="2200" b="1" dirty="0" smtClean="0">
                <a:solidFill>
                  <a:srgbClr val="7030A0"/>
                </a:solidFill>
              </a:rPr>
              <a:t>unary arithmetic operator </a:t>
            </a:r>
            <a:r>
              <a:rPr lang="en-IN" sz="2200" dirty="0" smtClean="0"/>
              <a:t>is </a:t>
            </a:r>
            <a:r>
              <a:rPr lang="en-IN" sz="2200" b="1" dirty="0" smtClean="0">
                <a:solidFill>
                  <a:srgbClr val="00B050"/>
                </a:solidFill>
              </a:rPr>
              <a:t>applied</a:t>
            </a:r>
            <a:r>
              <a:rPr lang="en-IN" sz="2200" dirty="0" smtClean="0"/>
              <a:t> to an </a:t>
            </a:r>
            <a:r>
              <a:rPr lang="en-IN" sz="2200" b="1" dirty="0" smtClean="0">
                <a:solidFill>
                  <a:srgbClr val="0070C0"/>
                </a:solidFill>
              </a:rPr>
              <a:t>operand </a:t>
            </a:r>
            <a:r>
              <a:rPr lang="en-IN" sz="2200" dirty="0" smtClean="0"/>
              <a:t>whose type is </a:t>
            </a:r>
            <a:r>
              <a:rPr lang="en-IN" sz="2200" b="1" dirty="0" smtClean="0">
                <a:solidFill>
                  <a:srgbClr val="C00000"/>
                </a:solidFill>
              </a:rPr>
              <a:t>narrower than </a:t>
            </a:r>
            <a:r>
              <a:rPr lang="en-IN" sz="2200" b="1" dirty="0" err="1" smtClean="0">
                <a:solidFill>
                  <a:srgbClr val="C00000"/>
                </a:solidFill>
              </a:rPr>
              <a:t>int</a:t>
            </a:r>
            <a:r>
              <a:rPr lang="en-IN" sz="2200" dirty="0" smtClean="0"/>
              <a:t>, the </a:t>
            </a:r>
            <a:r>
              <a:rPr lang="en-IN" sz="2200" b="1" dirty="0" smtClean="0">
                <a:solidFill>
                  <a:srgbClr val="0070C0"/>
                </a:solidFill>
              </a:rPr>
              <a:t>operand</a:t>
            </a:r>
            <a:r>
              <a:rPr lang="en-IN" sz="2200" dirty="0" smtClean="0"/>
              <a:t> is </a:t>
            </a:r>
            <a:r>
              <a:rPr lang="en-IN" sz="2200" b="1" dirty="0" smtClean="0">
                <a:solidFill>
                  <a:srgbClr val="00B050"/>
                </a:solidFill>
              </a:rPr>
              <a:t>promoted </a:t>
            </a:r>
            <a:r>
              <a:rPr lang="en-IN" sz="2200" dirty="0" smtClean="0"/>
              <a:t>to a </a:t>
            </a:r>
            <a:r>
              <a:rPr lang="en-IN" sz="2200" b="1" dirty="0" smtClean="0">
                <a:solidFill>
                  <a:srgbClr val="002060"/>
                </a:solidFill>
              </a:rPr>
              <a:t>value</a:t>
            </a:r>
            <a:r>
              <a:rPr lang="en-IN" sz="2200" dirty="0" smtClean="0"/>
              <a:t> of type </a:t>
            </a:r>
            <a:r>
              <a:rPr lang="en-IN" sz="2200" b="1" dirty="0" err="1" smtClean="0">
                <a:solidFill>
                  <a:srgbClr val="7030A0"/>
                </a:solidFill>
              </a:rPr>
              <a:t>int</a:t>
            </a:r>
            <a:r>
              <a:rPr lang="en-IN" sz="2200" dirty="0" smtClean="0"/>
              <a:t>, with the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r>
              <a:rPr lang="en-IN" sz="2200" dirty="0" smtClean="0"/>
              <a:t> resulting in an</a:t>
            </a:r>
            <a:r>
              <a:rPr lang="en-IN" sz="2200" dirty="0" smtClean="0">
                <a:solidFill>
                  <a:srgbClr val="002060"/>
                </a:solidFill>
              </a:rPr>
              <a:t> </a:t>
            </a:r>
            <a:r>
              <a:rPr lang="en-IN" sz="2200" b="1" dirty="0" err="1" smtClean="0">
                <a:solidFill>
                  <a:srgbClr val="002060"/>
                </a:solidFill>
              </a:rPr>
              <a:t>int</a:t>
            </a:r>
            <a:r>
              <a:rPr lang="en-IN" sz="2200" dirty="0" smtClean="0">
                <a:solidFill>
                  <a:srgbClr val="002060"/>
                </a:solidFill>
              </a:rPr>
              <a:t> </a:t>
            </a:r>
            <a:r>
              <a:rPr lang="en-IN" sz="2200" dirty="0" smtClean="0"/>
              <a:t>value. </a:t>
            </a:r>
          </a:p>
          <a:p>
            <a:pPr lvl="1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	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byte b = 3; 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         </a:t>
            </a:r>
          </a:p>
          <a:p>
            <a:pPr lvl="1">
              <a:buNone/>
            </a:pPr>
            <a:r>
              <a:rPr lang="en-IN" sz="1800" dirty="0" smtClean="0">
                <a:solidFill>
                  <a:srgbClr val="7030A0"/>
                </a:solidFill>
              </a:rPr>
              <a:t> </a:t>
            </a:r>
            <a:r>
              <a:rPr lang="en-IN" sz="1800" b="1" dirty="0" smtClean="0">
                <a:solidFill>
                  <a:srgbClr val="7030A0"/>
                </a:solidFill>
              </a:rPr>
              <a:t>// OK. </a:t>
            </a:r>
            <a:r>
              <a:rPr lang="en-IN" sz="1800" b="1" dirty="0" err="1" smtClean="0">
                <a:solidFill>
                  <a:srgbClr val="7030A0"/>
                </a:solidFill>
              </a:rPr>
              <a:t>int</a:t>
            </a:r>
            <a:r>
              <a:rPr lang="en-IN" sz="1800" b="1" dirty="0" smtClean="0">
                <a:solidFill>
                  <a:srgbClr val="7030A0"/>
                </a:solidFill>
              </a:rPr>
              <a:t> literal in range. Narrowing conversion.</a:t>
            </a:r>
            <a:r>
              <a:rPr lang="en-IN" sz="2000" b="1" dirty="0" smtClean="0">
                <a:solidFill>
                  <a:schemeClr val="bg1"/>
                </a:solidFill>
              </a:rPr>
              <a:t/>
            </a:r>
            <a:br>
              <a:rPr lang="en-IN" sz="2000" b="1" dirty="0" smtClean="0">
                <a:solidFill>
                  <a:schemeClr val="bg1"/>
                </a:solidFill>
              </a:rPr>
            </a:b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b=-b;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smtClean="0">
                <a:solidFill>
                  <a:srgbClr val="7030A0"/>
                </a:solidFill>
              </a:rPr>
              <a:t>//	Error ! </a:t>
            </a:r>
            <a:r>
              <a:rPr lang="en-IN" sz="1800" b="1" dirty="0" err="1" smtClean="0">
                <a:solidFill>
                  <a:srgbClr val="7030A0"/>
                </a:solidFill>
              </a:rPr>
              <a:t>Lossy</a:t>
            </a:r>
            <a:r>
              <a:rPr lang="en-IN" sz="1800" b="1" dirty="0" smtClean="0">
                <a:solidFill>
                  <a:srgbClr val="7030A0"/>
                </a:solidFill>
              </a:rPr>
              <a:t> conversion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   b = (byte) -b;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     </a:t>
            </a:r>
          </a:p>
          <a:p>
            <a:pPr lvl="1">
              <a:buNone/>
            </a:pPr>
            <a:r>
              <a:rPr lang="en-IN" sz="1800" dirty="0" smtClean="0">
                <a:solidFill>
                  <a:schemeClr val="bg1"/>
                </a:solidFill>
              </a:rPr>
              <a:t> </a:t>
            </a:r>
            <a:r>
              <a:rPr lang="en-IN" sz="1800" b="1" dirty="0" smtClean="0">
                <a:solidFill>
                  <a:srgbClr val="7030A0"/>
                </a:solidFill>
              </a:rPr>
              <a:t>// OK Cast applied  on assignment.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Types Of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Important Rules Regarding Evaluation Order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Examples</a:t>
            </a: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Very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Binary numeric promotion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B050"/>
                </a:solidFill>
              </a:rPr>
              <a:t>applied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operands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70C0"/>
                </a:solidFill>
              </a:rPr>
              <a:t>binary arithmetic operators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It’s </a:t>
            </a:r>
            <a:r>
              <a:rPr lang="en-IN" sz="2400" b="1" dirty="0" smtClean="0">
                <a:solidFill>
                  <a:srgbClr val="00B050"/>
                </a:solidFill>
              </a:rPr>
              <a:t>application</a:t>
            </a:r>
            <a:r>
              <a:rPr lang="en-IN" sz="2400" dirty="0" smtClean="0"/>
              <a:t> leads to </a:t>
            </a:r>
            <a:r>
              <a:rPr lang="en-IN" sz="2400" b="1" dirty="0" smtClean="0">
                <a:solidFill>
                  <a:srgbClr val="7030A0"/>
                </a:solidFill>
              </a:rPr>
              <a:t>type promotion </a:t>
            </a:r>
            <a:r>
              <a:rPr lang="en-IN" sz="2400" dirty="0" smtClean="0"/>
              <a:t>for the </a:t>
            </a:r>
            <a:r>
              <a:rPr lang="en-IN" sz="2400" b="1" dirty="0" smtClean="0">
                <a:solidFill>
                  <a:srgbClr val="C00000"/>
                </a:solidFill>
              </a:rPr>
              <a:t>operands </a:t>
            </a:r>
          </a:p>
          <a:p>
            <a:endParaRPr lang="en-IN" sz="2400" dirty="0" smtClean="0"/>
          </a:p>
          <a:p>
            <a:r>
              <a:rPr lang="en-IN" sz="2400" dirty="0" smtClean="0"/>
              <a:t> The result is of the </a:t>
            </a:r>
            <a:r>
              <a:rPr lang="en-IN" sz="2400" b="1" dirty="0" smtClean="0">
                <a:solidFill>
                  <a:srgbClr val="0070C0"/>
                </a:solidFill>
              </a:rPr>
              <a:t>promoted type</a:t>
            </a:r>
            <a:r>
              <a:rPr lang="en-IN" sz="2400" dirty="0" smtClean="0"/>
              <a:t>, which is always type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 or </a:t>
            </a:r>
            <a:r>
              <a:rPr lang="en-IN" sz="2400" b="1" dirty="0" smtClean="0">
                <a:solidFill>
                  <a:srgbClr val="C00000"/>
                </a:solidFill>
              </a:rPr>
              <a:t>wider</a:t>
            </a:r>
            <a:r>
              <a:rPr lang="en-IN" sz="2400" dirty="0" smtClean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Very Important Point !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promotion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7"/>
            <a:ext cx="8858312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Another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When a </a:t>
            </a:r>
            <a:r>
              <a:rPr lang="en-IN" sz="2400" b="1" dirty="0" smtClean="0">
                <a:solidFill>
                  <a:srgbClr val="0070C0"/>
                </a:solidFill>
              </a:rPr>
              <a:t>unary operator </a:t>
            </a:r>
            <a:r>
              <a:rPr lang="en-IN" sz="2400" dirty="0" smtClean="0"/>
              <a:t>is used in an </a:t>
            </a:r>
            <a:r>
              <a:rPr lang="en-IN" sz="2400" b="1" dirty="0" smtClean="0">
                <a:solidFill>
                  <a:srgbClr val="7030A0"/>
                </a:solidFill>
              </a:rPr>
              <a:t>expression</a:t>
            </a:r>
            <a:r>
              <a:rPr lang="en-IN" sz="2400" dirty="0" smtClean="0"/>
              <a:t>, it’s </a:t>
            </a:r>
            <a:r>
              <a:rPr lang="en-IN" sz="2400" b="1" dirty="0" smtClean="0">
                <a:solidFill>
                  <a:srgbClr val="00B050"/>
                </a:solidFill>
              </a:rPr>
              <a:t>placement </a:t>
            </a:r>
            <a:r>
              <a:rPr lang="en-IN" sz="2400" dirty="0" smtClean="0"/>
              <a:t>with respect to its </a:t>
            </a:r>
            <a:r>
              <a:rPr lang="en-IN" sz="2400" b="1" dirty="0" smtClean="0">
                <a:solidFill>
                  <a:srgbClr val="C00000"/>
                </a:solidFill>
              </a:rPr>
              <a:t>operand</a:t>
            </a:r>
            <a:r>
              <a:rPr lang="en-IN" sz="2400" dirty="0" smtClean="0"/>
              <a:t> decides whether its </a:t>
            </a:r>
            <a:r>
              <a:rPr lang="en-IN" sz="2400" b="1" dirty="0" smtClean="0">
                <a:solidFill>
                  <a:srgbClr val="002060"/>
                </a:solidFill>
              </a:rPr>
              <a:t>value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increment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decrement</a:t>
            </a:r>
            <a:r>
              <a:rPr lang="en-IN" sz="2400" dirty="0" smtClean="0"/>
              <a:t> before the </a:t>
            </a:r>
            <a:r>
              <a:rPr lang="en-IN" sz="2400" b="1" dirty="0" smtClean="0">
                <a:solidFill>
                  <a:srgbClr val="002060"/>
                </a:solidFill>
              </a:rPr>
              <a:t>evaluation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B050"/>
                </a:solidFill>
              </a:rPr>
              <a:t>expression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70C0"/>
                </a:solidFill>
              </a:rPr>
              <a:t>after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evaluation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00B050"/>
                </a:solidFill>
              </a:rPr>
              <a:t>expression.</a:t>
            </a:r>
          </a:p>
          <a:p>
            <a:pPr>
              <a:buNone/>
            </a:pPr>
            <a:endParaRPr lang="en-US" alt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4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429000"/>
            <a:ext cx="8715436" cy="290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Another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When </a:t>
            </a:r>
            <a:r>
              <a:rPr lang="en-IN" sz="2400" dirty="0" smtClean="0">
                <a:solidFill>
                  <a:srgbClr val="C00000"/>
                </a:solidFill>
              </a:rPr>
              <a:t>++</a:t>
            </a:r>
            <a:r>
              <a:rPr lang="en-IN" sz="2400" dirty="0" smtClean="0"/>
              <a:t> is used in </a:t>
            </a:r>
            <a:r>
              <a:rPr lang="en-IN" sz="2400" b="1" dirty="0" smtClean="0">
                <a:solidFill>
                  <a:srgbClr val="7030A0"/>
                </a:solidFill>
              </a:rPr>
              <a:t>postfix notation </a:t>
            </a:r>
            <a:r>
              <a:rPr lang="en-IN" sz="2400" dirty="0" smtClean="0"/>
              <a:t>with an </a:t>
            </a:r>
            <a:r>
              <a:rPr lang="en-IN" sz="2400" b="1" dirty="0" smtClean="0">
                <a:solidFill>
                  <a:srgbClr val="0070C0"/>
                </a:solidFill>
              </a:rPr>
              <a:t>operand</a:t>
            </a:r>
            <a:r>
              <a:rPr lang="en-IN" sz="2400" dirty="0" smtClean="0"/>
              <a:t>, its value </a:t>
            </a:r>
            <a:r>
              <a:rPr lang="en-IN" sz="2400" b="1" dirty="0" smtClean="0">
                <a:solidFill>
                  <a:srgbClr val="00B050"/>
                </a:solidFill>
              </a:rPr>
              <a:t>increments</a:t>
            </a:r>
            <a:r>
              <a:rPr lang="en-IN" sz="2400" dirty="0" smtClean="0"/>
              <a:t> after 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has been used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2060"/>
                </a:solidFill>
              </a:rPr>
              <a:t>expression</a:t>
            </a:r>
            <a:r>
              <a:rPr lang="en-IN" sz="2400" dirty="0" smtClean="0"/>
              <a:t>:</a:t>
            </a:r>
            <a:endParaRPr lang="en-US" altLang="en-US" sz="2400" b="1" dirty="0" smtClean="0"/>
          </a:p>
          <a:p>
            <a:pPr>
              <a:buNone/>
            </a:pPr>
            <a:endParaRPr lang="en-US" alt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getfile (24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000372"/>
            <a:ext cx="871543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Another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What do you think the output of the following code will be? </a:t>
            </a:r>
          </a:p>
          <a:p>
            <a:pPr>
              <a:buNone/>
            </a:pPr>
            <a:endParaRPr lang="en-US" alt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		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int a = 10; 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		a = a++ + a + a-- - a-- + ++a; </a:t>
            </a:r>
          </a:p>
          <a:p>
            <a:pPr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		System.out.println(a);</a:t>
            </a:r>
          </a:p>
          <a:p>
            <a:pPr>
              <a:buNone/>
            </a:pPr>
            <a:endParaRPr lang="pt-BR" alt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altLang="en-US" sz="2400" b="1" dirty="0" smtClean="0">
                <a:solidFill>
                  <a:srgbClr val="002060"/>
                </a:solidFill>
              </a:rPr>
              <a:t>		</a:t>
            </a:r>
            <a:r>
              <a:rPr lang="pt-BR" altLang="en-US" sz="2400" b="1" u="sng" dirty="0" smtClean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 smtClean="0">
                <a:solidFill>
                  <a:schemeClr val="bg1"/>
                </a:solidFill>
              </a:rPr>
              <a:t>                 </a:t>
            </a:r>
            <a:r>
              <a:rPr lang="pt-BR" altLang="en-US" sz="2400" b="1" dirty="0" smtClean="0">
                <a:solidFill>
                  <a:srgbClr val="C00000"/>
                </a:solidFill>
              </a:rPr>
              <a:t>32</a:t>
            </a:r>
            <a:endParaRPr lang="en-US" alt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Explanation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evaluation</a:t>
            </a:r>
            <a:r>
              <a:rPr lang="en-IN" sz="2400" dirty="0" smtClean="0"/>
              <a:t> of an </a:t>
            </a:r>
            <a:r>
              <a:rPr lang="en-IN" sz="2400" b="1" dirty="0" smtClean="0">
                <a:solidFill>
                  <a:srgbClr val="00B050"/>
                </a:solidFill>
              </a:rPr>
              <a:t>expression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starts from left to right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rgbClr val="002060"/>
                </a:solidFill>
              </a:rPr>
              <a:t>prefix unary operator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B050"/>
                </a:solidFill>
              </a:rPr>
              <a:t>value</a:t>
            </a:r>
            <a:r>
              <a:rPr lang="en-IN" sz="2400" dirty="0" smtClean="0"/>
              <a:t> of its </a:t>
            </a:r>
            <a:r>
              <a:rPr lang="en-IN" sz="2400" b="1" dirty="0" smtClean="0">
                <a:solidFill>
                  <a:srgbClr val="C00000"/>
                </a:solidFill>
              </a:rPr>
              <a:t>operand </a:t>
            </a:r>
            <a:r>
              <a:rPr lang="en-IN" sz="2400" b="1" dirty="0" smtClean="0">
                <a:solidFill>
                  <a:srgbClr val="7030A0"/>
                </a:solidFill>
              </a:rPr>
              <a:t>increments </a:t>
            </a:r>
            <a:r>
              <a:rPr lang="en-IN" sz="2400" dirty="0" smtClean="0"/>
              <a:t>or</a:t>
            </a:r>
            <a:r>
              <a:rPr lang="en-IN" sz="2400" b="1" dirty="0" smtClean="0">
                <a:solidFill>
                  <a:srgbClr val="7030A0"/>
                </a:solidFill>
              </a:rPr>
              <a:t> decrements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just before </a:t>
            </a:r>
            <a:r>
              <a:rPr lang="en-IN" sz="2400" dirty="0" smtClean="0"/>
              <a:t>its </a:t>
            </a:r>
            <a:r>
              <a:rPr lang="en-IN" sz="2400" b="1" dirty="0" smtClean="0">
                <a:solidFill>
                  <a:srgbClr val="00B050"/>
                </a:solidFill>
              </a:rPr>
              <a:t>value</a:t>
            </a:r>
            <a:r>
              <a:rPr lang="en-IN" sz="2400" dirty="0" smtClean="0"/>
              <a:t> is used in an </a:t>
            </a:r>
            <a:r>
              <a:rPr lang="en-IN" sz="2400" b="1" dirty="0" smtClean="0">
                <a:solidFill>
                  <a:srgbClr val="0070C0"/>
                </a:solidFill>
              </a:rPr>
              <a:t>expression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rgbClr val="002060"/>
                </a:solidFill>
              </a:rPr>
              <a:t>postfix unary operator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B050"/>
                </a:solidFill>
              </a:rPr>
              <a:t>value</a:t>
            </a:r>
            <a:r>
              <a:rPr lang="en-IN" sz="2400" dirty="0" smtClean="0"/>
              <a:t> of its </a:t>
            </a:r>
            <a:r>
              <a:rPr lang="en-IN" sz="2400" b="1" dirty="0" smtClean="0">
                <a:solidFill>
                  <a:srgbClr val="C00000"/>
                </a:solidFill>
              </a:rPr>
              <a:t>operand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increments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decrements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just after </a:t>
            </a:r>
            <a:r>
              <a:rPr lang="en-IN" sz="2400" dirty="0" smtClean="0"/>
              <a:t>its </a:t>
            </a:r>
            <a:r>
              <a:rPr lang="en-IN" sz="2400" b="1" dirty="0" smtClean="0">
                <a:solidFill>
                  <a:srgbClr val="00B050"/>
                </a:solidFill>
              </a:rPr>
              <a:t>value</a:t>
            </a:r>
            <a:r>
              <a:rPr lang="en-IN" sz="2400" dirty="0" smtClean="0"/>
              <a:t> is used in an </a:t>
            </a:r>
            <a:r>
              <a:rPr lang="en-IN" sz="2400" b="1" dirty="0" smtClean="0">
                <a:solidFill>
                  <a:srgbClr val="0070C0"/>
                </a:solidFill>
              </a:rPr>
              <a:t>expression</a:t>
            </a:r>
            <a:endParaRPr lang="en-US" alt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Explanation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7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3542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200" b="1" dirty="0" smtClean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		 </a:t>
            </a:r>
            <a:r>
              <a:rPr lang="pt-BR" sz="2200" b="1" dirty="0" smtClean="0">
                <a:solidFill>
                  <a:schemeClr val="accent6">
                    <a:lumMod val="75000"/>
                  </a:schemeClr>
                </a:solidFill>
              </a:rPr>
              <a:t>int a = 10; </a:t>
            </a:r>
          </a:p>
          <a:p>
            <a:pPr>
              <a:buNone/>
            </a:pPr>
            <a:r>
              <a:rPr lang="pt-BR" sz="2200" b="1" dirty="0" smtClean="0">
                <a:solidFill>
                  <a:schemeClr val="accent6">
                    <a:lumMod val="75000"/>
                  </a:schemeClr>
                </a:solidFill>
              </a:rPr>
              <a:t>		a = ++a + a + --a - --a + a++; </a:t>
            </a:r>
          </a:p>
          <a:p>
            <a:pPr>
              <a:buNone/>
            </a:pPr>
            <a:r>
              <a:rPr lang="pt-BR" sz="2200" b="1" dirty="0" smtClean="0">
                <a:solidFill>
                  <a:schemeClr val="accent6">
                    <a:lumMod val="75000"/>
                  </a:schemeClr>
                </a:solidFill>
              </a:rPr>
              <a:t>		System.out.println (a);</a:t>
            </a:r>
            <a:endParaRPr lang="pt-BR" altLang="en-US" sz="2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altLang="en-US" sz="2400" b="1" dirty="0" smtClean="0">
                <a:solidFill>
                  <a:schemeClr val="bg1"/>
                </a:solidFill>
              </a:rPr>
              <a:t>		</a:t>
            </a:r>
          </a:p>
          <a:p>
            <a:pPr>
              <a:buNone/>
            </a:pPr>
            <a:r>
              <a:rPr lang="pt-BR" altLang="en-US" sz="2400" b="1" dirty="0" smtClean="0">
                <a:solidFill>
                  <a:schemeClr val="bg1"/>
                </a:solidFill>
              </a:rPr>
              <a:t>		</a:t>
            </a:r>
            <a:r>
              <a:rPr lang="pt-BR" altLang="en-US" sz="2200" b="1" u="sng" dirty="0" smtClean="0">
                <a:solidFill>
                  <a:srgbClr val="002060"/>
                </a:solidFill>
              </a:rPr>
              <a:t>Answer:</a:t>
            </a:r>
            <a:r>
              <a:rPr lang="pt-BR" altLang="en-US" sz="2200" dirty="0" smtClean="0">
                <a:solidFill>
                  <a:schemeClr val="bg1"/>
                </a:solidFill>
              </a:rPr>
              <a:t>  </a:t>
            </a:r>
          </a:p>
          <a:p>
            <a:pPr>
              <a:buNone/>
            </a:pPr>
            <a:r>
              <a:rPr lang="pt-BR" altLang="en-US" sz="2200" dirty="0" smtClean="0">
                <a:solidFill>
                  <a:schemeClr val="bg1"/>
                </a:solidFill>
              </a:rPr>
              <a:t>		</a:t>
            </a:r>
            <a:r>
              <a:rPr lang="pt-BR" altLang="en-US" sz="2200" b="1" dirty="0" smtClean="0">
                <a:solidFill>
                  <a:srgbClr val="C00000"/>
                </a:solidFill>
              </a:rPr>
              <a:t>32 </a:t>
            </a:r>
          </a:p>
          <a:p>
            <a:pPr>
              <a:buNone/>
            </a:pPr>
            <a:endParaRPr lang="pt-BR" alt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altLang="en-US" sz="2400" dirty="0" smtClean="0">
                <a:solidFill>
                  <a:schemeClr val="bg1"/>
                </a:solidFill>
              </a:rPr>
              <a:t>	</a:t>
            </a:r>
            <a:r>
              <a:rPr lang="pt-BR" altLang="en-US" sz="2200" b="1" dirty="0" smtClean="0">
                <a:solidFill>
                  <a:srgbClr val="002060"/>
                </a:solidFill>
              </a:rPr>
              <a:t>Why the last a++ did not retain it’s value ?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a++ </a:t>
            </a:r>
            <a:r>
              <a:rPr lang="en-IN" sz="2000" dirty="0" smtClean="0"/>
              <a:t>is a </a:t>
            </a:r>
            <a:r>
              <a:rPr lang="en-IN" sz="2000" b="1" dirty="0" smtClean="0">
                <a:solidFill>
                  <a:srgbClr val="7030A0"/>
                </a:solidFill>
              </a:rPr>
              <a:t>post increment</a:t>
            </a:r>
            <a:r>
              <a:rPr lang="en-IN" sz="2000" dirty="0" smtClean="0"/>
              <a:t>, so </a:t>
            </a:r>
            <a:r>
              <a:rPr lang="en-IN" sz="2000" b="1" dirty="0" smtClean="0">
                <a:solidFill>
                  <a:srgbClr val="C00000"/>
                </a:solidFill>
              </a:rPr>
              <a:t>a </a:t>
            </a:r>
            <a:r>
              <a:rPr lang="en-IN" sz="2000" dirty="0" smtClean="0"/>
              <a:t>is </a:t>
            </a:r>
            <a:r>
              <a:rPr lang="en-IN" sz="2000" b="1" dirty="0" smtClean="0">
                <a:solidFill>
                  <a:srgbClr val="002060"/>
                </a:solidFill>
              </a:rPr>
              <a:t>assigned the value </a:t>
            </a:r>
            <a:r>
              <a:rPr lang="en-IN" sz="2000" dirty="0" smtClean="0"/>
              <a:t>of </a:t>
            </a:r>
            <a:r>
              <a:rPr lang="en-IN" sz="2000" b="1" dirty="0" smtClean="0">
                <a:solidFill>
                  <a:srgbClr val="C00000"/>
                </a:solidFill>
              </a:rPr>
              <a:t>a</a:t>
            </a:r>
            <a:r>
              <a:rPr lang="en-IN" sz="2000" dirty="0" smtClean="0"/>
              <a:t>  and the </a:t>
            </a:r>
            <a:r>
              <a:rPr lang="en-IN" sz="2000" b="1" dirty="0" smtClean="0">
                <a:solidFill>
                  <a:srgbClr val="0070C0"/>
                </a:solidFill>
              </a:rPr>
              <a:t>ghost variable</a:t>
            </a:r>
            <a:r>
              <a:rPr lang="en-IN" sz="2000" dirty="0" smtClean="0"/>
              <a:t> of </a:t>
            </a:r>
            <a:r>
              <a:rPr lang="en-IN" sz="2000" b="1" dirty="0" smtClean="0">
                <a:solidFill>
                  <a:srgbClr val="C00000"/>
                </a:solidFill>
              </a:rPr>
              <a:t>a</a:t>
            </a:r>
            <a:r>
              <a:rPr lang="en-IN" sz="2000" dirty="0" smtClean="0"/>
              <a:t> is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incremented afterwards</a:t>
            </a:r>
            <a:r>
              <a:rPr lang="en-IN" sz="2000" dirty="0" smtClean="0"/>
              <a:t> making </a:t>
            </a:r>
            <a:r>
              <a:rPr lang="en-IN" sz="2000" b="1" dirty="0" smtClean="0">
                <a:solidFill>
                  <a:srgbClr val="0070C0"/>
                </a:solidFill>
              </a:rPr>
              <a:t>no difference </a:t>
            </a:r>
            <a:r>
              <a:rPr lang="en-IN" sz="2000" dirty="0" smtClean="0"/>
              <a:t>to the real </a:t>
            </a:r>
            <a:r>
              <a:rPr lang="en-IN" sz="2000" b="1" dirty="0" smtClean="0">
                <a:solidFill>
                  <a:srgbClr val="C00000"/>
                </a:solidFill>
              </a:rPr>
              <a:t>a </a:t>
            </a:r>
            <a:endParaRPr lang="en-US" alt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 smtClean="0"/>
          </a:p>
          <a:p>
            <a:pPr>
              <a:buNone/>
            </a:pPr>
            <a:endParaRPr lang="en-US" altLang="en-US" sz="1800" b="1" dirty="0" smtClean="0"/>
          </a:p>
          <a:p>
            <a:pPr>
              <a:buNone/>
            </a:pPr>
            <a:r>
              <a:rPr lang="pt-BR" sz="2000" dirty="0" smtClean="0"/>
              <a:t>		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a=3; 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a=a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++;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  <a:r>
              <a:rPr lang="pt-B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 smtClean="0"/>
              <a:t>		</a:t>
            </a:r>
            <a:r>
              <a:rPr lang="pt-BR" altLang="en-US" sz="2400" b="1" u="sng" dirty="0" smtClean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 smtClean="0"/>
              <a:t>	</a:t>
            </a:r>
            <a:r>
              <a:rPr lang="pt-BR" altLang="en-US" sz="2400" dirty="0" smtClean="0">
                <a:solidFill>
                  <a:srgbClr val="C00000"/>
                </a:solidFill>
              </a:rPr>
              <a:t>	</a:t>
            </a:r>
            <a:r>
              <a:rPr lang="pt-BR" altLang="en-US" sz="2400" dirty="0" smtClean="0">
                <a:solidFill>
                  <a:srgbClr val="C00000"/>
                </a:solidFill>
              </a:rPr>
              <a:t>3 </a:t>
            </a:r>
            <a:endParaRPr lang="pt-BR" alt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 smtClean="0"/>
          </a:p>
          <a:p>
            <a:pPr>
              <a:buNone/>
            </a:pPr>
            <a:endParaRPr lang="en-US" altLang="en-US" sz="1800" b="1" dirty="0" smtClean="0"/>
          </a:p>
          <a:p>
            <a:pPr>
              <a:buNone/>
            </a:pPr>
            <a:r>
              <a:rPr lang="pt-BR" sz="2000" dirty="0" smtClean="0"/>
              <a:t>		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a=0;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for(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=0;i&lt;100;i++)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{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	a=a++;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}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(a); </a:t>
            </a:r>
            <a:r>
              <a:rPr lang="pt-B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 smtClean="0"/>
              <a:t>		</a:t>
            </a:r>
            <a:r>
              <a:rPr lang="pt-BR" altLang="en-US" sz="2400" b="1" u="sng" dirty="0" smtClean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 smtClean="0"/>
              <a:t>	</a:t>
            </a:r>
            <a:r>
              <a:rPr lang="pt-BR" altLang="en-US" sz="2400" dirty="0" smtClean="0">
                <a:solidFill>
                  <a:srgbClr val="C00000"/>
                </a:solidFill>
              </a:rPr>
              <a:t>	0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Operators In Java</a:t>
            </a:r>
            <a:endParaRPr lang="en-IN" sz="3200" b="1" dirty="0"/>
          </a:p>
        </p:txBody>
      </p:sp>
      <p:pic>
        <p:nvPicPr>
          <p:cNvPr id="7" name="Content Placeholder 6" descr="Java operator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5"/>
            <a:ext cx="8715436" cy="498290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 smtClean="0"/>
          </a:p>
          <a:p>
            <a:pPr>
              <a:buNone/>
            </a:pPr>
            <a:endParaRPr lang="en-US" altLang="en-US" sz="1800" b="1" dirty="0" smtClean="0"/>
          </a:p>
          <a:p>
            <a:pPr>
              <a:buNone/>
            </a:pPr>
            <a:r>
              <a:rPr lang="pt-BR" sz="2000" dirty="0" smtClean="0"/>
              <a:t>		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a=2;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b=a++ + a++;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c= ++a + a++ + a++;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(a+”,”+b+”,”+c); </a:t>
            </a:r>
            <a:r>
              <a:rPr lang="pt-B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 smtClean="0"/>
              <a:t>		</a:t>
            </a:r>
            <a:r>
              <a:rPr lang="pt-BR" altLang="en-US" sz="2400" b="1" u="sng" dirty="0" smtClean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 smtClean="0"/>
              <a:t>	</a:t>
            </a:r>
            <a:r>
              <a:rPr lang="pt-BR" altLang="en-US" sz="2400" dirty="0" smtClean="0">
                <a:solidFill>
                  <a:srgbClr val="C00000"/>
                </a:solidFill>
              </a:rPr>
              <a:t>	7,5,16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Precedence Chart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142843" y="1357298"/>
          <a:ext cx="8858313" cy="570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71"/>
                <a:gridCol w="2952771"/>
                <a:gridCol w="295277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Operator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Precedence</a:t>
                      </a: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Unary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postfix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i="1"/>
                        <a:t>expr</a:t>
                      </a:r>
                      <a:r>
                        <a:rPr lang="en-IN" sz="1400"/>
                        <a:t>++ 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--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++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 --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 +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 -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 ~ !</a:t>
                      </a: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Arithmetic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multiplicative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* / %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additive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+ -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&lt;&lt; &gt;&gt; &gt;&gt;&gt;</a:t>
                      </a: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Relational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&lt; &gt; &lt;= &gt;= instanceof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== !=</a:t>
                      </a: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IN" sz="1400" dirty="0"/>
                        <a:t>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&amp;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exclusive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^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inclusive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|</a:t>
                      </a: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&amp;&amp;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||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Ternary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ternary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? :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= += -= *= /= %= &amp;= ^= |= &lt;&lt;= &gt;&gt;= &gt;&gt;&gt;=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Most Important For Interview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Following are the </a:t>
            </a:r>
            <a:r>
              <a:rPr lang="en-US" sz="2200" b="1" u="sng" dirty="0" smtClean="0">
                <a:solidFill>
                  <a:srgbClr val="002060"/>
                </a:solidFill>
                <a:latin typeface="+mj-lt"/>
              </a:rPr>
              <a:t>minimum operators </a:t>
            </a:r>
            <a:r>
              <a:rPr lang="en-US" sz="2200" dirty="0" smtClean="0">
                <a:latin typeface="+mj-lt"/>
              </a:rPr>
              <a:t>we must know for </a:t>
            </a:r>
            <a:r>
              <a:rPr lang="en-US" sz="2200" b="1" dirty="0" smtClean="0">
                <a:solidFill>
                  <a:srgbClr val="C00000"/>
                </a:solidFill>
                <a:latin typeface="+mj-lt"/>
              </a:rPr>
              <a:t>any Java Interview</a:t>
            </a:r>
            <a:endParaRPr lang="en-US" sz="2200" b="1" dirty="0" smtClean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1900" b="1" dirty="0" smtClean="0">
                <a:solidFill>
                  <a:srgbClr val="00B050"/>
                </a:solidFill>
                <a:latin typeface="+mj-lt"/>
              </a:rPr>
              <a:t>Assignment </a:t>
            </a:r>
            <a:r>
              <a:rPr lang="en-US" sz="1900" b="1" dirty="0" smtClean="0">
                <a:solidFill>
                  <a:srgbClr val="00B050"/>
                </a:solidFill>
                <a:latin typeface="+mj-lt"/>
              </a:rPr>
              <a:t>Operators</a:t>
            </a:r>
          </a:p>
          <a:p>
            <a:pPr lvl="1">
              <a:buNone/>
            </a:pPr>
            <a:r>
              <a:rPr lang="en-US" sz="1900" b="1" dirty="0" smtClean="0">
                <a:solidFill>
                  <a:schemeClr val="tx1"/>
                </a:solidFill>
                <a:latin typeface="+mj-lt"/>
              </a:rPr>
              <a:t>		            </a:t>
            </a:r>
            <a:r>
              <a:rPr lang="en-IN" sz="1900" b="1" dirty="0" smtClean="0">
                <a:solidFill>
                  <a:srgbClr val="0070C0"/>
                </a:solidFill>
                <a:latin typeface="+mj-lt"/>
              </a:rPr>
              <a:t>=, +=, -=, *=, /=,%=		</a:t>
            </a:r>
            <a:r>
              <a:rPr lang="en-IN" sz="1900" b="1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IN" sz="1900" b="1" dirty="0" smtClean="0">
                <a:solidFill>
                  <a:srgbClr val="C00000"/>
                </a:solidFill>
                <a:latin typeface="+mj-lt"/>
              </a:rPr>
              <a:t>Assign value to a variable </a:t>
            </a:r>
            <a:r>
              <a:rPr lang="en-US" sz="1900" b="1" dirty="0" smtClean="0">
                <a:solidFill>
                  <a:schemeClr val="tx1"/>
                </a:solidFill>
                <a:latin typeface="+mj-lt"/>
              </a:rPr>
              <a:t>		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  <a:latin typeface="+mj-lt"/>
              </a:rPr>
              <a:t>Arithmetic Operators</a:t>
            </a:r>
          </a:p>
          <a:p>
            <a:pPr lvl="1">
              <a:buNone/>
            </a:pPr>
            <a:r>
              <a:rPr lang="en-US" sz="1900" b="1" dirty="0" smtClean="0">
                <a:solidFill>
                  <a:schemeClr val="tx1"/>
                </a:solidFill>
                <a:latin typeface="+mj-lt"/>
              </a:rPr>
              <a:t>			</a:t>
            </a:r>
            <a:r>
              <a:rPr lang="en-IN" sz="1900" b="1" dirty="0" smtClean="0">
                <a:solidFill>
                  <a:srgbClr val="0070C0"/>
                </a:solidFill>
                <a:latin typeface="+mj-lt"/>
              </a:rPr>
              <a:t> +, -, *, /, %, ++, --			</a:t>
            </a:r>
            <a:r>
              <a:rPr lang="en-IN" sz="1900" b="1" dirty="0" smtClean="0">
                <a:solidFill>
                  <a:srgbClr val="C00000"/>
                </a:solidFill>
                <a:latin typeface="+mj-lt"/>
              </a:rPr>
              <a:t>Add, subtract, 								multiply, divide, 								and modulus primitives</a:t>
            </a:r>
            <a:endParaRPr lang="en-US" sz="1900" b="1" dirty="0" smtClean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1900" b="1" dirty="0" smtClean="0">
                <a:solidFill>
                  <a:srgbClr val="00B050"/>
                </a:solidFill>
                <a:latin typeface="+mj-lt"/>
              </a:rPr>
              <a:t>Relational Operators</a:t>
            </a:r>
          </a:p>
          <a:p>
            <a:pPr lvl="1">
              <a:buNone/>
            </a:pPr>
            <a:r>
              <a:rPr lang="en-US" sz="1900" b="1" dirty="0" smtClean="0">
                <a:solidFill>
                  <a:schemeClr val="tx1"/>
                </a:solidFill>
                <a:latin typeface="+mj-lt"/>
              </a:rPr>
              <a:t>			</a:t>
            </a:r>
            <a:r>
              <a:rPr lang="en-IN" sz="1900" b="1" dirty="0" smtClean="0">
                <a:solidFill>
                  <a:srgbClr val="0070C0"/>
                </a:solidFill>
                <a:latin typeface="+mj-lt"/>
              </a:rPr>
              <a:t> &lt;, &lt;=, &gt;, &gt;=, ==, !=		</a:t>
            </a:r>
            <a:r>
              <a:rPr lang="en-IN" sz="1900" b="1" dirty="0" smtClean="0">
                <a:solidFill>
                  <a:srgbClr val="C00000"/>
                </a:solidFill>
                <a:latin typeface="+mj-lt"/>
              </a:rPr>
              <a:t>Compare primitives</a:t>
            </a:r>
            <a:endParaRPr lang="en-US" sz="1900" b="1" dirty="0" smtClean="0">
              <a:solidFill>
                <a:srgbClr val="C00000"/>
              </a:solidFill>
              <a:latin typeface="+mj-lt"/>
            </a:endParaRPr>
          </a:p>
          <a:p>
            <a:pPr lvl="1"/>
            <a:endParaRPr lang="en-US" sz="1900" b="1" dirty="0" smtClean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1900" b="1" dirty="0" smtClean="0">
                <a:solidFill>
                  <a:srgbClr val="00B050"/>
                </a:solidFill>
                <a:latin typeface="+mj-lt"/>
              </a:rPr>
              <a:t>Logical Operators                                                  </a:t>
            </a:r>
            <a:r>
              <a:rPr lang="en-US" sz="1900" b="1" dirty="0" smtClean="0">
                <a:solidFill>
                  <a:srgbClr val="00B050"/>
                </a:solidFill>
                <a:latin typeface="+mj-lt"/>
              </a:rPr>
              <a:t>         </a:t>
            </a:r>
            <a:r>
              <a:rPr lang="en-US" sz="1900" b="1" dirty="0" smtClean="0">
                <a:solidFill>
                  <a:srgbClr val="C00000"/>
                </a:solidFill>
                <a:latin typeface="+mj-lt"/>
              </a:rPr>
              <a:t>Apply </a:t>
            </a:r>
            <a:r>
              <a:rPr lang="en-US" sz="1900" b="1" dirty="0" smtClean="0">
                <a:solidFill>
                  <a:srgbClr val="C00000"/>
                </a:solidFill>
                <a:latin typeface="+mj-lt"/>
              </a:rPr>
              <a:t>NOT , AND </a:t>
            </a:r>
            <a:r>
              <a:rPr lang="en-US" sz="1900" b="1" dirty="0" err="1" smtClean="0">
                <a:solidFill>
                  <a:srgbClr val="C00000"/>
                </a:solidFill>
                <a:latin typeface="+mj-lt"/>
              </a:rPr>
              <a:t>and</a:t>
            </a:r>
            <a:r>
              <a:rPr lang="en-US" sz="1900" b="1" dirty="0" smtClean="0">
                <a:solidFill>
                  <a:srgbClr val="C00000"/>
                </a:solidFill>
                <a:latin typeface="+mj-lt"/>
              </a:rPr>
              <a:t> OR</a:t>
            </a:r>
          </a:p>
          <a:p>
            <a:pPr lvl="3">
              <a:buNone/>
            </a:pPr>
            <a:r>
              <a:rPr lang="en-IN" sz="1900" b="1" dirty="0" smtClean="0">
                <a:solidFill>
                  <a:srgbClr val="0070C0"/>
                </a:solidFill>
                <a:latin typeface="+mj-lt"/>
              </a:rPr>
              <a:t>                  !, &amp;&amp;, ||</a:t>
            </a:r>
            <a:r>
              <a:rPr lang="en-IN" sz="1900" dirty="0" smtClean="0">
                <a:solidFill>
                  <a:schemeClr val="tx1"/>
                </a:solidFill>
                <a:latin typeface="+mj-lt"/>
              </a:rPr>
              <a:t>				</a:t>
            </a:r>
            <a:endParaRPr lang="en-US" sz="19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understand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result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returned by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2060"/>
                </a:solidFill>
              </a:rPr>
              <a:t>operator</a:t>
            </a:r>
            <a:r>
              <a:rPr lang="en-IN" sz="2400" dirty="0" smtClean="0"/>
              <a:t>, it is </a:t>
            </a:r>
            <a:r>
              <a:rPr lang="en-IN" sz="2400" b="1" dirty="0" smtClean="0">
                <a:solidFill>
                  <a:schemeClr val="accent1"/>
                </a:solidFill>
              </a:rPr>
              <a:t>important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70C0"/>
                </a:solidFill>
              </a:rPr>
              <a:t>understand</a:t>
            </a:r>
            <a:r>
              <a:rPr lang="en-IN" sz="2400" dirty="0" smtClean="0"/>
              <a:t> the </a:t>
            </a:r>
            <a:r>
              <a:rPr lang="en-IN" sz="2400" b="1" u="sng" dirty="0" smtClean="0">
                <a:solidFill>
                  <a:srgbClr val="00B050"/>
                </a:solidFill>
              </a:rPr>
              <a:t>evaluation order of its operands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general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operands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7030A0"/>
                </a:solidFill>
              </a:rPr>
              <a:t>operators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evaluated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002060"/>
                </a:solidFill>
              </a:rPr>
              <a:t>left to right.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evaluation order </a:t>
            </a:r>
            <a:r>
              <a:rPr lang="en-IN" sz="2400" dirty="0" smtClean="0"/>
              <a:t>also </a:t>
            </a:r>
            <a:r>
              <a:rPr lang="en-IN" sz="2400" b="1" dirty="0" smtClean="0">
                <a:solidFill>
                  <a:srgbClr val="0070C0"/>
                </a:solidFill>
              </a:rPr>
              <a:t>respects</a:t>
            </a:r>
            <a:r>
              <a:rPr lang="en-IN" sz="2400" dirty="0" smtClean="0"/>
              <a:t> any </a:t>
            </a:r>
            <a:r>
              <a:rPr lang="en-IN" sz="2400" b="1" dirty="0" smtClean="0">
                <a:solidFill>
                  <a:srgbClr val="C00000"/>
                </a:solidFill>
              </a:rPr>
              <a:t>parentheses</a:t>
            </a:r>
            <a:r>
              <a:rPr lang="en-IN" sz="2400" dirty="0" smtClean="0"/>
              <a:t>, and the </a:t>
            </a:r>
            <a:r>
              <a:rPr lang="en-IN" sz="2400" b="1" dirty="0" smtClean="0">
                <a:solidFill>
                  <a:srgbClr val="7030A0"/>
                </a:solidFill>
              </a:rPr>
              <a:t>precedence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7030A0"/>
                </a:solidFill>
              </a:rPr>
              <a:t>associativity</a:t>
            </a:r>
            <a:r>
              <a:rPr lang="en-IN" sz="2400" dirty="0" smtClean="0"/>
              <a:t> rules of operators.</a:t>
            </a:r>
            <a:endParaRPr lang="en-US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800" b="1" u="sng" dirty="0" smtClean="0">
                <a:solidFill>
                  <a:srgbClr val="0070C0"/>
                </a:solidFill>
              </a:rPr>
              <a:t>Rule 1: Left-Hand Operand Evaluation First</a:t>
            </a:r>
          </a:p>
          <a:p>
            <a:endParaRPr lang="en-IN" sz="20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left-hand operand </a:t>
            </a:r>
            <a:r>
              <a:rPr lang="en-IN" sz="2400" dirty="0" smtClean="0"/>
              <a:t>of a </a:t>
            </a:r>
            <a:r>
              <a:rPr lang="en-IN" sz="2400" b="1" dirty="0" smtClean="0">
                <a:solidFill>
                  <a:srgbClr val="7030A0"/>
                </a:solidFill>
              </a:rPr>
              <a:t>binary operator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fully evaluated </a:t>
            </a:r>
            <a:r>
              <a:rPr lang="en-IN" sz="2400" b="1" dirty="0" smtClean="0">
                <a:solidFill>
                  <a:srgbClr val="002060"/>
                </a:solidFill>
              </a:rPr>
              <a:t>before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the right-hand operand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evaluated.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What is the output ?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 b = 10;</a:t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((b=3) + b);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6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evaluation</a:t>
            </a:r>
            <a:r>
              <a:rPr lang="en-IN" sz="2400" dirty="0" smtClean="0"/>
              <a:t> proceeds as </a:t>
            </a:r>
            <a:r>
              <a:rPr lang="en-IN" sz="2400" b="1" dirty="0" smtClean="0">
                <a:solidFill>
                  <a:srgbClr val="7030A0"/>
                </a:solidFill>
              </a:rPr>
              <a:t>follows:</a:t>
            </a:r>
          </a:p>
          <a:p>
            <a:pPr lvl="1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	   </a:t>
            </a:r>
            <a:r>
              <a:rPr lang="en-IN" sz="2000" b="1" dirty="0" smtClean="0">
                <a:solidFill>
                  <a:srgbClr val="002060"/>
                </a:solidFill>
              </a:rPr>
              <a:t> (b=3) + b</a:t>
            </a:r>
            <a:r>
              <a:rPr lang="en-IN" sz="2000" b="1" dirty="0" smtClean="0">
                <a:solidFill>
                  <a:schemeClr val="tx1"/>
                </a:solidFill>
              </a:rPr>
              <a:t/>
            </a:r>
            <a:br>
              <a:rPr lang="en-IN" sz="2000" b="1" dirty="0" smtClean="0">
                <a:solidFill>
                  <a:schemeClr val="tx1"/>
                </a:solidFill>
              </a:rPr>
            </a:br>
            <a:r>
              <a:rPr lang="en-IN" sz="2000" b="1" dirty="0" smtClean="0">
                <a:solidFill>
                  <a:schemeClr val="tx1"/>
                </a:solidFill>
              </a:rPr>
              <a:t>      </a:t>
            </a:r>
            <a:r>
              <a:rPr lang="en-IN" sz="2000" b="1" dirty="0" smtClean="0">
                <a:solidFill>
                  <a:srgbClr val="002060"/>
                </a:solidFill>
              </a:rPr>
              <a:t>3   + b      </a:t>
            </a:r>
            <a:r>
              <a:rPr lang="en-IN" sz="2000" b="1" dirty="0" err="1" smtClean="0">
                <a:solidFill>
                  <a:srgbClr val="00B050"/>
                </a:solidFill>
              </a:rPr>
              <a:t>b</a:t>
            </a:r>
            <a:r>
              <a:rPr lang="en-IN" sz="2000" b="1" dirty="0" smtClean="0">
                <a:solidFill>
                  <a:srgbClr val="00B050"/>
                </a:solidFill>
              </a:rPr>
              <a:t> is assigned the value 3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2060"/>
                </a:solidFill>
              </a:rPr>
              <a:t>      3   + 3</a:t>
            </a:r>
            <a:br>
              <a:rPr lang="en-IN" sz="2000" b="1" dirty="0" smtClean="0">
                <a:solidFill>
                  <a:srgbClr val="002060"/>
                </a:solidFill>
              </a:rPr>
            </a:br>
            <a:r>
              <a:rPr lang="en-IN" sz="2000" b="1" dirty="0" smtClean="0">
                <a:solidFill>
                  <a:srgbClr val="002060"/>
                </a:solidFill>
              </a:rPr>
              <a:t>      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Rule 2 :Operand Evaluation before Operation Execution</a:t>
            </a: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endParaRPr lang="en-IN" sz="2800" dirty="0" smtClean="0">
              <a:solidFill>
                <a:schemeClr val="bg1"/>
              </a:solidFill>
            </a:endParaRPr>
          </a:p>
          <a:p>
            <a:r>
              <a:rPr lang="en-IN" sz="2400" b="1" dirty="0" smtClean="0">
                <a:solidFill>
                  <a:srgbClr val="7030A0"/>
                </a:solidFill>
              </a:rPr>
              <a:t>Java </a:t>
            </a:r>
            <a:r>
              <a:rPr lang="en-IN" sz="2400" b="1" dirty="0" smtClean="0">
                <a:solidFill>
                  <a:srgbClr val="00B050"/>
                </a:solidFill>
              </a:rPr>
              <a:t>guarantees</a:t>
            </a:r>
            <a:r>
              <a:rPr lang="en-IN" sz="2400" dirty="0" smtClean="0"/>
              <a:t> that </a:t>
            </a:r>
            <a:r>
              <a:rPr lang="en-IN" sz="2400" b="1" dirty="0" smtClean="0">
                <a:solidFill>
                  <a:srgbClr val="002060"/>
                </a:solidFill>
              </a:rPr>
              <a:t>all operands </a:t>
            </a:r>
            <a:r>
              <a:rPr lang="en-IN" sz="2400" dirty="0" smtClean="0"/>
              <a:t>of an </a:t>
            </a:r>
            <a:r>
              <a:rPr lang="en-IN" sz="2400" b="1" dirty="0" smtClean="0">
                <a:solidFill>
                  <a:srgbClr val="C00000"/>
                </a:solidFill>
              </a:rPr>
              <a:t>operator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70C0"/>
                </a:solidFill>
              </a:rPr>
              <a:t>fully evaluated </a:t>
            </a:r>
            <a:r>
              <a:rPr lang="en-IN" sz="2400" dirty="0" smtClean="0"/>
              <a:t>before the </a:t>
            </a:r>
            <a:r>
              <a:rPr lang="en-IN" sz="2400" b="1" dirty="0" smtClean="0">
                <a:solidFill>
                  <a:srgbClr val="7030A0"/>
                </a:solidFill>
              </a:rPr>
              <a:t>actual operation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chemeClr val="accent1"/>
                </a:solidFill>
              </a:rPr>
              <a:t>performed</a:t>
            </a:r>
            <a:r>
              <a:rPr lang="en-IN" sz="2400" dirty="0" smtClean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5489</TotalTime>
  <Words>750</Words>
  <Application>Microsoft Office PowerPoint</Application>
  <PresentationFormat>On-screen Show (4:3)</PresentationFormat>
  <Paragraphs>318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Operators In Java</vt:lpstr>
      <vt:lpstr>Precedence Chart</vt:lpstr>
      <vt:lpstr>Most Important For Interview</vt:lpstr>
      <vt:lpstr>Order Of Evaluation</vt:lpstr>
      <vt:lpstr>Order Of Evaluation</vt:lpstr>
      <vt:lpstr>Order Of Evaluation</vt:lpstr>
      <vt:lpstr>Order Of Evaluation</vt:lpstr>
      <vt:lpstr>Order Of Evaluation</vt:lpstr>
      <vt:lpstr>Order Of Evaluation</vt:lpstr>
      <vt:lpstr>Order Of Evaluation</vt:lpstr>
      <vt:lpstr>Order Of Evaluation</vt:lpstr>
      <vt:lpstr>Arithmetic Operators</vt:lpstr>
      <vt:lpstr>Arithmetic Operators</vt:lpstr>
      <vt:lpstr>Six Special Cases</vt:lpstr>
      <vt:lpstr>Unary Operator</vt:lpstr>
      <vt:lpstr>Unary Operator</vt:lpstr>
      <vt:lpstr>Very Important Point !</vt:lpstr>
      <vt:lpstr>Very Important Point !</vt:lpstr>
      <vt:lpstr>Very Important Point !</vt:lpstr>
      <vt:lpstr>Another Important Point !</vt:lpstr>
      <vt:lpstr>Another Important Point !</vt:lpstr>
      <vt:lpstr>Another Important Point !</vt:lpstr>
      <vt:lpstr>Explanation</vt:lpstr>
      <vt:lpstr>Explanation</vt:lpstr>
      <vt:lpstr>Important Question</vt:lpstr>
      <vt:lpstr>Important Question</vt:lpstr>
      <vt:lpstr>Important Question</vt:lpstr>
      <vt:lpstr>Important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526</cp:revision>
  <dcterms:created xsi:type="dcterms:W3CDTF">2015-12-21T13:46:48Z</dcterms:created>
  <dcterms:modified xsi:type="dcterms:W3CDTF">2020-08-21T08:13:39Z</dcterms:modified>
</cp:coreProperties>
</file>