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636" r:id="rId4"/>
    <p:sldId id="702" r:id="rId5"/>
    <p:sldId id="703" r:id="rId6"/>
    <p:sldId id="704" r:id="rId7"/>
    <p:sldId id="705" r:id="rId8"/>
    <p:sldId id="706" r:id="rId9"/>
    <p:sldId id="707" r:id="rId10"/>
    <p:sldId id="708" r:id="rId11"/>
    <p:sldId id="709" r:id="rId12"/>
    <p:sldId id="710" r:id="rId13"/>
    <p:sldId id="711" r:id="rId14"/>
    <p:sldId id="712" r:id="rId15"/>
    <p:sldId id="713" r:id="rId16"/>
    <p:sldId id="693" r:id="rId17"/>
    <p:sldId id="715" r:id="rId18"/>
    <p:sldId id="716" r:id="rId19"/>
    <p:sldId id="717" r:id="rId20"/>
    <p:sldId id="718" r:id="rId21"/>
    <p:sldId id="719" r:id="rId22"/>
    <p:sldId id="720" r:id="rId23"/>
    <p:sldId id="721" r:id="rId24"/>
    <p:sldId id="722" r:id="rId25"/>
    <p:sldId id="72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JAVA INTERVIEW BOOTCAMP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Bitwise Complement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~ operator </a:t>
            </a:r>
            <a:r>
              <a:rPr lang="en-IN" sz="2400" dirty="0" smtClean="0"/>
              <a:t>is a</a:t>
            </a:r>
            <a:r>
              <a:rPr lang="en-IN" sz="2400" b="1" dirty="0" smtClean="0">
                <a:solidFill>
                  <a:srgbClr val="00B050"/>
                </a:solidFill>
              </a:rPr>
              <a:t> unary operator.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simply </a:t>
            </a:r>
            <a:r>
              <a:rPr lang="en-IN" sz="2400" b="1" dirty="0" smtClean="0">
                <a:solidFill>
                  <a:srgbClr val="7030A0"/>
                </a:solidFill>
              </a:rPr>
              <a:t>inverts the bit pattern </a:t>
            </a:r>
            <a:r>
              <a:rPr lang="en-IN" sz="2400" dirty="0" err="1" smtClean="0"/>
              <a:t>i.e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0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vice versa</a:t>
            </a:r>
          </a:p>
          <a:p>
            <a:endParaRPr lang="en-IN" sz="2400" dirty="0" smtClean="0"/>
          </a:p>
          <a:p>
            <a:r>
              <a:rPr lang="en-IN" sz="2400" b="1" u="sng" dirty="0" smtClean="0">
                <a:solidFill>
                  <a:srgbClr val="0070C0"/>
                </a:solidFill>
              </a:rPr>
              <a:t>For example,</a:t>
            </a: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35</a:t>
            </a:r>
            <a:r>
              <a:rPr lang="en-IN" b="1" dirty="0" smtClean="0"/>
              <a:t> = 00100011 (In Binary) </a:t>
            </a: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Bitwise complement </a:t>
            </a:r>
            <a:r>
              <a:rPr lang="en-IN" b="1" dirty="0" smtClean="0"/>
              <a:t>Operation of </a:t>
            </a:r>
            <a:r>
              <a:rPr lang="en-IN" b="1" dirty="0" smtClean="0">
                <a:solidFill>
                  <a:srgbClr val="002060"/>
                </a:solidFill>
              </a:rPr>
              <a:t>35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rgbClr val="C00000"/>
                </a:solidFill>
              </a:rPr>
              <a:t>~</a:t>
            </a:r>
            <a:r>
              <a:rPr lang="en-IN" b="1" dirty="0" smtClean="0"/>
              <a:t> 00100011 </a:t>
            </a:r>
          </a:p>
          <a:p>
            <a:pPr lvl="1"/>
            <a:r>
              <a:rPr lang="en-IN" b="1" dirty="0" smtClean="0"/>
              <a:t>11011100 = </a:t>
            </a:r>
            <a:r>
              <a:rPr lang="en-IN" b="1" dirty="0" smtClean="0">
                <a:solidFill>
                  <a:srgbClr val="002060"/>
                </a:solidFill>
              </a:rPr>
              <a:t>220</a:t>
            </a:r>
            <a:r>
              <a:rPr lang="en-IN" b="1" dirty="0" smtClean="0"/>
              <a:t> (In decimal)</a:t>
            </a:r>
            <a:endParaRPr lang="en-US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An Important Point!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When we will </a:t>
            </a:r>
            <a:r>
              <a:rPr lang="en-IN" sz="2400" b="1" dirty="0" smtClean="0">
                <a:solidFill>
                  <a:srgbClr val="0070C0"/>
                </a:solidFill>
              </a:rPr>
              <a:t>run this code </a:t>
            </a:r>
            <a:r>
              <a:rPr lang="en-IN" sz="2400" dirty="0" smtClean="0"/>
              <a:t>, we will get </a:t>
            </a:r>
            <a:r>
              <a:rPr lang="en-IN" sz="2400" b="1" dirty="0" smtClean="0">
                <a:solidFill>
                  <a:srgbClr val="C00000"/>
                </a:solidFill>
              </a:rPr>
              <a:t>-36 </a:t>
            </a:r>
            <a:r>
              <a:rPr lang="en-IN" sz="2400" dirty="0" smtClean="0"/>
              <a:t>as the </a:t>
            </a:r>
            <a:r>
              <a:rPr lang="en-IN" sz="2400" b="1" dirty="0" smtClean="0">
                <a:solidFill>
                  <a:srgbClr val="7030A0"/>
                </a:solidFill>
              </a:rPr>
              <a:t>answer</a:t>
            </a:r>
            <a:r>
              <a:rPr lang="en-IN" sz="2400" dirty="0" smtClean="0"/>
              <a:t> and not </a:t>
            </a:r>
            <a:r>
              <a:rPr lang="en-IN" sz="2400" b="1" dirty="0" smtClean="0">
                <a:solidFill>
                  <a:srgbClr val="C00000"/>
                </a:solidFill>
              </a:rPr>
              <a:t>220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It's because </a:t>
            </a:r>
            <a:r>
              <a:rPr lang="en-IN" sz="2400" b="1" dirty="0" smtClean="0">
                <a:solidFill>
                  <a:srgbClr val="0070C0"/>
                </a:solidFill>
              </a:rPr>
              <a:t>Java’s compiler </a:t>
            </a:r>
            <a:r>
              <a:rPr lang="en-IN" sz="2400" dirty="0" smtClean="0"/>
              <a:t>shows the </a:t>
            </a:r>
            <a:r>
              <a:rPr lang="en-IN" sz="2400" b="1" dirty="0" smtClean="0">
                <a:solidFill>
                  <a:srgbClr val="00B050"/>
                </a:solidFill>
              </a:rPr>
              <a:t>2's complement </a:t>
            </a:r>
            <a:r>
              <a:rPr lang="en-IN" sz="2400" dirty="0" smtClean="0"/>
              <a:t>of that number; </a:t>
            </a:r>
            <a:r>
              <a:rPr lang="en-IN" sz="2400" b="1" dirty="0" smtClean="0">
                <a:solidFill>
                  <a:srgbClr val="002060"/>
                </a:solidFill>
              </a:rPr>
              <a:t>negative notation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binary number. 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For any integer n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2's complement </a:t>
            </a:r>
            <a:r>
              <a:rPr lang="en-IN" sz="2400" dirty="0" smtClean="0"/>
              <a:t>of n will be </a:t>
            </a:r>
            <a:r>
              <a:rPr lang="en-IN" sz="2400" b="1" dirty="0" smtClean="0">
                <a:solidFill>
                  <a:srgbClr val="C00000"/>
                </a:solidFill>
              </a:rPr>
              <a:t>-(n+1).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Signed Left Shift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left shift operator &lt;&lt;</a:t>
            </a:r>
            <a:r>
              <a:rPr lang="en-IN" sz="2400" dirty="0" smtClean="0"/>
              <a:t> shifts a </a:t>
            </a:r>
            <a:r>
              <a:rPr lang="en-IN" sz="2400" b="1" dirty="0" smtClean="0">
                <a:solidFill>
                  <a:srgbClr val="C00000"/>
                </a:solidFill>
              </a:rPr>
              <a:t>bit pattern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rgbClr val="7030A0"/>
                </a:solidFill>
              </a:rPr>
              <a:t>left </a:t>
            </a:r>
            <a:r>
              <a:rPr lang="en-IN" sz="2400" dirty="0" smtClean="0"/>
              <a:t>by </a:t>
            </a:r>
            <a:r>
              <a:rPr lang="en-IN" sz="2400" b="1" dirty="0" smtClean="0">
                <a:solidFill>
                  <a:srgbClr val="00B050"/>
                </a:solidFill>
              </a:rPr>
              <a:t>certain number of specified bits</a:t>
            </a:r>
            <a:r>
              <a:rPr lang="en-IN" sz="2400" dirty="0" smtClean="0"/>
              <a:t>, and </a:t>
            </a:r>
            <a:r>
              <a:rPr lang="en-IN" sz="2400" b="1" dirty="0" smtClean="0">
                <a:solidFill>
                  <a:srgbClr val="7030A0"/>
                </a:solidFill>
              </a:rPr>
              <a:t>zero bits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C00000"/>
                </a:solidFill>
              </a:rPr>
              <a:t>shifted</a:t>
            </a:r>
            <a:r>
              <a:rPr lang="en-IN" sz="2400" dirty="0" smtClean="0"/>
              <a:t> into the </a:t>
            </a:r>
            <a:r>
              <a:rPr lang="en-IN" sz="2400" b="1" dirty="0" smtClean="0">
                <a:solidFill>
                  <a:srgbClr val="0070C0"/>
                </a:solidFill>
              </a:rPr>
              <a:t>low-order positions</a:t>
            </a:r>
            <a:r>
              <a:rPr lang="en-IN" sz="2400" dirty="0" smtClean="0"/>
              <a:t>.</a:t>
            </a:r>
          </a:p>
          <a:p>
            <a:endParaRPr lang="en-US" sz="2400" b="1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For example:</a:t>
            </a: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10 </a:t>
            </a:r>
            <a:r>
              <a:rPr lang="en-IN" dirty="0" smtClean="0"/>
              <a:t>&lt;&lt; </a:t>
            </a:r>
            <a:r>
              <a:rPr lang="en-IN" b="1" dirty="0" smtClean="0">
                <a:solidFill>
                  <a:srgbClr val="002060"/>
                </a:solidFill>
              </a:rPr>
              <a:t>1</a:t>
            </a:r>
            <a:r>
              <a:rPr lang="en-IN" dirty="0" smtClean="0"/>
              <a:t> // 0b00001010 &lt;&lt; </a:t>
            </a:r>
            <a:r>
              <a:rPr lang="en-IN" b="1" dirty="0" smtClean="0">
                <a:solidFill>
                  <a:srgbClr val="002060"/>
                </a:solidFill>
              </a:rPr>
              <a:t>1</a:t>
            </a:r>
            <a:r>
              <a:rPr lang="en-IN" dirty="0" smtClean="0"/>
              <a:t> = 00010100 = </a:t>
            </a:r>
            <a:r>
              <a:rPr lang="en-IN" b="1" dirty="0" smtClean="0">
                <a:solidFill>
                  <a:srgbClr val="002060"/>
                </a:solidFill>
              </a:rPr>
              <a:t>20</a:t>
            </a:r>
            <a:r>
              <a:rPr lang="en-IN" dirty="0" smtClean="0"/>
              <a:t> =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10*2</a:t>
            </a:r>
            <a:r>
              <a:rPr lang="en-IN" dirty="0" smtClean="0"/>
              <a:t> </a:t>
            </a: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7</a:t>
            </a:r>
            <a:r>
              <a:rPr lang="en-IN" dirty="0" smtClean="0"/>
              <a:t> &lt;&lt; </a:t>
            </a:r>
            <a:r>
              <a:rPr lang="en-IN" b="1" dirty="0" smtClean="0">
                <a:solidFill>
                  <a:srgbClr val="002060"/>
                </a:solidFill>
              </a:rPr>
              <a:t>3</a:t>
            </a:r>
            <a:r>
              <a:rPr lang="en-IN" dirty="0" smtClean="0"/>
              <a:t> // 0b00000111 &lt;&lt; </a:t>
            </a:r>
            <a:r>
              <a:rPr lang="en-IN" b="1" dirty="0" smtClean="0">
                <a:solidFill>
                  <a:srgbClr val="002060"/>
                </a:solidFill>
              </a:rPr>
              <a:t>3</a:t>
            </a:r>
            <a:r>
              <a:rPr lang="en-IN" dirty="0" smtClean="0"/>
              <a:t> = 00111000 </a:t>
            </a:r>
            <a:r>
              <a:rPr lang="en-IN" b="1" dirty="0" smtClean="0">
                <a:solidFill>
                  <a:srgbClr val="002060"/>
                </a:solidFill>
              </a:rPr>
              <a:t>= 56 </a:t>
            </a:r>
            <a:r>
              <a:rPr lang="en-IN" dirty="0" smtClean="0"/>
              <a:t>=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7*8 </a:t>
            </a: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-1</a:t>
            </a:r>
            <a:r>
              <a:rPr lang="en-IN" dirty="0" smtClean="0"/>
              <a:t> &lt;&lt; </a:t>
            </a:r>
            <a:r>
              <a:rPr lang="en-IN" b="1" dirty="0" smtClean="0">
                <a:solidFill>
                  <a:srgbClr val="002060"/>
                </a:solidFill>
              </a:rPr>
              <a:t>2</a:t>
            </a:r>
            <a:r>
              <a:rPr lang="en-IN" dirty="0" smtClean="0"/>
              <a:t> // 0xFFFFFFFF &lt;&lt; </a:t>
            </a:r>
            <a:r>
              <a:rPr lang="en-IN" b="1" dirty="0" smtClean="0">
                <a:solidFill>
                  <a:srgbClr val="002060"/>
                </a:solidFill>
              </a:rPr>
              <a:t>2 </a:t>
            </a:r>
            <a:r>
              <a:rPr lang="en-IN" dirty="0" smtClean="0"/>
              <a:t>= 0xFFFFFFFC = </a:t>
            </a:r>
            <a:r>
              <a:rPr lang="en-IN" b="1" dirty="0" smtClean="0">
                <a:solidFill>
                  <a:srgbClr val="002060"/>
                </a:solidFill>
              </a:rPr>
              <a:t>-4</a:t>
            </a:r>
            <a:r>
              <a:rPr lang="en-IN" dirty="0" smtClean="0"/>
              <a:t> =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-1*4</a:t>
            </a:r>
            <a:endParaRPr lang="en-US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Signed Right Shift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200" dirty="0" smtClean="0"/>
              <a:t>The </a:t>
            </a:r>
            <a:r>
              <a:rPr lang="en-IN" sz="2200" b="1" dirty="0" smtClean="0">
                <a:solidFill>
                  <a:srgbClr val="0070C0"/>
                </a:solidFill>
              </a:rPr>
              <a:t>right shift operator &gt;&gt;</a:t>
            </a:r>
            <a:r>
              <a:rPr lang="en-IN" sz="2200" dirty="0" smtClean="0"/>
              <a:t> shifts a </a:t>
            </a:r>
            <a:r>
              <a:rPr lang="en-IN" sz="2200" b="1" dirty="0" smtClean="0">
                <a:solidFill>
                  <a:srgbClr val="C00000"/>
                </a:solidFill>
              </a:rPr>
              <a:t>bit pattern </a:t>
            </a:r>
            <a:r>
              <a:rPr lang="en-IN" sz="2200" dirty="0" smtClean="0"/>
              <a:t>to the </a:t>
            </a:r>
            <a:r>
              <a:rPr lang="en-IN" sz="2200" b="1" dirty="0" smtClean="0">
                <a:solidFill>
                  <a:srgbClr val="7030A0"/>
                </a:solidFill>
              </a:rPr>
              <a:t>right </a:t>
            </a:r>
            <a:r>
              <a:rPr lang="en-IN" sz="2200" dirty="0" smtClean="0"/>
              <a:t>by </a:t>
            </a:r>
            <a:r>
              <a:rPr lang="en-IN" sz="2200" b="1" dirty="0" smtClean="0">
                <a:solidFill>
                  <a:srgbClr val="00B050"/>
                </a:solidFill>
              </a:rPr>
              <a:t>certain number of specified bits.</a:t>
            </a:r>
          </a:p>
          <a:p>
            <a:endParaRPr lang="en-IN" sz="2200" dirty="0" smtClean="0"/>
          </a:p>
          <a:p>
            <a:r>
              <a:rPr lang="en-IN" sz="2200" dirty="0" smtClean="0"/>
              <a:t>The </a:t>
            </a:r>
            <a:r>
              <a:rPr lang="en-IN" sz="2200" b="1" dirty="0" smtClean="0">
                <a:solidFill>
                  <a:srgbClr val="0070C0"/>
                </a:solidFill>
              </a:rPr>
              <a:t>low-order bits </a:t>
            </a:r>
            <a:r>
              <a:rPr lang="en-IN" sz="2200" dirty="0" smtClean="0"/>
              <a:t>of the </a:t>
            </a:r>
            <a:r>
              <a:rPr lang="en-IN" sz="2200" b="1" dirty="0" smtClean="0">
                <a:solidFill>
                  <a:srgbClr val="C00000"/>
                </a:solidFill>
              </a:rPr>
              <a:t>left operand </a:t>
            </a:r>
            <a:r>
              <a:rPr lang="en-IN" sz="2200" dirty="0" smtClean="0"/>
              <a:t>are </a:t>
            </a:r>
            <a:r>
              <a:rPr lang="en-IN" sz="2200" b="1" dirty="0" smtClean="0">
                <a:solidFill>
                  <a:srgbClr val="7030A0"/>
                </a:solidFill>
              </a:rPr>
              <a:t>shifted away </a:t>
            </a:r>
            <a:r>
              <a:rPr lang="en-IN" sz="2200" dirty="0" smtClean="0"/>
              <a:t>and are 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lost</a:t>
            </a:r>
            <a:r>
              <a:rPr lang="en-IN" sz="2200" dirty="0" smtClean="0"/>
              <a:t> and for </a:t>
            </a:r>
            <a:r>
              <a:rPr lang="en-IN" sz="2200" b="1" dirty="0" smtClean="0">
                <a:solidFill>
                  <a:srgbClr val="0070C0"/>
                </a:solidFill>
              </a:rPr>
              <a:t>high order bits </a:t>
            </a:r>
            <a:r>
              <a:rPr lang="en-IN" sz="2200" dirty="0" smtClean="0"/>
              <a:t>following rule is </a:t>
            </a:r>
            <a:r>
              <a:rPr lang="en-IN" sz="2200" b="1" dirty="0" smtClean="0">
                <a:solidFill>
                  <a:srgbClr val="00B050"/>
                </a:solidFill>
              </a:rPr>
              <a:t>applied</a:t>
            </a:r>
            <a:r>
              <a:rPr lang="en-IN" sz="2200" dirty="0" smtClean="0"/>
              <a:t>:</a:t>
            </a:r>
          </a:p>
          <a:p>
            <a:endParaRPr lang="en-IN" sz="2200" dirty="0" smtClean="0"/>
          </a:p>
          <a:p>
            <a:pPr lvl="1"/>
            <a:r>
              <a:rPr lang="en-IN" sz="2000" dirty="0" smtClean="0"/>
              <a:t>The </a:t>
            </a:r>
            <a:r>
              <a:rPr lang="en-IN" sz="2000" b="1" dirty="0" smtClean="0">
                <a:solidFill>
                  <a:srgbClr val="0070C0"/>
                </a:solidFill>
              </a:rPr>
              <a:t>high-order bits shifted </a:t>
            </a:r>
            <a:r>
              <a:rPr lang="en-IN" sz="2000" dirty="0" smtClean="0"/>
              <a:t>in are the </a:t>
            </a:r>
            <a:r>
              <a:rPr lang="en-IN" sz="2000" b="1" dirty="0" smtClean="0">
                <a:solidFill>
                  <a:srgbClr val="002060"/>
                </a:solidFill>
              </a:rPr>
              <a:t>same as </a:t>
            </a:r>
            <a:r>
              <a:rPr lang="en-IN" sz="2000" dirty="0" smtClean="0"/>
              <a:t>the </a:t>
            </a:r>
            <a:r>
              <a:rPr lang="en-IN" sz="2000" b="1" dirty="0" smtClean="0">
                <a:solidFill>
                  <a:srgbClr val="7030A0"/>
                </a:solidFill>
              </a:rPr>
              <a:t>original high-order bit </a:t>
            </a:r>
            <a:r>
              <a:rPr lang="en-IN" sz="2000" dirty="0" smtClean="0"/>
              <a:t>of the </a:t>
            </a:r>
            <a:r>
              <a:rPr lang="en-IN" sz="2000" b="1" dirty="0" smtClean="0">
                <a:solidFill>
                  <a:srgbClr val="C00000"/>
                </a:solidFill>
              </a:rPr>
              <a:t>left operand</a:t>
            </a:r>
            <a:r>
              <a:rPr lang="en-IN" sz="2000" dirty="0" smtClean="0"/>
              <a:t>. </a:t>
            </a:r>
          </a:p>
          <a:p>
            <a:pPr lvl="1"/>
            <a:r>
              <a:rPr lang="en-IN" sz="2000" b="1" dirty="0" smtClean="0">
                <a:solidFill>
                  <a:srgbClr val="00B050"/>
                </a:solidFill>
              </a:rPr>
              <a:t>In other words</a:t>
            </a:r>
            <a:r>
              <a:rPr lang="en-IN" sz="2000" dirty="0" smtClean="0"/>
              <a:t>, if the </a:t>
            </a:r>
            <a:r>
              <a:rPr lang="en-IN" sz="2000" b="1" dirty="0" smtClean="0">
                <a:solidFill>
                  <a:srgbClr val="C00000"/>
                </a:solidFill>
              </a:rPr>
              <a:t>left operand </a:t>
            </a:r>
            <a:r>
              <a:rPr lang="en-IN" sz="2000" dirty="0" smtClean="0"/>
              <a:t>is </a:t>
            </a:r>
            <a:r>
              <a:rPr lang="en-IN" sz="2000" b="1" dirty="0" smtClean="0">
                <a:solidFill>
                  <a:srgbClr val="0070C0"/>
                </a:solidFill>
              </a:rPr>
              <a:t>positive</a:t>
            </a:r>
            <a:r>
              <a:rPr lang="en-IN" sz="2000" dirty="0" smtClean="0"/>
              <a:t>, </a:t>
            </a:r>
            <a:r>
              <a:rPr lang="en-IN" sz="2000" b="1" dirty="0" smtClean="0">
                <a:solidFill>
                  <a:srgbClr val="C00000"/>
                </a:solidFill>
              </a:rPr>
              <a:t>0s</a:t>
            </a:r>
            <a:r>
              <a:rPr lang="en-IN" sz="2000" dirty="0" smtClean="0"/>
              <a:t> are </a:t>
            </a:r>
            <a:r>
              <a:rPr lang="en-IN" sz="2000" b="1" dirty="0" smtClean="0">
                <a:solidFill>
                  <a:srgbClr val="7030A0"/>
                </a:solidFill>
              </a:rPr>
              <a:t>shifted</a:t>
            </a:r>
            <a:r>
              <a:rPr lang="en-IN" sz="2000" dirty="0" smtClean="0"/>
              <a:t> into the </a:t>
            </a:r>
            <a:r>
              <a:rPr lang="en-IN" sz="2000" b="1" dirty="0" smtClean="0">
                <a:solidFill>
                  <a:srgbClr val="0070C0"/>
                </a:solidFill>
              </a:rPr>
              <a:t>high-order bits. </a:t>
            </a:r>
            <a:endParaRPr lang="en-IN" sz="2000" dirty="0" smtClean="0"/>
          </a:p>
          <a:p>
            <a:pPr lvl="1"/>
            <a:r>
              <a:rPr lang="en-IN" sz="2000" dirty="0" smtClean="0"/>
              <a:t>If the </a:t>
            </a:r>
            <a:r>
              <a:rPr lang="en-IN" sz="2000" b="1" dirty="0" smtClean="0">
                <a:solidFill>
                  <a:srgbClr val="C00000"/>
                </a:solidFill>
              </a:rPr>
              <a:t>left operand </a:t>
            </a:r>
            <a:r>
              <a:rPr lang="en-IN" sz="2000" dirty="0" smtClean="0"/>
              <a:t>is </a:t>
            </a:r>
            <a:r>
              <a:rPr lang="en-IN" sz="2000" b="1" dirty="0" smtClean="0">
                <a:solidFill>
                  <a:srgbClr val="0070C0"/>
                </a:solidFill>
              </a:rPr>
              <a:t>negative</a:t>
            </a:r>
            <a:r>
              <a:rPr lang="en-IN" sz="2000" dirty="0" smtClean="0"/>
              <a:t>, </a:t>
            </a:r>
            <a:r>
              <a:rPr lang="en-IN" sz="2000" b="1" dirty="0" smtClean="0">
                <a:solidFill>
                  <a:srgbClr val="C00000"/>
                </a:solidFill>
              </a:rPr>
              <a:t>1s</a:t>
            </a:r>
            <a:r>
              <a:rPr lang="en-IN" sz="2000" dirty="0" smtClean="0"/>
              <a:t> are </a:t>
            </a:r>
            <a:r>
              <a:rPr lang="en-IN" sz="2000" b="1" dirty="0" smtClean="0">
                <a:solidFill>
                  <a:srgbClr val="7030A0"/>
                </a:solidFill>
              </a:rPr>
              <a:t>shifted</a:t>
            </a:r>
            <a:r>
              <a:rPr lang="en-IN" sz="2000" dirty="0" smtClean="0"/>
              <a:t> in instead. </a:t>
            </a:r>
            <a:endParaRPr lang="en-IN" sz="2200" dirty="0" smtClean="0"/>
          </a:p>
          <a:p>
            <a:endParaRPr lang="en-IN" sz="2200" dirty="0" smtClean="0"/>
          </a:p>
          <a:p>
            <a:r>
              <a:rPr lang="en-IN" sz="2200" dirty="0" smtClean="0"/>
              <a:t>This </a:t>
            </a:r>
            <a:r>
              <a:rPr lang="en-IN" sz="2200" b="1" dirty="0" smtClean="0">
                <a:solidFill>
                  <a:srgbClr val="7030A0"/>
                </a:solidFill>
              </a:rPr>
              <a:t>technique</a:t>
            </a:r>
            <a:r>
              <a:rPr lang="en-IN" sz="2200" dirty="0" smtClean="0"/>
              <a:t> is known as </a:t>
            </a:r>
            <a:r>
              <a:rPr lang="en-IN" sz="2200" b="1" u="sng" dirty="0" smtClean="0">
                <a:solidFill>
                  <a:schemeClr val="accent1">
                    <a:lumMod val="75000"/>
                  </a:schemeClr>
                </a:solidFill>
              </a:rPr>
              <a:t>sign extension</a:t>
            </a:r>
            <a:r>
              <a:rPr lang="en-IN" sz="2200" b="1" u="sng" dirty="0" smtClean="0">
                <a:solidFill>
                  <a:srgbClr val="7030A0"/>
                </a:solidFill>
              </a:rPr>
              <a:t>;</a:t>
            </a:r>
          </a:p>
          <a:p>
            <a:endParaRPr lang="en-US" sz="2400" b="1" dirty="0" smtClean="0"/>
          </a:p>
          <a:p>
            <a:endParaRPr lang="en-US" b="1" u="sng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Signed Right Shift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For example:</a:t>
            </a: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10</a:t>
            </a:r>
            <a:r>
              <a:rPr lang="en-IN" b="1" dirty="0" smtClean="0"/>
              <a:t> &gt;&gt; </a:t>
            </a:r>
            <a:r>
              <a:rPr lang="en-IN" b="1" dirty="0" smtClean="0">
                <a:solidFill>
                  <a:srgbClr val="002060"/>
                </a:solidFill>
              </a:rPr>
              <a:t>1</a:t>
            </a:r>
            <a:r>
              <a:rPr lang="en-IN" b="1" dirty="0" smtClean="0"/>
              <a:t> // 00001010 &gt;&gt; </a:t>
            </a:r>
            <a:r>
              <a:rPr lang="en-IN" b="1" dirty="0" smtClean="0">
                <a:solidFill>
                  <a:srgbClr val="002060"/>
                </a:solidFill>
              </a:rPr>
              <a:t>1</a:t>
            </a:r>
            <a:r>
              <a:rPr lang="en-IN" b="1" dirty="0" smtClean="0"/>
              <a:t> = 00000101 = </a:t>
            </a:r>
            <a:r>
              <a:rPr lang="en-IN" b="1" dirty="0" smtClean="0">
                <a:solidFill>
                  <a:srgbClr val="002060"/>
                </a:solidFill>
              </a:rPr>
              <a:t>5</a:t>
            </a:r>
            <a:r>
              <a:rPr lang="en-IN" b="1" dirty="0" smtClean="0"/>
              <a:t> = </a:t>
            </a:r>
            <a:r>
              <a:rPr lang="en-IN" b="1" dirty="0" smtClean="0">
                <a:solidFill>
                  <a:srgbClr val="002060"/>
                </a:solidFill>
              </a:rPr>
              <a:t>10</a:t>
            </a:r>
            <a:r>
              <a:rPr lang="en-IN" b="1" dirty="0" smtClean="0"/>
              <a:t>/</a:t>
            </a:r>
            <a:r>
              <a:rPr lang="en-IN" b="1" dirty="0" smtClean="0">
                <a:solidFill>
                  <a:srgbClr val="002060"/>
                </a:solidFill>
              </a:rPr>
              <a:t>2</a:t>
            </a:r>
            <a:r>
              <a:rPr lang="en-IN" b="1" dirty="0" smtClean="0"/>
              <a:t> </a:t>
            </a: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27</a:t>
            </a:r>
            <a:r>
              <a:rPr lang="en-IN" b="1" dirty="0" smtClean="0"/>
              <a:t> &gt;&gt; </a:t>
            </a:r>
            <a:r>
              <a:rPr lang="en-IN" b="1" dirty="0" smtClean="0">
                <a:solidFill>
                  <a:srgbClr val="002060"/>
                </a:solidFill>
              </a:rPr>
              <a:t>3</a:t>
            </a:r>
            <a:r>
              <a:rPr lang="en-IN" b="1" dirty="0" smtClean="0"/>
              <a:t> // 00011011 &gt;&gt; </a:t>
            </a:r>
            <a:r>
              <a:rPr lang="en-IN" b="1" dirty="0" smtClean="0">
                <a:solidFill>
                  <a:srgbClr val="002060"/>
                </a:solidFill>
              </a:rPr>
              <a:t>3</a:t>
            </a:r>
            <a:r>
              <a:rPr lang="en-IN" b="1" dirty="0" smtClean="0"/>
              <a:t> = 00000011 = </a:t>
            </a:r>
            <a:r>
              <a:rPr lang="en-IN" b="1" dirty="0" smtClean="0">
                <a:solidFill>
                  <a:srgbClr val="002060"/>
                </a:solidFill>
              </a:rPr>
              <a:t>3</a:t>
            </a:r>
            <a:r>
              <a:rPr lang="en-IN" b="1" dirty="0" smtClean="0"/>
              <a:t> = </a:t>
            </a:r>
            <a:r>
              <a:rPr lang="en-IN" b="1" dirty="0" smtClean="0">
                <a:solidFill>
                  <a:srgbClr val="002060"/>
                </a:solidFill>
              </a:rPr>
              <a:t>27</a:t>
            </a:r>
            <a:r>
              <a:rPr lang="en-IN" b="1" dirty="0" smtClean="0"/>
              <a:t>/</a:t>
            </a:r>
            <a:r>
              <a:rPr lang="en-IN" b="1" dirty="0" smtClean="0">
                <a:solidFill>
                  <a:srgbClr val="002060"/>
                </a:solidFill>
              </a:rPr>
              <a:t>8</a:t>
            </a:r>
            <a:r>
              <a:rPr lang="en-IN" b="1" dirty="0" smtClean="0"/>
              <a:t> </a:t>
            </a:r>
          </a:p>
          <a:p>
            <a:pPr lvl="1"/>
            <a:r>
              <a:rPr lang="en-IN" b="1" dirty="0" smtClean="0"/>
              <a:t>-</a:t>
            </a:r>
            <a:r>
              <a:rPr lang="en-IN" b="1" dirty="0" smtClean="0">
                <a:solidFill>
                  <a:srgbClr val="002060"/>
                </a:solidFill>
              </a:rPr>
              <a:t>50</a:t>
            </a:r>
            <a:r>
              <a:rPr lang="en-IN" b="1" dirty="0" smtClean="0"/>
              <a:t> &gt;&gt; </a:t>
            </a:r>
            <a:r>
              <a:rPr lang="en-IN" b="1" dirty="0" smtClean="0">
                <a:solidFill>
                  <a:srgbClr val="002060"/>
                </a:solidFill>
              </a:rPr>
              <a:t>2</a:t>
            </a:r>
            <a:r>
              <a:rPr lang="en-IN" b="1" dirty="0" smtClean="0"/>
              <a:t> // 11001110 &gt;&gt; </a:t>
            </a:r>
            <a:r>
              <a:rPr lang="en-IN" b="1" dirty="0" smtClean="0">
                <a:solidFill>
                  <a:srgbClr val="002060"/>
                </a:solidFill>
              </a:rPr>
              <a:t>2</a:t>
            </a:r>
            <a:r>
              <a:rPr lang="en-IN" b="1" dirty="0" smtClean="0"/>
              <a:t> = 11110011 = </a:t>
            </a:r>
            <a:r>
              <a:rPr lang="en-IN" b="1" dirty="0" smtClean="0">
                <a:solidFill>
                  <a:srgbClr val="002060"/>
                </a:solidFill>
              </a:rPr>
              <a:t>-13 </a:t>
            </a:r>
            <a:r>
              <a:rPr lang="en-IN" b="1" dirty="0" smtClean="0"/>
              <a:t>!= </a:t>
            </a:r>
            <a:r>
              <a:rPr lang="en-IN" b="1" dirty="0" smtClean="0">
                <a:solidFill>
                  <a:srgbClr val="002060"/>
                </a:solidFill>
              </a:rPr>
              <a:t>-50</a:t>
            </a:r>
            <a:r>
              <a:rPr lang="en-IN" b="1" dirty="0" smtClean="0"/>
              <a:t>/</a:t>
            </a:r>
            <a:r>
              <a:rPr lang="en-IN" b="1" dirty="0" smtClean="0">
                <a:solidFill>
                  <a:srgbClr val="002060"/>
                </a:solidFill>
              </a:rPr>
              <a:t>4</a:t>
            </a:r>
            <a:endParaRPr lang="en-US" b="1" u="sng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 smtClean="0"/>
              <a:t>UnSigned</a:t>
            </a:r>
            <a:r>
              <a:rPr lang="en-US" sz="3200" b="1" dirty="0" smtClean="0"/>
              <a:t> Right Shift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rgbClr val="0070C0"/>
                </a:solidFill>
              </a:rPr>
              <a:t>operator</a:t>
            </a:r>
            <a:r>
              <a:rPr lang="en-IN" sz="2400" dirty="0" smtClean="0"/>
              <a:t> is like the</a:t>
            </a:r>
            <a:r>
              <a:rPr lang="en-IN" sz="2400" b="1" dirty="0" smtClean="0">
                <a:solidFill>
                  <a:srgbClr val="0070C0"/>
                </a:solidFill>
              </a:rPr>
              <a:t> &gt;&gt;</a:t>
            </a:r>
            <a:r>
              <a:rPr lang="en-IN" sz="2400" dirty="0" smtClean="0"/>
              <a:t> operator, </a:t>
            </a:r>
            <a:r>
              <a:rPr lang="en-IN" sz="2400" b="1" dirty="0" smtClean="0">
                <a:solidFill>
                  <a:srgbClr val="7030A0"/>
                </a:solidFill>
              </a:rPr>
              <a:t>except that </a:t>
            </a:r>
            <a:r>
              <a:rPr lang="en-IN" sz="2400" dirty="0" smtClean="0"/>
              <a:t>it </a:t>
            </a:r>
            <a:r>
              <a:rPr lang="en-IN" sz="2400" b="1" dirty="0" smtClean="0">
                <a:solidFill>
                  <a:srgbClr val="00B050"/>
                </a:solidFill>
              </a:rPr>
              <a:t>always shifts </a:t>
            </a:r>
            <a:r>
              <a:rPr lang="en-IN" sz="2400" b="1" dirty="0" smtClean="0">
                <a:solidFill>
                  <a:srgbClr val="C00000"/>
                </a:solidFill>
              </a:rPr>
              <a:t>zeros</a:t>
            </a:r>
            <a:r>
              <a:rPr lang="en-IN" sz="2400" dirty="0" smtClean="0"/>
              <a:t> into the </a:t>
            </a:r>
            <a:r>
              <a:rPr lang="en-IN" sz="2400" b="1" dirty="0" smtClean="0">
                <a:solidFill>
                  <a:srgbClr val="7030A0"/>
                </a:solidFill>
              </a:rPr>
              <a:t>high-order bits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C00000"/>
                </a:solidFill>
              </a:rPr>
              <a:t>result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regardless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sign </a:t>
            </a:r>
            <a:r>
              <a:rPr lang="en-IN" sz="2400" dirty="0" smtClean="0"/>
              <a:t>of the </a:t>
            </a:r>
            <a:r>
              <a:rPr lang="en-IN" sz="2400" b="1" dirty="0" err="1" smtClean="0">
                <a:solidFill>
                  <a:srgbClr val="002060"/>
                </a:solidFill>
              </a:rPr>
              <a:t>lefthand</a:t>
            </a:r>
            <a:r>
              <a:rPr lang="en-IN" sz="2400" b="1" dirty="0" smtClean="0">
                <a:solidFill>
                  <a:srgbClr val="002060"/>
                </a:solidFill>
              </a:rPr>
              <a:t> operand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rgbClr val="7030A0"/>
                </a:solidFill>
              </a:rPr>
              <a:t>technique</a:t>
            </a:r>
            <a:r>
              <a:rPr lang="en-IN" sz="2400" dirty="0" smtClean="0"/>
              <a:t> is called 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zero extension</a:t>
            </a:r>
            <a:r>
              <a:rPr lang="en-IN" sz="2400" dirty="0" smtClean="0"/>
              <a:t>; it is appropriate when the </a:t>
            </a:r>
            <a:r>
              <a:rPr lang="en-IN" sz="2400" b="1" dirty="0" smtClean="0">
                <a:solidFill>
                  <a:srgbClr val="C00000"/>
                </a:solidFill>
              </a:rPr>
              <a:t>left operand </a:t>
            </a:r>
            <a:r>
              <a:rPr lang="en-IN" sz="2400" dirty="0" smtClean="0"/>
              <a:t>is being </a:t>
            </a:r>
            <a:r>
              <a:rPr lang="en-IN" sz="2400" b="1" dirty="0" smtClean="0">
                <a:solidFill>
                  <a:srgbClr val="00B050"/>
                </a:solidFill>
              </a:rPr>
              <a:t>treated as </a:t>
            </a:r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0070C0"/>
                </a:solidFill>
              </a:rPr>
              <a:t>unsigned value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For Example:</a:t>
            </a: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-50 </a:t>
            </a:r>
            <a:r>
              <a:rPr lang="en-IN" b="1" dirty="0" smtClean="0"/>
              <a:t>&gt;&gt;&gt; </a:t>
            </a:r>
            <a:r>
              <a:rPr lang="en-IN" b="1" dirty="0" smtClean="0">
                <a:solidFill>
                  <a:srgbClr val="002060"/>
                </a:solidFill>
              </a:rPr>
              <a:t>2</a:t>
            </a:r>
            <a:r>
              <a:rPr lang="en-IN" b="1" dirty="0" smtClean="0"/>
              <a:t> // 0xFFFFFFCE &gt;&gt;&gt; </a:t>
            </a:r>
            <a:r>
              <a:rPr lang="en-IN" b="1" dirty="0" smtClean="0">
                <a:solidFill>
                  <a:srgbClr val="002060"/>
                </a:solidFill>
              </a:rPr>
              <a:t>2</a:t>
            </a:r>
            <a:r>
              <a:rPr lang="en-IN" b="1" dirty="0" smtClean="0"/>
              <a:t> = 0x3FFFFFF3 = </a:t>
            </a:r>
            <a:r>
              <a:rPr lang="en-IN" b="1" dirty="0" smtClean="0">
                <a:solidFill>
                  <a:srgbClr val="002060"/>
                </a:solidFill>
              </a:rPr>
              <a:t>1073741811</a:t>
            </a:r>
            <a:endParaRPr lang="en-US" b="1" u="sng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Tricky Programs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WAP to add 2 positive integers without using addition operator .</a:t>
            </a: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Solution 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a=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kb.nextInt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b=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kb.nextInt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start=Math.max(a, b);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end=Math.min(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a,b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while(end&gt;0){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           start++;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           end--;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}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("Sum is "+start);</a:t>
            </a:r>
          </a:p>
          <a:p>
            <a:pPr>
              <a:buNone/>
            </a:pPr>
            <a:endParaRPr lang="pt-BR" sz="24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Tricky Programs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WAP to add 2 positive integers without using addition operator . Make sure the solution is of O(1)</a:t>
            </a: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Solution 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a=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kb.nextInt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b=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kb.nextInt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("Sum is "+</a:t>
            </a:r>
            <a:r>
              <a:rPr lang="en-IN" sz="2000" b="1" dirty="0" smtClean="0">
                <a:solidFill>
                  <a:srgbClr val="002060"/>
                </a:solidFill>
              </a:rPr>
              <a:t>(a-(~b)-1)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pt-BR" sz="24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Tricky Programs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WAP to subtract 2 positive integers without using addition operator . Make sure the solution is of O(1)</a:t>
            </a: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Solution 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a=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kb.nextInt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b=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kb.nextInt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(“Subtraction is: "+</a:t>
            </a:r>
            <a:r>
              <a:rPr lang="en-IN" sz="2000" b="1" dirty="0" smtClean="0">
                <a:solidFill>
                  <a:srgbClr val="002060"/>
                </a:solidFill>
              </a:rPr>
              <a:t>(a+(~b)+1)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pt-BR" sz="24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Tricky Programs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WAP to check whether two integers are equal or not without using == or != or arithmetic operator between them</a:t>
            </a:r>
          </a:p>
          <a:p>
            <a:endParaRPr lang="en-IN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Solution 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a=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kb.nextInt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b=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kb.nextInt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if(</a:t>
            </a:r>
            <a:r>
              <a:rPr lang="en-IN" sz="2000" b="1" dirty="0" smtClean="0">
                <a:solidFill>
                  <a:srgbClr val="002060"/>
                </a:solidFill>
              </a:rPr>
              <a:t>(</a:t>
            </a:r>
            <a:r>
              <a:rPr lang="en-IN" sz="2000" b="1" dirty="0" err="1" smtClean="0">
                <a:solidFill>
                  <a:srgbClr val="002060"/>
                </a:solidFill>
              </a:rPr>
              <a:t>a^b</a:t>
            </a:r>
            <a:r>
              <a:rPr lang="en-IN" sz="2000" b="1" dirty="0" smtClean="0">
                <a:solidFill>
                  <a:srgbClr val="002060"/>
                </a:solidFill>
              </a:rPr>
              <a:t>)==0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("Numbers are equal");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else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("Numbers are different"); </a:t>
            </a:r>
            <a:endParaRPr lang="pt-BR" sz="24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Bitwise Operator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Important Points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Tricky Programs</a:t>
            </a: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Tricky Programs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WAP to check whether an integer is even or odd without using any arithmetic operator.</a:t>
            </a:r>
          </a:p>
          <a:p>
            <a:endParaRPr lang="en-IN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Solution 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a=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kb.nextInt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if(</a:t>
            </a:r>
            <a:r>
              <a:rPr lang="en-IN" sz="2000" b="1" dirty="0" smtClean="0">
                <a:solidFill>
                  <a:srgbClr val="002060"/>
                </a:solidFill>
              </a:rPr>
              <a:t>(a&amp;1)==1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("Numbers is odd");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("Number is even"); </a:t>
            </a: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Tricky Programs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WAP to swap 2 </a:t>
            </a:r>
            <a:r>
              <a:rPr lang="en-IN" sz="2400" b="1" dirty="0" err="1" smtClean="0"/>
              <a:t>nos</a:t>
            </a:r>
            <a:r>
              <a:rPr lang="en-IN" sz="2400" b="1" dirty="0" smtClean="0"/>
              <a:t> without using any arithmetic operator or third variable.</a:t>
            </a:r>
          </a:p>
          <a:p>
            <a:endParaRPr lang="en-IN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Solution 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a=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kb.nextInt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b=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kb.nextInt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</a:rPr>
              <a:t>a=</a:t>
            </a:r>
            <a:r>
              <a:rPr lang="en-IN" sz="2000" b="1" dirty="0" err="1" smtClean="0">
                <a:solidFill>
                  <a:srgbClr val="002060"/>
                </a:solidFill>
              </a:rPr>
              <a:t>a^b</a:t>
            </a:r>
            <a:r>
              <a:rPr lang="en-IN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b=</a:t>
            </a:r>
            <a:r>
              <a:rPr lang="en-IN" sz="2000" b="1" dirty="0" err="1" smtClean="0">
                <a:solidFill>
                  <a:srgbClr val="002060"/>
                </a:solidFill>
              </a:rPr>
              <a:t>a^b</a:t>
            </a:r>
            <a:r>
              <a:rPr lang="en-IN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a=</a:t>
            </a:r>
            <a:r>
              <a:rPr lang="en-IN" sz="2000" b="1" dirty="0" err="1" smtClean="0">
                <a:solidFill>
                  <a:srgbClr val="002060"/>
                </a:solidFill>
              </a:rPr>
              <a:t>a^b</a:t>
            </a:r>
            <a:r>
              <a:rPr lang="en-IN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("a="+a+",b="+b);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Tricky Programs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WAP to check whether a number is a power of 2 without using % or /.</a:t>
            </a:r>
          </a:p>
          <a:p>
            <a:endParaRPr lang="en-IN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Solution 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a=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kb.nextInt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if((</a:t>
            </a:r>
            <a:r>
              <a:rPr lang="en-IN" sz="2000" b="1" dirty="0" smtClean="0">
                <a:solidFill>
                  <a:srgbClr val="002060"/>
                </a:solidFill>
              </a:rPr>
              <a:t>a &amp;(a-1))==0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){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(a+" is a power of 2");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}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else{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(a+" is not a power of 2");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Very Important Point!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/>
            <a:r>
              <a:rPr lang="en-IN" sz="2400" b="1" dirty="0" smtClean="0">
                <a:solidFill>
                  <a:srgbClr val="0070C0"/>
                </a:solidFill>
              </a:rPr>
              <a:t>When</a:t>
            </a:r>
            <a:r>
              <a:rPr lang="en-IN" sz="2400" dirty="0" smtClean="0"/>
              <a:t> we use </a:t>
            </a:r>
            <a:r>
              <a:rPr lang="en-IN" sz="2400" b="1" dirty="0" smtClean="0">
                <a:solidFill>
                  <a:srgbClr val="7030A0"/>
                </a:solidFill>
              </a:rPr>
              <a:t>bitwise &amp;</a:t>
            </a:r>
            <a:r>
              <a:rPr lang="en-IN" sz="2400" dirty="0" smtClean="0"/>
              <a:t> with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operands</a:t>
            </a:r>
            <a:r>
              <a:rPr lang="en-IN" sz="2400" dirty="0" smtClean="0"/>
              <a:t>, the </a:t>
            </a:r>
            <a:r>
              <a:rPr lang="en-IN" sz="2400" b="1" dirty="0" smtClean="0">
                <a:solidFill>
                  <a:srgbClr val="7030A0"/>
                </a:solidFill>
              </a:rPr>
              <a:t>&amp; operator </a:t>
            </a:r>
            <a:r>
              <a:rPr lang="en-IN" sz="2400" b="1" dirty="0" smtClean="0">
                <a:solidFill>
                  <a:srgbClr val="00B050"/>
                </a:solidFill>
              </a:rPr>
              <a:t>behaves like </a:t>
            </a:r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7030A0"/>
                </a:solidFill>
              </a:rPr>
              <a:t>&amp;&amp; operator</a:t>
            </a:r>
            <a:r>
              <a:rPr lang="en-IN" sz="2400" dirty="0" smtClean="0"/>
              <a:t>, except that </a:t>
            </a:r>
            <a:r>
              <a:rPr lang="en-IN" sz="2400" b="1" dirty="0" smtClean="0">
                <a:solidFill>
                  <a:srgbClr val="002060"/>
                </a:solidFill>
              </a:rPr>
              <a:t>it always evaluates </a:t>
            </a:r>
            <a:r>
              <a:rPr lang="en-IN" sz="2400" b="1" dirty="0" smtClean="0">
                <a:solidFill>
                  <a:srgbClr val="C00000"/>
                </a:solidFill>
              </a:rPr>
              <a:t>both operands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regardless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00B050"/>
                </a:solidFill>
              </a:rPr>
              <a:t>value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0070C0"/>
                </a:solidFill>
              </a:rPr>
              <a:t>first operand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2844" y="3071810"/>
            <a:ext cx="47043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a=10,b=15,c=5;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if(</a:t>
            </a:r>
            <a:r>
              <a:rPr lang="en-IN" b="1" dirty="0" smtClean="0">
                <a:solidFill>
                  <a:srgbClr val="002060"/>
                </a:solidFill>
              </a:rPr>
              <a:t>a&gt;b &amp;&amp; b++&gt;c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("Hello");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else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("Hi");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("a="+a+",b="+b+",c="+c);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Output: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Hi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a=10,b=15,c=5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8501" y="3000372"/>
            <a:ext cx="47043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a=10,b=15,c=5;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if(</a:t>
            </a:r>
            <a:r>
              <a:rPr lang="en-IN" b="1" dirty="0" smtClean="0">
                <a:solidFill>
                  <a:srgbClr val="002060"/>
                </a:solidFill>
              </a:rPr>
              <a:t>a&gt;b &amp; b++&gt;c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("Hello");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else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("Hi");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("a="+a+",b="+b+",c="+c);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Output: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Hi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a=10,</a:t>
            </a:r>
            <a:r>
              <a:rPr lang="en-US" b="1" dirty="0" smtClean="0">
                <a:solidFill>
                  <a:srgbClr val="002060"/>
                </a:solidFill>
              </a:rPr>
              <a:t>b=16</a:t>
            </a:r>
            <a:r>
              <a:rPr lang="en-US" b="1" dirty="0" smtClean="0">
                <a:solidFill>
                  <a:srgbClr val="00B050"/>
                </a:solidFill>
              </a:rPr>
              <a:t>,c=5</a:t>
            </a:r>
            <a:endParaRPr lang="en-I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Very Important Point!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/>
            <a:r>
              <a:rPr lang="en-IN" sz="2400" b="1" dirty="0" smtClean="0">
                <a:solidFill>
                  <a:srgbClr val="0070C0"/>
                </a:solidFill>
              </a:rPr>
              <a:t>When</a:t>
            </a:r>
            <a:r>
              <a:rPr lang="en-IN" sz="2400" dirty="0" smtClean="0"/>
              <a:t> we use </a:t>
            </a:r>
            <a:r>
              <a:rPr lang="en-IN" sz="2400" b="1" dirty="0" smtClean="0">
                <a:solidFill>
                  <a:srgbClr val="7030A0"/>
                </a:solidFill>
              </a:rPr>
              <a:t>bitwise |</a:t>
            </a:r>
            <a:r>
              <a:rPr lang="en-IN" sz="2400" dirty="0" smtClean="0"/>
              <a:t> with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operands</a:t>
            </a:r>
            <a:r>
              <a:rPr lang="en-IN" sz="2400" dirty="0" smtClean="0"/>
              <a:t>, the </a:t>
            </a:r>
            <a:r>
              <a:rPr lang="en-IN" sz="2400" b="1" dirty="0" smtClean="0">
                <a:solidFill>
                  <a:srgbClr val="7030A0"/>
                </a:solidFill>
              </a:rPr>
              <a:t>| operator </a:t>
            </a:r>
            <a:r>
              <a:rPr lang="en-IN" sz="2400" b="1" dirty="0" smtClean="0">
                <a:solidFill>
                  <a:srgbClr val="00B050"/>
                </a:solidFill>
              </a:rPr>
              <a:t>behaves like </a:t>
            </a:r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7030A0"/>
                </a:solidFill>
              </a:rPr>
              <a:t>|| operator</a:t>
            </a:r>
            <a:r>
              <a:rPr lang="en-IN" sz="2400" dirty="0" smtClean="0"/>
              <a:t>, except that </a:t>
            </a:r>
            <a:r>
              <a:rPr lang="en-IN" sz="2400" b="1" dirty="0" smtClean="0">
                <a:solidFill>
                  <a:srgbClr val="002060"/>
                </a:solidFill>
              </a:rPr>
              <a:t>it </a:t>
            </a:r>
            <a:r>
              <a:rPr lang="en-IN" sz="2400" b="1" dirty="0" smtClean="0">
                <a:solidFill>
                  <a:srgbClr val="C00000"/>
                </a:solidFill>
              </a:rPr>
              <a:t>always evaluates </a:t>
            </a:r>
            <a:r>
              <a:rPr lang="en-IN" sz="2400" b="1" dirty="0" smtClean="0">
                <a:solidFill>
                  <a:srgbClr val="0070C0"/>
                </a:solidFill>
              </a:rPr>
              <a:t>second operand </a:t>
            </a:r>
            <a:r>
              <a:rPr lang="en-IN" sz="2400" dirty="0" smtClean="0"/>
              <a:t>even if the </a:t>
            </a:r>
            <a:r>
              <a:rPr lang="en-IN" sz="2400" b="1" dirty="0" smtClean="0">
                <a:solidFill>
                  <a:srgbClr val="0070C0"/>
                </a:solidFill>
              </a:rPr>
              <a:t>first operand </a:t>
            </a:r>
            <a:r>
              <a:rPr lang="en-IN" sz="2400" dirty="0" smtClean="0"/>
              <a:t>is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true</a:t>
            </a:r>
            <a:endParaRPr lang="en-IN" sz="2400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2844" y="3071810"/>
            <a:ext cx="47043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a=10,b=5,c=15;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if(</a:t>
            </a:r>
            <a:r>
              <a:rPr lang="en-IN" b="1" dirty="0" smtClean="0">
                <a:solidFill>
                  <a:srgbClr val="002060"/>
                </a:solidFill>
              </a:rPr>
              <a:t>a&gt;b || b++&gt;c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("Hello");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else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("Hi");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("a="+a+",b="+b+",c="+c);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Output: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Hello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a=10,b=5,c=15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8501" y="3000372"/>
            <a:ext cx="47043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a=10,b=5,c=15;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if(</a:t>
            </a:r>
            <a:r>
              <a:rPr lang="en-IN" b="1" dirty="0" smtClean="0">
                <a:solidFill>
                  <a:srgbClr val="002060"/>
                </a:solidFill>
              </a:rPr>
              <a:t>a&gt;b | b++&gt;c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("Hello");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else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("Hi");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("a="+a+",b="+b+",c="+c);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Output: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Hello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a=10,</a:t>
            </a:r>
            <a:r>
              <a:rPr lang="en-US" b="1" dirty="0" smtClean="0">
                <a:solidFill>
                  <a:srgbClr val="002060"/>
                </a:solidFill>
              </a:rPr>
              <a:t>b=6</a:t>
            </a:r>
            <a:r>
              <a:rPr lang="en-US" b="1" dirty="0" smtClean="0">
                <a:solidFill>
                  <a:srgbClr val="00B050"/>
                </a:solidFill>
              </a:rPr>
              <a:t>,c=15</a:t>
            </a:r>
            <a:endParaRPr lang="en-I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Very Important Point!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/>
            <a:r>
              <a:rPr lang="en-IN" sz="2400" b="1" dirty="0" smtClean="0">
                <a:solidFill>
                  <a:srgbClr val="0070C0"/>
                </a:solidFill>
              </a:rPr>
              <a:t>When</a:t>
            </a:r>
            <a:r>
              <a:rPr lang="en-IN" sz="2400" dirty="0" smtClean="0"/>
              <a:t> we use </a:t>
            </a:r>
            <a:r>
              <a:rPr lang="en-IN" sz="2400" b="1" dirty="0" smtClean="0">
                <a:solidFill>
                  <a:srgbClr val="7030A0"/>
                </a:solidFill>
              </a:rPr>
              <a:t>bitwise XOR </a:t>
            </a:r>
            <a:r>
              <a:rPr lang="en-IN" sz="2400" dirty="0" smtClean="0"/>
              <a:t>( ^ ) with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operands</a:t>
            </a:r>
            <a:r>
              <a:rPr lang="en-IN" sz="2400" dirty="0" smtClean="0"/>
              <a:t>, then it </a:t>
            </a:r>
            <a:r>
              <a:rPr lang="en-IN" sz="2400" b="1" dirty="0" smtClean="0">
                <a:solidFill>
                  <a:srgbClr val="C00000"/>
                </a:solidFill>
              </a:rPr>
              <a:t>computes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B050"/>
                </a:solidFill>
              </a:rPr>
              <a:t>exclusive OR </a:t>
            </a:r>
            <a:r>
              <a:rPr lang="en-IN" sz="2400" dirty="0" smtClean="0"/>
              <a:t>(XOR) of its </a:t>
            </a:r>
            <a:r>
              <a:rPr lang="en-IN" sz="2400" b="1" dirty="0" smtClean="0">
                <a:solidFill>
                  <a:srgbClr val="002060"/>
                </a:solidFill>
              </a:rPr>
              <a:t>operands</a:t>
            </a:r>
            <a:r>
              <a:rPr lang="en-IN" sz="2400" dirty="0" smtClean="0"/>
              <a:t>. It </a:t>
            </a:r>
            <a:r>
              <a:rPr lang="en-IN" sz="2400" b="1" dirty="0" smtClean="0">
                <a:solidFill>
                  <a:srgbClr val="C00000"/>
                </a:solidFill>
              </a:rPr>
              <a:t>evaluates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B050"/>
                </a:solidFill>
              </a:rPr>
              <a:t>true</a:t>
            </a:r>
            <a:r>
              <a:rPr lang="en-IN" sz="2400" dirty="0" smtClean="0"/>
              <a:t> if </a:t>
            </a:r>
            <a:r>
              <a:rPr lang="en-IN" sz="2400" b="1" dirty="0" smtClean="0">
                <a:solidFill>
                  <a:srgbClr val="7030A0"/>
                </a:solidFill>
              </a:rPr>
              <a:t>exactly one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two operands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00B050"/>
                </a:solidFill>
              </a:rPr>
              <a:t>true</a:t>
            </a:r>
            <a:r>
              <a:rPr lang="en-IN" sz="2400" dirty="0" smtClean="0"/>
              <a:t>. In other words, it </a:t>
            </a:r>
            <a:r>
              <a:rPr lang="en-IN" sz="2400" b="1" dirty="0" smtClean="0">
                <a:solidFill>
                  <a:srgbClr val="C00000"/>
                </a:solidFill>
              </a:rPr>
              <a:t>evaluates </a:t>
            </a:r>
            <a:r>
              <a:rPr lang="en-IN" sz="2400" dirty="0" smtClean="0"/>
              <a:t>to</a:t>
            </a:r>
            <a:r>
              <a:rPr lang="en-IN" sz="2400" b="1" dirty="0" smtClean="0">
                <a:solidFill>
                  <a:srgbClr val="C00000"/>
                </a:solidFill>
              </a:rPr>
              <a:t> false </a:t>
            </a:r>
            <a:r>
              <a:rPr lang="en-IN" sz="2400" dirty="0" smtClean="0"/>
              <a:t>if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both operands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  <a:r>
              <a:rPr lang="en-IN" sz="2400" dirty="0" smtClean="0"/>
              <a:t> or if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both operands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00B050"/>
                </a:solidFill>
              </a:rPr>
              <a:t>true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2844" y="3495636"/>
            <a:ext cx="48004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a=10,b=5,c=15;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if(</a:t>
            </a:r>
            <a:r>
              <a:rPr lang="en-IN" b="1" dirty="0" smtClean="0">
                <a:solidFill>
                  <a:srgbClr val="002060"/>
                </a:solidFill>
              </a:rPr>
              <a:t>a&gt;b ^ c&gt;b++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("Hello");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else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("Hi");</a:t>
            </a:r>
          </a:p>
          <a:p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("a="+a+",b="+b+",c="+c);</a:t>
            </a:r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Output: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Hi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a=10,</a:t>
            </a:r>
            <a:r>
              <a:rPr lang="en-US" b="1" dirty="0" smtClean="0">
                <a:solidFill>
                  <a:srgbClr val="002060"/>
                </a:solidFill>
              </a:rPr>
              <a:t>b=6</a:t>
            </a:r>
            <a:r>
              <a:rPr lang="en-US" b="1" dirty="0" smtClean="0">
                <a:solidFill>
                  <a:srgbClr val="00B050"/>
                </a:solidFill>
              </a:rPr>
              <a:t>,c=15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8501" y="3424198"/>
            <a:ext cx="47043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a=10,b=5,c=15;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if(</a:t>
            </a:r>
            <a:r>
              <a:rPr lang="en-IN" b="1" dirty="0" smtClean="0">
                <a:solidFill>
                  <a:srgbClr val="002060"/>
                </a:solidFill>
              </a:rPr>
              <a:t>a&gt;b | b++&gt;c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("Hello");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else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("Hi");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("a="+a+",b="+b+",c="+c);</a:t>
            </a:r>
          </a:p>
          <a:p>
            <a:r>
              <a:rPr lang="en-US" b="1" u="sng" dirty="0" smtClean="0">
                <a:solidFill>
                  <a:srgbClr val="0070C0"/>
                </a:solidFill>
              </a:rPr>
              <a:t>Output: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Hello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a=10,</a:t>
            </a:r>
            <a:r>
              <a:rPr lang="en-US" b="1" dirty="0" smtClean="0">
                <a:solidFill>
                  <a:srgbClr val="002060"/>
                </a:solidFill>
              </a:rPr>
              <a:t>b=6</a:t>
            </a:r>
            <a:r>
              <a:rPr lang="en-US" b="1" dirty="0" smtClean="0">
                <a:solidFill>
                  <a:srgbClr val="00B050"/>
                </a:solidFill>
              </a:rPr>
              <a:t>,c=15</a:t>
            </a:r>
            <a:endParaRPr lang="en-I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Bitwise Operators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bitwise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shift </a:t>
            </a:r>
            <a:r>
              <a:rPr lang="en-IN" sz="2400" dirty="0" smtClean="0"/>
              <a:t>operators are </a:t>
            </a:r>
            <a:r>
              <a:rPr lang="en-IN" sz="2400" b="1" dirty="0" smtClean="0">
                <a:solidFill>
                  <a:srgbClr val="7030A0"/>
                </a:solidFill>
              </a:rPr>
              <a:t>low-level operators </a:t>
            </a:r>
            <a:r>
              <a:rPr lang="en-IN" sz="2400" dirty="0" smtClean="0"/>
              <a:t>that </a:t>
            </a:r>
            <a:r>
              <a:rPr lang="en-IN" sz="2400" b="1" dirty="0" smtClean="0">
                <a:solidFill>
                  <a:srgbClr val="00B050"/>
                </a:solidFill>
              </a:rPr>
              <a:t>manipulate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2060"/>
                </a:solidFill>
              </a:rPr>
              <a:t>individual bits </a:t>
            </a:r>
            <a:r>
              <a:rPr lang="en-IN" sz="2400" dirty="0" smtClean="0"/>
              <a:t>that </a:t>
            </a:r>
            <a:r>
              <a:rPr lang="en-IN" sz="2400" b="1" dirty="0" smtClean="0">
                <a:solidFill>
                  <a:srgbClr val="0070C0"/>
                </a:solidFill>
              </a:rPr>
              <a:t>make up </a:t>
            </a:r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integer </a:t>
            </a:r>
            <a:r>
              <a:rPr lang="en-IN" sz="2400" dirty="0" smtClean="0"/>
              <a:t>value.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bitwise operators </a:t>
            </a:r>
            <a:r>
              <a:rPr lang="en-IN" sz="2400" dirty="0" smtClean="0"/>
              <a:t>are </a:t>
            </a:r>
            <a:r>
              <a:rPr lang="en-IN" sz="2400" b="1" u="sng" dirty="0" smtClean="0">
                <a:solidFill>
                  <a:srgbClr val="C00000"/>
                </a:solidFill>
              </a:rPr>
              <a:t>not very commonly used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7030A0"/>
                </a:solidFill>
              </a:rPr>
              <a:t>modern Java </a:t>
            </a:r>
            <a:r>
              <a:rPr lang="en-IN" sz="2400" b="1" dirty="0" smtClean="0">
                <a:solidFill>
                  <a:srgbClr val="002060"/>
                </a:solidFill>
              </a:rPr>
              <a:t>except</a:t>
            </a:r>
            <a:r>
              <a:rPr lang="en-IN" sz="2400" dirty="0" smtClean="0"/>
              <a:t>  for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low-level work </a:t>
            </a:r>
            <a:r>
              <a:rPr lang="en-IN" sz="2400" dirty="0" smtClean="0"/>
              <a:t>(e.g., </a:t>
            </a:r>
            <a:r>
              <a:rPr lang="en-IN" sz="2400" b="1" dirty="0" smtClean="0">
                <a:solidFill>
                  <a:srgbClr val="00B050"/>
                </a:solidFill>
              </a:rPr>
              <a:t>network programming</a:t>
            </a:r>
            <a:r>
              <a:rPr lang="en-IN" sz="2400" dirty="0" smtClean="0"/>
              <a:t>). 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Bitwise Operators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rgbClr val="0070C0"/>
                </a:solidFill>
              </a:rPr>
              <a:t>cannot use </a:t>
            </a:r>
            <a:r>
              <a:rPr lang="en-IN" sz="2400" dirty="0" smtClean="0"/>
              <a:t>these </a:t>
            </a:r>
            <a:r>
              <a:rPr lang="en-IN" sz="2400" b="1" dirty="0" smtClean="0">
                <a:solidFill>
                  <a:srgbClr val="00B050"/>
                </a:solidFill>
              </a:rPr>
              <a:t>operators</a:t>
            </a:r>
            <a:r>
              <a:rPr lang="en-IN" sz="2400" dirty="0" smtClean="0"/>
              <a:t> with </a:t>
            </a:r>
            <a:r>
              <a:rPr lang="en-IN" sz="2400" b="1" dirty="0" smtClean="0">
                <a:solidFill>
                  <a:srgbClr val="C00000"/>
                </a:solidFill>
              </a:rPr>
              <a:t>floating-point</a:t>
            </a:r>
            <a:r>
              <a:rPr lang="en-IN" sz="2400" dirty="0" smtClean="0"/>
              <a:t>, </a:t>
            </a:r>
            <a:r>
              <a:rPr lang="en-IN" sz="2400" b="1" dirty="0" err="1" smtClean="0">
                <a:solidFill>
                  <a:srgbClr val="C00000"/>
                </a:solidFill>
              </a:rPr>
              <a:t>boolean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array</a:t>
            </a:r>
            <a:r>
              <a:rPr lang="en-IN" sz="2400" dirty="0" smtClean="0"/>
              <a:t>, or </a:t>
            </a:r>
            <a:r>
              <a:rPr lang="en-IN" sz="2400" b="1" dirty="0" smtClean="0">
                <a:solidFill>
                  <a:srgbClr val="C00000"/>
                </a:solidFill>
              </a:rPr>
              <a:t>object </a:t>
            </a:r>
            <a:r>
              <a:rPr lang="en-IN" sz="2400" dirty="0" smtClean="0"/>
              <a:t>operands.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When </a:t>
            </a:r>
            <a:r>
              <a:rPr lang="en-IN" sz="2400" b="1" dirty="0" smtClean="0">
                <a:solidFill>
                  <a:srgbClr val="00B050"/>
                </a:solidFill>
              </a:rPr>
              <a:t>used</a:t>
            </a:r>
            <a:r>
              <a:rPr lang="en-IN" sz="2400" dirty="0" smtClean="0"/>
              <a:t> with </a:t>
            </a:r>
            <a:r>
              <a:rPr lang="en-IN" sz="2400" b="1" dirty="0" err="1" smtClean="0">
                <a:solidFill>
                  <a:srgbClr val="002060"/>
                </a:solidFill>
              </a:rPr>
              <a:t>boolean</a:t>
            </a:r>
            <a:r>
              <a:rPr lang="en-IN" sz="2400" b="1" dirty="0" smtClean="0">
                <a:solidFill>
                  <a:srgbClr val="002060"/>
                </a:solidFill>
              </a:rPr>
              <a:t> </a:t>
            </a:r>
            <a:r>
              <a:rPr lang="en-IN" sz="2400" dirty="0" smtClean="0"/>
              <a:t>operands, the </a:t>
            </a:r>
            <a:r>
              <a:rPr lang="en-IN" sz="2400" b="1" dirty="0" smtClean="0">
                <a:solidFill>
                  <a:srgbClr val="0070C0"/>
                </a:solidFill>
              </a:rPr>
              <a:t>&amp;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70C0"/>
                </a:solidFill>
              </a:rPr>
              <a:t>|</a:t>
            </a:r>
            <a:r>
              <a:rPr lang="en-IN" sz="2400" dirty="0" smtClean="0"/>
              <a:t>, and </a:t>
            </a:r>
            <a:r>
              <a:rPr lang="en-IN" sz="2400" b="1" dirty="0" smtClean="0">
                <a:solidFill>
                  <a:srgbClr val="0070C0"/>
                </a:solidFill>
              </a:rPr>
              <a:t>^</a:t>
            </a:r>
            <a:r>
              <a:rPr lang="en-IN" sz="2400" dirty="0" smtClean="0"/>
              <a:t> operators </a:t>
            </a:r>
            <a:r>
              <a:rPr lang="en-IN" sz="2400" b="1" dirty="0" smtClean="0">
                <a:solidFill>
                  <a:srgbClr val="00B050"/>
                </a:solidFill>
              </a:rPr>
              <a:t>perform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7030A0"/>
                </a:solidFill>
              </a:rPr>
              <a:t>different operation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Bitwise Operators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If </a:t>
            </a:r>
            <a:r>
              <a:rPr lang="en-IN" sz="2400" b="1" dirty="0" smtClean="0">
                <a:solidFill>
                  <a:srgbClr val="0070C0"/>
                </a:solidFill>
              </a:rPr>
              <a:t>either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B050"/>
                </a:solidFill>
              </a:rPr>
              <a:t>arguments</a:t>
            </a:r>
            <a:r>
              <a:rPr lang="en-IN" sz="2400" dirty="0" smtClean="0"/>
              <a:t> to a </a:t>
            </a:r>
            <a:r>
              <a:rPr lang="en-IN" sz="2400" b="1" dirty="0" smtClean="0">
                <a:solidFill>
                  <a:srgbClr val="C00000"/>
                </a:solidFill>
              </a:rPr>
              <a:t>bitwise operator </a:t>
            </a:r>
            <a:r>
              <a:rPr lang="en-IN" sz="2400" dirty="0" smtClean="0"/>
              <a:t>is a </a:t>
            </a:r>
            <a:r>
              <a:rPr lang="en-IN" sz="2400" b="1" dirty="0" smtClean="0">
                <a:solidFill>
                  <a:srgbClr val="7030A0"/>
                </a:solidFill>
              </a:rPr>
              <a:t>long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002060"/>
                </a:solidFill>
              </a:rPr>
              <a:t>result</a:t>
            </a:r>
            <a:r>
              <a:rPr lang="en-IN" sz="2400" dirty="0" smtClean="0"/>
              <a:t> is a </a:t>
            </a:r>
            <a:r>
              <a:rPr lang="en-IN" sz="2400" b="1" dirty="0" smtClean="0">
                <a:solidFill>
                  <a:srgbClr val="7030A0"/>
                </a:solidFill>
              </a:rPr>
              <a:t>long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Otherwise, the </a:t>
            </a:r>
            <a:r>
              <a:rPr lang="en-IN" sz="2400" b="1" dirty="0" smtClean="0">
                <a:solidFill>
                  <a:srgbClr val="00B050"/>
                </a:solidFill>
              </a:rPr>
              <a:t>result</a:t>
            </a:r>
            <a:r>
              <a:rPr lang="en-IN" sz="2400" dirty="0" smtClean="0"/>
              <a:t> is an </a:t>
            </a:r>
            <a:r>
              <a:rPr lang="en-IN" sz="2400" b="1" dirty="0" smtClean="0">
                <a:solidFill>
                  <a:srgbClr val="7030A0"/>
                </a:solidFill>
              </a:rPr>
              <a:t>int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left operand </a:t>
            </a:r>
            <a:r>
              <a:rPr lang="en-IN" sz="2400" dirty="0" smtClean="0"/>
              <a:t>of a </a:t>
            </a:r>
            <a:r>
              <a:rPr lang="en-IN" sz="2400" b="1" dirty="0" smtClean="0">
                <a:solidFill>
                  <a:srgbClr val="0070C0"/>
                </a:solidFill>
              </a:rPr>
              <a:t>shift operator </a:t>
            </a:r>
            <a:r>
              <a:rPr lang="en-IN" sz="2400" dirty="0" smtClean="0"/>
              <a:t>is a </a:t>
            </a:r>
            <a:r>
              <a:rPr lang="en-IN" sz="2400" b="1" dirty="0" smtClean="0">
                <a:solidFill>
                  <a:srgbClr val="7030A0"/>
                </a:solidFill>
              </a:rPr>
              <a:t>long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00B050"/>
                </a:solidFill>
              </a:rPr>
              <a:t>result</a:t>
            </a:r>
            <a:r>
              <a:rPr lang="en-IN" sz="2400" dirty="0" smtClean="0"/>
              <a:t> is a </a:t>
            </a:r>
            <a:r>
              <a:rPr lang="en-IN" sz="2400" b="1" dirty="0" smtClean="0">
                <a:solidFill>
                  <a:srgbClr val="7030A0"/>
                </a:solidFill>
              </a:rPr>
              <a:t>long</a:t>
            </a:r>
            <a:r>
              <a:rPr lang="en-IN" sz="2400" dirty="0" smtClean="0"/>
              <a:t>; otherwise, the </a:t>
            </a:r>
            <a:r>
              <a:rPr lang="en-IN" sz="2400" b="1" dirty="0" smtClean="0">
                <a:solidFill>
                  <a:srgbClr val="00B050"/>
                </a:solidFill>
              </a:rPr>
              <a:t>result </a:t>
            </a:r>
            <a:r>
              <a:rPr lang="en-IN" sz="2400" dirty="0" smtClean="0"/>
              <a:t>is an </a:t>
            </a:r>
            <a:r>
              <a:rPr lang="en-IN" sz="2400" b="1" dirty="0" smtClean="0">
                <a:solidFill>
                  <a:srgbClr val="7030A0"/>
                </a:solidFill>
              </a:rPr>
              <a:t>int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Bitwise Operators</a:t>
            </a:r>
            <a:endParaRPr lang="en-IN" sz="3200" b="1" dirty="0"/>
          </a:p>
        </p:txBody>
      </p:sp>
      <p:pic>
        <p:nvPicPr>
          <p:cNvPr id="7" name="Content Placeholder 6" descr="bitwis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41242" cy="5000660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Bitwise AND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&amp; operator </a:t>
            </a:r>
            <a:r>
              <a:rPr lang="en-IN" sz="2400" b="1" dirty="0" smtClean="0">
                <a:solidFill>
                  <a:srgbClr val="00B050"/>
                </a:solidFill>
              </a:rPr>
              <a:t>compares corresponding bits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7030A0"/>
                </a:solidFill>
              </a:rPr>
              <a:t>two operands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b="1" dirty="0" smtClean="0">
                <a:solidFill>
                  <a:srgbClr val="C00000"/>
                </a:solidFill>
              </a:rPr>
              <a:t>both bits are 1</a:t>
            </a:r>
            <a:r>
              <a:rPr lang="en-IN" sz="2400" dirty="0" smtClean="0"/>
              <a:t>, it gives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b="1" dirty="0" smtClean="0">
                <a:solidFill>
                  <a:srgbClr val="C00000"/>
                </a:solidFill>
              </a:rPr>
              <a:t>either of the bits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002060"/>
                </a:solidFill>
              </a:rPr>
              <a:t>not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/>
              <a:t>, it gives</a:t>
            </a:r>
            <a:r>
              <a:rPr lang="en-IN" sz="2400" dirty="0" smtClean="0">
                <a:solidFill>
                  <a:srgbClr val="C00000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0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b="1" u="sng" dirty="0" smtClean="0">
                <a:solidFill>
                  <a:srgbClr val="0070C0"/>
                </a:solidFill>
              </a:rPr>
              <a:t>For example,</a:t>
            </a:r>
          </a:p>
          <a:p>
            <a:pPr lvl="1"/>
            <a:r>
              <a:rPr lang="en-IN" sz="2100" b="1" dirty="0" smtClean="0">
                <a:solidFill>
                  <a:srgbClr val="002060"/>
                </a:solidFill>
              </a:rPr>
              <a:t>12</a:t>
            </a:r>
            <a:r>
              <a:rPr lang="en-IN" sz="2100" dirty="0" smtClean="0"/>
              <a:t> = 00001100 (In Binary) </a:t>
            </a:r>
          </a:p>
          <a:p>
            <a:pPr lvl="1"/>
            <a:r>
              <a:rPr lang="en-IN" sz="2100" b="1" dirty="0" smtClean="0">
                <a:solidFill>
                  <a:srgbClr val="002060"/>
                </a:solidFill>
              </a:rPr>
              <a:t>25</a:t>
            </a:r>
            <a:r>
              <a:rPr lang="en-IN" sz="2100" dirty="0" smtClean="0"/>
              <a:t> = 00011001 (In Binary) </a:t>
            </a:r>
          </a:p>
          <a:p>
            <a:pPr lvl="1"/>
            <a:r>
              <a:rPr lang="en-IN" sz="2100" dirty="0" smtClean="0"/>
              <a:t>Bit Operation of </a:t>
            </a:r>
            <a:r>
              <a:rPr lang="en-IN" sz="2100" b="1" dirty="0" smtClean="0">
                <a:solidFill>
                  <a:srgbClr val="002060"/>
                </a:solidFill>
              </a:rPr>
              <a:t>12</a:t>
            </a:r>
            <a:r>
              <a:rPr lang="en-IN" sz="2100" dirty="0" smtClean="0"/>
              <a:t> </a:t>
            </a:r>
            <a:r>
              <a:rPr lang="en-IN" sz="2100" b="1" dirty="0" smtClean="0">
                <a:solidFill>
                  <a:srgbClr val="C00000"/>
                </a:solidFill>
              </a:rPr>
              <a:t>and</a:t>
            </a:r>
            <a:r>
              <a:rPr lang="en-IN" sz="2100" dirty="0" smtClean="0"/>
              <a:t> </a:t>
            </a:r>
            <a:r>
              <a:rPr lang="en-IN" sz="2100" b="1" dirty="0" smtClean="0">
                <a:solidFill>
                  <a:srgbClr val="002060"/>
                </a:solidFill>
              </a:rPr>
              <a:t>25 </a:t>
            </a:r>
          </a:p>
          <a:p>
            <a:pPr lvl="1"/>
            <a:r>
              <a:rPr lang="en-IN" sz="2100" dirty="0" smtClean="0"/>
              <a:t>00001100 </a:t>
            </a:r>
            <a:r>
              <a:rPr lang="en-IN" sz="2100" b="1" dirty="0" smtClean="0">
                <a:solidFill>
                  <a:srgbClr val="C00000"/>
                </a:solidFill>
              </a:rPr>
              <a:t>&amp;</a:t>
            </a:r>
            <a:r>
              <a:rPr lang="en-IN" sz="2100" dirty="0" smtClean="0"/>
              <a:t> 00011001 </a:t>
            </a:r>
          </a:p>
          <a:p>
            <a:pPr lvl="1"/>
            <a:r>
              <a:rPr lang="en-IN" sz="2100" dirty="0" smtClean="0"/>
              <a:t>00001000 = </a:t>
            </a:r>
            <a:r>
              <a:rPr lang="en-IN" sz="2100" b="1" dirty="0" smtClean="0">
                <a:solidFill>
                  <a:srgbClr val="002060"/>
                </a:solidFill>
              </a:rPr>
              <a:t>8</a:t>
            </a:r>
            <a:r>
              <a:rPr lang="en-IN" sz="2100" dirty="0" smtClean="0"/>
              <a:t> (In decimal)</a:t>
            </a:r>
            <a:endParaRPr lang="en-US" sz="21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Bitwise OR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| operator </a:t>
            </a:r>
            <a:r>
              <a:rPr lang="en-IN" sz="2400" b="1" dirty="0" smtClean="0">
                <a:solidFill>
                  <a:srgbClr val="00B050"/>
                </a:solidFill>
              </a:rPr>
              <a:t>compares corresponding bits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7030A0"/>
                </a:solidFill>
              </a:rPr>
              <a:t>two operands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b="1" dirty="0" smtClean="0">
                <a:solidFill>
                  <a:srgbClr val="C00000"/>
                </a:solidFill>
              </a:rPr>
              <a:t>either of the bits is 1</a:t>
            </a:r>
            <a:r>
              <a:rPr lang="en-IN" sz="2400" dirty="0" smtClean="0"/>
              <a:t>, it gives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b="1" dirty="0" smtClean="0">
                <a:solidFill>
                  <a:srgbClr val="C00000"/>
                </a:solidFill>
              </a:rPr>
              <a:t>both bits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C00000"/>
                </a:solidFill>
              </a:rPr>
              <a:t>0</a:t>
            </a:r>
            <a:r>
              <a:rPr lang="en-IN" sz="2400" dirty="0" smtClean="0"/>
              <a:t>, it gives </a:t>
            </a:r>
            <a:r>
              <a:rPr lang="en-IN" sz="2400" b="1" dirty="0" smtClean="0">
                <a:solidFill>
                  <a:srgbClr val="C00000"/>
                </a:solidFill>
              </a:rPr>
              <a:t>0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b="1" u="sng" dirty="0" smtClean="0">
                <a:solidFill>
                  <a:srgbClr val="0070C0"/>
                </a:solidFill>
              </a:rPr>
              <a:t>For example,</a:t>
            </a:r>
          </a:p>
          <a:p>
            <a:pPr lvl="1"/>
            <a:r>
              <a:rPr lang="en-IN" sz="2100" b="1" dirty="0" smtClean="0">
                <a:solidFill>
                  <a:srgbClr val="002060"/>
                </a:solidFill>
              </a:rPr>
              <a:t>12</a:t>
            </a:r>
            <a:r>
              <a:rPr lang="en-IN" sz="2100" dirty="0" smtClean="0"/>
              <a:t> = 00001100 (In Binary) </a:t>
            </a:r>
          </a:p>
          <a:p>
            <a:pPr lvl="1"/>
            <a:r>
              <a:rPr lang="en-IN" sz="2100" b="1" dirty="0" smtClean="0">
                <a:solidFill>
                  <a:srgbClr val="002060"/>
                </a:solidFill>
              </a:rPr>
              <a:t>25</a:t>
            </a:r>
            <a:r>
              <a:rPr lang="en-IN" sz="2100" dirty="0" smtClean="0"/>
              <a:t> = 00011001 (In Binary) </a:t>
            </a:r>
          </a:p>
          <a:p>
            <a:pPr lvl="1"/>
            <a:r>
              <a:rPr lang="en-IN" sz="2100" dirty="0" smtClean="0"/>
              <a:t>Bit Operation of </a:t>
            </a:r>
            <a:r>
              <a:rPr lang="en-IN" sz="2100" b="1" dirty="0" smtClean="0">
                <a:solidFill>
                  <a:srgbClr val="002060"/>
                </a:solidFill>
              </a:rPr>
              <a:t>12</a:t>
            </a:r>
            <a:r>
              <a:rPr lang="en-IN" sz="2100" dirty="0" smtClean="0"/>
              <a:t> </a:t>
            </a:r>
            <a:r>
              <a:rPr lang="en-IN" sz="2100" dirty="0" smtClean="0">
                <a:solidFill>
                  <a:srgbClr val="C00000"/>
                </a:solidFill>
              </a:rPr>
              <a:t>or</a:t>
            </a:r>
            <a:r>
              <a:rPr lang="en-IN" sz="2100" dirty="0" smtClean="0"/>
              <a:t> </a:t>
            </a:r>
            <a:r>
              <a:rPr lang="en-IN" sz="2100" b="1" dirty="0" smtClean="0">
                <a:solidFill>
                  <a:srgbClr val="002060"/>
                </a:solidFill>
              </a:rPr>
              <a:t>25 </a:t>
            </a:r>
          </a:p>
          <a:p>
            <a:pPr lvl="1"/>
            <a:r>
              <a:rPr lang="en-IN" sz="2100" dirty="0" smtClean="0"/>
              <a:t>00001100 </a:t>
            </a:r>
            <a:r>
              <a:rPr lang="en-IN" sz="2100" b="1" dirty="0" smtClean="0">
                <a:solidFill>
                  <a:srgbClr val="C00000"/>
                </a:solidFill>
              </a:rPr>
              <a:t>| </a:t>
            </a:r>
            <a:r>
              <a:rPr lang="en-IN" sz="2100" dirty="0" smtClean="0"/>
              <a:t>00011001 </a:t>
            </a:r>
          </a:p>
          <a:p>
            <a:pPr lvl="1"/>
            <a:r>
              <a:rPr lang="en-IN" sz="2000" b="1" dirty="0" smtClean="0"/>
              <a:t>00011101 = </a:t>
            </a:r>
            <a:r>
              <a:rPr lang="en-IN" sz="2000" b="1" dirty="0" smtClean="0">
                <a:solidFill>
                  <a:srgbClr val="002060"/>
                </a:solidFill>
              </a:rPr>
              <a:t>29</a:t>
            </a:r>
            <a:r>
              <a:rPr lang="en-IN" sz="2000" b="1" dirty="0" smtClean="0"/>
              <a:t> (In decimal)</a:t>
            </a:r>
            <a:endParaRPr lang="en-US" sz="21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Bitwise XOR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^ operator </a:t>
            </a:r>
            <a:r>
              <a:rPr lang="en-IN" sz="2400" b="1" dirty="0" smtClean="0">
                <a:solidFill>
                  <a:srgbClr val="00B050"/>
                </a:solidFill>
              </a:rPr>
              <a:t>compares corresponding bits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7030A0"/>
                </a:solidFill>
              </a:rPr>
              <a:t>two operands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b="1" dirty="0" smtClean="0">
                <a:solidFill>
                  <a:srgbClr val="C00000"/>
                </a:solidFill>
              </a:rPr>
              <a:t>corresponding bits </a:t>
            </a:r>
            <a:r>
              <a:rPr lang="en-IN" sz="2400" dirty="0" smtClean="0"/>
              <a:t>are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different</a:t>
            </a:r>
            <a:r>
              <a:rPr lang="en-IN" sz="2400" dirty="0" smtClean="0"/>
              <a:t>, it gives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b="1" dirty="0" smtClean="0">
                <a:solidFill>
                  <a:srgbClr val="C00000"/>
                </a:solidFill>
              </a:rPr>
              <a:t>both bits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7030A0"/>
                </a:solidFill>
              </a:rPr>
              <a:t>same</a:t>
            </a:r>
            <a:r>
              <a:rPr lang="en-IN" sz="2400" dirty="0" smtClean="0"/>
              <a:t>, it gives </a:t>
            </a:r>
            <a:r>
              <a:rPr lang="en-IN" sz="2400" b="1" dirty="0" smtClean="0">
                <a:solidFill>
                  <a:srgbClr val="C00000"/>
                </a:solidFill>
              </a:rPr>
              <a:t>0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b="1" u="sng" dirty="0" smtClean="0">
                <a:solidFill>
                  <a:srgbClr val="0070C0"/>
                </a:solidFill>
              </a:rPr>
              <a:t>For example,</a:t>
            </a:r>
          </a:p>
          <a:p>
            <a:pPr lvl="1"/>
            <a:r>
              <a:rPr lang="en-IN" sz="2100" b="1" dirty="0" smtClean="0">
                <a:solidFill>
                  <a:srgbClr val="002060"/>
                </a:solidFill>
              </a:rPr>
              <a:t>12</a:t>
            </a:r>
            <a:r>
              <a:rPr lang="en-IN" sz="2100" b="1" dirty="0" smtClean="0"/>
              <a:t> = 00001100 (In Binary) </a:t>
            </a:r>
          </a:p>
          <a:p>
            <a:pPr lvl="1"/>
            <a:r>
              <a:rPr lang="en-IN" sz="2100" b="1" dirty="0" smtClean="0">
                <a:solidFill>
                  <a:srgbClr val="002060"/>
                </a:solidFill>
              </a:rPr>
              <a:t>25</a:t>
            </a:r>
            <a:r>
              <a:rPr lang="en-IN" sz="2100" b="1" dirty="0" smtClean="0"/>
              <a:t> = 00011001 (In Binary) </a:t>
            </a:r>
          </a:p>
          <a:p>
            <a:pPr lvl="1"/>
            <a:r>
              <a:rPr lang="en-IN" sz="2100" b="1" dirty="0" smtClean="0"/>
              <a:t>Bit Operation of </a:t>
            </a:r>
            <a:r>
              <a:rPr lang="en-IN" sz="2100" b="1" dirty="0" smtClean="0">
                <a:solidFill>
                  <a:srgbClr val="002060"/>
                </a:solidFill>
              </a:rPr>
              <a:t>12</a:t>
            </a:r>
            <a:r>
              <a:rPr lang="en-IN" sz="2100" b="1" dirty="0" smtClean="0"/>
              <a:t> </a:t>
            </a:r>
            <a:r>
              <a:rPr lang="en-IN" sz="2100" b="1" dirty="0" err="1" smtClean="0">
                <a:solidFill>
                  <a:srgbClr val="C00000"/>
                </a:solidFill>
              </a:rPr>
              <a:t>xor</a:t>
            </a:r>
            <a:r>
              <a:rPr lang="en-IN" sz="2100" b="1" dirty="0" smtClean="0"/>
              <a:t> </a:t>
            </a:r>
            <a:r>
              <a:rPr lang="en-IN" sz="2100" b="1" dirty="0" smtClean="0">
                <a:solidFill>
                  <a:srgbClr val="002060"/>
                </a:solidFill>
              </a:rPr>
              <a:t>25</a:t>
            </a:r>
            <a:r>
              <a:rPr lang="en-IN" sz="2100" b="1" dirty="0" smtClean="0"/>
              <a:t> </a:t>
            </a:r>
          </a:p>
          <a:p>
            <a:pPr lvl="1"/>
            <a:r>
              <a:rPr lang="en-IN" sz="2100" b="1" dirty="0" smtClean="0"/>
              <a:t>00001100 </a:t>
            </a:r>
            <a:r>
              <a:rPr lang="en-IN" sz="2100" b="1" dirty="0" smtClean="0">
                <a:solidFill>
                  <a:srgbClr val="C00000"/>
                </a:solidFill>
              </a:rPr>
              <a:t>^ </a:t>
            </a:r>
            <a:r>
              <a:rPr lang="en-IN" sz="2100" b="1" dirty="0" smtClean="0"/>
              <a:t>00011001 </a:t>
            </a:r>
          </a:p>
          <a:p>
            <a:pPr lvl="1"/>
            <a:r>
              <a:rPr lang="en-IN" sz="2000" b="1" dirty="0" smtClean="0"/>
              <a:t>00010101 = </a:t>
            </a:r>
            <a:r>
              <a:rPr lang="en-IN" sz="2000" b="1" dirty="0" smtClean="0">
                <a:solidFill>
                  <a:srgbClr val="002060"/>
                </a:solidFill>
              </a:rPr>
              <a:t>21</a:t>
            </a:r>
            <a:r>
              <a:rPr lang="en-IN" sz="2000" b="1" dirty="0" smtClean="0"/>
              <a:t> (In decimal)</a:t>
            </a:r>
            <a:endParaRPr lang="en-US" sz="21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5816</TotalTime>
  <Words>849</Words>
  <Application>Microsoft Office PowerPoint</Application>
  <PresentationFormat>On-screen Show (4:3)</PresentationFormat>
  <Paragraphs>247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Slide 1</vt:lpstr>
      <vt:lpstr>Today’s Agenda</vt:lpstr>
      <vt:lpstr>Bitwise Operators</vt:lpstr>
      <vt:lpstr>Bitwise Operators</vt:lpstr>
      <vt:lpstr>Bitwise Operators</vt:lpstr>
      <vt:lpstr>Bitwise Operators</vt:lpstr>
      <vt:lpstr>Bitwise AND</vt:lpstr>
      <vt:lpstr>Bitwise OR</vt:lpstr>
      <vt:lpstr>Bitwise XOR</vt:lpstr>
      <vt:lpstr>Bitwise Complement</vt:lpstr>
      <vt:lpstr>An Important Point!</vt:lpstr>
      <vt:lpstr>Signed Left Shift</vt:lpstr>
      <vt:lpstr>Signed Right Shift</vt:lpstr>
      <vt:lpstr>Signed Right Shift</vt:lpstr>
      <vt:lpstr>UnSigned Right Shift</vt:lpstr>
      <vt:lpstr>Tricky Programs </vt:lpstr>
      <vt:lpstr>Tricky Programs </vt:lpstr>
      <vt:lpstr>Tricky Programs </vt:lpstr>
      <vt:lpstr>Tricky Programs </vt:lpstr>
      <vt:lpstr>Tricky Programs </vt:lpstr>
      <vt:lpstr>Tricky Programs </vt:lpstr>
      <vt:lpstr>Tricky Programs </vt:lpstr>
      <vt:lpstr>Very Important Point!</vt:lpstr>
      <vt:lpstr>Very Important Point!</vt:lpstr>
      <vt:lpstr>Very Important Point!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551</cp:revision>
  <dcterms:created xsi:type="dcterms:W3CDTF">2015-12-21T13:46:48Z</dcterms:created>
  <dcterms:modified xsi:type="dcterms:W3CDTF">2020-08-26T12:34:52Z</dcterms:modified>
</cp:coreProperties>
</file>