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910" r:id="rId2"/>
    <p:sldId id="360" r:id="rId3"/>
    <p:sldId id="802" r:id="rId4"/>
    <p:sldId id="803" r:id="rId5"/>
    <p:sldId id="804" r:id="rId6"/>
    <p:sldId id="805" r:id="rId7"/>
    <p:sldId id="865" r:id="rId8"/>
    <p:sldId id="806" r:id="rId9"/>
    <p:sldId id="807" r:id="rId10"/>
    <p:sldId id="808" r:id="rId11"/>
    <p:sldId id="809" r:id="rId12"/>
    <p:sldId id="810" r:id="rId13"/>
    <p:sldId id="811" r:id="rId14"/>
    <p:sldId id="812" r:id="rId15"/>
    <p:sldId id="813" r:id="rId16"/>
    <p:sldId id="814" r:id="rId17"/>
    <p:sldId id="815" r:id="rId18"/>
    <p:sldId id="816" r:id="rId19"/>
    <p:sldId id="817" r:id="rId20"/>
    <p:sldId id="818" r:id="rId21"/>
    <p:sldId id="819" r:id="rId22"/>
    <p:sldId id="820" r:id="rId23"/>
    <p:sldId id="821" r:id="rId24"/>
    <p:sldId id="822" r:id="rId25"/>
    <p:sldId id="823" r:id="rId26"/>
    <p:sldId id="824" r:id="rId27"/>
    <p:sldId id="825" r:id="rId28"/>
    <p:sldId id="826" r:id="rId29"/>
    <p:sldId id="827" r:id="rId30"/>
    <p:sldId id="828" r:id="rId31"/>
    <p:sldId id="829" r:id="rId32"/>
    <p:sldId id="830" r:id="rId33"/>
    <p:sldId id="831" r:id="rId34"/>
    <p:sldId id="832" r:id="rId35"/>
    <p:sldId id="833" r:id="rId36"/>
    <p:sldId id="834" r:id="rId37"/>
    <p:sldId id="835" r:id="rId38"/>
    <p:sldId id="836" r:id="rId39"/>
    <p:sldId id="837" r:id="rId40"/>
    <p:sldId id="838" r:id="rId41"/>
    <p:sldId id="839" r:id="rId42"/>
    <p:sldId id="840" r:id="rId43"/>
    <p:sldId id="841" r:id="rId44"/>
    <p:sldId id="842" r:id="rId45"/>
    <p:sldId id="843" r:id="rId46"/>
    <p:sldId id="844" r:id="rId47"/>
    <p:sldId id="845" r:id="rId48"/>
    <p:sldId id="846" r:id="rId49"/>
    <p:sldId id="847" r:id="rId50"/>
    <p:sldId id="848" r:id="rId51"/>
    <p:sldId id="849" r:id="rId52"/>
    <p:sldId id="850" r:id="rId53"/>
    <p:sldId id="851" r:id="rId54"/>
    <p:sldId id="861" r:id="rId55"/>
    <p:sldId id="862" r:id="rId56"/>
    <p:sldId id="863" r:id="rId57"/>
    <p:sldId id="864" r:id="rId58"/>
    <p:sldId id="866" r:id="rId59"/>
    <p:sldId id="867" r:id="rId60"/>
    <p:sldId id="868" r:id="rId61"/>
    <p:sldId id="869" r:id="rId62"/>
    <p:sldId id="870" r:id="rId63"/>
    <p:sldId id="871" r:id="rId64"/>
    <p:sldId id="872" r:id="rId65"/>
    <p:sldId id="873" r:id="rId66"/>
    <p:sldId id="874" r:id="rId67"/>
    <p:sldId id="875" r:id="rId68"/>
    <p:sldId id="876" r:id="rId69"/>
    <p:sldId id="877" r:id="rId70"/>
    <p:sldId id="878" r:id="rId71"/>
    <p:sldId id="879" r:id="rId72"/>
    <p:sldId id="880" r:id="rId73"/>
    <p:sldId id="881" r:id="rId74"/>
    <p:sldId id="882" r:id="rId75"/>
    <p:sldId id="883" r:id="rId76"/>
    <p:sldId id="884" r:id="rId77"/>
    <p:sldId id="885" r:id="rId78"/>
    <p:sldId id="886" r:id="rId79"/>
    <p:sldId id="887" r:id="rId80"/>
    <p:sldId id="888" r:id="rId81"/>
    <p:sldId id="891" r:id="rId82"/>
    <p:sldId id="892" r:id="rId83"/>
    <p:sldId id="893" r:id="rId84"/>
    <p:sldId id="894" r:id="rId85"/>
    <p:sldId id="895" r:id="rId86"/>
    <p:sldId id="896" r:id="rId87"/>
    <p:sldId id="897" r:id="rId88"/>
    <p:sldId id="898" r:id="rId89"/>
    <p:sldId id="899" r:id="rId90"/>
    <p:sldId id="900" r:id="rId91"/>
    <p:sldId id="901" r:id="rId92"/>
    <p:sldId id="902" r:id="rId93"/>
    <p:sldId id="903" r:id="rId94"/>
    <p:sldId id="904" r:id="rId95"/>
    <p:sldId id="905" r:id="rId96"/>
    <p:sldId id="906" r:id="rId97"/>
    <p:sldId id="907" r:id="rId98"/>
    <p:sldId id="908" r:id="rId99"/>
    <p:sldId id="909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9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58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67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68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69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70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71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72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73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74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75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59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77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78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79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80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81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82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83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84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85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60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87</a:t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88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89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90</a:t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91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92</a:t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93</a:t>
            </a:fld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94</a:t>
            </a:fld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95</a:t>
            </a:fld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61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97</a:t>
            </a:fld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98</a:t>
            </a:fld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62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63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64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65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66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2323-D190-4FD4-8739-B160185E6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747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2745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8B925-B3F7-45C1-94EE-69C9E6359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9/9/2020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 smtClean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orbel" pitchFamily="34" charset="0"/>
              </a:rPr>
              <a:t>Lecture 16</a:t>
            </a:r>
          </a:p>
          <a:p>
            <a:endParaRPr lang="en-US" sz="4400" b="1" dirty="0" smtClean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Corbel" pitchFamily="34" charset="0"/>
              </a:rPr>
              <a:t>Advance Concepts In Packages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An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7519988" cy="1725612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To understand all of these access modifiers, we’ll use the same set of classes: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Librarian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1800" dirty="0" smtClean="0"/>
              <a:t>, </a:t>
            </a:r>
            <a:r>
              <a:rPr lang="en-US" altLang="en-US" sz="1800" dirty="0" smtClean="0">
                <a:solidFill>
                  <a:schemeClr val="bg1"/>
                </a:solidFill>
              </a:rPr>
              <a:t>and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House</a:t>
            </a:r>
            <a:r>
              <a:rPr lang="en-US" sz="1800" b="1" dirty="0" smtClean="0">
                <a:solidFill>
                  <a:schemeClr val="bg1"/>
                </a:solidFill>
              </a:rPr>
              <a:t>. </a:t>
            </a:r>
          </a:p>
          <a:p>
            <a:pPr eaLnBrk="1" hangingPunct="1"/>
            <a:endParaRPr lang="en-US" altLang="en-US" sz="1800" b="1" dirty="0" smtClean="0">
              <a:solidFill>
                <a:schemeClr val="hlink"/>
              </a:solidFill>
            </a:endParaRPr>
          </a:p>
        </p:txBody>
      </p:sp>
      <p:pic>
        <p:nvPicPr>
          <p:cNvPr id="73732" name="Picture 4" descr="getfile (19)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15963" y="2016125"/>
            <a:ext cx="6911975" cy="2913063"/>
          </a:xfrm>
          <a:noFill/>
        </p:spPr>
      </p:pic>
      <p:sp>
        <p:nvSpPr>
          <p:cNvPr id="73733" name="Rectangle 5"/>
          <p:cNvSpPr>
            <a:spLocks noGrp="1" noChangeArrowheads="1"/>
          </p:cNvSpPr>
          <p:nvPr/>
        </p:nvSpPr>
        <p:spPr bwMode="auto">
          <a:xfrm>
            <a:off x="457200" y="5118100"/>
            <a:ext cx="751998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The classes </a:t>
            </a:r>
            <a:r>
              <a:rPr lang="en-US" b="1" dirty="0">
                <a:solidFill>
                  <a:srgbClr val="FFFF00"/>
                </a:solidFill>
              </a:rPr>
              <a:t>Book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CourseBook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FFFF00"/>
                </a:solidFill>
              </a:rPr>
              <a:t>Librarian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are defined in the package </a:t>
            </a:r>
            <a:r>
              <a:rPr lang="en-US" b="1" dirty="0">
                <a:solidFill>
                  <a:srgbClr val="FFFF00"/>
                </a:solidFill>
              </a:rPr>
              <a:t>library</a:t>
            </a:r>
            <a:r>
              <a:rPr lang="en-US" dirty="0">
                <a:solidFill>
                  <a:schemeClr val="bg1"/>
                </a:solidFill>
              </a:rPr>
              <a:t>. The classes </a:t>
            </a:r>
            <a:r>
              <a:rPr lang="en-US" b="1" dirty="0" err="1">
                <a:solidFill>
                  <a:srgbClr val="FFFF00"/>
                </a:solidFill>
              </a:rPr>
              <a:t>StoryBook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House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are defined in the package </a:t>
            </a:r>
            <a:r>
              <a:rPr lang="en-US" b="1" dirty="0">
                <a:solidFill>
                  <a:srgbClr val="FFFF00"/>
                </a:solidFill>
              </a:rPr>
              <a:t>building</a:t>
            </a:r>
            <a:r>
              <a:rPr lang="en-US" dirty="0">
                <a:solidFill>
                  <a:schemeClr val="bg1"/>
                </a:solidFill>
              </a:rPr>
              <a:t>. Further, classes </a:t>
            </a:r>
            <a:r>
              <a:rPr lang="en-US" b="1" dirty="0" err="1" smtClean="0">
                <a:solidFill>
                  <a:srgbClr val="FFFF00"/>
                </a:solidFill>
              </a:rPr>
              <a:t>Courseook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smtClean="0">
                <a:solidFill>
                  <a:srgbClr val="FFFF00"/>
                </a:solidFill>
              </a:rPr>
              <a:t>StoryBook</a:t>
            </a:r>
            <a:r>
              <a:rPr lang="en-US" b="1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(defined in separate packages) extend class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Book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FFFF00"/>
                </a:solidFill>
              </a:rPr>
              <a:t>public</a:t>
            </a:r>
            <a:r>
              <a:rPr lang="en-US" sz="4000" dirty="0" smtClean="0">
                <a:solidFill>
                  <a:schemeClr val="bg1"/>
                </a:solidFill>
              </a:rPr>
              <a:t> Access Modifier</a:t>
            </a:r>
            <a:endParaRPr lang="en-US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This is the </a:t>
            </a:r>
            <a:r>
              <a:rPr lang="en-US" sz="24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least restrictive </a:t>
            </a:r>
            <a:r>
              <a:rPr lang="en-US" sz="2400" dirty="0" smtClean="0">
                <a:solidFill>
                  <a:schemeClr val="bg1"/>
                </a:solidFill>
              </a:rPr>
              <a:t>access modifier. </a:t>
            </a:r>
          </a:p>
          <a:p>
            <a:pPr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Classes and interfaces defined using the </a:t>
            </a:r>
            <a:r>
              <a:rPr lang="en-US" sz="2400" dirty="0" smtClean="0">
                <a:solidFill>
                  <a:srgbClr val="FFFF00"/>
                </a:solidFill>
              </a:rPr>
              <a:t>public</a:t>
            </a:r>
            <a:r>
              <a:rPr lang="en-US" sz="2400" dirty="0" smtClean="0">
                <a:solidFill>
                  <a:schemeClr val="bg1"/>
                </a:solidFill>
              </a:rPr>
              <a:t> access modifier are accessible across all packages, from derived to unrelated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 </a:t>
            </a:r>
            <a:r>
              <a:rPr lang="en-US" sz="4000" b="1" dirty="0" smtClean="0">
                <a:solidFill>
                  <a:srgbClr val="FFFF00"/>
                </a:solidFill>
              </a:rPr>
              <a:t>public</a:t>
            </a:r>
            <a:r>
              <a:rPr lang="en-US" sz="4000" b="1" dirty="0" smtClean="0">
                <a:solidFill>
                  <a:schemeClr val="bg1"/>
                </a:solidFill>
              </a:rPr>
              <a:t> Modifier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To understand the public access modifier, let’s define the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as a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 </a:t>
            </a:r>
            <a:r>
              <a:rPr lang="en-US" altLang="en-US" sz="1800" dirty="0" smtClean="0">
                <a:solidFill>
                  <a:schemeClr val="bg1"/>
                </a:solidFill>
              </a:rPr>
              <a:t>class and add a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</a:t>
            </a:r>
            <a:r>
              <a:rPr lang="en-US" altLang="en-US" sz="1800" dirty="0" smtClean="0">
                <a:solidFill>
                  <a:schemeClr val="bg1"/>
                </a:solidFill>
              </a:rPr>
              <a:t> instance variable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(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isbn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)</a:t>
            </a:r>
            <a:r>
              <a:rPr lang="en-US" altLang="en-US" sz="1800" dirty="0" smtClean="0">
                <a:solidFill>
                  <a:srgbClr val="00B0F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a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method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printBook</a:t>
            </a:r>
            <a:r>
              <a:rPr 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dirty="0" smtClean="0">
                <a:solidFill>
                  <a:srgbClr val="00B0F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to it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</a:p>
          <a:p>
            <a:pPr eaLnBrk="1" hangingPunct="1"/>
            <a:endParaRPr lang="en-US" altLang="en-US" sz="1800" b="1" dirty="0" smtClean="0">
              <a:solidFill>
                <a:schemeClr val="hlink"/>
              </a:solidFill>
            </a:endParaRPr>
          </a:p>
        </p:txBody>
      </p:sp>
      <p:pic>
        <p:nvPicPr>
          <p:cNvPr id="75780" name="Picture 4" descr="D:\Java Certification Material\getfile 20.jpggetfile 2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03275" y="2252663"/>
            <a:ext cx="6402388" cy="1978025"/>
          </a:xfrm>
          <a:noFill/>
        </p:spPr>
      </p:pic>
      <p:sp>
        <p:nvSpPr>
          <p:cNvPr id="75781" name="Rectangle 5"/>
          <p:cNvSpPr>
            <a:spLocks noGrp="1" noChangeArrowheads="1"/>
          </p:cNvSpPr>
          <p:nvPr/>
        </p:nvSpPr>
        <p:spPr bwMode="auto">
          <a:xfrm>
            <a:off x="212725" y="4657725"/>
            <a:ext cx="75184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class Book: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75782" name="Picture 6" descr="getfile 2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5138738"/>
            <a:ext cx="7121525" cy="16716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public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Modifier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The public access modifier is said to be the least restrictive, so let’s try to access the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</a:t>
            </a:r>
            <a:r>
              <a:rPr lang="en-US" altLang="en-US" sz="1800" dirty="0" smtClean="0">
                <a:solidFill>
                  <a:schemeClr val="bg1"/>
                </a:solidFill>
              </a:rPr>
              <a:t>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its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 </a:t>
            </a:r>
            <a:r>
              <a:rPr lang="en-US" altLang="en-US" sz="1800" dirty="0" smtClean="0">
                <a:solidFill>
                  <a:schemeClr val="bg1"/>
                </a:solidFill>
              </a:rPr>
              <a:t>members from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House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non </a:t>
            </a:r>
            <a:r>
              <a:rPr lang="en-US" sz="1800" dirty="0" err="1" smtClean="0">
                <a:solidFill>
                  <a:schemeClr val="bg1"/>
                </a:solidFill>
              </a:rPr>
              <a:t>parametrized</a:t>
            </a:r>
            <a:r>
              <a:rPr lang="en-US" sz="1800" dirty="0" smtClean="0">
                <a:solidFill>
                  <a:schemeClr val="bg1"/>
                </a:solidFill>
              </a:rPr>
              <a:t> constructor</a:t>
            </a:r>
            <a:endParaRPr lang="en-US" altLang="en-US" sz="18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76804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class </a:t>
            </a:r>
            <a:r>
              <a:rPr lang="en-US" b="1" dirty="0">
                <a:solidFill>
                  <a:srgbClr val="FFFF00"/>
                </a:solidFill>
              </a:rPr>
              <a:t>House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68613" name="Picture 5" descr="D:\Java Certification Material\getfile 22.jpggetfile 2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58788" y="3235325"/>
            <a:ext cx="8228012" cy="2614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As </a:t>
            </a:r>
            <a:r>
              <a:rPr lang="en-US" sz="1800" dirty="0" smtClean="0">
                <a:solidFill>
                  <a:schemeClr val="bg1"/>
                </a:solidFill>
              </a:rPr>
              <a:t>we</a:t>
            </a:r>
            <a:r>
              <a:rPr lang="en-US" altLang="en-US" sz="1800" dirty="0" smtClean="0">
                <a:solidFill>
                  <a:schemeClr val="bg1"/>
                </a:solidFill>
              </a:rPr>
              <a:t> may notice in the previous example, the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>
                <a:solidFill>
                  <a:srgbClr val="FFFF0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its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public</a:t>
            </a:r>
            <a:r>
              <a:rPr lang="en-US" altLang="en-US" sz="1800" dirty="0" smtClean="0">
                <a:solidFill>
                  <a:schemeClr val="bg1"/>
                </a:solidFill>
              </a:rPr>
              <a:t> members—instance variable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isbn</a:t>
            </a:r>
            <a:r>
              <a:rPr lang="en-US" alt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method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printBook</a:t>
            </a:r>
            <a:r>
              <a:rPr 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dirty="0" smtClean="0">
                <a:solidFill>
                  <a:schemeClr val="bg1"/>
                </a:solidFill>
              </a:rPr>
              <a:t>—are accessible to the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1800" dirty="0" smtClean="0">
                <a:solidFill>
                  <a:schemeClr val="bg1"/>
                </a:solidFill>
              </a:rPr>
              <a:t>.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They are also accessible to the other classes: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Librarian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1800" dirty="0" smtClean="0">
                <a:solidFill>
                  <a:schemeClr val="bg1"/>
                </a:solidFill>
              </a:rPr>
              <a:t>,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CourseBook</a:t>
            </a:r>
            <a:endParaRPr lang="en-US" altLang="en-US" sz="1800" b="1" dirty="0" smtClean="0">
              <a:solidFill>
                <a:srgbClr val="FFFF00"/>
              </a:solidFill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conclusion: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69637" name="Picture 5" descr="D:\Java Certification Material\getfile 23.jpggetfile 2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1000100" y="4071942"/>
            <a:ext cx="6946900" cy="23574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FFFF00"/>
                </a:solidFill>
              </a:rPr>
              <a:t>protected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Access Modifier</a:t>
            </a:r>
            <a:endParaRPr lang="en-US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The members of a class defined using the </a:t>
            </a:r>
            <a:r>
              <a:rPr lang="en-US" sz="2400" b="1" dirty="0" smtClean="0">
                <a:solidFill>
                  <a:srgbClr val="FFFF00"/>
                </a:solidFill>
              </a:rPr>
              <a:t>protected </a:t>
            </a:r>
            <a:r>
              <a:rPr lang="en-US" sz="2400" dirty="0" smtClean="0">
                <a:solidFill>
                  <a:schemeClr val="bg1"/>
                </a:solidFill>
              </a:rPr>
              <a:t>access modifier are accessible to</a:t>
            </a:r>
          </a:p>
          <a:p>
            <a:pPr lvl="1" eaLnBrk="1" hangingPunct="1"/>
            <a:endParaRPr lang="en-US" sz="24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sz="2400" b="1" dirty="0" smtClean="0">
                <a:solidFill>
                  <a:schemeClr val="bg1"/>
                </a:solidFill>
              </a:rPr>
              <a:t>Classes and interfaces defined in the same package</a:t>
            </a:r>
          </a:p>
          <a:p>
            <a:pPr lvl="1" eaLnBrk="1" hangingPunct="1"/>
            <a:endParaRPr lang="en-US" sz="2400" b="1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sz="2400" b="1" dirty="0" smtClean="0">
                <a:solidFill>
                  <a:schemeClr val="bg1"/>
                </a:solidFill>
              </a:rPr>
              <a:t>All derived classes, even if they’re defined in separate packages.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protected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Modifier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To understand the p</a:t>
            </a:r>
            <a:r>
              <a:rPr lang="en-US" sz="1800" dirty="0" smtClean="0">
                <a:solidFill>
                  <a:schemeClr val="bg1"/>
                </a:solidFill>
              </a:rPr>
              <a:t>rotected</a:t>
            </a:r>
            <a:r>
              <a:rPr lang="en-US" altLang="en-US" sz="1800" dirty="0" smtClean="0">
                <a:solidFill>
                  <a:schemeClr val="bg1"/>
                </a:solidFill>
              </a:rPr>
              <a:t> access modifier, </a:t>
            </a:r>
            <a:r>
              <a:rPr lang="en-US" sz="1800" dirty="0" smtClean="0">
                <a:solidFill>
                  <a:schemeClr val="bg1"/>
                </a:solidFill>
              </a:rPr>
              <a:t>l</a:t>
            </a:r>
            <a:r>
              <a:rPr lang="en-US" altLang="en-US" sz="1800" dirty="0" smtClean="0">
                <a:solidFill>
                  <a:schemeClr val="bg1"/>
                </a:solidFill>
              </a:rPr>
              <a:t>et’s add a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protected </a:t>
            </a:r>
            <a:r>
              <a:rPr lang="en-US" altLang="en-US" sz="1800" dirty="0" smtClean="0">
                <a:solidFill>
                  <a:schemeClr val="bg1"/>
                </a:solidFill>
              </a:rPr>
              <a:t>instance variable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author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method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modifyTemplate</a:t>
            </a:r>
            <a:r>
              <a:rPr 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dirty="0" smtClean="0">
                <a:solidFill>
                  <a:srgbClr val="00B0F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to the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</a:p>
        </p:txBody>
      </p:sp>
      <p:pic>
        <p:nvPicPr>
          <p:cNvPr id="79876" name="Picture 4" descr="D:\Java Certification Material\getfile 24.jpggetfile 2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2252663"/>
            <a:ext cx="7121525" cy="1978025"/>
          </a:xfrm>
          <a:noFill/>
        </p:spPr>
      </p:pic>
      <p:sp>
        <p:nvSpPr>
          <p:cNvPr id="79877" name="Rectangle 5"/>
          <p:cNvSpPr>
            <a:spLocks noGrp="1" noChangeArrowheads="1"/>
          </p:cNvSpPr>
          <p:nvPr/>
        </p:nvSpPr>
        <p:spPr bwMode="auto">
          <a:xfrm>
            <a:off x="212725" y="4657725"/>
            <a:ext cx="75184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class Book: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71686" name="Picture 6" descr="D:\Java Certification Material\getfile 25.jpggetfile 2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5183188"/>
            <a:ext cx="7466012" cy="14128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Understanding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protected </a:t>
            </a:r>
            <a:r>
              <a:rPr lang="en-US" sz="3200" b="1" dirty="0" smtClean="0">
                <a:solidFill>
                  <a:schemeClr val="bg1"/>
                </a:solidFill>
              </a:rPr>
              <a:t>Modifier</a:t>
            </a:r>
          </a:p>
        </p:txBody>
      </p:sp>
      <p:pic>
        <p:nvPicPr>
          <p:cNvPr id="80899" name="Picture 3" descr="getfile 2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28588" y="1019175"/>
            <a:ext cx="8785225" cy="56927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Observations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515350" cy="5608637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Class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2000" dirty="0" smtClean="0">
                <a:solidFill>
                  <a:schemeClr val="bg1"/>
                </a:solidFill>
              </a:rPr>
              <a:t> throws a compilation error message for trying to access the method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>
                <a:solidFill>
                  <a:srgbClr val="00B0F0"/>
                </a:solidFill>
              </a:rPr>
              <a:t>modifyTemplate</a:t>
            </a:r>
            <a:r>
              <a:rPr lang="en-US" altLang="en-US" sz="2000" dirty="0" smtClean="0">
                <a:solidFill>
                  <a:srgbClr val="00B0F0"/>
                </a:solidFill>
              </a:rPr>
              <a:t>( ) </a:t>
            </a:r>
            <a:r>
              <a:rPr lang="en-US" altLang="en-US" sz="2000" dirty="0" smtClean="0">
                <a:solidFill>
                  <a:schemeClr val="bg1"/>
                </a:solidFill>
              </a:rPr>
              <a:t>and the variable </a:t>
            </a:r>
            <a:r>
              <a:rPr lang="en-US" altLang="en-US" sz="2000" dirty="0" smtClean="0">
                <a:solidFill>
                  <a:srgbClr val="00B0F0"/>
                </a:solidFill>
              </a:rPr>
              <a:t>author,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as follows:</a:t>
            </a:r>
          </a:p>
          <a:p>
            <a:pPr eaLnBrk="1" hangingPunct="1"/>
            <a:endParaRPr lang="en-US" altLang="en-US" sz="2000" dirty="0" smtClean="0"/>
          </a:p>
          <a:p>
            <a:pPr lvl="1" eaLnBrk="1" hangingPunct="1"/>
            <a:r>
              <a:rPr lang="en-US" sz="2000" dirty="0" smtClean="0"/>
              <a:t>  </a:t>
            </a:r>
            <a:r>
              <a:rPr lang="en-US" altLang="en-US" sz="2000" b="1" i="1" dirty="0" smtClean="0">
                <a:solidFill>
                  <a:srgbClr val="FFFF00"/>
                </a:solidFill>
              </a:rPr>
              <a:t>House.java:8: </a:t>
            </a:r>
            <a:r>
              <a:rPr lang="en-US" altLang="en-US" sz="2000" b="1" i="1" dirty="0" err="1" smtClean="0">
                <a:solidFill>
                  <a:srgbClr val="FFFF00"/>
                </a:solidFill>
              </a:rPr>
              <a:t>modifyTemplate</a:t>
            </a:r>
            <a:r>
              <a:rPr lang="en-US" altLang="en-US" sz="2000" b="1" i="1" dirty="0" smtClean="0">
                <a:solidFill>
                  <a:srgbClr val="FFFF00"/>
                </a:solidFill>
              </a:rPr>
              <a:t>() has protected access in </a:t>
            </a:r>
            <a:r>
              <a:rPr lang="en-US" sz="2000" b="1" i="1" dirty="0" smtClean="0">
                <a:solidFill>
                  <a:srgbClr val="FFFF00"/>
                </a:solidFill>
              </a:rPr>
              <a:t>      </a:t>
            </a:r>
            <a:r>
              <a:rPr lang="en-US" altLang="en-US" sz="2000" b="1" i="1" dirty="0" err="1" smtClean="0">
                <a:solidFill>
                  <a:srgbClr val="FFFF00"/>
                </a:solidFill>
              </a:rPr>
              <a:t>library.Book</a:t>
            </a:r>
            <a:endParaRPr lang="en-US" altLang="en-US" sz="2000" b="1" i="1" dirty="0" smtClean="0">
              <a:solidFill>
                <a:srgbClr val="FFFF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000" b="1" i="1" dirty="0" smtClean="0">
                <a:solidFill>
                  <a:srgbClr val="FFFF00"/>
                </a:solidFill>
              </a:rPr>
              <a:t>    </a:t>
            </a:r>
            <a:r>
              <a:rPr lang="en-US" sz="2000" b="1" i="1" dirty="0" smtClean="0">
                <a:solidFill>
                  <a:srgbClr val="FFFF00"/>
                </a:solidFill>
              </a:rPr>
              <a:t>   </a:t>
            </a:r>
            <a:r>
              <a:rPr lang="en-US" altLang="en-US" sz="2000" b="1" i="1" dirty="0" err="1" smtClean="0">
                <a:solidFill>
                  <a:srgbClr val="FFFF00"/>
                </a:solidFill>
              </a:rPr>
              <a:t>book.modifyTemplate</a:t>
            </a:r>
            <a:r>
              <a:rPr lang="en-US" altLang="en-US" sz="2000" b="1" i="1" dirty="0" smtClean="0">
                <a:solidFill>
                  <a:srgbClr val="FFFF00"/>
                </a:solidFill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altLang="en-US" sz="2000" b="1" i="1" dirty="0" smtClean="0">
                <a:solidFill>
                  <a:srgbClr val="FFFF00"/>
                </a:solidFill>
              </a:rPr>
              <a:t>    </a:t>
            </a:r>
            <a:r>
              <a:rPr lang="en-US" sz="2000" b="1" i="1" dirty="0" smtClean="0">
                <a:solidFill>
                  <a:srgbClr val="FFFF00"/>
                </a:solidFill>
              </a:rPr>
              <a:t>           </a:t>
            </a:r>
            <a:r>
              <a:rPr lang="en-US" altLang="en-US" sz="2000" b="1" i="1" dirty="0" smtClean="0">
                <a:solidFill>
                  <a:srgbClr val="FFFF00"/>
                </a:solidFill>
              </a:rPr>
              <a:t>^</a:t>
            </a:r>
          </a:p>
          <a:p>
            <a:pPr eaLnBrk="1" hangingPunct="1"/>
            <a:endParaRPr lang="en-US" sz="2000" i="1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Also n</a:t>
            </a:r>
            <a:r>
              <a:rPr lang="en-US" altLang="en-US" sz="2000" dirty="0" smtClean="0">
                <a:solidFill>
                  <a:schemeClr val="bg1"/>
                </a:solidFill>
              </a:rPr>
              <a:t>otice that the derived classes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</a:t>
            </a:r>
            <a:r>
              <a:rPr lang="en-US" altLang="en-US" sz="2000" dirty="0" smtClean="0"/>
              <a:t>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can access the class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Book’s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FFFF00"/>
                </a:solidFill>
              </a:rPr>
              <a:t>protected </a:t>
            </a:r>
            <a:r>
              <a:rPr lang="en-US" altLang="en-US" sz="2000" dirty="0" smtClean="0">
                <a:solidFill>
                  <a:schemeClr val="bg1"/>
                </a:solidFill>
              </a:rPr>
              <a:t>variable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author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 method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modifyTemplate</a:t>
            </a:r>
            <a:r>
              <a:rPr lang="en-US" sz="2000" b="1" dirty="0" smtClean="0">
                <a:solidFill>
                  <a:srgbClr val="00B0F0"/>
                </a:solidFill>
              </a:rPr>
              <a:t>(</a:t>
            </a:r>
            <a:r>
              <a:rPr lang="en-US" sz="2000" b="1" dirty="0" smtClean="0">
                <a:solidFill>
                  <a:schemeClr val="accent1"/>
                </a:solidFill>
              </a:rPr>
              <a:t>)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as if they were defined in their own classes.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Popular Interview Question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515350" cy="5608637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sz="1800" dirty="0" smtClean="0"/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What i</a:t>
            </a:r>
            <a:r>
              <a:rPr lang="en-US" altLang="en-US" sz="2000" dirty="0" smtClean="0">
                <a:solidFill>
                  <a:schemeClr val="bg1"/>
                </a:solidFill>
              </a:rPr>
              <a:t>f class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2000" dirty="0" smtClean="0">
                <a:solidFill>
                  <a:srgbClr val="FFFF00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tries to create an object of class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2000" dirty="0" smtClean="0">
                <a:solidFill>
                  <a:schemeClr val="bg1"/>
                </a:solidFill>
              </a:rPr>
              <a:t> and then tries to access its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protected</a:t>
            </a:r>
            <a:r>
              <a:rPr lang="en-US" altLang="en-US" sz="2000" dirty="0" smtClean="0">
                <a:solidFill>
                  <a:schemeClr val="bg1"/>
                </a:solidFill>
              </a:rPr>
              <a:t> variable </a:t>
            </a:r>
            <a:r>
              <a:rPr lang="en-US" altLang="en-US" sz="2000" b="1" dirty="0" smtClean="0">
                <a:solidFill>
                  <a:srgbClr val="00B0F0"/>
                </a:solidFill>
              </a:rPr>
              <a:t>author</a:t>
            </a:r>
            <a:r>
              <a:rPr lang="en-US" altLang="en-US" sz="2000" dirty="0" smtClean="0">
                <a:solidFill>
                  <a:schemeClr val="bg1"/>
                </a:solidFill>
              </a:rPr>
              <a:t> and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modifyTemplate</a:t>
            </a:r>
            <a:r>
              <a:rPr lang="en-US" sz="2000" b="1" dirty="0" smtClean="0">
                <a:solidFill>
                  <a:srgbClr val="00B0F0"/>
                </a:solidFill>
              </a:rPr>
              <a:t>()</a:t>
            </a:r>
            <a:r>
              <a:rPr lang="en-US" sz="2000" b="1" dirty="0" smtClean="0">
                <a:solidFill>
                  <a:schemeClr val="bg1"/>
                </a:solidFill>
              </a:rPr>
              <a:t>?</a:t>
            </a:r>
          </a:p>
          <a:p>
            <a:pPr eaLnBrk="1" hangingPunct="1">
              <a:buNone/>
            </a:pPr>
            <a:r>
              <a:rPr lang="en-US" altLang="en-US" sz="2000" dirty="0" smtClean="0"/>
              <a:t> </a:t>
            </a: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2000" u="sng" dirty="0" smtClean="0">
                <a:solidFill>
                  <a:srgbClr val="00B0F0"/>
                </a:solidFill>
              </a:rPr>
              <a:t>Answer: </a:t>
            </a:r>
          </a:p>
          <a:p>
            <a:pPr eaLnBrk="1" hangingPunct="1"/>
            <a:r>
              <a:rPr lang="en-US" sz="2000" b="1" dirty="0" smtClean="0">
                <a:solidFill>
                  <a:srgbClr val="FFFF00"/>
                </a:solidFill>
              </a:rPr>
              <a:t>I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t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will not compile</a:t>
            </a:r>
            <a:endParaRPr lang="en-US" altLang="en-US" sz="2800" b="1" dirty="0" smtClean="0">
              <a:solidFill>
                <a:srgbClr val="FFFF00"/>
              </a:solidFill>
            </a:endParaRPr>
          </a:p>
        </p:txBody>
      </p:sp>
      <p:pic>
        <p:nvPicPr>
          <p:cNvPr id="74756" name="Picture 4" descr="getfile 27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7224" y="2643182"/>
            <a:ext cx="403848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CHAPTER 16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		</a:t>
            </a:r>
            <a:r>
              <a:rPr lang="en-US" sz="3600" b="1" u="sng" dirty="0" smtClean="0">
                <a:solidFill>
                  <a:schemeClr val="bg1"/>
                </a:solidFill>
              </a:rPr>
              <a:t>Advance Concepts In Packages</a:t>
            </a:r>
          </a:p>
          <a:p>
            <a:pPr>
              <a:lnSpc>
                <a:spcPct val="80000"/>
              </a:lnSpc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                                  </a:t>
            </a:r>
            <a:r>
              <a:rPr lang="en-US" sz="3600" b="1" u="sng" dirty="0" smtClean="0">
                <a:solidFill>
                  <a:schemeClr val="bg1"/>
                </a:solidFill>
              </a:rPr>
              <a:t>&amp;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</a:rPr>
              <a:t>		</a:t>
            </a:r>
            <a:r>
              <a:rPr lang="en-US" sz="3600" b="1" u="sng" dirty="0" smtClean="0">
                <a:solidFill>
                  <a:schemeClr val="bg1"/>
                </a:solidFill>
              </a:rPr>
              <a:t>Access / Non-Access Modifiers</a:t>
            </a:r>
          </a:p>
          <a:p>
            <a:pPr>
              <a:lnSpc>
                <a:spcPct val="80000"/>
              </a:lnSpc>
              <a:buNone/>
            </a:pPr>
            <a:endParaRPr lang="en-US" b="1" u="sng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3500" b="1" u="sng" dirty="0" smtClean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000" b="1" dirty="0" smtClean="0">
                <a:solidFill>
                  <a:srgbClr val="FFFF00"/>
                </a:solidFill>
              </a:rPr>
              <a:t>Visibility Modes</a:t>
            </a:r>
            <a:endParaRPr lang="en-IN" sz="3000" b="1" dirty="0" smtClean="0">
              <a:solidFill>
                <a:srgbClr val="FFFF00"/>
              </a:solidFill>
            </a:endParaRPr>
          </a:p>
          <a:p>
            <a:r>
              <a:rPr lang="en-US" sz="3000" b="1" dirty="0" smtClean="0">
                <a:solidFill>
                  <a:srgbClr val="FFFF00"/>
                </a:solidFill>
              </a:rPr>
              <a:t>Non Access Modifiers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en-US" altLang="en-US" sz="2400" dirty="0" smtClean="0">
                <a:solidFill>
                  <a:schemeClr val="bg1"/>
                </a:solidFill>
              </a:rPr>
              <a:t> derived class can inherit and access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protected</a:t>
            </a:r>
            <a:r>
              <a:rPr lang="en-US" altLang="en-US" sz="2400" dirty="0" smtClean="0">
                <a:solidFill>
                  <a:schemeClr val="bg1"/>
                </a:solidFill>
              </a:rPr>
              <a:t> members of its base class, regardless of the package in which it’s defined. A derived class in a separate package can’t access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protected</a:t>
            </a:r>
            <a:r>
              <a:rPr lang="en-US" altLang="en-US" sz="2400" dirty="0" smtClean="0">
                <a:solidFill>
                  <a:schemeClr val="bg1"/>
                </a:solidFill>
              </a:rPr>
              <a:t> members of its base class using reference variables.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conclusion: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75781" name="Picture 5" descr="D:\Java Certification Material\getfile 28.jpggetfile 2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1142976" y="4214818"/>
            <a:ext cx="6946900" cy="1847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rgbClr val="FFFF00"/>
                </a:solidFill>
              </a:rPr>
              <a:t>default</a:t>
            </a:r>
            <a:r>
              <a:rPr lang="en-US" sz="3200" b="1" dirty="0" smtClean="0">
                <a:solidFill>
                  <a:schemeClr val="bg1"/>
                </a:solidFill>
              </a:rPr>
              <a:t> Access Modifier</a:t>
            </a:r>
            <a:endParaRPr lang="en-US" alt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The members of a class defined without using any explicit access modifier are defined with package accessibility (also called </a:t>
            </a:r>
            <a:r>
              <a:rPr lang="en-US" sz="2400" b="1" dirty="0" smtClean="0">
                <a:solidFill>
                  <a:srgbClr val="FFFF00"/>
                </a:solidFill>
              </a:rPr>
              <a:t>default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accessibility).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The members with package access are only accessible to classes and interfaces defined in </a:t>
            </a:r>
            <a:r>
              <a:rPr lang="en-US" sz="2400" b="1" dirty="0" smtClean="0">
                <a:solidFill>
                  <a:schemeClr val="bg1"/>
                </a:solidFill>
              </a:rPr>
              <a:t>the </a:t>
            </a:r>
            <a:r>
              <a:rPr lang="en-US" sz="2400" b="1" dirty="0" smtClean="0">
                <a:solidFill>
                  <a:srgbClr val="FFFF00"/>
                </a:solidFill>
              </a:rPr>
              <a:t>same package.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default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Modifier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To understand the </a:t>
            </a:r>
            <a:r>
              <a:rPr lang="en-US" sz="1800" dirty="0" smtClean="0">
                <a:solidFill>
                  <a:schemeClr val="bg1"/>
                </a:solidFill>
              </a:rPr>
              <a:t>default</a:t>
            </a:r>
            <a:r>
              <a:rPr lang="en-US" altLang="en-US" sz="1800" dirty="0" smtClean="0">
                <a:solidFill>
                  <a:schemeClr val="bg1"/>
                </a:solidFill>
              </a:rPr>
              <a:t> access modifier, </a:t>
            </a:r>
            <a:r>
              <a:rPr lang="en-US" sz="1800" dirty="0" smtClean="0">
                <a:solidFill>
                  <a:schemeClr val="bg1"/>
                </a:solidFill>
              </a:rPr>
              <a:t>l</a:t>
            </a:r>
            <a:r>
              <a:rPr lang="en-US" altLang="en-US" sz="1800" dirty="0" smtClean="0">
                <a:solidFill>
                  <a:schemeClr val="bg1"/>
                </a:solidFill>
              </a:rPr>
              <a:t>et’s define an instance variable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issueCount</a:t>
            </a:r>
            <a:r>
              <a:rPr lang="en-US" alt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and a method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issueHistory</a:t>
            </a:r>
            <a:r>
              <a:rPr 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with default access in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86020" name="Picture 4" descr="D:\Java Certification Material\getfile 29.jpggetfile 2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252663"/>
            <a:ext cx="7273925" cy="2405062"/>
          </a:xfrm>
          <a:noFill/>
        </p:spPr>
      </p:pic>
      <p:sp>
        <p:nvSpPr>
          <p:cNvPr id="86021" name="Rectangle 5"/>
          <p:cNvSpPr>
            <a:spLocks noGrp="1" noChangeArrowheads="1"/>
          </p:cNvSpPr>
          <p:nvPr/>
        </p:nvSpPr>
        <p:spPr bwMode="auto">
          <a:xfrm>
            <a:off x="212725" y="4657725"/>
            <a:ext cx="75184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class Book: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77830" name="Picture 6" descr="D:\Java Certification Material\getfile 30.jpggetfile 3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12775" y="5091113"/>
            <a:ext cx="7464425" cy="17176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Understanding </a:t>
            </a:r>
            <a:r>
              <a:rPr lang="en-US" sz="3600" b="1" dirty="0" smtClean="0">
                <a:solidFill>
                  <a:srgbClr val="FFFF00"/>
                </a:solidFill>
              </a:rPr>
              <a:t>default</a:t>
            </a:r>
            <a:r>
              <a:rPr lang="en-US" sz="3600" b="1" dirty="0" smtClean="0">
                <a:solidFill>
                  <a:schemeClr val="bg1"/>
                </a:solidFill>
              </a:rPr>
              <a:t> Modifier</a:t>
            </a:r>
          </a:p>
        </p:txBody>
      </p:sp>
      <p:pic>
        <p:nvPicPr>
          <p:cNvPr id="87043" name="Picture 3" descr="D:\Java Certification Material\getfile 31.jpggetfile 3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8788" y="1020763"/>
            <a:ext cx="8229600" cy="5826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Observations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515350" cy="5608637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Because the classes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Librarian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are defined in the same package as the class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2000" dirty="0" smtClean="0">
                <a:solidFill>
                  <a:schemeClr val="bg1"/>
                </a:solidFill>
              </a:rPr>
              <a:t>, they can access the variables</a:t>
            </a:r>
            <a:r>
              <a:rPr lang="en-US" altLang="en-US" sz="2000" dirty="0" smtClean="0">
                <a:solidFill>
                  <a:srgbClr val="00B0F0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issueCount</a:t>
            </a:r>
            <a:r>
              <a:rPr lang="en-US" altLang="en-US" sz="2000" dirty="0" smtClean="0">
                <a:solidFill>
                  <a:srgbClr val="00B0F0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issueHistory</a:t>
            </a:r>
            <a:r>
              <a:rPr lang="en-US" sz="20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2000" dirty="0" smtClean="0">
                <a:solidFill>
                  <a:srgbClr val="00B0F0"/>
                </a:solidFill>
              </a:rPr>
              <a:t>. 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Because the classes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don’t reside in the same package as the class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2000" dirty="0" smtClean="0">
                <a:solidFill>
                  <a:schemeClr val="bg1"/>
                </a:solidFill>
              </a:rPr>
              <a:t>, they can’t access the variables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issueCount</a:t>
            </a:r>
            <a:r>
              <a:rPr lang="en-US" alt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and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issueHistory</a:t>
            </a:r>
            <a:r>
              <a:rPr lang="en-US" sz="20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2000" dirty="0" smtClean="0">
                <a:solidFill>
                  <a:srgbClr val="00B0F0"/>
                </a:solidFill>
              </a:rPr>
              <a:t>. 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20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throws the following compilation error message:</a:t>
            </a:r>
          </a:p>
          <a:p>
            <a:pPr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1800" b="1" i="1" dirty="0" smtClean="0">
                <a:solidFill>
                  <a:srgbClr val="FFFF00"/>
                </a:solidFill>
              </a:rPr>
              <a:t>StoryBook.java:6: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issueHistory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() is not public in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library.Book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; cannot be</a:t>
            </a:r>
            <a:r>
              <a:rPr lang="en-US" sz="1800" b="1" i="1" dirty="0" smtClean="0">
                <a:solidFill>
                  <a:srgbClr val="FFFF00"/>
                </a:solidFill>
              </a:rPr>
              <a:t> a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ccessed from outside package</a:t>
            </a:r>
          </a:p>
          <a:p>
            <a:pPr lvl="1" eaLnBrk="1" hangingPunct="1">
              <a:buFontTx/>
              <a:buNone/>
            </a:pPr>
            <a:r>
              <a:rPr lang="en-US" altLang="en-US" sz="1800" b="1" i="1" dirty="0" smtClean="0">
                <a:solidFill>
                  <a:srgbClr val="FFFF00"/>
                </a:solidFill>
              </a:rPr>
              <a:t>  </a:t>
            </a:r>
            <a:r>
              <a:rPr lang="en-US" sz="1800" b="1" i="1" dirty="0" smtClean="0">
                <a:solidFill>
                  <a:srgbClr val="FFFF00"/>
                </a:solidFill>
              </a:rPr>
              <a:t>  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book.issueHistory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altLang="en-US" sz="1800" b="1" i="1" dirty="0" smtClean="0">
                <a:solidFill>
                  <a:srgbClr val="FFFF00"/>
                </a:solidFill>
              </a:rPr>
              <a:t>          ^ </a:t>
            </a:r>
          </a:p>
          <a:p>
            <a:pPr eaLnBrk="1" hangingPunct="1">
              <a:buFontTx/>
              <a:buNone/>
            </a:pPr>
            <a:endParaRPr lang="en-US" altLang="en-US" sz="1800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Observations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515350" cy="5608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chemeClr val="bg1"/>
                </a:solidFill>
              </a:rPr>
              <a:t>throws the following compilation error message (for trying to access </a:t>
            </a:r>
            <a:r>
              <a:rPr lang="en-US" altLang="en-US" sz="2000" b="1" dirty="0" err="1" smtClean="0">
                <a:solidFill>
                  <a:srgbClr val="00B0F0"/>
                </a:solidFill>
              </a:rPr>
              <a:t>issueHistory</a:t>
            </a:r>
            <a:r>
              <a:rPr lang="en-US" sz="2000" b="1" dirty="0" smtClean="0">
                <a:solidFill>
                  <a:srgbClr val="00B0F0"/>
                </a:solidFill>
              </a:rPr>
              <a:t>()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17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 dirty="0" smtClean="0">
                <a:solidFill>
                  <a:srgbClr val="FFFF00"/>
                </a:solidFill>
              </a:rPr>
              <a:t>House.java:9: cannot find symbol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i="1" dirty="0" smtClean="0">
                <a:solidFill>
                  <a:srgbClr val="FFFF00"/>
                </a:solidFill>
              </a:rPr>
              <a:t>    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symbol  : method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issueHistory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i="1" dirty="0" smtClean="0">
                <a:solidFill>
                  <a:srgbClr val="FFFF00"/>
                </a:solidFill>
              </a:rPr>
              <a:t>    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location: class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building.House</a:t>
            </a:r>
            <a:endParaRPr lang="en-US" altLang="en-US" sz="1800" b="1" i="1" dirty="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i="1" dirty="0" smtClean="0">
                <a:solidFill>
                  <a:srgbClr val="FFFF00"/>
                </a:solidFill>
              </a:rPr>
              <a:t>    </a:t>
            </a:r>
            <a:r>
              <a:rPr lang="en-US" altLang="en-US" sz="1800" b="1" i="1" dirty="0" err="1" smtClean="0">
                <a:solidFill>
                  <a:srgbClr val="FFFF00"/>
                </a:solidFill>
              </a:rPr>
              <a:t>issueHistory</a:t>
            </a:r>
            <a:r>
              <a:rPr lang="en-US" altLang="en-US" sz="1800" b="1" i="1" dirty="0" smtClean="0">
                <a:solidFill>
                  <a:srgbClr val="FFFF00"/>
                </a:solidFill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FFFF00"/>
                </a:solidFill>
              </a:rPr>
              <a:t>Default</a:t>
            </a:r>
            <a:r>
              <a:rPr lang="en-US" sz="2400" dirty="0" smtClean="0">
                <a:solidFill>
                  <a:schemeClr val="bg1"/>
                </a:solidFill>
              </a:rPr>
              <a:t> access can be compared to package-private (accessible only within a package) .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conclusion: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81925" name="Picture 5" descr="D:\Java Certification Material\getfile 32.jpggetfile 3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1285852" y="4572008"/>
            <a:ext cx="6946900" cy="18415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Declaring class with </a:t>
            </a:r>
            <a:r>
              <a:rPr lang="en-US" sz="3200" b="1" dirty="0" smtClean="0">
                <a:solidFill>
                  <a:srgbClr val="FFFF00"/>
                </a:solidFill>
              </a:rPr>
              <a:t>default</a:t>
            </a:r>
            <a:r>
              <a:rPr lang="en-US" sz="3200" b="1" dirty="0" smtClean="0">
                <a:solidFill>
                  <a:schemeClr val="bg1"/>
                </a:solidFill>
              </a:rPr>
              <a:t> Visibility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b="1" dirty="0" smtClean="0">
                <a:solidFill>
                  <a:schemeClr val="bg1"/>
                </a:solidFill>
              </a:rPr>
              <a:t>What happens if we define a class with default access</a:t>
            </a:r>
            <a:r>
              <a:rPr lang="en-US" sz="2800" b="1" dirty="0" smtClean="0">
                <a:solidFill>
                  <a:schemeClr val="bg1"/>
                </a:solidFill>
              </a:rPr>
              <a:t> ?</a:t>
            </a:r>
            <a:endParaRPr lang="en-US" altLang="en-US" sz="2800" b="1" dirty="0" smtClean="0">
              <a:solidFill>
                <a:schemeClr val="bg1"/>
              </a:solidFill>
            </a:endParaRPr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 a class defined with </a:t>
            </a:r>
            <a:r>
              <a:rPr lang="en-US" altLang="en-US" sz="2400" dirty="0" smtClean="0">
                <a:solidFill>
                  <a:srgbClr val="FFFF00"/>
                </a:solidFill>
              </a:rPr>
              <a:t>default </a:t>
            </a:r>
            <a:r>
              <a:rPr lang="en-US" altLang="en-US" sz="2400" dirty="0" smtClean="0">
                <a:solidFill>
                  <a:schemeClr val="bg1"/>
                </a:solidFill>
              </a:rPr>
              <a:t>(package) access is visible and accessible only from within the package in which it is defined. </a:t>
            </a:r>
          </a:p>
          <a:p>
            <a:pPr lvl="1" eaLnBrk="1" hangingPunct="1"/>
            <a:endParaRPr lang="en-US" altLang="en-US" sz="2400" dirty="0" smtClean="0">
              <a:solidFill>
                <a:schemeClr val="bg1"/>
              </a:solidFill>
            </a:endParaRPr>
          </a:p>
          <a:p>
            <a:pPr lvl="1"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It can’t be accessed from outside the package in which it resides.</a:t>
            </a:r>
            <a:endParaRPr lang="en-US" altLang="en-US" sz="2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Understanding </a:t>
            </a:r>
            <a:r>
              <a:rPr lang="en-US" sz="3200" b="1" dirty="0" smtClean="0">
                <a:solidFill>
                  <a:srgbClr val="FFFF00"/>
                </a:solidFill>
              </a:rPr>
              <a:t>default </a:t>
            </a:r>
            <a:r>
              <a:rPr lang="en-US" sz="3200" b="1" dirty="0" smtClean="0">
                <a:solidFill>
                  <a:schemeClr val="bg1"/>
                </a:solidFill>
              </a:rPr>
              <a:t>with class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Let’s redefine the class </a:t>
            </a:r>
            <a:r>
              <a:rPr lang="en-US" sz="2400" b="1" dirty="0" smtClean="0">
                <a:solidFill>
                  <a:srgbClr val="FFFF00"/>
                </a:solidFill>
              </a:rPr>
              <a:t>Book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with default (package) access, as follows: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Definition of class Book: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83973" name="Picture 5" descr="D:\Java Certification Material\getfile 33.jpggetfile 3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455988"/>
            <a:ext cx="8229600" cy="12017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 </a:t>
            </a:r>
            <a:r>
              <a:rPr lang="en-US" sz="4000" b="1" dirty="0" smtClean="0">
                <a:solidFill>
                  <a:srgbClr val="FFFF00"/>
                </a:solidFill>
              </a:rPr>
              <a:t>default</a:t>
            </a:r>
            <a:r>
              <a:rPr lang="en-US" sz="4000" b="1" dirty="0" smtClean="0">
                <a:solidFill>
                  <a:schemeClr val="bg1"/>
                </a:solidFill>
              </a:rPr>
              <a:t> with class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50244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The behavior of the class </a:t>
            </a:r>
            <a:r>
              <a:rPr lang="en-US" sz="2000" b="1" dirty="0" smtClean="0">
                <a:solidFill>
                  <a:srgbClr val="FFFF00"/>
                </a:solidFill>
              </a:rPr>
              <a:t>Book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remains the same for the classes </a:t>
            </a:r>
            <a:r>
              <a:rPr lang="en-US" sz="2000" b="1" dirty="0" err="1" smtClean="0">
                <a:solidFill>
                  <a:srgbClr val="FFFF00"/>
                </a:solidFill>
              </a:rPr>
              <a:t>CourseBook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and </a:t>
            </a:r>
            <a:r>
              <a:rPr lang="en-US" sz="2000" b="1" dirty="0" smtClean="0">
                <a:solidFill>
                  <a:srgbClr val="FFFF00"/>
                </a:solidFill>
              </a:rPr>
              <a:t>Librarian</a:t>
            </a:r>
            <a:r>
              <a:rPr lang="en-US" sz="2000" dirty="0" smtClean="0">
                <a:solidFill>
                  <a:schemeClr val="bg1"/>
                </a:solidFill>
              </a:rPr>
              <a:t>, which are defined in the same package.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But the class </a:t>
            </a:r>
            <a:r>
              <a:rPr lang="en-US" sz="2000" b="1" dirty="0" smtClean="0">
                <a:solidFill>
                  <a:srgbClr val="FFFF00"/>
                </a:solidFill>
              </a:rPr>
              <a:t>Book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can’t be accessed by classes </a:t>
            </a:r>
            <a:r>
              <a:rPr lang="en-US" sz="2000" b="1" dirty="0" smtClean="0">
                <a:solidFill>
                  <a:srgbClr val="FFFF00"/>
                </a:solidFill>
              </a:rPr>
              <a:t>House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StoryBook</a:t>
            </a:r>
            <a:r>
              <a:rPr lang="en-US" sz="2000" dirty="0" smtClean="0">
                <a:solidFill>
                  <a:schemeClr val="bg1"/>
                </a:solidFill>
              </a:rPr>
              <a:t>, which reside in a separate package.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/>
        </p:nvSpPr>
        <p:spPr bwMode="auto">
          <a:xfrm>
            <a:off x="457200" y="2943225"/>
            <a:ext cx="7518400" cy="343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Definition of class House: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84997" name="Picture 5" descr="D:\Java Certification Material\getfile 34.jpggetfile 3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908425"/>
            <a:ext cx="8229600" cy="749300"/>
          </a:xfrm>
          <a:noFill/>
        </p:spPr>
      </p:pic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458788" y="4854575"/>
            <a:ext cx="822801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The class House generates the following compilation error message:</a:t>
            </a:r>
          </a:p>
          <a:p>
            <a:endParaRPr lang="en-US" altLang="en-US" sz="2000" dirty="0"/>
          </a:p>
          <a:p>
            <a:r>
              <a:rPr lang="en-US" altLang="en-US" sz="2000" b="1" i="1" dirty="0">
                <a:solidFill>
                  <a:srgbClr val="FFFF00"/>
                </a:solidFill>
              </a:rPr>
              <a:t>House.java:2: </a:t>
            </a:r>
            <a:r>
              <a:rPr lang="en-US" altLang="en-US" sz="2000" b="1" i="1" dirty="0" err="1">
                <a:solidFill>
                  <a:srgbClr val="FFFF00"/>
                </a:solidFill>
              </a:rPr>
              <a:t>library.Book</a:t>
            </a:r>
            <a:r>
              <a:rPr lang="en-US" altLang="en-US" sz="2000" b="1" i="1" dirty="0">
                <a:solidFill>
                  <a:srgbClr val="FFFF00"/>
                </a:solidFill>
              </a:rPr>
              <a:t> is not public in library; cannot be accessed from</a:t>
            </a:r>
            <a:r>
              <a:rPr lang="en-US" sz="2000" b="1" i="1" dirty="0">
                <a:solidFill>
                  <a:srgbClr val="FFFF00"/>
                </a:solidFill>
              </a:rPr>
              <a:t> o</a:t>
            </a:r>
            <a:r>
              <a:rPr lang="en-US" altLang="en-US" sz="2000" b="1" i="1" dirty="0">
                <a:solidFill>
                  <a:srgbClr val="FFFF00"/>
                </a:solidFill>
              </a:rPr>
              <a:t>utside package</a:t>
            </a:r>
          </a:p>
          <a:p>
            <a:r>
              <a:rPr lang="en-US" altLang="en-US" sz="2000" b="1" i="1" dirty="0">
                <a:solidFill>
                  <a:srgbClr val="FFFF00"/>
                </a:solidFill>
              </a:rPr>
              <a:t>import </a:t>
            </a:r>
            <a:r>
              <a:rPr lang="en-US" altLang="en-US" sz="2000" b="1" i="1" dirty="0" err="1">
                <a:solidFill>
                  <a:srgbClr val="FFFF00"/>
                </a:solidFill>
              </a:rPr>
              <a:t>library.Book</a:t>
            </a:r>
            <a:r>
              <a:rPr lang="en-US" altLang="en-US" sz="2000" b="1" i="1"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</a:rPr>
              <a:t>Java Access Modifiers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963613"/>
            <a:ext cx="7810500" cy="5681662"/>
          </a:xfrm>
        </p:spPr>
        <p:txBody>
          <a:bodyPr/>
          <a:lstStyle/>
          <a:p>
            <a:pPr eaLnBrk="1" hangingPunct="1"/>
            <a:endParaRPr lang="en-US" sz="12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In this section, we’ll cover all of the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 modifiers</a:t>
            </a:r>
            <a:r>
              <a:rPr lang="en-US" sz="2400" dirty="0" smtClean="0">
                <a:solidFill>
                  <a:schemeClr val="bg1"/>
                </a:solidFill>
              </a:rPr>
              <a:t>—</a:t>
            </a:r>
            <a:r>
              <a:rPr lang="en-US" sz="2400" b="1" dirty="0" smtClean="0">
                <a:solidFill>
                  <a:srgbClr val="FFFF00"/>
                </a:solidFill>
              </a:rPr>
              <a:t>public</a:t>
            </a:r>
            <a:r>
              <a:rPr lang="en-US" sz="2400" b="1" dirty="0" smtClean="0">
                <a:solidFill>
                  <a:schemeClr val="bg1"/>
                </a:solidFill>
              </a:rPr>
              <a:t>,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protected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private</a:t>
            </a:r>
            <a:r>
              <a:rPr lang="en-US" sz="2400" dirty="0" smtClean="0">
                <a:solidFill>
                  <a:schemeClr val="bg1"/>
                </a:solidFill>
              </a:rPr>
              <a:t>—as well as </a:t>
            </a:r>
            <a:r>
              <a:rPr lang="en-US" sz="2400" b="1" dirty="0" smtClean="0">
                <a:solidFill>
                  <a:srgbClr val="FFFF00"/>
                </a:solidFill>
              </a:rPr>
              <a:t>default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access, which is the result when we don’t use an access modifier.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We’ll also look at how we can use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 modifiers</a:t>
            </a:r>
            <a:r>
              <a:rPr lang="en-US" sz="2400" dirty="0" smtClean="0">
                <a:solidFill>
                  <a:schemeClr val="bg1"/>
                </a:solidFill>
              </a:rPr>
              <a:t> to restrict the visibility of a class and its members in the same and separate packages anywhere else.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>
              <a:buFontTx/>
              <a:buNone/>
            </a:pPr>
            <a:endParaRPr lang="en-US" sz="1800" b="1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>
              <a:buFontTx/>
              <a:buNone/>
            </a:pPr>
            <a:endParaRPr lang="en-US" altLang="en-US" sz="12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Understanding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default </a:t>
            </a:r>
            <a:r>
              <a:rPr lang="en-US" sz="3200" b="1" dirty="0" smtClean="0">
                <a:solidFill>
                  <a:schemeClr val="bg1"/>
                </a:solidFill>
              </a:rPr>
              <a:t>with class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50244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Same is the case with the class </a:t>
            </a:r>
            <a:r>
              <a:rPr lang="en-US" sz="2400" b="1" dirty="0" err="1" smtClean="0">
                <a:solidFill>
                  <a:srgbClr val="FFFF00"/>
                </a:solidFill>
              </a:rPr>
              <a:t>StoryBook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</a:rPr>
              <a:t>Here’s the code of the class </a:t>
            </a:r>
            <a:r>
              <a:rPr lang="en-US" sz="2400" b="1" dirty="0" err="1" smtClean="0">
                <a:solidFill>
                  <a:srgbClr val="FFFF00"/>
                </a:solidFill>
              </a:rPr>
              <a:t>StoryBook</a:t>
            </a:r>
            <a:r>
              <a:rPr lang="en-US" sz="2400" b="1" dirty="0" smtClean="0">
                <a:solidFill>
                  <a:srgbClr val="FFFF00"/>
                </a:solidFill>
              </a:rPr>
              <a:t>:</a:t>
            </a:r>
          </a:p>
        </p:txBody>
      </p:sp>
      <p:pic>
        <p:nvPicPr>
          <p:cNvPr id="86020" name="Picture 4" descr="D:\Java Certification Material\getfile 35.jpggetfile 3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757238" y="2714625"/>
            <a:ext cx="8228012" cy="17668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>
                <a:solidFill>
                  <a:srgbClr val="FFFF00"/>
                </a:solidFill>
              </a:rPr>
              <a:t>private</a:t>
            </a:r>
            <a:r>
              <a:rPr lang="en-US" sz="4000" dirty="0" smtClean="0">
                <a:solidFill>
                  <a:srgbClr val="FFFF00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Access Modifier</a:t>
            </a:r>
            <a:endParaRPr lang="en-US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This is the </a:t>
            </a:r>
            <a:r>
              <a:rPr lang="en-US" sz="2400" b="1" dirty="0" smtClean="0">
                <a:solidFill>
                  <a:srgbClr val="FFFF00"/>
                </a:solidFill>
              </a:rPr>
              <a:t>most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 restrictive </a:t>
            </a:r>
            <a:r>
              <a:rPr lang="en-US" altLang="en-US" sz="2400" dirty="0" smtClean="0">
                <a:solidFill>
                  <a:schemeClr val="bg1"/>
                </a:solidFill>
              </a:rPr>
              <a:t>access modifier.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members of a class defined using the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private</a:t>
            </a:r>
            <a:r>
              <a:rPr lang="en-US" altLang="en-US" sz="2400" dirty="0" smtClean="0">
                <a:solidFill>
                  <a:schemeClr val="bg1"/>
                </a:solidFill>
              </a:rPr>
              <a:t> access modifier are accessible only to themselves.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It doesn’t matter whether the class or interface in question is from another package or has extended the class—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private </a:t>
            </a:r>
            <a:r>
              <a:rPr lang="en-US" altLang="en-US" sz="2400" dirty="0" smtClean="0">
                <a:solidFill>
                  <a:schemeClr val="bg1"/>
                </a:solidFill>
              </a:rPr>
              <a:t>members are not accessible outside the class in which they’re defined.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 </a:t>
            </a:r>
            <a:r>
              <a:rPr lang="en-US" sz="4000" b="1" dirty="0" smtClean="0">
                <a:solidFill>
                  <a:srgbClr val="FFFF00"/>
                </a:solidFill>
              </a:rPr>
              <a:t>private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Modifier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To understand the public access modifier, let’s define a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private</a:t>
            </a:r>
            <a:r>
              <a:rPr lang="en-US" altLang="en-US" sz="1800" dirty="0" smtClean="0">
                <a:solidFill>
                  <a:schemeClr val="bg1"/>
                </a:solidFill>
              </a:rPr>
              <a:t> method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countPages</a:t>
            </a:r>
            <a:r>
              <a:rPr 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dirty="0" smtClean="0">
                <a:solidFill>
                  <a:srgbClr val="00B0F0"/>
                </a:solidFill>
              </a:rPr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to the class 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Book</a:t>
            </a:r>
          </a:p>
        </p:txBody>
      </p:sp>
      <p:pic>
        <p:nvPicPr>
          <p:cNvPr id="96260" name="Picture 4" descr="D:\Java Certification Material\getfile 36.jpggetfile 3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2254250"/>
            <a:ext cx="7123113" cy="2233613"/>
          </a:xfrm>
          <a:noFill/>
        </p:spPr>
      </p:pic>
      <p:sp>
        <p:nvSpPr>
          <p:cNvPr id="96261" name="Rectangle 5"/>
          <p:cNvSpPr>
            <a:spLocks noGrp="1" noChangeArrowheads="1"/>
          </p:cNvSpPr>
          <p:nvPr/>
        </p:nvSpPr>
        <p:spPr bwMode="auto">
          <a:xfrm>
            <a:off x="212725" y="4657725"/>
            <a:ext cx="75184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Definition of class Book: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96262" name="Picture 6" descr="D:\Java Certification Material\getfile 37.jpggetfile 3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09600" y="5238750"/>
            <a:ext cx="7121525" cy="1471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Understanding </a:t>
            </a:r>
            <a:r>
              <a:rPr lang="en-US" sz="4000" b="1" dirty="0" smtClean="0">
                <a:solidFill>
                  <a:srgbClr val="FFFF00"/>
                </a:solidFill>
              </a:rPr>
              <a:t>private</a:t>
            </a:r>
            <a:r>
              <a:rPr lang="en-US" sz="4000" b="1" dirty="0" smtClean="0">
                <a:solidFill>
                  <a:schemeClr val="bg1"/>
                </a:solidFill>
              </a:rPr>
              <a:t> Modifier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None of the classes defined in any of the packages (whether derived or not) can access the private method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countPages</a:t>
            </a:r>
            <a:r>
              <a:rPr lang="en-US" sz="1800" b="1" dirty="0" smtClean="0">
                <a:solidFill>
                  <a:schemeClr val="bg1"/>
                </a:solidFill>
              </a:rPr>
              <a:t>()</a:t>
            </a:r>
            <a:r>
              <a:rPr lang="en-US" altLang="en-US" sz="1800" dirty="0" smtClean="0">
                <a:solidFill>
                  <a:schemeClr val="bg1"/>
                </a:solidFill>
              </a:rPr>
              <a:t>. But let’s try to access it from the class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1800" dirty="0" smtClean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/>
        </p:nvSpPr>
        <p:spPr bwMode="auto">
          <a:xfrm>
            <a:off x="212725" y="2508250"/>
            <a:ext cx="75184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 of class </a:t>
            </a:r>
            <a:r>
              <a:rPr lang="en-US" b="1" dirty="0" err="1">
                <a:solidFill>
                  <a:schemeClr val="bg1"/>
                </a:solidFill>
              </a:rPr>
              <a:t>CourseBook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89093" name="Picture 5" descr="D:\Java Certification Material\getfile 38.jpggetfile 3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60375" y="3273425"/>
            <a:ext cx="7815263" cy="27511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273925" cy="348297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As </a:t>
            </a:r>
            <a:r>
              <a:rPr lang="en-US" sz="1800" dirty="0" smtClean="0">
                <a:solidFill>
                  <a:schemeClr val="bg1"/>
                </a:solidFill>
              </a:rPr>
              <a:t>we</a:t>
            </a:r>
            <a:r>
              <a:rPr lang="en-US" altLang="en-US" sz="1800" dirty="0" smtClean="0">
                <a:solidFill>
                  <a:schemeClr val="bg1"/>
                </a:solidFill>
              </a:rPr>
              <a:t> may notice in the previous example, </a:t>
            </a:r>
            <a:r>
              <a:rPr lang="en-US" sz="1800" dirty="0" smtClean="0">
                <a:solidFill>
                  <a:schemeClr val="bg1"/>
                </a:solidFill>
              </a:rPr>
              <a:t>b</a:t>
            </a:r>
            <a:r>
              <a:rPr lang="en-US" altLang="en-US" sz="1800" dirty="0" smtClean="0">
                <a:solidFill>
                  <a:schemeClr val="bg1"/>
                </a:solidFill>
              </a:rPr>
              <a:t>ecause the class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tries to access private members of the class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>
                <a:solidFill>
                  <a:schemeClr val="bg1"/>
                </a:solidFill>
              </a:rPr>
              <a:t>,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olidFill>
                  <a:schemeClr val="bg1"/>
                </a:solidFill>
              </a:rPr>
              <a:t>it will not compile. 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Similarly, if any of the other classes (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StoryBook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Librarian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House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1800" dirty="0" smtClean="0">
                <a:solidFill>
                  <a:schemeClr val="bg1"/>
                </a:solidFill>
              </a:rPr>
              <a:t>or</a:t>
            </a:r>
            <a:r>
              <a:rPr lang="en-US" altLang="en-US" sz="18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1800" b="1" dirty="0" err="1" smtClean="0">
                <a:solidFill>
                  <a:srgbClr val="FFFF00"/>
                </a:solidFill>
              </a:rPr>
              <a:t>CourseBook</a:t>
            </a:r>
            <a:r>
              <a:rPr lang="en-US" altLang="en-US" sz="1800" dirty="0" smtClean="0">
                <a:solidFill>
                  <a:schemeClr val="bg1"/>
                </a:solidFill>
              </a:rPr>
              <a:t>) tries to access the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private</a:t>
            </a:r>
            <a:r>
              <a:rPr lang="en-US" altLang="en-US" sz="1800" dirty="0" smtClean="0">
                <a:solidFill>
                  <a:schemeClr val="bg1"/>
                </a:solidFill>
              </a:rPr>
              <a:t> method</a:t>
            </a:r>
            <a:r>
              <a:rPr lang="en-US" altLang="en-US" sz="1800" dirty="0" smtClean="0"/>
              <a:t> </a:t>
            </a:r>
            <a:r>
              <a:rPr lang="en-US" altLang="en-US" sz="1800" b="1" dirty="0" err="1" smtClean="0">
                <a:solidFill>
                  <a:srgbClr val="00B0F0"/>
                </a:solidFill>
              </a:rPr>
              <a:t>countPages</a:t>
            </a:r>
            <a:r>
              <a:rPr lang="en-US" altLang="en-US" sz="1800" b="1" dirty="0" smtClean="0">
                <a:solidFill>
                  <a:srgbClr val="00B0F0"/>
                </a:solidFill>
              </a:rPr>
              <a:t>()</a:t>
            </a:r>
            <a:r>
              <a:rPr lang="en-US" altLang="en-US" sz="1800" dirty="0" smtClean="0">
                <a:solidFill>
                  <a:schemeClr val="bg1"/>
                </a:solidFill>
              </a:rPr>
              <a:t> of class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Book</a:t>
            </a:r>
            <a:r>
              <a:rPr lang="en-US" altLang="en-US" sz="1800" dirty="0" smtClean="0">
                <a:solidFill>
                  <a:schemeClr val="bg1"/>
                </a:solidFill>
              </a:rPr>
              <a:t>, it will not compile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/>
        </p:nvSpPr>
        <p:spPr bwMode="auto">
          <a:xfrm>
            <a:off x="212725" y="2357430"/>
            <a:ext cx="7518400" cy="230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conclusion: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b="1" dirty="0">
              <a:solidFill>
                <a:schemeClr val="hlink"/>
              </a:solidFill>
            </a:endParaRPr>
          </a:p>
        </p:txBody>
      </p:sp>
      <p:pic>
        <p:nvPicPr>
          <p:cNvPr id="90117" name="Picture 5" descr="D:\Java Certification Material\getfile 39.jpggetfile 3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4343400"/>
            <a:ext cx="6946900" cy="1847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	</a:t>
            </a:r>
            <a:r>
              <a:rPr lang="en-US" sz="3200" b="1" dirty="0" smtClean="0">
                <a:solidFill>
                  <a:schemeClr val="bg1"/>
                </a:solidFill>
              </a:rPr>
              <a:t>Non Access Modifiers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Access modifiers control the accessibility of your class and its members outside the class and the package. </a:t>
            </a:r>
          </a:p>
          <a:p>
            <a:pPr eaLnBrk="1" hangingPunct="1"/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sz="2400" b="1" dirty="0" err="1" smtClean="0">
                <a:solidFill>
                  <a:srgbClr val="FFFF00"/>
                </a:solidFill>
              </a:rPr>
              <a:t>Nonaccess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modifiers change the default properties of a Java class and its members.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</a:rPr>
              <a:t>      </a:t>
            </a:r>
            <a:r>
              <a:rPr lang="en-US" sz="4000" b="1" dirty="0" smtClean="0">
                <a:solidFill>
                  <a:schemeClr val="bg1"/>
                </a:solidFill>
              </a:rPr>
              <a:t>Types Of Non Access Modifiers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We</a:t>
            </a:r>
            <a:r>
              <a:rPr lang="en-US" altLang="en-US" sz="2400" dirty="0" smtClean="0">
                <a:solidFill>
                  <a:schemeClr val="bg1"/>
                </a:solidFill>
              </a:rPr>
              <a:t> can characterize our classes, interfaces, methods, and variables with the following </a:t>
            </a:r>
            <a:r>
              <a:rPr lang="en-US" altLang="en-US" sz="2400" b="1" dirty="0" err="1" smtClean="0">
                <a:solidFill>
                  <a:srgbClr val="00B0F0"/>
                </a:solidFill>
              </a:rPr>
              <a:t>nonaccess</a:t>
            </a:r>
            <a:r>
              <a:rPr lang="en-US" altLang="en-US" sz="2400" b="1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</a:rPr>
              <a:t>modifiers (though not all are applicable to each Java entity):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abstract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static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final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synchronized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native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err="1" smtClean="0">
                <a:solidFill>
                  <a:srgbClr val="FFFF00"/>
                </a:solidFill>
              </a:rPr>
              <a:t>strictfp</a:t>
            </a:r>
            <a:endParaRPr lang="en-US" altLang="en-US" sz="2100" b="1" dirty="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transient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b="1" dirty="0" smtClean="0">
                <a:solidFill>
                  <a:srgbClr val="FFFF00"/>
                </a:solidFill>
              </a:rPr>
              <a:t>volatile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100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dirty="0" smtClean="0">
                <a:solidFill>
                  <a:schemeClr val="bg1"/>
                </a:solidFill>
              </a:rPr>
              <a:t>Initially we will discuss only three of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100" dirty="0" smtClean="0">
                <a:solidFill>
                  <a:schemeClr val="bg1"/>
                </a:solidFill>
              </a:rPr>
              <a:t>these </a:t>
            </a:r>
            <a:r>
              <a:rPr lang="en-US" altLang="en-US" sz="2100" dirty="0" err="1" smtClean="0">
                <a:solidFill>
                  <a:schemeClr val="bg1"/>
                </a:solidFill>
              </a:rPr>
              <a:t>nonaccess</a:t>
            </a:r>
            <a:r>
              <a:rPr lang="en-US" altLang="en-US" sz="2100" dirty="0" smtClean="0">
                <a:solidFill>
                  <a:schemeClr val="bg1"/>
                </a:solidFill>
              </a:rPr>
              <a:t> modifiers: </a:t>
            </a:r>
            <a:r>
              <a:rPr lang="en-US" altLang="en-US" sz="2100" b="1" dirty="0" smtClean="0">
                <a:solidFill>
                  <a:srgbClr val="FFFF00"/>
                </a:solidFill>
              </a:rPr>
              <a:t>abstract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2100" b="1" dirty="0" smtClean="0">
                <a:solidFill>
                  <a:srgbClr val="FFFF00"/>
                </a:solidFill>
              </a:rPr>
              <a:t>final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, </a:t>
            </a:r>
            <a:r>
              <a:rPr lang="en-US" altLang="en-US" sz="2100" dirty="0" smtClean="0">
                <a:solidFill>
                  <a:schemeClr val="bg1"/>
                </a:solidFill>
              </a:rPr>
              <a:t>and</a:t>
            </a:r>
            <a:r>
              <a:rPr lang="en-US" altLang="en-US" sz="21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100" b="1" dirty="0" smtClean="0">
                <a:solidFill>
                  <a:srgbClr val="FFFF00"/>
                </a:solidFill>
              </a:rPr>
              <a:t>static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1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The </a:t>
            </a:r>
            <a:r>
              <a:rPr lang="en-US" sz="4000" b="1" dirty="0" smtClean="0">
                <a:solidFill>
                  <a:srgbClr val="FFFF00"/>
                </a:solidFill>
              </a:rPr>
              <a:t>abstract</a:t>
            </a:r>
            <a:r>
              <a:rPr lang="en-US" sz="4000" b="1" dirty="0" smtClean="0">
                <a:solidFill>
                  <a:schemeClr val="bg1"/>
                </a:solidFill>
              </a:rPr>
              <a:t> Non Access Modifier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When added to the definition of a </a:t>
            </a:r>
            <a:r>
              <a:rPr lang="en-US" sz="2400" b="1" dirty="0" smtClean="0">
                <a:solidFill>
                  <a:srgbClr val="FFFF00"/>
                </a:solidFill>
              </a:rPr>
              <a:t>class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b="1" dirty="0" smtClean="0">
                <a:solidFill>
                  <a:srgbClr val="FFFF00"/>
                </a:solidFill>
              </a:rPr>
              <a:t>interface</a:t>
            </a:r>
            <a:r>
              <a:rPr lang="en-US" sz="2400" dirty="0" smtClean="0">
                <a:solidFill>
                  <a:schemeClr val="bg1"/>
                </a:solidFill>
              </a:rPr>
              <a:t>, or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</a:rPr>
              <a:t>method</a:t>
            </a:r>
            <a:r>
              <a:rPr lang="en-US" sz="2400" dirty="0" smtClean="0">
                <a:solidFill>
                  <a:srgbClr val="FFFF00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the abstract modifier changes its default behavior.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Because it is a </a:t>
            </a:r>
            <a:r>
              <a:rPr lang="en-US" sz="2400" dirty="0" err="1" smtClean="0">
                <a:solidFill>
                  <a:schemeClr val="bg1"/>
                </a:solidFill>
              </a:rPr>
              <a:t>nonaccess</a:t>
            </a:r>
            <a:r>
              <a:rPr lang="en-US" sz="2400" dirty="0" smtClean="0">
                <a:solidFill>
                  <a:schemeClr val="bg1"/>
                </a:solidFill>
              </a:rPr>
              <a:t> modifier, </a:t>
            </a:r>
            <a:r>
              <a:rPr lang="en-US" sz="2400" b="1" dirty="0" smtClean="0">
                <a:solidFill>
                  <a:srgbClr val="FFFF00"/>
                </a:solidFill>
              </a:rPr>
              <a:t>abstract </a:t>
            </a:r>
            <a:r>
              <a:rPr lang="en-US" sz="2400" dirty="0" smtClean="0">
                <a:solidFill>
                  <a:schemeClr val="bg1"/>
                </a:solidFill>
              </a:rPr>
              <a:t>doesn’t change the accessibility of a class, interface, or method.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Abstract Class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When the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abstract</a:t>
            </a:r>
            <a:r>
              <a:rPr lang="en-US" altLang="en-US" sz="2400" dirty="0" smtClean="0">
                <a:solidFill>
                  <a:schemeClr val="bg1"/>
                </a:solidFill>
              </a:rPr>
              <a:t> keyword is prefixed to the definition of a concrete class, it changes it to an abstract class</a:t>
            </a:r>
            <a:r>
              <a:rPr lang="en-US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, even if the class doesn’t define any abstract methods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The following code is a valid example of an abstract class: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rgbClr val="FFFF00"/>
                </a:solidFill>
              </a:rPr>
              <a:t>abstract class Person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rgbClr val="FFFF00"/>
                </a:solidFill>
              </a:rPr>
              <a:t>    private String name;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rgbClr val="FFFF00"/>
                </a:solidFill>
              </a:rPr>
              <a:t>    public void </a:t>
            </a:r>
            <a:r>
              <a:rPr lang="en-US" altLang="en-US" sz="2400" i="1" dirty="0" err="1" smtClean="0">
                <a:solidFill>
                  <a:srgbClr val="FFFF00"/>
                </a:solidFill>
              </a:rPr>
              <a:t>displayName</a:t>
            </a:r>
            <a:r>
              <a:rPr lang="en-US" altLang="en-US" sz="2400" i="1" dirty="0" smtClean="0">
                <a:solidFill>
                  <a:srgbClr val="FFFF00"/>
                </a:solidFill>
              </a:rPr>
              <a:t>() {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rgbClr val="FFFF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Abstract Class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620000" cy="1654175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</a:rPr>
              <a:t>An </a:t>
            </a:r>
            <a:r>
              <a:rPr lang="en-US" sz="2400" b="1" dirty="0" smtClean="0">
                <a:solidFill>
                  <a:srgbClr val="FFFF00"/>
                </a:solidFill>
              </a:rPr>
              <a:t>abstract</a:t>
            </a:r>
            <a:r>
              <a:rPr lang="en-US" sz="2400" dirty="0" smtClean="0">
                <a:solidFill>
                  <a:schemeClr val="bg1"/>
                </a:solidFill>
              </a:rPr>
              <a:t> class can’t be instantiated, which means that the following code will fail to compile: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103428" name="Picture 4" descr="getfile 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52500" y="2514600"/>
            <a:ext cx="7124700" cy="1879600"/>
          </a:xfrm>
          <a:noFill/>
        </p:spPr>
      </p:pic>
      <p:sp>
        <p:nvSpPr>
          <p:cNvPr id="103429" name="Rectangle 5"/>
          <p:cNvSpPr>
            <a:spLocks noGrp="1" noChangeArrowheads="1"/>
          </p:cNvSpPr>
          <p:nvPr/>
        </p:nvSpPr>
        <p:spPr bwMode="auto">
          <a:xfrm>
            <a:off x="457200" y="4568825"/>
            <a:ext cx="76200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</a:rPr>
              <a:t>Here’s the compilation error thrown by the previous class: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1600" dirty="0"/>
              <a:t>	</a:t>
            </a:r>
            <a:r>
              <a:rPr lang="en-US" altLang="en-US" sz="1600" b="1" dirty="0">
                <a:solidFill>
                  <a:srgbClr val="FFFF00"/>
                </a:solidFill>
              </a:rPr>
              <a:t>University.java:4: Person is abstract; cannot be instantiated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sz="1600" b="1" dirty="0">
                <a:solidFill>
                  <a:srgbClr val="FFFF00"/>
                </a:solidFill>
              </a:rPr>
              <a:t>  </a:t>
            </a:r>
            <a:r>
              <a:rPr lang="en-US" altLang="en-US" sz="1600" b="1" dirty="0">
                <a:solidFill>
                  <a:srgbClr val="FFFF00"/>
                </a:solidFill>
              </a:rPr>
              <a:t>Person p = new Person();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           ^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1 error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altLang="en-US" sz="1600" dirty="0"/>
          </a:p>
          <a:p>
            <a:pPr marL="342900" indent="-342900">
              <a:spcBef>
                <a:spcPct val="20000"/>
              </a:spcBef>
              <a:buFontTx/>
              <a:buNone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24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</a:rPr>
              <a:t>An Example</a:t>
            </a:r>
          </a:p>
        </p:txBody>
      </p:sp>
      <p:pic>
        <p:nvPicPr>
          <p:cNvPr id="68611" name="Picture 3" descr="getfile1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638" y="2720975"/>
            <a:ext cx="7231062" cy="2414588"/>
          </a:xfrm>
          <a:noFill/>
        </p:spPr>
      </p:pic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47638" y="1206500"/>
            <a:ext cx="808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Examine the definitions of the classes </a:t>
            </a:r>
            <a:r>
              <a:rPr lang="en-US" b="1" dirty="0">
                <a:solidFill>
                  <a:srgbClr val="FFFF00"/>
                </a:solidFill>
              </a:rPr>
              <a:t>House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Book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 the following code and the UML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Important Tip!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An </a:t>
            </a:r>
            <a:r>
              <a:rPr lang="en-US" altLang="en-US" sz="2400" dirty="0" smtClean="0">
                <a:solidFill>
                  <a:srgbClr val="FFFF00"/>
                </a:solidFill>
              </a:rPr>
              <a:t>abstract</a:t>
            </a:r>
            <a:r>
              <a:rPr lang="en-US" altLang="en-US" sz="2400" dirty="0" smtClean="0">
                <a:solidFill>
                  <a:schemeClr val="bg1"/>
                </a:solidFill>
              </a:rPr>
              <a:t> class </a:t>
            </a:r>
            <a:r>
              <a:rPr lang="en-US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may</a:t>
            </a:r>
            <a:r>
              <a:rPr lang="en-US" altLang="en-US" sz="2400" dirty="0" smtClean="0">
                <a:solidFill>
                  <a:schemeClr val="bg1"/>
                </a:solidFill>
              </a:rPr>
              <a:t> or </a:t>
            </a:r>
            <a:r>
              <a:rPr lang="en-US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may not </a:t>
            </a:r>
            <a:r>
              <a:rPr lang="en-US" altLang="en-US" sz="2400" dirty="0" smtClean="0">
                <a:solidFill>
                  <a:schemeClr val="bg1"/>
                </a:solidFill>
              </a:rPr>
              <a:t>define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</a:rPr>
              <a:t>an </a:t>
            </a:r>
            <a:r>
              <a:rPr lang="en-US" altLang="en-US" sz="2400" dirty="0" smtClean="0">
                <a:solidFill>
                  <a:srgbClr val="FFFF00"/>
                </a:solidFill>
              </a:rPr>
              <a:t>abstract </a:t>
            </a:r>
            <a:r>
              <a:rPr lang="en-US" altLang="en-US" sz="2400" dirty="0" smtClean="0">
                <a:solidFill>
                  <a:schemeClr val="bg1"/>
                </a:solidFill>
              </a:rPr>
              <a:t>method; </a:t>
            </a:r>
            <a:r>
              <a:rPr lang="en-US" sz="2400" dirty="0" smtClean="0">
                <a:solidFill>
                  <a:schemeClr val="bg1"/>
                </a:solidFill>
              </a:rPr>
              <a:t>we</a:t>
            </a:r>
            <a:r>
              <a:rPr lang="en-US" altLang="en-US" sz="2400" dirty="0" smtClean="0">
                <a:solidFill>
                  <a:schemeClr val="bg1"/>
                </a:solidFill>
              </a:rPr>
              <a:t> can define an abstract class without any </a:t>
            </a:r>
            <a:r>
              <a:rPr lang="en-US" altLang="en-US" sz="2400" dirty="0" smtClean="0">
                <a:solidFill>
                  <a:srgbClr val="FFFF00"/>
                </a:solidFill>
              </a:rPr>
              <a:t>abstract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methods. </a:t>
            </a:r>
          </a:p>
          <a:p>
            <a:pPr eaLnBrk="1" hangingPunct="1"/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bg1"/>
                </a:solidFill>
              </a:rPr>
              <a:t>But a concrete class can’t define an </a:t>
            </a:r>
            <a:r>
              <a:rPr lang="en-US" altLang="en-US" sz="2400" dirty="0" smtClean="0">
                <a:solidFill>
                  <a:srgbClr val="FFFF00"/>
                </a:solidFill>
              </a:rPr>
              <a:t>abstract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method.</a:t>
            </a:r>
            <a:endParaRPr lang="en-US" sz="24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>
              <a:buFontTx/>
              <a:buNone/>
            </a:pPr>
            <a:endParaRPr lang="en-US" alt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Abstract Interface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404225" cy="3405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An interface is an </a:t>
            </a:r>
            <a:r>
              <a:rPr lang="en-US" sz="2000" dirty="0" smtClean="0">
                <a:solidFill>
                  <a:srgbClr val="FFFF00"/>
                </a:solidFill>
              </a:rPr>
              <a:t>abstract</a:t>
            </a:r>
            <a:r>
              <a:rPr lang="en-US" sz="2000" dirty="0" smtClean="0">
                <a:solidFill>
                  <a:schemeClr val="bg1"/>
                </a:solidFill>
              </a:rPr>
              <a:t> entity by default. The Java compiler automatically adds the keyword abstract to the definition of an interface.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Thus, adding the keyword </a:t>
            </a:r>
            <a:r>
              <a:rPr lang="en-US" sz="2000" b="1" dirty="0" smtClean="0">
                <a:solidFill>
                  <a:srgbClr val="FFFF00"/>
                </a:solidFill>
              </a:rPr>
              <a:t>abstract </a:t>
            </a:r>
            <a:r>
              <a:rPr lang="en-US" sz="2000" dirty="0" smtClean="0">
                <a:solidFill>
                  <a:schemeClr val="bg1"/>
                </a:solidFill>
              </a:rPr>
              <a:t>to the definition of an interface is redundant. The following definitions of interfaces are the same: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105476" name="Picture 4" descr="getfile 4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55638" y="3398838"/>
            <a:ext cx="8294687" cy="28495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Abstract Method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6338"/>
            <a:ext cx="8404225" cy="3405187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b="1" dirty="0" smtClean="0">
                <a:solidFill>
                  <a:srgbClr val="FFFF00"/>
                </a:solidFill>
              </a:rPr>
              <a:t>abstract </a:t>
            </a:r>
            <a:r>
              <a:rPr lang="en-US" sz="2000" dirty="0" smtClean="0">
                <a:solidFill>
                  <a:schemeClr val="bg1"/>
                </a:solidFill>
              </a:rPr>
              <a:t>method doesn’t have a body. </a:t>
            </a:r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A method with an empty body isn’t an </a:t>
            </a:r>
            <a:r>
              <a:rPr lang="en-US" sz="2000" b="1" dirty="0" smtClean="0">
                <a:solidFill>
                  <a:srgbClr val="FFFF00"/>
                </a:solidFill>
              </a:rPr>
              <a:t>abstract </a:t>
            </a:r>
            <a:r>
              <a:rPr lang="en-US" sz="2000" dirty="0" smtClean="0">
                <a:solidFill>
                  <a:schemeClr val="bg1"/>
                </a:solidFill>
              </a:rPr>
              <a:t>method.</a:t>
            </a:r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Usually, an </a:t>
            </a:r>
            <a:r>
              <a:rPr lang="en-US" sz="2000" b="1" dirty="0" smtClean="0">
                <a:solidFill>
                  <a:srgbClr val="FFFF00"/>
                </a:solidFill>
              </a:rPr>
              <a:t>abstract</a:t>
            </a:r>
            <a:r>
              <a:rPr lang="en-US" sz="2000" dirty="0" smtClean="0">
                <a:solidFill>
                  <a:schemeClr val="bg1"/>
                </a:solidFill>
              </a:rPr>
              <a:t> method is implemented by a derived class. Here’s an example: 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pic>
        <p:nvPicPr>
          <p:cNvPr id="106500" name="Picture 4" descr="D:\Java Certification Material\getfile 42.jpggetfile 4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6738" y="2889250"/>
            <a:ext cx="8120062" cy="3397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The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final </a:t>
            </a:r>
            <a:r>
              <a:rPr lang="en-US" sz="4000" b="1" dirty="0" smtClean="0">
                <a:solidFill>
                  <a:schemeClr val="bg1"/>
                </a:solidFill>
              </a:rPr>
              <a:t>Non Access Modifier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The keyword </a:t>
            </a:r>
            <a:r>
              <a:rPr lang="en-US" sz="2000" b="1" dirty="0" smtClean="0">
                <a:solidFill>
                  <a:srgbClr val="FFFF00"/>
                </a:solidFill>
              </a:rPr>
              <a:t>final</a:t>
            </a:r>
            <a:r>
              <a:rPr lang="en-US" sz="2000" dirty="0" smtClean="0">
                <a:solidFill>
                  <a:schemeClr val="bg1"/>
                </a:solidFill>
              </a:rPr>
              <a:t> changes the default behavior of a class, variable, or method.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000" b="1" u="sng" dirty="0" smtClean="0">
                <a:solidFill>
                  <a:srgbClr val="FFFF00"/>
                </a:solidFill>
              </a:rPr>
              <a:t>Final Class</a:t>
            </a:r>
          </a:p>
          <a:p>
            <a:pPr eaLnBrk="1" hangingPunct="1">
              <a:buFontTx/>
              <a:buNone/>
            </a:pPr>
            <a:endParaRPr lang="en-US" sz="2000" b="1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sz="2000" b="1" dirty="0" smtClean="0">
                <a:solidFill>
                  <a:schemeClr val="bg1"/>
                </a:solidFill>
              </a:rPr>
              <a:t>A class that is marked </a:t>
            </a:r>
            <a:r>
              <a:rPr lang="en-US" sz="2000" b="1" dirty="0" smtClean="0">
                <a:solidFill>
                  <a:srgbClr val="FFFF00"/>
                </a:solidFill>
              </a:rPr>
              <a:t>final</a:t>
            </a:r>
            <a:r>
              <a:rPr lang="en-US" sz="2000" b="1" dirty="0" smtClean="0">
                <a:solidFill>
                  <a:schemeClr val="bg1"/>
                </a:solidFill>
              </a:rPr>
              <a:t> cannot be extended by another class. The class </a:t>
            </a:r>
            <a:r>
              <a:rPr lang="en-US" sz="2000" b="1" dirty="0" smtClean="0">
                <a:solidFill>
                  <a:srgbClr val="FFFF00"/>
                </a:solidFill>
              </a:rPr>
              <a:t>Professor</a:t>
            </a:r>
            <a:r>
              <a:rPr lang="en-US" sz="2000" b="1" dirty="0" smtClean="0">
                <a:solidFill>
                  <a:schemeClr val="bg1"/>
                </a:solidFill>
              </a:rPr>
              <a:t> will not compile if the class </a:t>
            </a:r>
            <a:r>
              <a:rPr lang="en-US" sz="2000" b="1" dirty="0" smtClean="0">
                <a:solidFill>
                  <a:srgbClr val="FFFF00"/>
                </a:solidFill>
              </a:rPr>
              <a:t>Person</a:t>
            </a:r>
            <a:r>
              <a:rPr lang="en-US" sz="2000" b="1" dirty="0" smtClean="0">
                <a:solidFill>
                  <a:schemeClr val="bg1"/>
                </a:solidFill>
              </a:rPr>
              <a:t> is marked as final, as follows:</a:t>
            </a:r>
          </a:p>
          <a:p>
            <a:pPr eaLnBrk="1" hangingPunct="1"/>
            <a:endParaRPr lang="en-US" sz="20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sz="20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pic>
        <p:nvPicPr>
          <p:cNvPr id="107524" name="Picture 4" descr="getfile 4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89013" y="4397375"/>
            <a:ext cx="6538912" cy="12303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The </a:t>
            </a:r>
            <a:r>
              <a:rPr lang="en-US" sz="4000" b="1" dirty="0" smtClean="0">
                <a:solidFill>
                  <a:srgbClr val="FFFF00"/>
                </a:solidFill>
              </a:rPr>
              <a:t>final </a:t>
            </a:r>
            <a:r>
              <a:rPr lang="en-US" sz="4000" b="1" dirty="0" smtClean="0">
                <a:solidFill>
                  <a:schemeClr val="bg1"/>
                </a:solidFill>
              </a:rPr>
              <a:t>Non Access Modifier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176338"/>
            <a:ext cx="7519987" cy="5570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u="sng" dirty="0" smtClean="0">
                <a:solidFill>
                  <a:srgbClr val="FFFF00"/>
                </a:solidFill>
              </a:rPr>
              <a:t>Final </a:t>
            </a:r>
            <a:r>
              <a:rPr lang="en-US" sz="1600" b="1" u="sng" dirty="0" smtClean="0">
                <a:solidFill>
                  <a:srgbClr val="FFFF00"/>
                </a:solidFill>
              </a:rPr>
              <a:t>Variable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 smtClean="0">
                <a:solidFill>
                  <a:schemeClr val="bg1"/>
                </a:solidFill>
              </a:rPr>
              <a:t>A final variable can’t be reassigned a value. It can be assigned a value only once: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 b="1" dirty="0" smtClean="0">
                <a:solidFill>
                  <a:schemeClr val="bg1"/>
                </a:solidFill>
              </a:rPr>
              <a:t>Compare the previous example with the following code, which tries to reassign a value to a final variable:</a:t>
            </a:r>
          </a:p>
        </p:txBody>
      </p:sp>
      <p:pic>
        <p:nvPicPr>
          <p:cNvPr id="108548" name="Picture 4" descr="D:\Java Certification Material\getfile 44.jpggetfile 4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79450" y="2409825"/>
            <a:ext cx="6923088" cy="1436688"/>
          </a:xfrm>
          <a:noFill/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auto">
          <a:xfrm rot="10860000" flipV="1">
            <a:off x="463550" y="4589463"/>
            <a:ext cx="341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8550" name="Picture 6" descr="getfile 4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79450" y="4956175"/>
            <a:ext cx="6689725" cy="1790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dirty="0" smtClean="0">
                <a:solidFill>
                  <a:schemeClr val="bg1"/>
                </a:solidFill>
              </a:rPr>
              <a:t>How the following code will behave 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563" y="773113"/>
            <a:ext cx="8680450" cy="60626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class Person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private final </a:t>
            </a:r>
            <a:r>
              <a:rPr lang="en-US" sz="2000" dirty="0" err="1" smtClean="0">
                <a:solidFill>
                  <a:srgbClr val="FFFF00"/>
                </a:solidFill>
              </a:rPr>
              <a:t>StringBuilder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sb</a:t>
            </a:r>
            <a:r>
              <a:rPr lang="en-US" sz="2000" dirty="0" smtClean="0">
                <a:solidFill>
                  <a:srgbClr val="FFFF00"/>
                </a:solidFill>
              </a:rPr>
              <a:t>=new </a:t>
            </a:r>
            <a:r>
              <a:rPr lang="en-US" sz="2000" dirty="0" err="1" smtClean="0">
                <a:solidFill>
                  <a:srgbClr val="FFFF00"/>
                </a:solidFill>
              </a:rPr>
              <a:t>StringBuilder</a:t>
            </a:r>
            <a:r>
              <a:rPr lang="en-US" sz="2000" dirty="0" smtClean="0">
                <a:solidFill>
                  <a:srgbClr val="FFFF00"/>
                </a:solidFill>
              </a:rPr>
              <a:t>("Sa");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public Person()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sb.append</a:t>
            </a:r>
            <a:r>
              <a:rPr lang="en-US" sz="2000" dirty="0" smtClean="0">
                <a:solidFill>
                  <a:schemeClr val="bg1"/>
                </a:solidFill>
              </a:rPr>
              <a:t>("</a:t>
            </a:r>
            <a:r>
              <a:rPr lang="en-US" sz="2000" dirty="0" err="1" smtClean="0">
                <a:solidFill>
                  <a:schemeClr val="bg1"/>
                </a:solidFill>
              </a:rPr>
              <a:t>achin</a:t>
            </a:r>
            <a:r>
              <a:rPr lang="en-US" sz="2000" dirty="0" smtClean="0">
                <a:solidFill>
                  <a:schemeClr val="bg1"/>
                </a:solidFill>
              </a:rPr>
              <a:t>");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sb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Answer: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It will successfully compile !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en-US" sz="2000" b="1" dirty="0" smtClean="0">
              <a:solidFill>
                <a:srgbClr val="33CC33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Why ?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563" y="773113"/>
            <a:ext cx="8680450" cy="6062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Because If a reference variable is defined as 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final variable, we can’t reassign another object to it, but we can call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methods on this variable. So the following will be error: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class Person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private final </a:t>
            </a:r>
            <a:r>
              <a:rPr lang="en-US" sz="2000" dirty="0" err="1" smtClean="0">
                <a:solidFill>
                  <a:srgbClr val="FFFF00"/>
                </a:solidFill>
              </a:rPr>
              <a:t>StringBuilder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sb</a:t>
            </a:r>
            <a:r>
              <a:rPr lang="en-US" sz="2000" dirty="0" smtClean="0">
                <a:solidFill>
                  <a:srgbClr val="FFFF00"/>
                </a:solidFill>
              </a:rPr>
              <a:t>=new </a:t>
            </a:r>
            <a:r>
              <a:rPr lang="en-US" sz="2000" dirty="0" err="1" smtClean="0">
                <a:solidFill>
                  <a:srgbClr val="FFFF00"/>
                </a:solidFill>
              </a:rPr>
              <a:t>StringBuilder</a:t>
            </a:r>
            <a:r>
              <a:rPr lang="en-US" sz="2000" dirty="0" smtClean="0">
                <a:solidFill>
                  <a:srgbClr val="FFFF00"/>
                </a:solidFill>
              </a:rPr>
              <a:t>("Sa");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public Person()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sb</a:t>
            </a:r>
            <a:r>
              <a:rPr lang="en-US" sz="2000" dirty="0" smtClean="0">
                <a:solidFill>
                  <a:schemeClr val="bg1"/>
                </a:solidFill>
              </a:rPr>
              <a:t>=new </a:t>
            </a:r>
            <a:r>
              <a:rPr lang="en-US" sz="2000" dirty="0" err="1" smtClean="0">
                <a:solidFill>
                  <a:schemeClr val="bg1"/>
                </a:solidFill>
              </a:rPr>
              <a:t>StringBuffer</a:t>
            </a:r>
            <a:r>
              <a:rPr lang="en-US" sz="2000" dirty="0" smtClean="0">
                <a:solidFill>
                  <a:schemeClr val="bg1"/>
                </a:solidFill>
              </a:rPr>
              <a:t>("</a:t>
            </a:r>
            <a:r>
              <a:rPr lang="en-US" sz="2000" dirty="0" err="1" smtClean="0">
                <a:solidFill>
                  <a:schemeClr val="bg1"/>
                </a:solidFill>
              </a:rPr>
              <a:t>Sachin</a:t>
            </a:r>
            <a:r>
              <a:rPr lang="en-US" sz="2000" dirty="0" smtClean="0">
                <a:solidFill>
                  <a:schemeClr val="bg1"/>
                </a:solidFill>
              </a:rPr>
              <a:t>");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Error! can't assign a value to final variable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System.out.println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sb</a:t>
            </a:r>
            <a:r>
              <a:rPr lang="en-US" sz="2000" dirty="0" smtClean="0">
                <a:solidFill>
                  <a:schemeClr val="bg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The </a:t>
            </a:r>
            <a:r>
              <a:rPr lang="en-US" sz="4000" b="1" dirty="0" smtClean="0">
                <a:solidFill>
                  <a:srgbClr val="FFFF00"/>
                </a:solidFill>
              </a:rPr>
              <a:t>final</a:t>
            </a:r>
            <a:r>
              <a:rPr lang="en-US" sz="4000" b="1" dirty="0" smtClean="0">
                <a:solidFill>
                  <a:schemeClr val="bg1"/>
                </a:solidFill>
              </a:rPr>
              <a:t> Non Access Modifier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u="sng" dirty="0" smtClean="0">
                <a:solidFill>
                  <a:srgbClr val="FFFF00"/>
                </a:solidFill>
              </a:rPr>
              <a:t>Final </a:t>
            </a:r>
            <a:r>
              <a:rPr lang="en-US" sz="2000" b="1" u="sng" dirty="0" smtClean="0">
                <a:solidFill>
                  <a:srgbClr val="FFFF00"/>
                </a:solidFill>
              </a:rPr>
              <a:t>Method</a:t>
            </a:r>
            <a:endParaRPr lang="en-US" altLang="en-US" sz="2000" b="1" u="sng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b="1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A 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final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 method defined in a base class can’t be overridden by a derived class. </a:t>
            </a:r>
          </a:p>
          <a:p>
            <a:pPr eaLnBrk="1" hangingPunct="1"/>
            <a:endParaRPr lang="en-US" altLang="en-US" sz="20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z="2000" dirty="0" smtClean="0"/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  <p:pic>
        <p:nvPicPr>
          <p:cNvPr id="111620" name="Picture 4" descr="D:\Java Certification Material\getfile (47).jpggetfile (47)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8788" y="2990850"/>
            <a:ext cx="7307262" cy="3679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The </a:t>
            </a:r>
            <a:r>
              <a:rPr lang="en-US" sz="4000" b="1" dirty="0" smtClean="0">
                <a:solidFill>
                  <a:srgbClr val="FFFF00"/>
                </a:solidFill>
              </a:rPr>
              <a:t>final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Non Access Modifier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481888" cy="5248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u="sng" dirty="0" smtClean="0">
                <a:solidFill>
                  <a:srgbClr val="FFFF00"/>
                </a:solidFill>
              </a:rPr>
              <a:t>Final </a:t>
            </a:r>
            <a:r>
              <a:rPr lang="en-US" sz="2000" b="1" u="sng" dirty="0" smtClean="0">
                <a:solidFill>
                  <a:srgbClr val="FFFF00"/>
                </a:solidFill>
              </a:rPr>
              <a:t>Interface</a:t>
            </a:r>
            <a:endParaRPr lang="en-US" altLang="en-US" sz="2000" b="1" u="sng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000" b="1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2000" b="1" dirty="0" smtClean="0">
                <a:solidFill>
                  <a:schemeClr val="bg1"/>
                </a:solidFill>
              </a:rPr>
              <a:t>An interface cannot be marked as</a:t>
            </a:r>
            <a:r>
              <a:rPr lang="en-US" altLang="en-US" sz="2000" b="1" dirty="0" smtClean="0">
                <a:solidFill>
                  <a:srgbClr val="FFFF00"/>
                </a:solidFill>
              </a:rPr>
              <a:t> final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. An interface is abstract by default and marking it with final will prevent our interface from compiling:. </a:t>
            </a:r>
          </a:p>
          <a:p>
            <a:pPr eaLnBrk="1" hangingPunct="1"/>
            <a:endParaRPr lang="en-US" altLang="en-US" sz="20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altLang="en-US" sz="2000" dirty="0" smtClean="0"/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  <a:p>
            <a:pPr eaLnBrk="1" hangingPunct="1"/>
            <a:endParaRPr lang="en-US" altLang="en-US" sz="2000" dirty="0" smtClean="0"/>
          </a:p>
        </p:txBody>
      </p:sp>
      <p:pic>
        <p:nvPicPr>
          <p:cNvPr id="104452" name="Picture 4" descr="D:\Java Certification Material\getfile 48.jpggetfile 4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3648075"/>
            <a:ext cx="7307263" cy="9953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	 </a:t>
            </a:r>
            <a:r>
              <a:rPr lang="en-US" sz="4000" b="1" dirty="0" smtClean="0">
                <a:solidFill>
                  <a:schemeClr val="bg1"/>
                </a:solidFill>
              </a:rPr>
              <a:t>The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FFFF00"/>
                </a:solidFill>
              </a:rPr>
              <a:t>static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Non Access Modifier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1"/>
                </a:solidFill>
              </a:rPr>
              <a:t>The keyword </a:t>
            </a:r>
            <a:r>
              <a:rPr lang="en-US" sz="1800" dirty="0" smtClean="0">
                <a:solidFill>
                  <a:schemeClr val="bg1"/>
                </a:solidFill>
              </a:rPr>
              <a:t>static</a:t>
            </a:r>
            <a:r>
              <a:rPr lang="en-US" altLang="en-US" sz="1800" dirty="0" smtClean="0">
                <a:solidFill>
                  <a:schemeClr val="bg1"/>
                </a:solidFill>
              </a:rPr>
              <a:t> changes the default behavior of a class, variable,</a:t>
            </a:r>
            <a:r>
              <a:rPr lang="en-US" sz="1800" dirty="0" smtClean="0">
                <a:solidFill>
                  <a:schemeClr val="bg1"/>
                </a:solidFill>
              </a:rPr>
              <a:t> interface</a:t>
            </a:r>
            <a:r>
              <a:rPr lang="en-US" altLang="en-US" sz="1800" dirty="0" smtClean="0">
                <a:solidFill>
                  <a:schemeClr val="bg1"/>
                </a:solidFill>
              </a:rPr>
              <a:t> or method.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u="sng" dirty="0" smtClean="0">
                <a:solidFill>
                  <a:srgbClr val="FFFF00"/>
                </a:solidFill>
              </a:rPr>
              <a:t>Static Variables</a:t>
            </a:r>
            <a:endParaRPr lang="en-US" altLang="en-US" sz="1800" b="1" u="sng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u="sng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chemeClr val="bg1"/>
                </a:solidFill>
              </a:rPr>
              <a:t>S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tatic variables belong to a class.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They are common to all instances of a class . </a:t>
            </a:r>
          </a:p>
          <a:p>
            <a:pPr eaLnBrk="1" hangingPunct="1">
              <a:lnSpc>
                <a:spcPct val="90000"/>
              </a:lnSpc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chemeClr val="bg1"/>
                </a:solidFill>
              </a:rPr>
              <a:t>S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tatic attributes may be accessed even when no instances of the class have been created.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A static variable is shared by all of the objects of a class.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chemeClr val="bg1"/>
                </a:solidFill>
              </a:rPr>
              <a:t>A static variable can be accessed using the name of the object reference variable or the name of a class.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</a:rPr>
              <a:t>An Example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1195388"/>
            <a:ext cx="80899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Here is the code:</a:t>
            </a:r>
          </a:p>
          <a:p>
            <a:endParaRPr lang="en-US" sz="2000" i="1" dirty="0" smtClean="0">
              <a:solidFill>
                <a:srgbClr val="FFFF00"/>
              </a:solidFill>
            </a:endParaRPr>
          </a:p>
          <a:p>
            <a:r>
              <a:rPr lang="en-US" sz="2000" i="1" dirty="0" smtClean="0">
                <a:solidFill>
                  <a:srgbClr val="FFFF00"/>
                </a:solidFill>
              </a:rPr>
              <a:t>package </a:t>
            </a:r>
            <a:r>
              <a:rPr lang="en-US" sz="2000" i="1" dirty="0">
                <a:solidFill>
                  <a:srgbClr val="FFFF00"/>
                </a:solidFill>
              </a:rPr>
              <a:t>building;</a:t>
            </a:r>
          </a:p>
          <a:p>
            <a:r>
              <a:rPr lang="en-US" sz="2000" i="1" dirty="0">
                <a:solidFill>
                  <a:srgbClr val="FFFF00"/>
                </a:solidFill>
              </a:rPr>
              <a:t>class House {}</a:t>
            </a:r>
          </a:p>
          <a:p>
            <a:endParaRPr lang="en-US" sz="2000" i="1" dirty="0">
              <a:solidFill>
                <a:srgbClr val="FFFF00"/>
              </a:solidFill>
            </a:endParaRPr>
          </a:p>
          <a:p>
            <a:r>
              <a:rPr lang="en-US" sz="2000" i="1" dirty="0" smtClean="0">
                <a:solidFill>
                  <a:srgbClr val="FFFF00"/>
                </a:solidFill>
              </a:rPr>
              <a:t>package </a:t>
            </a:r>
            <a:r>
              <a:rPr lang="en-US" sz="2000" i="1" dirty="0">
                <a:solidFill>
                  <a:srgbClr val="FFFF00"/>
                </a:solidFill>
              </a:rPr>
              <a:t>library;</a:t>
            </a:r>
          </a:p>
          <a:p>
            <a:r>
              <a:rPr lang="en-US" sz="2000" i="1" dirty="0">
                <a:solidFill>
                  <a:srgbClr val="FFFF00"/>
                </a:solidFill>
              </a:rPr>
              <a:t>class Book {}</a:t>
            </a:r>
          </a:p>
          <a:p>
            <a:endParaRPr lang="en-US" sz="2000" i="1" dirty="0">
              <a:solidFill>
                <a:schemeClr val="hlink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With the current class definitions, the class </a:t>
            </a:r>
            <a:r>
              <a:rPr lang="en-US" sz="2000" b="1" dirty="0">
                <a:solidFill>
                  <a:srgbClr val="FFFF00"/>
                </a:solidFill>
              </a:rPr>
              <a:t>House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cannot access the class </a:t>
            </a:r>
            <a:r>
              <a:rPr lang="en-US" sz="2000" b="1" dirty="0">
                <a:solidFill>
                  <a:srgbClr val="FFFF00"/>
                </a:solidFill>
              </a:rPr>
              <a:t>Book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you make the necessary changes </a:t>
            </a:r>
            <a:r>
              <a:rPr lang="en-US" sz="2000" dirty="0">
                <a:solidFill>
                  <a:srgbClr val="FFFF00"/>
                </a:solidFill>
              </a:rPr>
              <a:t>(in terms of the access modifiers)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make the class </a:t>
            </a:r>
            <a:r>
              <a:rPr lang="en-US" sz="2000" b="1" dirty="0">
                <a:solidFill>
                  <a:srgbClr val="FFFF00"/>
                </a:solidFill>
              </a:rPr>
              <a:t>Book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accessible to the class </a:t>
            </a:r>
            <a:r>
              <a:rPr lang="en-US" sz="2000" b="1" dirty="0">
                <a:solidFill>
                  <a:srgbClr val="FFFF00"/>
                </a:solidFill>
              </a:rPr>
              <a:t>House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bg1"/>
                </a:solidFill>
              </a:rPr>
              <a:t>Yes, simply declare the class </a:t>
            </a:r>
            <a:r>
              <a:rPr lang="en-US" sz="2000" b="1" dirty="0">
                <a:solidFill>
                  <a:srgbClr val="FFFF00"/>
                </a:solidFill>
              </a:rPr>
              <a:t>Book</a:t>
            </a:r>
            <a:r>
              <a:rPr lang="en-US" sz="2000" b="1" dirty="0">
                <a:solidFill>
                  <a:schemeClr val="bg1"/>
                </a:solidFill>
              </a:rPr>
              <a:t> using the access modifier </a:t>
            </a:r>
            <a:r>
              <a:rPr lang="en-US" sz="2000" b="1" dirty="0">
                <a:solidFill>
                  <a:srgbClr val="FFFF00"/>
                </a:solidFill>
              </a:rPr>
              <a:t>public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1"/>
                </a:solidFill>
              </a:rPr>
              <a:t>and it’ll be accessible outside the package in which it is defined.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bg1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top-level class </a:t>
            </a:r>
            <a:r>
              <a:rPr lang="en-US" sz="2000" b="1" dirty="0">
                <a:solidFill>
                  <a:schemeClr val="bg1"/>
                </a:solidFill>
              </a:rPr>
              <a:t>can be defined only using the </a:t>
            </a:r>
            <a:r>
              <a:rPr lang="en-US" sz="2000" b="1" dirty="0">
                <a:solidFill>
                  <a:srgbClr val="FFFF00"/>
                </a:solidFill>
              </a:rPr>
              <a:t>public</a:t>
            </a:r>
            <a:r>
              <a:rPr lang="en-US" sz="2000" b="1" dirty="0">
                <a:solidFill>
                  <a:schemeClr val="bg1"/>
                </a:solidFill>
              </a:rPr>
              <a:t> or </a:t>
            </a:r>
            <a:r>
              <a:rPr lang="en-US" sz="2000" b="1" dirty="0">
                <a:solidFill>
                  <a:srgbClr val="FFFF00"/>
                </a:solidFill>
              </a:rPr>
              <a:t>default </a:t>
            </a:r>
            <a:r>
              <a:rPr lang="en-US" sz="2000" b="1" dirty="0">
                <a:solidFill>
                  <a:schemeClr val="bg1"/>
                </a:solidFill>
              </a:rPr>
              <a:t>access modifiers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400" dirty="0" smtClean="0"/>
              <a:t>	 </a:t>
            </a:r>
            <a:r>
              <a:rPr lang="en-US" sz="3200" b="1" dirty="0" smtClean="0">
                <a:solidFill>
                  <a:schemeClr val="bg1"/>
                </a:solidFill>
              </a:rPr>
              <a:t>Combining </a:t>
            </a:r>
            <a:r>
              <a:rPr lang="en-US" sz="3200" b="1" dirty="0" smtClean="0">
                <a:solidFill>
                  <a:srgbClr val="FFFF00"/>
                </a:solidFill>
              </a:rPr>
              <a:t>static </a:t>
            </a:r>
            <a:r>
              <a:rPr lang="en-US" sz="3200" b="1" dirty="0" smtClean="0">
                <a:solidFill>
                  <a:schemeClr val="bg1"/>
                </a:solidFill>
              </a:rPr>
              <a:t>and </a:t>
            </a:r>
            <a:r>
              <a:rPr lang="en-US" sz="3200" b="1" dirty="0" smtClean="0">
                <a:solidFill>
                  <a:srgbClr val="FFFF00"/>
                </a:solidFill>
              </a:rPr>
              <a:t>final</a:t>
            </a:r>
            <a:r>
              <a:rPr lang="en-US" sz="3200" b="1" dirty="0" smtClean="0">
                <a:solidFill>
                  <a:schemeClr val="bg1"/>
                </a:solidFill>
              </a:rPr>
              <a:t> Non Access Modifier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The </a:t>
            </a:r>
            <a:r>
              <a:rPr lang="en-US" sz="1800" b="1" dirty="0" smtClean="0">
                <a:solidFill>
                  <a:srgbClr val="FFFF00"/>
                </a:solidFill>
              </a:rPr>
              <a:t>static</a:t>
            </a:r>
            <a:r>
              <a:rPr lang="en-US" sz="1800" dirty="0" smtClean="0">
                <a:solidFill>
                  <a:schemeClr val="bg1"/>
                </a:solidFill>
              </a:rPr>
              <a:t> and </a:t>
            </a:r>
            <a:r>
              <a:rPr lang="en-US" sz="1800" b="1" dirty="0" smtClean="0">
                <a:solidFill>
                  <a:srgbClr val="FFFF00"/>
                </a:solidFill>
              </a:rPr>
              <a:t>final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nonaccess</a:t>
            </a:r>
            <a:r>
              <a:rPr lang="en-US" sz="1800" dirty="0" smtClean="0">
                <a:solidFill>
                  <a:schemeClr val="bg1"/>
                </a:solidFill>
              </a:rPr>
              <a:t> modifiers can be used to define constants (variables whose value can’t change). 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In the following code, the class </a:t>
            </a:r>
            <a:r>
              <a:rPr lang="en-US" sz="1800" dirty="0" err="1" smtClean="0">
                <a:solidFill>
                  <a:schemeClr val="bg1"/>
                </a:solidFill>
              </a:rPr>
              <a:t>Emp</a:t>
            </a:r>
            <a:r>
              <a:rPr lang="en-US" sz="1800" dirty="0" smtClean="0">
                <a:solidFill>
                  <a:schemeClr val="bg1"/>
                </a:solidFill>
              </a:rPr>
              <a:t> defines the constants </a:t>
            </a:r>
            <a:r>
              <a:rPr lang="en-US" sz="1800" b="1" dirty="0" smtClean="0">
                <a:solidFill>
                  <a:srgbClr val="FFFF00"/>
                </a:solidFill>
              </a:rPr>
              <a:t>MIN_AGE</a:t>
            </a:r>
            <a:r>
              <a:rPr lang="en-US" sz="1800" dirty="0" smtClean="0">
                <a:solidFill>
                  <a:schemeClr val="bg1"/>
                </a:solidFill>
              </a:rPr>
              <a:t> and </a:t>
            </a:r>
            <a:r>
              <a:rPr lang="en-US" sz="1800" b="1" dirty="0" smtClean="0">
                <a:solidFill>
                  <a:srgbClr val="FFFF00"/>
                </a:solidFill>
              </a:rPr>
              <a:t>MAX_AGE</a:t>
            </a:r>
            <a:r>
              <a:rPr lang="en-US" sz="1800" dirty="0" smtClean="0">
                <a:solidFill>
                  <a:schemeClr val="bg1"/>
                </a:solidFill>
              </a:rPr>
              <a:t>:.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</p:txBody>
      </p:sp>
      <p:pic>
        <p:nvPicPr>
          <p:cNvPr id="114692" name="Picture 4" descr="getfile 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27400"/>
            <a:ext cx="7307263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2800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The </a:t>
            </a:r>
            <a:r>
              <a:rPr lang="en-US" sz="4000" b="1" dirty="0" smtClean="0">
                <a:solidFill>
                  <a:srgbClr val="FFFF00"/>
                </a:solidFill>
              </a:rPr>
              <a:t>static</a:t>
            </a:r>
            <a:r>
              <a:rPr lang="en-US" sz="4000" b="1" dirty="0" smtClean="0">
                <a:solidFill>
                  <a:schemeClr val="bg1"/>
                </a:solidFill>
              </a:rPr>
              <a:t> Non Access Modifier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u="sng" dirty="0" smtClean="0">
                <a:solidFill>
                  <a:srgbClr val="FFFF00"/>
                </a:solidFill>
              </a:rPr>
              <a:t>Static Methods</a:t>
            </a:r>
            <a:endParaRPr lang="en-US" altLang="en-US" sz="1800" b="1" u="sng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endParaRPr lang="en-US" altLang="en-US" sz="1800" b="1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FFFF00"/>
                </a:solidFill>
              </a:rPr>
              <a:t>static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methods aren’t associated with objects and can’t use any of the instance variables of a class. </a:t>
            </a:r>
          </a:p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We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can define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static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methods to access or manipulate </a:t>
            </a:r>
            <a:r>
              <a:rPr lang="en-US" altLang="en-US" sz="1800" b="1" dirty="0" smtClean="0">
                <a:solidFill>
                  <a:srgbClr val="FFFF00"/>
                </a:solidFill>
              </a:rPr>
              <a:t>static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 variables:</a:t>
            </a:r>
          </a:p>
          <a:p>
            <a:pPr eaLnBrk="1" hangingPunct="1"/>
            <a:endParaRPr lang="en-US" altLang="en-US" sz="1800" dirty="0" smtClean="0"/>
          </a:p>
          <a:p>
            <a:pPr eaLnBrk="1" hangingPunct="1">
              <a:buFontTx/>
              <a:buNone/>
            </a:pPr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  <p:pic>
        <p:nvPicPr>
          <p:cNvPr id="115716" name="Picture 4" descr="getfile 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978275"/>
            <a:ext cx="7316788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chemeClr val="bg1"/>
                </a:solidFill>
              </a:rPr>
              <a:t>The </a:t>
            </a:r>
            <a:r>
              <a:rPr lang="en-US" sz="3600" b="1" dirty="0" smtClean="0">
                <a:solidFill>
                  <a:srgbClr val="FFFF00"/>
                </a:solidFill>
              </a:rPr>
              <a:t>static</a:t>
            </a:r>
            <a:r>
              <a:rPr lang="en-US" sz="3600" b="1" dirty="0" smtClean="0">
                <a:solidFill>
                  <a:schemeClr val="bg1"/>
                </a:solidFill>
              </a:rPr>
              <a:t> Non Access Modifier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u="sng" dirty="0" smtClean="0">
                <a:solidFill>
                  <a:srgbClr val="FFFF00"/>
                </a:solidFill>
              </a:rPr>
              <a:t>Static Methods</a:t>
            </a:r>
            <a:endParaRPr lang="en-US" altLang="en-US" sz="1800" b="1" u="sng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endParaRPr lang="en-US" altLang="en-US" sz="1800" b="1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sz="1800" b="1" dirty="0" smtClean="0">
                <a:solidFill>
                  <a:schemeClr val="bg1"/>
                </a:solidFill>
              </a:rPr>
              <a:t>We 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can also use static methods to define utility methods, which are methods that usually manipulate the method parameters to compute and return an appropriate value: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</a:p>
          <a:p>
            <a:pPr eaLnBrk="1" hangingPunct="1"/>
            <a:endParaRPr lang="en-US" sz="18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static double average(double num1, double num2, double num3) 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    return(num1+num2+num3)/3;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800" dirty="0" smtClean="0">
              <a:solidFill>
                <a:srgbClr val="FFFF00"/>
              </a:solidFill>
            </a:endParaRPr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What can a </a:t>
            </a:r>
            <a:r>
              <a:rPr lang="en-US" sz="4000" b="1" dirty="0" smtClean="0">
                <a:solidFill>
                  <a:srgbClr val="FFFF00"/>
                </a:solidFill>
              </a:rPr>
              <a:t>static</a:t>
            </a:r>
            <a:r>
              <a:rPr lang="en-US" sz="4000" b="1" dirty="0" smtClean="0">
                <a:solidFill>
                  <a:schemeClr val="bg1"/>
                </a:solidFill>
              </a:rPr>
              <a:t> method access ?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4750"/>
            <a:ext cx="7307263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u="sng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S</a:t>
            </a:r>
            <a:r>
              <a:rPr lang="en-US" altLang="en-US" sz="2400" dirty="0" smtClean="0">
                <a:solidFill>
                  <a:srgbClr val="FFFF00"/>
                </a:solidFill>
              </a:rPr>
              <a:t>tatic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methods </a:t>
            </a:r>
            <a:r>
              <a:rPr lang="en-US" sz="2400" dirty="0" smtClean="0">
                <a:solidFill>
                  <a:schemeClr val="bg1"/>
                </a:solidFill>
              </a:rPr>
              <a:t>cannot</a:t>
            </a:r>
            <a:r>
              <a:rPr lang="en-US" altLang="en-US" sz="2400" dirty="0" smtClean="0">
                <a:solidFill>
                  <a:schemeClr val="bg1"/>
                </a:solidFill>
              </a:rPr>
              <a:t> access the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non-static</a:t>
            </a:r>
            <a:r>
              <a:rPr lang="en-US" altLang="en-US" sz="2400" dirty="0" smtClean="0">
                <a:solidFill>
                  <a:schemeClr val="bg1"/>
                </a:solidFill>
              </a:rPr>
              <a:t> variables and methods of a class.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But the reverse is true: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non-static</a:t>
            </a:r>
            <a:r>
              <a:rPr lang="en-US" altLang="en-US" sz="2400" dirty="0" smtClean="0">
                <a:solidFill>
                  <a:schemeClr val="bg1"/>
                </a:solidFill>
              </a:rPr>
              <a:t> methods can access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static</a:t>
            </a:r>
            <a:r>
              <a:rPr lang="en-US" altLang="en-US" sz="2400" dirty="0" smtClean="0">
                <a:solidFill>
                  <a:schemeClr val="bg1"/>
                </a:solidFill>
              </a:rPr>
              <a:t> variables and methods because the </a:t>
            </a:r>
            <a:r>
              <a:rPr lang="en-US" altLang="en-US" sz="2400" b="1" dirty="0" smtClean="0">
                <a:solidFill>
                  <a:srgbClr val="FFFF00"/>
                </a:solidFill>
              </a:rPr>
              <a:t>static </a:t>
            </a:r>
            <a:r>
              <a:rPr lang="en-US" altLang="en-US" sz="2400" dirty="0" smtClean="0">
                <a:solidFill>
                  <a:schemeClr val="bg1"/>
                </a:solidFill>
              </a:rPr>
              <a:t>members of a class exist even if no instances of the class exist.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FFFF00"/>
                </a:solidFill>
              </a:rPr>
              <a:t>static</a:t>
            </a:r>
            <a:r>
              <a:rPr lang="en-US" altLang="en-US" sz="2400" dirty="0" smtClean="0">
                <a:solidFill>
                  <a:schemeClr val="bg1"/>
                </a:solidFill>
              </a:rPr>
              <a:t> members are forbidden from accessing instance methods and variables, which can exist only if an instance of the class is created.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1</a:t>
            </a:r>
            <a:r>
              <a:rPr lang="en-US" altLang="en-US" sz="1000" b="1" dirty="0" smtClean="0">
                <a:solidFill>
                  <a:schemeClr val="bg1"/>
                </a:solidFill>
              </a:rPr>
              <a:t>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Given the following contents of the Java source code file </a:t>
            </a:r>
            <a:r>
              <a:rPr lang="en-US" altLang="en-US" sz="1600" b="1" dirty="0" smtClean="0">
                <a:solidFill>
                  <a:srgbClr val="FFFF00"/>
                </a:solidFill>
              </a:rPr>
              <a:t>MyClass.java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, select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  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the correct options: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i="1" dirty="0" smtClean="0">
                <a:solidFill>
                  <a:schemeClr val="bg1"/>
                </a:solidFill>
              </a:rPr>
              <a:t>/</a:t>
            </a:r>
            <a:r>
              <a:rPr lang="en-US" altLang="en-US" sz="1600" i="1" dirty="0" smtClean="0">
                <a:solidFill>
                  <a:schemeClr val="bg1"/>
                </a:solidFill>
              </a:rPr>
              <a:t>/ contents of MyClass.java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i="1" dirty="0" smtClean="0">
                <a:solidFill>
                  <a:srgbClr val="FFFF00"/>
                </a:solidFill>
              </a:rPr>
              <a:t>package </a:t>
            </a:r>
            <a:r>
              <a:rPr lang="en-US" altLang="en-US" sz="1600" i="1" dirty="0" err="1" smtClean="0">
                <a:solidFill>
                  <a:srgbClr val="FFFF00"/>
                </a:solidFill>
              </a:rPr>
              <a:t>com.javaguru</a:t>
            </a:r>
            <a:r>
              <a:rPr lang="en-US" altLang="en-US" sz="1600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i="1" dirty="0" smtClean="0">
                <a:solidFill>
                  <a:srgbClr val="FFFF00"/>
                </a:solidFill>
              </a:rPr>
              <a:t>import </a:t>
            </a:r>
            <a:r>
              <a:rPr lang="en-US" altLang="en-US" sz="1600" i="1" dirty="0" err="1" smtClean="0">
                <a:solidFill>
                  <a:srgbClr val="FFFF00"/>
                </a:solidFill>
              </a:rPr>
              <a:t>java.util.Date</a:t>
            </a:r>
            <a:r>
              <a:rPr lang="en-US" altLang="en-US" sz="1600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i="1" dirty="0" smtClean="0">
                <a:solidFill>
                  <a:srgbClr val="FFFF00"/>
                </a:solidFill>
              </a:rPr>
              <a:t>class Student {}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i="1" dirty="0" smtClean="0">
                <a:solidFill>
                  <a:srgbClr val="FFFF00"/>
                </a:solidFill>
              </a:rPr>
              <a:t>class Course {}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A.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The imported class,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java.util.Date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, can be accessed only in the class Student.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The imported class,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java.util.Date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, can be accessed by both the Student and Course classes.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Both of the classes Student and Course are defined in the package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Only the class Student is defined in the package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. The class Course is defined in the default Java package.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Correct Answer: B &amp; 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000" b="1" dirty="0" smtClean="0">
              <a:solidFill>
                <a:schemeClr val="hlink"/>
              </a:solidFill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Skills(Check Multiple)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2</a:t>
            </a:r>
            <a:r>
              <a:rPr lang="en-US" altLang="en-US" sz="1000" b="1" dirty="0" smtClean="0">
                <a:solidFill>
                  <a:schemeClr val="bg1"/>
                </a:solidFill>
              </a:rPr>
              <a:t>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Select the correct options:</a:t>
            </a:r>
          </a:p>
          <a:p>
            <a:pPr eaLnBrk="1" hangingPunct="1">
              <a:buFontTx/>
              <a:buNone/>
            </a:pPr>
            <a:endParaRPr lang="en-US" altLang="en-US" sz="1600" b="1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A.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You can start the execution of a Java application through the main method.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The Java compiler calls and executes the main method.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The Java Virtual Machine calls and executes the main method.</a:t>
            </a: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D.	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A class calls and executes the main method.</a:t>
            </a:r>
          </a:p>
          <a:p>
            <a:pPr eaLnBrk="1" hangingPunct="1"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Correct Answer: A &amp; C</a:t>
            </a:r>
          </a:p>
          <a:p>
            <a:pPr eaLnBrk="1" hangingPunct="1">
              <a:buFontTx/>
              <a:buNone/>
            </a:pPr>
            <a:endParaRPr lang="en-US" altLang="en-US" sz="1000" b="1" dirty="0" smtClean="0">
              <a:solidFill>
                <a:schemeClr val="hlink"/>
              </a:solidFill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3.</a:t>
            </a:r>
            <a:r>
              <a:rPr lang="en-US" altLang="en-US" sz="1200" b="1" dirty="0" smtClean="0">
                <a:solidFill>
                  <a:schemeClr val="bg1"/>
                </a:solidFill>
              </a:rPr>
              <a:t>  </a:t>
            </a:r>
            <a:r>
              <a:rPr lang="en-US" sz="1200" b="1" dirty="0" smtClean="0">
                <a:solidFill>
                  <a:schemeClr val="bg1"/>
                </a:solidFill>
              </a:rPr>
              <a:t>   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A class </a:t>
            </a:r>
            <a:r>
              <a:rPr lang="en-US" altLang="en-US" sz="1600" b="1" dirty="0" smtClean="0">
                <a:solidFill>
                  <a:srgbClr val="FFFF00"/>
                </a:solidFill>
              </a:rPr>
              <a:t>Course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 is defined in a package </a:t>
            </a:r>
            <a:r>
              <a:rPr lang="en-US" altLang="en-US" sz="1600" b="1" dirty="0" err="1" smtClean="0">
                <a:solidFill>
                  <a:srgbClr val="FFFF00"/>
                </a:solidFill>
              </a:rPr>
              <a:t>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. Given that the physical location of the corresponding class file is </a:t>
            </a:r>
            <a:r>
              <a:rPr lang="en-US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mycode</a:t>
            </a:r>
            <a:r>
              <a:rPr lang="en-US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/com/</a:t>
            </a:r>
            <a:r>
              <a:rPr lang="en-US" alt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javaguru</a:t>
            </a:r>
            <a:r>
              <a:rPr lang="en-US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en-US" sz="16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Course.class</a:t>
            </a:r>
            <a:r>
              <a:rPr lang="en-US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and execution takes place within the </a:t>
            </a:r>
            <a:r>
              <a:rPr lang="en-US" altLang="en-US" sz="1600" b="1" dirty="0" err="1" smtClean="0">
                <a:solidFill>
                  <a:srgbClr val="FFFF00"/>
                </a:solidFill>
              </a:rPr>
              <a:t>mycode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 directory, which of the following lines of code, when inserted at  </a:t>
            </a:r>
            <a:r>
              <a:rPr lang="en-US" altLang="en-US" sz="1600" b="1" dirty="0" smtClean="0">
                <a:solidFill>
                  <a:srgbClr val="FFFF00"/>
                </a:solidFill>
              </a:rPr>
              <a:t>INSERT CODE HERE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, will import the </a:t>
            </a:r>
            <a:r>
              <a:rPr lang="en-US" altLang="en-US" sz="1600" b="1" dirty="0" smtClean="0">
                <a:solidFill>
                  <a:srgbClr val="FFFF00"/>
                </a:solidFill>
              </a:rPr>
              <a:t>Course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 class into the class </a:t>
            </a:r>
            <a:r>
              <a:rPr lang="en-US" altLang="en-US" sz="1600" b="1" dirty="0" err="1" smtClean="0">
                <a:solidFill>
                  <a:srgbClr val="FFFF00"/>
                </a:solidFill>
              </a:rPr>
              <a:t>MyCourse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 dirty="0" smtClean="0">
                <a:solidFill>
                  <a:srgbClr val="FFFF00"/>
                </a:solidFill>
              </a:rPr>
              <a:t>// INSERT CODE 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 dirty="0" smtClean="0">
                <a:solidFill>
                  <a:srgbClr val="FFFF00"/>
                </a:solidFill>
              </a:rPr>
              <a:t>class </a:t>
            </a:r>
            <a:r>
              <a:rPr lang="en-US" altLang="en-US" sz="1600" b="1" i="1" dirty="0" err="1" smtClean="0">
                <a:solidFill>
                  <a:srgbClr val="FFFF00"/>
                </a:solidFill>
              </a:rPr>
              <a:t>MyCourse</a:t>
            </a:r>
            <a:r>
              <a:rPr lang="en-US" altLang="en-US" sz="1600" b="1" i="1" dirty="0" smtClean="0">
                <a:solidFill>
                  <a:srgbClr val="FFFF00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 dirty="0" smtClean="0">
                <a:solidFill>
                  <a:srgbClr val="FFFF00"/>
                </a:solidFill>
              </a:rPr>
              <a:t>    Course 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i="1" dirty="0" smtClean="0">
                <a:solidFill>
                  <a:srgbClr val="FFFF00"/>
                </a:solidFill>
              </a:rPr>
              <a:t>}</a:t>
            </a:r>
            <a:r>
              <a:rPr lang="en-US" sz="1600" b="1" i="1" dirty="0" smtClean="0">
                <a:solidFill>
                  <a:srgbClr val="FFFF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chemeClr val="bg1"/>
                </a:solidFill>
              </a:rPr>
              <a:t>A </a:t>
            </a:r>
            <a:r>
              <a:rPr lang="en-US" sz="1600" b="1" dirty="0" smtClean="0">
                <a:solidFill>
                  <a:schemeClr val="bg1"/>
                </a:solidFill>
              </a:rPr>
              <a:t>. import </a:t>
            </a:r>
            <a:r>
              <a:rPr lang="en-US" sz="1600" b="1" dirty="0" err="1" smtClean="0">
                <a:solidFill>
                  <a:schemeClr val="bg1"/>
                </a:solidFill>
              </a:rPr>
              <a:t>mycode.com.javaguru.Course</a:t>
            </a:r>
            <a:r>
              <a:rPr lang="en-US" sz="1600" b="1" dirty="0" smtClean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B.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import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com.javaguru.Course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C.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import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mycode.com.javaguru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D.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import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import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mycode.com.javaguru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F.  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import </a:t>
            </a:r>
            <a:r>
              <a:rPr lang="en-US" altLang="en-US" sz="1600" b="1" dirty="0" err="1" smtClean="0">
                <a:solidFill>
                  <a:schemeClr val="bg1"/>
                </a:solidFill>
              </a:rPr>
              <a:t>com.javaguru</a:t>
            </a:r>
            <a:r>
              <a:rPr lang="en-US" altLang="en-US" sz="1600" b="1" dirty="0" smtClean="0">
                <a:solidFill>
                  <a:schemeClr val="bg1"/>
                </a:solidFill>
              </a:rPr>
              <a:t>*;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i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rgbClr val="FFFF00"/>
                </a:solidFill>
              </a:rPr>
              <a:t>Correct Answer: B</a:t>
            </a:r>
            <a:endParaRPr lang="en-US" altLang="en-US" sz="1600" b="1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 smtClean="0">
              <a:solidFill>
                <a:schemeClr val="hlink"/>
              </a:solidFill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/>
                </a:solidFill>
              </a:rPr>
              <a:t>Test Your Skills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229600" cy="5300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900" b="1" dirty="0" smtClean="0">
                <a:solidFill>
                  <a:schemeClr val="bg1"/>
                </a:solidFill>
              </a:rPr>
              <a:t>4.</a:t>
            </a:r>
            <a:r>
              <a:rPr lang="en-US" altLang="en-US" sz="900" b="1" dirty="0" smtClean="0">
                <a:solidFill>
                  <a:schemeClr val="bg1"/>
                </a:solidFill>
              </a:rPr>
              <a:t>  </a:t>
            </a:r>
            <a:r>
              <a:rPr lang="en-US" sz="900" b="1" dirty="0" smtClean="0">
                <a:solidFill>
                  <a:schemeClr val="bg1"/>
                </a:solidFill>
              </a:rPr>
              <a:t>     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Given the following definition of the class </a:t>
            </a:r>
            <a:r>
              <a:rPr lang="en-US" altLang="en-US" sz="1400" b="1" dirty="0" smtClean="0">
                <a:solidFill>
                  <a:srgbClr val="FFFF00"/>
                </a:solidFill>
              </a:rPr>
              <a:t>Course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package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com.javaguru.courses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class Course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public String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courseName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 smtClean="0">
                <a:solidFill>
                  <a:schemeClr val="bg1"/>
                </a:solidFill>
              </a:rPr>
              <a:t>what’s the output of the following code?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package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com.javaguru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import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com.javaguru.courses.Course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class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JavaGuru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public static void main(String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args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[])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    Course c = new Course();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   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c.courseName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 = "Java";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    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System.out.println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(</a:t>
            </a:r>
            <a:r>
              <a:rPr lang="en-US" altLang="en-US" sz="1400" b="1" i="1" dirty="0" err="1" smtClean="0">
                <a:solidFill>
                  <a:srgbClr val="FFFF00"/>
                </a:solidFill>
              </a:rPr>
              <a:t>c.courseName</a:t>
            </a:r>
            <a:r>
              <a:rPr lang="en-US" altLang="en-US" sz="1400" b="1" i="1" dirty="0" smtClean="0">
                <a:solidFill>
                  <a:srgbClr val="FFFF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i="1" dirty="0" smtClean="0">
                <a:solidFill>
                  <a:srgbClr val="FFFF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A.	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1400" b="1" dirty="0" err="1" smtClean="0">
                <a:solidFill>
                  <a:schemeClr val="bg1"/>
                </a:solidFill>
              </a:rPr>
              <a:t>JavaGuru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 will print Java.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B.	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1400" b="1" dirty="0" err="1" smtClean="0">
                <a:solidFill>
                  <a:schemeClr val="bg1"/>
                </a:solidFill>
              </a:rPr>
              <a:t>JavaGuru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 will print null.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C.	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1400" b="1" dirty="0" err="1" smtClean="0">
                <a:solidFill>
                  <a:schemeClr val="bg1"/>
                </a:solidFill>
              </a:rPr>
              <a:t>JavaGuru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 won’t compile.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D.	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The class </a:t>
            </a:r>
            <a:r>
              <a:rPr lang="en-US" altLang="en-US" sz="1400" b="1" dirty="0" err="1" smtClean="0">
                <a:solidFill>
                  <a:schemeClr val="bg1"/>
                </a:solidFill>
              </a:rPr>
              <a:t>JavaGuru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 will throw an exception at runtime.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b="1" dirty="0" smtClean="0">
                <a:solidFill>
                  <a:srgbClr val="FFFF00"/>
                </a:solidFill>
              </a:rPr>
              <a:t>Correct Answer: C</a:t>
            </a:r>
            <a:endParaRPr lang="en-US" altLang="en-US" sz="1400" b="1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b="1" dirty="0" smtClean="0">
              <a:solidFill>
                <a:schemeClr val="hlink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837113" y="2063750"/>
            <a:ext cx="2174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bg1"/>
                </a:solidFill>
              </a:rPr>
              <a:t>5. What is the output of the following program?</a:t>
            </a:r>
          </a:p>
          <a:p>
            <a:pPr>
              <a:buNone/>
            </a:pPr>
            <a:endParaRPr lang="en-IN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1: public class </a:t>
            </a:r>
            <a:r>
              <a:rPr lang="en-IN" sz="2000" dirty="0" err="1" smtClean="0">
                <a:solidFill>
                  <a:schemeClr val="bg1"/>
                </a:solidFill>
              </a:rPr>
              <a:t>WaterBottle</a:t>
            </a:r>
            <a:r>
              <a:rPr lang="en-IN" sz="2000" dirty="0" smtClean="0">
                <a:solidFill>
                  <a:schemeClr val="bg1"/>
                </a:solidFill>
              </a:rPr>
              <a:t> {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2: private String brand;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3: private </a:t>
            </a:r>
            <a:r>
              <a:rPr lang="en-IN" sz="2000" dirty="0" err="1" smtClean="0">
                <a:solidFill>
                  <a:schemeClr val="bg1"/>
                </a:solidFill>
              </a:rPr>
              <a:t>boolean</a:t>
            </a:r>
            <a:r>
              <a:rPr lang="en-IN" sz="2000" dirty="0" smtClean="0">
                <a:solidFill>
                  <a:schemeClr val="bg1"/>
                </a:solidFill>
              </a:rPr>
              <a:t> empty;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4: public static void main(String[] </a:t>
            </a:r>
            <a:r>
              <a:rPr lang="en-IN" sz="2000" dirty="0" err="1" smtClean="0">
                <a:solidFill>
                  <a:schemeClr val="bg1"/>
                </a:solidFill>
              </a:rPr>
              <a:t>args</a:t>
            </a:r>
            <a:r>
              <a:rPr lang="en-IN" sz="2000" dirty="0" smtClean="0">
                <a:solidFill>
                  <a:schemeClr val="bg1"/>
                </a:solidFill>
              </a:rPr>
              <a:t>) {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5: </a:t>
            </a:r>
            <a:r>
              <a:rPr lang="en-IN" sz="2000" dirty="0" err="1" smtClean="0">
                <a:solidFill>
                  <a:schemeClr val="bg1"/>
                </a:solidFill>
              </a:rPr>
              <a:t>System.</a:t>
            </a:r>
            <a:r>
              <a:rPr lang="en-IN" sz="2000" i="1" dirty="0" err="1" smtClean="0">
                <a:solidFill>
                  <a:schemeClr val="bg1"/>
                </a:solidFill>
              </a:rPr>
              <a:t>out</a:t>
            </a:r>
            <a:r>
              <a:rPr lang="en-IN" sz="2000" dirty="0" err="1" smtClean="0">
                <a:solidFill>
                  <a:schemeClr val="bg1"/>
                </a:solidFill>
              </a:rPr>
              <a:t>.print</a:t>
            </a:r>
            <a:r>
              <a:rPr lang="en-IN" sz="2000" dirty="0" smtClean="0">
                <a:solidFill>
                  <a:schemeClr val="bg1"/>
                </a:solidFill>
              </a:rPr>
              <a:t>("Empty = " + empty);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6: </a:t>
            </a:r>
            <a:r>
              <a:rPr lang="en-IN" sz="2000" dirty="0" err="1" smtClean="0">
                <a:solidFill>
                  <a:schemeClr val="bg1"/>
                </a:solidFill>
              </a:rPr>
              <a:t>System.</a:t>
            </a:r>
            <a:r>
              <a:rPr lang="en-IN" sz="2000" i="1" dirty="0" err="1" smtClean="0">
                <a:solidFill>
                  <a:schemeClr val="bg1"/>
                </a:solidFill>
              </a:rPr>
              <a:t>out</a:t>
            </a:r>
            <a:r>
              <a:rPr lang="en-IN" sz="2000" dirty="0" err="1" smtClean="0">
                <a:solidFill>
                  <a:schemeClr val="bg1"/>
                </a:solidFill>
              </a:rPr>
              <a:t>.print</a:t>
            </a:r>
            <a:r>
              <a:rPr lang="en-IN" sz="2000" dirty="0" smtClean="0">
                <a:solidFill>
                  <a:schemeClr val="bg1"/>
                </a:solidFill>
              </a:rPr>
              <a:t>(", Brand = " + brand);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7: } } </a:t>
            </a:r>
            <a:endParaRPr lang="en-IN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876800"/>
          </a:xfrm>
        </p:spPr>
        <p:txBody>
          <a:bodyPr>
            <a:normAutofit/>
          </a:bodyPr>
          <a:lstStyle/>
          <a:p>
            <a:pPr fontAlgn="base"/>
            <a:endParaRPr lang="en-IN" sz="2000" dirty="0" smtClean="0"/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bg1"/>
                </a:solidFill>
              </a:rPr>
              <a:t>A.</a:t>
            </a:r>
            <a:r>
              <a:rPr lang="en-IN" sz="2000" dirty="0" err="1" smtClean="0">
                <a:solidFill>
                  <a:schemeClr val="bg1"/>
                </a:solidFill>
              </a:rPr>
              <a:t>Compiler</a:t>
            </a:r>
            <a:r>
              <a:rPr lang="en-IN" sz="2000" dirty="0" smtClean="0">
                <a:solidFill>
                  <a:schemeClr val="bg1"/>
                </a:solidFill>
              </a:rPr>
              <a:t> error.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bg1"/>
                </a:solidFill>
              </a:rPr>
              <a:t>B.</a:t>
            </a:r>
            <a:r>
              <a:rPr lang="en-IN" sz="2000" dirty="0" err="1" smtClean="0">
                <a:solidFill>
                  <a:schemeClr val="bg1"/>
                </a:solidFill>
              </a:rPr>
              <a:t>There</a:t>
            </a:r>
            <a:r>
              <a:rPr lang="en-IN" sz="2000" dirty="0" smtClean="0">
                <a:solidFill>
                  <a:schemeClr val="bg1"/>
                </a:solidFill>
              </a:rPr>
              <a:t> is no output.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bg1"/>
                </a:solidFill>
              </a:rPr>
              <a:t>C.</a:t>
            </a:r>
            <a:r>
              <a:rPr lang="en-IN" sz="2000" dirty="0" err="1" smtClean="0">
                <a:solidFill>
                  <a:schemeClr val="bg1"/>
                </a:solidFill>
              </a:rPr>
              <a:t>Empty</a:t>
            </a:r>
            <a:r>
              <a:rPr lang="en-IN" sz="2000" dirty="0" smtClean="0">
                <a:solidFill>
                  <a:schemeClr val="bg1"/>
                </a:solidFill>
              </a:rPr>
              <a:t> = false, Brand = null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bg1"/>
                </a:solidFill>
              </a:rPr>
              <a:t>D.</a:t>
            </a:r>
            <a:r>
              <a:rPr lang="en-IN" sz="2000" dirty="0" err="1" smtClean="0">
                <a:solidFill>
                  <a:schemeClr val="bg1"/>
                </a:solidFill>
              </a:rPr>
              <a:t>Empty</a:t>
            </a:r>
            <a:r>
              <a:rPr lang="en-IN" sz="2000" dirty="0" smtClean="0">
                <a:solidFill>
                  <a:schemeClr val="bg1"/>
                </a:solidFill>
              </a:rPr>
              <a:t> = false, Brand =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chemeClr val="bg1"/>
                </a:solidFill>
              </a:rPr>
              <a:t>E.</a:t>
            </a:r>
            <a:r>
              <a:rPr lang="en-IN" sz="2000" dirty="0" err="1" smtClean="0">
                <a:solidFill>
                  <a:schemeClr val="bg1"/>
                </a:solidFill>
              </a:rPr>
              <a:t>Empty</a:t>
            </a:r>
            <a:r>
              <a:rPr lang="en-IN" sz="2000" dirty="0" smtClean="0">
                <a:solidFill>
                  <a:schemeClr val="bg1"/>
                </a:solidFill>
              </a:rPr>
              <a:t> = null, Brand = null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F. </a:t>
            </a:r>
            <a:r>
              <a:rPr lang="en-US" sz="2000" dirty="0" smtClean="0">
                <a:solidFill>
                  <a:schemeClr val="bg1"/>
                </a:solidFill>
              </a:rPr>
              <a:t>Exception will be thrown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FFFF00"/>
                </a:solidFill>
              </a:rPr>
              <a:t>Answer:A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solidFill>
                  <a:schemeClr val="bg1"/>
                </a:solidFill>
              </a:rPr>
              <a:t>So , what is a top level class ?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57200" y="1195388"/>
            <a:ext cx="80899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20000"/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b="1" dirty="0">
                <a:solidFill>
                  <a:srgbClr val="FFFF00"/>
                </a:solidFill>
              </a:rPr>
              <a:t>top-level class </a:t>
            </a:r>
            <a:r>
              <a:rPr lang="en-US" sz="2400" dirty="0">
                <a:solidFill>
                  <a:schemeClr val="bg1"/>
                </a:solidFill>
              </a:rPr>
              <a:t>is a class that isn’t defined within any other class. </a:t>
            </a:r>
          </a:p>
          <a:p>
            <a:pPr>
              <a:buSzPct val="120000"/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SzPct val="120000"/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A class that is defined within another class is called a </a:t>
            </a:r>
            <a:r>
              <a:rPr lang="en-US" sz="2400" b="1" dirty="0">
                <a:solidFill>
                  <a:srgbClr val="FFFF00"/>
                </a:solidFill>
              </a:rPr>
              <a:t>nested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or </a:t>
            </a:r>
            <a:r>
              <a:rPr lang="en-US" sz="2400" b="1" dirty="0">
                <a:solidFill>
                  <a:srgbClr val="FFFF00"/>
                </a:solidFill>
              </a:rPr>
              <a:t>inner</a:t>
            </a:r>
            <a:r>
              <a:rPr lang="en-US" sz="2400" dirty="0">
                <a:solidFill>
                  <a:schemeClr val="bg1"/>
                </a:solidFill>
              </a:rPr>
              <a:t> class. </a:t>
            </a:r>
          </a:p>
          <a:p>
            <a:pPr>
              <a:buSzPct val="120000"/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SzPct val="120000"/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SzPct val="120000"/>
              <a:buFont typeface="Arial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rgbClr val="FFFF00"/>
                </a:solidFill>
              </a:rPr>
              <a:t>Nested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>
                <a:solidFill>
                  <a:srgbClr val="FFFF00"/>
                </a:solidFill>
              </a:rPr>
              <a:t>inner </a:t>
            </a:r>
            <a:r>
              <a:rPr lang="en-US" sz="2400" dirty="0">
                <a:solidFill>
                  <a:schemeClr val="bg1"/>
                </a:solidFill>
              </a:rPr>
              <a:t>classes </a:t>
            </a:r>
            <a:r>
              <a:rPr lang="en-US" sz="2400" dirty="0" smtClean="0">
                <a:solidFill>
                  <a:schemeClr val="bg1"/>
                </a:solidFill>
              </a:rPr>
              <a:t>are very much important for </a:t>
            </a:r>
            <a:r>
              <a:rPr lang="en-US" sz="2400" b="1" dirty="0" smtClean="0">
                <a:solidFill>
                  <a:srgbClr val="FFFF00"/>
                </a:solidFill>
              </a:rPr>
              <a:t>Java Interviews </a:t>
            </a:r>
            <a:r>
              <a:rPr lang="en-US" sz="2400" dirty="0" smtClean="0">
                <a:solidFill>
                  <a:schemeClr val="bg1"/>
                </a:solidFill>
              </a:rPr>
              <a:t>as well as learning </a:t>
            </a:r>
            <a:r>
              <a:rPr lang="en-US" sz="2400" b="1" dirty="0" smtClean="0">
                <a:solidFill>
                  <a:srgbClr val="FFFF00"/>
                </a:solidFill>
              </a:rPr>
              <a:t>Java 8 new features</a:t>
            </a:r>
            <a:endParaRPr lang="en-US" sz="2400" b="1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6. Which of the following are true? (Choose all that apply)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4:</a:t>
            </a:r>
            <a:r>
              <a:rPr lang="en-IN" dirty="0" smtClean="0">
                <a:solidFill>
                  <a:schemeClr val="bg1"/>
                </a:solidFill>
              </a:rPr>
              <a:t> short </a:t>
            </a:r>
            <a:r>
              <a:rPr lang="en-IN" dirty="0" err="1" smtClean="0">
                <a:solidFill>
                  <a:schemeClr val="bg1"/>
                </a:solidFill>
              </a:rPr>
              <a:t>numPets</a:t>
            </a:r>
            <a:r>
              <a:rPr lang="en-IN" dirty="0" smtClean="0">
                <a:solidFill>
                  <a:schemeClr val="bg1"/>
                </a:solidFill>
              </a:rPr>
              <a:t> = 5;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5: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numGrains</a:t>
            </a:r>
            <a:r>
              <a:rPr lang="en-IN" dirty="0" smtClean="0">
                <a:solidFill>
                  <a:schemeClr val="bg1"/>
                </a:solidFill>
              </a:rPr>
              <a:t> = 5.6;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6:</a:t>
            </a:r>
            <a:r>
              <a:rPr lang="en-IN" dirty="0" smtClean="0">
                <a:solidFill>
                  <a:schemeClr val="bg1"/>
                </a:solidFill>
              </a:rPr>
              <a:t> String name = "Scruffy";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7: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numPets.length</a:t>
            </a:r>
            <a:r>
              <a:rPr lang="en-IN" dirty="0" smtClean="0">
                <a:solidFill>
                  <a:schemeClr val="bg1"/>
                </a:solidFill>
              </a:rPr>
              <a:t>();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8: </a:t>
            </a:r>
            <a:r>
              <a:rPr lang="en-IN" dirty="0" err="1" smtClean="0">
                <a:solidFill>
                  <a:schemeClr val="bg1"/>
                </a:solidFill>
              </a:rPr>
              <a:t>numGrains.length</a:t>
            </a:r>
            <a:r>
              <a:rPr lang="en-IN" dirty="0" smtClean="0">
                <a:solidFill>
                  <a:schemeClr val="bg1"/>
                </a:solidFill>
              </a:rPr>
              <a:t>(); </a:t>
            </a:r>
          </a:p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9: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name.length</a:t>
            </a:r>
            <a:r>
              <a:rPr lang="en-IN" dirty="0" smtClean="0">
                <a:solidFill>
                  <a:schemeClr val="bg1"/>
                </a:solidFill>
              </a:rPr>
              <a:t>();</a:t>
            </a:r>
          </a:p>
          <a:p>
            <a:pPr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Line 4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Line 5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Line 6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Line 7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Line 8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 </a:t>
            </a:r>
            <a:r>
              <a:rPr lang="en-IN" dirty="0" smtClean="0">
                <a:solidFill>
                  <a:schemeClr val="bg1"/>
                </a:solidFill>
              </a:rPr>
              <a:t>Line 9 generates a compiler error.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G.</a:t>
            </a:r>
            <a:r>
              <a:rPr lang="en-IN" dirty="0" smtClean="0">
                <a:solidFill>
                  <a:schemeClr val="bg1"/>
                </a:solidFill>
              </a:rPr>
              <a:t> The code compiles as is.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B,D &amp; E</a:t>
            </a: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7. Given the following classes, which of the following can independently replace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rgbClr val="FFFF00"/>
                </a:solidFill>
              </a:rPr>
              <a:t>INSERT IMPORTS HERE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chemeClr val="bg1"/>
                </a:solidFill>
              </a:rPr>
              <a:t>to make the code compile? (Choose all that apply)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aquarium;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Tank { }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</a:t>
            </a:r>
            <a:r>
              <a:rPr lang="en-IN" dirty="0" err="1" smtClean="0">
                <a:solidFill>
                  <a:schemeClr val="bg1"/>
                </a:solidFill>
              </a:rPr>
              <a:t>aquarium.jellies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Jelly {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visitor; </a:t>
            </a:r>
          </a:p>
          <a:p>
            <a:pPr>
              <a:buNone/>
            </a:pPr>
            <a:r>
              <a:rPr lang="en-IN" i="1" dirty="0" smtClean="0">
                <a:solidFill>
                  <a:srgbClr val="FFFF00"/>
                </a:solidFill>
              </a:rPr>
              <a:t>INSERT IMPORTS HERE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</a:t>
            </a:r>
            <a:r>
              <a:rPr lang="en-IN" dirty="0" err="1" smtClean="0">
                <a:solidFill>
                  <a:schemeClr val="bg1"/>
                </a:solidFill>
              </a:rPr>
              <a:t>AquariumVisitor</a:t>
            </a:r>
            <a:r>
              <a:rPr lang="en-IN" dirty="0" smtClean="0">
                <a:solidFill>
                  <a:schemeClr val="bg1"/>
                </a:solidFill>
              </a:rPr>
              <a:t>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void admire(Jelly </a:t>
            </a:r>
            <a:r>
              <a:rPr lang="en-IN" dirty="0" err="1" smtClean="0">
                <a:solidFill>
                  <a:schemeClr val="bg1"/>
                </a:solidFill>
              </a:rPr>
              <a:t>jelly</a:t>
            </a:r>
            <a:r>
              <a:rPr lang="en-IN" dirty="0" smtClean="0">
                <a:solidFill>
                  <a:schemeClr val="bg1"/>
                </a:solidFill>
              </a:rPr>
              <a:t>) { } }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import aquarium.*;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import aquarium.*.Jelly;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import </a:t>
            </a:r>
            <a:r>
              <a:rPr lang="en-IN" dirty="0" err="1" smtClean="0">
                <a:solidFill>
                  <a:schemeClr val="bg1"/>
                </a:solidFill>
              </a:rPr>
              <a:t>aquarium.jellies.Jelly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import </a:t>
            </a:r>
            <a:r>
              <a:rPr lang="en-IN" dirty="0" err="1" smtClean="0">
                <a:solidFill>
                  <a:schemeClr val="bg1"/>
                </a:solidFill>
              </a:rPr>
              <a:t>aquarium.jellies</a:t>
            </a:r>
            <a:r>
              <a:rPr lang="en-IN" dirty="0" smtClean="0">
                <a:solidFill>
                  <a:schemeClr val="bg1"/>
                </a:solidFill>
              </a:rPr>
              <a:t>.*;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E.</a:t>
            </a:r>
            <a:r>
              <a:rPr lang="en-IN" dirty="0" err="1" smtClean="0">
                <a:solidFill>
                  <a:schemeClr val="bg1"/>
                </a:solidFill>
              </a:rPr>
              <a:t>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aquarium.jellies.Jelly</a:t>
            </a:r>
            <a:r>
              <a:rPr lang="en-IN" dirty="0" smtClean="0">
                <a:solidFill>
                  <a:schemeClr val="bg1"/>
                </a:solidFill>
              </a:rPr>
              <a:t>.*;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F.</a:t>
            </a:r>
            <a:r>
              <a:rPr lang="en-IN" dirty="0" err="1" smtClean="0">
                <a:solidFill>
                  <a:schemeClr val="bg1"/>
                </a:solidFill>
              </a:rPr>
              <a:t>None</a:t>
            </a:r>
            <a:r>
              <a:rPr lang="en-IN" dirty="0" smtClean="0">
                <a:solidFill>
                  <a:schemeClr val="bg1"/>
                </a:solidFill>
              </a:rPr>
              <a:t> of these can make the code compile. 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C &amp; D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8. Given the following classes, what is the maximum number of imports that can be removed and have the code still compile?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aquarium;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Water {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aquarium;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import </a:t>
            </a:r>
            <a:r>
              <a:rPr lang="en-IN" dirty="0" err="1" smtClean="0">
                <a:solidFill>
                  <a:schemeClr val="bg1"/>
                </a:solidFill>
              </a:rPr>
              <a:t>java.lang</a:t>
            </a:r>
            <a:r>
              <a:rPr lang="en-IN" dirty="0" smtClean="0">
                <a:solidFill>
                  <a:schemeClr val="bg1"/>
                </a:solidFill>
              </a:rPr>
              <a:t>.*;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import </a:t>
            </a:r>
            <a:r>
              <a:rPr lang="en-IN" dirty="0" err="1" smtClean="0">
                <a:solidFill>
                  <a:schemeClr val="bg1"/>
                </a:solidFill>
              </a:rPr>
              <a:t>java.lang.System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import </a:t>
            </a:r>
            <a:r>
              <a:rPr lang="en-IN" dirty="0" err="1" smtClean="0">
                <a:solidFill>
                  <a:schemeClr val="bg1"/>
                </a:solidFill>
              </a:rPr>
              <a:t>aquarium.Water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import aquarium.*;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Tank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void print(Water </a:t>
            </a:r>
            <a:r>
              <a:rPr lang="en-IN" dirty="0" err="1" smtClean="0">
                <a:solidFill>
                  <a:schemeClr val="bg1"/>
                </a:solidFill>
              </a:rPr>
              <a:t>water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  <a:r>
              <a:rPr lang="en-IN" dirty="0" err="1" smtClean="0">
                <a:solidFill>
                  <a:schemeClr val="bg1"/>
                </a:solidFill>
              </a:rPr>
              <a:t>System.</a:t>
            </a:r>
            <a:r>
              <a:rPr lang="en-IN" i="1" dirty="0" err="1" smtClean="0">
                <a:solidFill>
                  <a:schemeClr val="bg1"/>
                </a:solidFill>
              </a:rPr>
              <a:t>out</a:t>
            </a:r>
            <a:r>
              <a:rPr lang="en-IN" dirty="0" err="1" smtClean="0">
                <a:solidFill>
                  <a:schemeClr val="bg1"/>
                </a:solidFill>
              </a:rPr>
              <a:t>.println</a:t>
            </a:r>
            <a:r>
              <a:rPr lang="en-IN" dirty="0" smtClean="0">
                <a:solidFill>
                  <a:schemeClr val="bg1"/>
                </a:solidFill>
              </a:rPr>
              <a:t>(water); } }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0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1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2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3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4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5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E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9. Given the following classes, which of the following snippets can be inserted in place of</a:t>
            </a:r>
            <a:r>
              <a:rPr lang="en-IN" b="1" dirty="0" smtClean="0"/>
              <a:t> </a:t>
            </a:r>
            <a:r>
              <a:rPr lang="en-IN" b="1" i="1" dirty="0" smtClean="0">
                <a:solidFill>
                  <a:srgbClr val="FFFF00"/>
                </a:solidFill>
              </a:rPr>
              <a:t>INSERT IMPORTS HERE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chemeClr val="bg1"/>
                </a:solidFill>
              </a:rPr>
              <a:t>and have the code compile? (Choose all that apply)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aquarium;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Water { </a:t>
            </a:r>
            <a:r>
              <a:rPr lang="en-IN" dirty="0" err="1" smtClean="0">
                <a:solidFill>
                  <a:schemeClr val="bg1"/>
                </a:solidFill>
              </a:rPr>
              <a:t>boolean</a:t>
            </a:r>
            <a:r>
              <a:rPr lang="en-IN" dirty="0" smtClean="0">
                <a:solidFill>
                  <a:schemeClr val="bg1"/>
                </a:solidFill>
              </a:rPr>
              <a:t> salty = false;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</a:t>
            </a:r>
            <a:r>
              <a:rPr lang="en-IN" dirty="0" err="1" smtClean="0">
                <a:solidFill>
                  <a:schemeClr val="bg1"/>
                </a:solidFill>
              </a:rPr>
              <a:t>aquarium.jellies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Water { </a:t>
            </a:r>
            <a:r>
              <a:rPr lang="en-IN" dirty="0" err="1" smtClean="0">
                <a:solidFill>
                  <a:schemeClr val="bg1"/>
                </a:solidFill>
              </a:rPr>
              <a:t>boolean</a:t>
            </a:r>
            <a:r>
              <a:rPr lang="en-IN" dirty="0" smtClean="0">
                <a:solidFill>
                  <a:schemeClr val="bg1"/>
                </a:solidFill>
              </a:rPr>
              <a:t> salty = true; 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package employee; </a:t>
            </a:r>
          </a:p>
          <a:p>
            <a:pPr>
              <a:buNone/>
            </a:pPr>
            <a:r>
              <a:rPr lang="en-IN" i="1" dirty="0" smtClean="0">
                <a:solidFill>
                  <a:srgbClr val="FFFF00"/>
                </a:solidFill>
              </a:rPr>
              <a:t>INSERT IMPORTS HERE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</a:t>
            </a:r>
            <a:r>
              <a:rPr lang="en-IN" dirty="0" err="1" smtClean="0">
                <a:solidFill>
                  <a:schemeClr val="bg1"/>
                </a:solidFill>
              </a:rPr>
              <a:t>WaterFiller</a:t>
            </a:r>
            <a:r>
              <a:rPr lang="en-IN" dirty="0" smtClean="0">
                <a:solidFill>
                  <a:schemeClr val="bg1"/>
                </a:solidFill>
              </a:rPr>
              <a:t> { Water </a:t>
            </a:r>
            <a:r>
              <a:rPr lang="en-IN" dirty="0" err="1" smtClean="0">
                <a:solidFill>
                  <a:schemeClr val="bg1"/>
                </a:solidFill>
              </a:rPr>
              <a:t>water</a:t>
            </a:r>
            <a:r>
              <a:rPr lang="en-IN" dirty="0" smtClean="0">
                <a:solidFill>
                  <a:schemeClr val="bg1"/>
                </a:solidFill>
              </a:rPr>
              <a:t>; }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</a:t>
            </a:r>
            <a:r>
              <a:rPr lang="en-IN" dirty="0" smtClean="0">
                <a:solidFill>
                  <a:schemeClr val="bg1"/>
                </a:solidFill>
              </a:rPr>
              <a:t>. import aquarium.*;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</a:t>
            </a:r>
            <a:r>
              <a:rPr lang="en-IN" dirty="0" smtClean="0">
                <a:solidFill>
                  <a:schemeClr val="bg1"/>
                </a:solidFill>
              </a:rPr>
              <a:t>. import </a:t>
            </a:r>
            <a:r>
              <a:rPr lang="en-IN" dirty="0" err="1" smtClean="0">
                <a:solidFill>
                  <a:schemeClr val="bg1"/>
                </a:solidFill>
              </a:rPr>
              <a:t>aquarium.Water;import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aquarium.jellies</a:t>
            </a:r>
            <a:r>
              <a:rPr lang="en-IN" dirty="0" smtClean="0">
                <a:solidFill>
                  <a:schemeClr val="bg1"/>
                </a:solidFill>
              </a:rPr>
              <a:t>.*;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</a:t>
            </a:r>
            <a:r>
              <a:rPr lang="en-IN" dirty="0" smtClean="0">
                <a:solidFill>
                  <a:schemeClr val="bg1"/>
                </a:solidFill>
              </a:rPr>
              <a:t>. import aquarium.*;import </a:t>
            </a:r>
            <a:r>
              <a:rPr lang="en-IN" dirty="0" err="1" smtClean="0">
                <a:solidFill>
                  <a:schemeClr val="bg1"/>
                </a:solidFill>
              </a:rPr>
              <a:t>aquarium.jellies.Water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</a:t>
            </a:r>
            <a:r>
              <a:rPr lang="en-IN" dirty="0" err="1" smtClean="0">
                <a:solidFill>
                  <a:schemeClr val="bg1"/>
                </a:solidFill>
              </a:rPr>
              <a:t>.import</a:t>
            </a:r>
            <a:r>
              <a:rPr lang="en-IN" dirty="0" smtClean="0">
                <a:solidFill>
                  <a:schemeClr val="bg1"/>
                </a:solidFill>
              </a:rPr>
              <a:t> aquarium.*;import </a:t>
            </a:r>
            <a:r>
              <a:rPr lang="en-IN" dirty="0" err="1" smtClean="0">
                <a:solidFill>
                  <a:schemeClr val="bg1"/>
                </a:solidFill>
              </a:rPr>
              <a:t>aquarium.jellies</a:t>
            </a:r>
            <a:r>
              <a:rPr lang="en-IN" dirty="0" smtClean="0">
                <a:solidFill>
                  <a:schemeClr val="bg1"/>
                </a:solidFill>
              </a:rPr>
              <a:t>.*;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</a:t>
            </a:r>
            <a:r>
              <a:rPr lang="en-IN" dirty="0" smtClean="0">
                <a:solidFill>
                  <a:schemeClr val="bg1"/>
                </a:solidFill>
              </a:rPr>
              <a:t>. import </a:t>
            </a:r>
            <a:r>
              <a:rPr lang="en-IN" dirty="0" err="1" smtClean="0">
                <a:solidFill>
                  <a:schemeClr val="bg1"/>
                </a:solidFill>
              </a:rPr>
              <a:t>aquarium.Water;import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aquarium.jellies.Water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</a:t>
            </a:r>
            <a:r>
              <a:rPr lang="en-IN" dirty="0" smtClean="0">
                <a:solidFill>
                  <a:schemeClr val="bg1"/>
                </a:solidFill>
              </a:rPr>
              <a:t>. None of these imports can make the code compile.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A,B &amp; C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bg1"/>
                </a:solidFill>
              </a:rPr>
              <a:t>10. Given the following class, which of the following calls print out Blue Jay? (Choose all that apply)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</a:t>
            </a:r>
            <a:r>
              <a:rPr lang="en-IN" dirty="0" err="1" smtClean="0">
                <a:solidFill>
                  <a:schemeClr val="bg1"/>
                </a:solidFill>
              </a:rPr>
              <a:t>BirdDisplay</a:t>
            </a:r>
            <a:r>
              <a:rPr lang="en-IN" dirty="0" smtClean="0">
                <a:solidFill>
                  <a:schemeClr val="bg1"/>
                </a:solidFill>
              </a:rPr>
              <a:t> {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public static void main(String[] name) { </a:t>
            </a:r>
            <a:r>
              <a:rPr lang="en-IN" dirty="0" err="1" smtClean="0">
                <a:solidFill>
                  <a:schemeClr val="bg1"/>
                </a:solidFill>
              </a:rPr>
              <a:t>System.</a:t>
            </a:r>
            <a:r>
              <a:rPr lang="en-IN" i="1" dirty="0" err="1" smtClean="0">
                <a:solidFill>
                  <a:schemeClr val="bg1"/>
                </a:solidFill>
              </a:rPr>
              <a:t>out</a:t>
            </a:r>
            <a:r>
              <a:rPr lang="en-IN" dirty="0" err="1" smtClean="0">
                <a:solidFill>
                  <a:schemeClr val="bg1"/>
                </a:solidFill>
              </a:rPr>
              <a:t>.println</a:t>
            </a:r>
            <a:r>
              <a:rPr lang="en-IN" dirty="0" smtClean="0">
                <a:solidFill>
                  <a:schemeClr val="bg1"/>
                </a:solidFill>
              </a:rPr>
              <a:t>(name[1]);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</a:t>
            </a:r>
            <a:r>
              <a:rPr lang="en-IN" dirty="0" smtClean="0">
                <a:solidFill>
                  <a:schemeClr val="bg1"/>
                </a:solidFill>
              </a:rPr>
              <a:t> Sparrow Blue Jay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</a:t>
            </a:r>
            <a:r>
              <a:rPr lang="en-IN" dirty="0" smtClean="0">
                <a:solidFill>
                  <a:schemeClr val="bg1"/>
                </a:solidFill>
              </a:rPr>
              <a:t> Sparrow "Blue Jay"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</a:t>
            </a:r>
            <a:r>
              <a:rPr lang="en-IN" dirty="0" smtClean="0">
                <a:solidFill>
                  <a:schemeClr val="bg1"/>
                </a:solidFill>
              </a:rPr>
              <a:t> Blue Jay Sparrow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</a:t>
            </a:r>
            <a:r>
              <a:rPr lang="en-IN" dirty="0" smtClean="0">
                <a:solidFill>
                  <a:schemeClr val="bg1"/>
                </a:solidFill>
              </a:rPr>
              <a:t> "Blue Jay" Sparrow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BirdDisplay.class</a:t>
            </a:r>
            <a:r>
              <a:rPr lang="en-IN" dirty="0" smtClean="0">
                <a:solidFill>
                  <a:schemeClr val="bg1"/>
                </a:solidFill>
              </a:rPr>
              <a:t> Sparrow "Blue Jay"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java </a:t>
            </a:r>
            <a:r>
              <a:rPr lang="en-IN" dirty="0" err="1" smtClean="0">
                <a:solidFill>
                  <a:schemeClr val="bg1"/>
                </a:solidFill>
              </a:rPr>
              <a:t>BirdDisplay.class</a:t>
            </a:r>
            <a:r>
              <a:rPr lang="en-IN" dirty="0" smtClean="0">
                <a:solidFill>
                  <a:schemeClr val="bg1"/>
                </a:solidFill>
              </a:rPr>
              <a:t> "Blue Jay" Sparrow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G.</a:t>
            </a:r>
            <a:r>
              <a:rPr lang="en-IN" dirty="0" err="1" smtClean="0">
                <a:solidFill>
                  <a:schemeClr val="bg1"/>
                </a:solidFill>
              </a:rPr>
              <a:t>Does</a:t>
            </a:r>
            <a:r>
              <a:rPr lang="en-IN" dirty="0" smtClean="0">
                <a:solidFill>
                  <a:schemeClr val="bg1"/>
                </a:solidFill>
              </a:rPr>
              <a:t> not compile.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Nested Classes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getfile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571612"/>
            <a:ext cx="8715436" cy="5143536"/>
          </a:xfrm>
        </p:spPr>
      </p:pic>
    </p:spTree>
    <p:extLst>
      <p:ext uri="{BB962C8B-B14F-4D97-AF65-F5344CB8AC3E}">
        <p14:creationId xmlns:p14="http://schemas.microsoft.com/office/powerpoint/2010/main" xmlns="" val="1594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11. Given the following class in the file /my/directory/named/A/Bird.java:</a:t>
            </a:r>
          </a:p>
          <a:p>
            <a:pPr fontAlgn="base">
              <a:buNone/>
            </a:pPr>
            <a:r>
              <a:rPr lang="en-IN" b="1" dirty="0" smtClean="0">
                <a:solidFill>
                  <a:srgbClr val="FFFF00"/>
                </a:solidFill>
              </a:rPr>
              <a:t>INSERT CODE HERE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Bird {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Which of the following replaces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rgbClr val="FFFF00"/>
                </a:solidFill>
              </a:rPr>
              <a:t>INSERT CODE HERE</a:t>
            </a:r>
            <a:r>
              <a:rPr lang="en-IN" b="1" dirty="0" smtClean="0">
                <a:solidFill>
                  <a:schemeClr val="bg1"/>
                </a:solidFill>
              </a:rPr>
              <a:t> if we compile from</a:t>
            </a:r>
            <a:r>
              <a:rPr lang="en-IN" b="1" dirty="0" smtClean="0"/>
              <a:t> </a:t>
            </a:r>
            <a:r>
              <a:rPr lang="en-IN" b="1" dirty="0" smtClean="0">
                <a:solidFill>
                  <a:srgbClr val="FFFF00"/>
                </a:solidFill>
              </a:rPr>
              <a:t>/my/directory</a:t>
            </a:r>
            <a:r>
              <a:rPr lang="en-IN" b="1" dirty="0" smtClean="0">
                <a:solidFill>
                  <a:schemeClr val="bg1"/>
                </a:solidFill>
              </a:rPr>
              <a:t>? (Choose all that apply)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A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my.directory.named.a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B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my.directory.named.A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C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named.a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named.A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E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a;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F</a:t>
            </a:r>
            <a:r>
              <a:rPr lang="en-IN" dirty="0" err="1" smtClean="0">
                <a:solidFill>
                  <a:schemeClr val="bg1"/>
                </a:solidFill>
              </a:rPr>
              <a:t>.package</a:t>
            </a:r>
            <a:r>
              <a:rPr lang="en-IN" dirty="0" smtClean="0">
                <a:solidFill>
                  <a:schemeClr val="bg1"/>
                </a:solidFill>
              </a:rPr>
              <a:t> A;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G</a:t>
            </a:r>
            <a:r>
              <a:rPr lang="en-IN" dirty="0" err="1" smtClean="0">
                <a:solidFill>
                  <a:schemeClr val="bg1"/>
                </a:solidFill>
              </a:rPr>
              <a:t>.Does</a:t>
            </a:r>
            <a:r>
              <a:rPr lang="en-IN" dirty="0" smtClean="0">
                <a:solidFill>
                  <a:schemeClr val="bg1"/>
                </a:solidFill>
              </a:rPr>
              <a:t> not compile.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D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12. Which represent the order in which the following statements can be assembled into a program that will compile successfully? (Choose all that apply)</a:t>
            </a:r>
          </a:p>
          <a:p>
            <a:pPr fontAlgn="base">
              <a:buNone/>
            </a:pPr>
            <a:endParaRPr lang="en-IN" b="1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A:</a:t>
            </a:r>
            <a:r>
              <a:rPr lang="en-IN" dirty="0" smtClean="0">
                <a:solidFill>
                  <a:schemeClr val="bg1"/>
                </a:solidFill>
              </a:rPr>
              <a:t> class Rabbit {} 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B:</a:t>
            </a:r>
            <a:r>
              <a:rPr lang="en-IN" dirty="0" smtClean="0">
                <a:solidFill>
                  <a:schemeClr val="bg1"/>
                </a:solidFill>
              </a:rPr>
              <a:t> import </a:t>
            </a:r>
            <a:r>
              <a:rPr lang="en-IN" dirty="0" err="1" smtClean="0">
                <a:solidFill>
                  <a:schemeClr val="bg1"/>
                </a:solidFill>
              </a:rPr>
              <a:t>java.util</a:t>
            </a:r>
            <a:r>
              <a:rPr lang="en-IN" dirty="0" smtClean="0">
                <a:solidFill>
                  <a:schemeClr val="bg1"/>
                </a:solidFill>
              </a:rPr>
              <a:t>.*; 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C: </a:t>
            </a:r>
            <a:r>
              <a:rPr lang="en-IN" dirty="0" smtClean="0">
                <a:solidFill>
                  <a:schemeClr val="bg1"/>
                </a:solidFill>
              </a:rPr>
              <a:t>package animals;</a:t>
            </a:r>
          </a:p>
          <a:p>
            <a:pPr fontAlgn="base"/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B, C, A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C, B, A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B, A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C, A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A, C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 A, B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B,C,D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13. Which of the following are true? (Choose all that apply)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A.</a:t>
            </a:r>
            <a:r>
              <a:rPr lang="en-IN" dirty="0" err="1" smtClean="0">
                <a:solidFill>
                  <a:schemeClr val="bg1"/>
                </a:solidFill>
              </a:rPr>
              <a:t>Package</a:t>
            </a:r>
            <a:r>
              <a:rPr lang="en-IN" dirty="0" smtClean="0">
                <a:solidFill>
                  <a:schemeClr val="bg1"/>
                </a:solidFill>
              </a:rPr>
              <a:t> private access is more lenient than protected access.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A public class that has private fields and package private methods is not visible to classes outside the package.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C.</a:t>
            </a:r>
            <a:r>
              <a:rPr lang="en-IN" dirty="0" err="1" smtClean="0">
                <a:solidFill>
                  <a:schemeClr val="bg1"/>
                </a:solidFill>
              </a:rPr>
              <a:t>You</a:t>
            </a:r>
            <a:r>
              <a:rPr lang="en-IN" dirty="0" smtClean="0">
                <a:solidFill>
                  <a:schemeClr val="bg1"/>
                </a:solidFill>
              </a:rPr>
              <a:t> can use access modifiers so only some of the classes in a package see a particular package private class.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D.</a:t>
            </a:r>
            <a:r>
              <a:rPr lang="en-IN" dirty="0" err="1" smtClean="0">
                <a:solidFill>
                  <a:schemeClr val="bg1"/>
                </a:solidFill>
              </a:rPr>
              <a:t>You</a:t>
            </a:r>
            <a:r>
              <a:rPr lang="en-IN" dirty="0" smtClean="0">
                <a:solidFill>
                  <a:schemeClr val="bg1"/>
                </a:solidFill>
              </a:rPr>
              <a:t> should use access modifiers to allow access to all methods, but not any instance variables.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E.</a:t>
            </a:r>
            <a:r>
              <a:rPr lang="en-IN" dirty="0" err="1" smtClean="0">
                <a:solidFill>
                  <a:schemeClr val="bg1"/>
                </a:solidFill>
              </a:rPr>
              <a:t>You</a:t>
            </a:r>
            <a:r>
              <a:rPr lang="en-IN" dirty="0" smtClean="0">
                <a:solidFill>
                  <a:schemeClr val="bg1"/>
                </a:solidFill>
              </a:rPr>
              <a:t> can use access modifiers to restrict read access to all classes that begin with the word Test.</a:t>
            </a:r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D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14. Given the following </a:t>
            </a:r>
            <a:r>
              <a:rPr lang="en-IN" b="1" dirty="0" err="1" smtClean="0">
                <a:solidFill>
                  <a:srgbClr val="FFFF00"/>
                </a:solidFill>
              </a:rPr>
              <a:t>my.school.ClassRoom</a:t>
            </a:r>
            <a:r>
              <a:rPr lang="en-IN" b="1" dirty="0" smtClean="0">
                <a:solidFill>
                  <a:srgbClr val="FFFF00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and  </a:t>
            </a:r>
            <a:r>
              <a:rPr lang="en-IN" b="1" dirty="0" err="1" smtClean="0">
                <a:solidFill>
                  <a:srgbClr val="FFFF00"/>
                </a:solidFill>
              </a:rPr>
              <a:t>my.city.School</a:t>
            </a:r>
            <a:r>
              <a:rPr lang="en-IN" b="1" dirty="0" smtClean="0">
                <a:solidFill>
                  <a:schemeClr val="bg1"/>
                </a:solidFill>
              </a:rPr>
              <a:t> class definitions, which line numbers in main() generate a compiler error? (Choose all that apply)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package </a:t>
            </a:r>
            <a:r>
              <a:rPr lang="en-IN" dirty="0" err="1" smtClean="0">
                <a:solidFill>
                  <a:schemeClr val="bg1"/>
                </a:solidFill>
              </a:rPr>
              <a:t>my.school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public class Classroom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private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roomNumber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protected String </a:t>
            </a:r>
            <a:r>
              <a:rPr lang="en-IN" dirty="0" err="1" smtClean="0">
                <a:solidFill>
                  <a:schemeClr val="bg1"/>
                </a:solidFill>
              </a:rPr>
              <a:t>teacherName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static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globalKey</a:t>
            </a:r>
            <a:r>
              <a:rPr lang="en-IN" dirty="0" smtClean="0">
                <a:solidFill>
                  <a:schemeClr val="bg1"/>
                </a:solidFill>
              </a:rPr>
              <a:t> = 54321;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public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floor = 3;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Classroom(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r, String t)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</a:t>
            </a:r>
            <a:r>
              <a:rPr lang="en-IN" dirty="0" err="1" smtClean="0">
                <a:solidFill>
                  <a:schemeClr val="bg1"/>
                </a:solidFill>
              </a:rPr>
              <a:t>roomNumber</a:t>
            </a:r>
            <a:r>
              <a:rPr lang="en-IN" dirty="0" smtClean="0">
                <a:solidFill>
                  <a:schemeClr val="bg1"/>
                </a:solidFill>
              </a:rPr>
              <a:t> = r;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9: </a:t>
            </a:r>
            <a:r>
              <a:rPr lang="en-IN" dirty="0" err="1" smtClean="0">
                <a:solidFill>
                  <a:schemeClr val="bg1"/>
                </a:solidFill>
              </a:rPr>
              <a:t>teacherName</a:t>
            </a:r>
            <a:r>
              <a:rPr lang="en-IN" dirty="0" smtClean="0">
                <a:solidFill>
                  <a:schemeClr val="bg1"/>
                </a:solidFill>
              </a:rPr>
              <a:t> = t; } 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package </a:t>
            </a:r>
            <a:r>
              <a:rPr lang="en-IN" dirty="0" err="1" smtClean="0">
                <a:solidFill>
                  <a:schemeClr val="bg1"/>
                </a:solidFill>
              </a:rPr>
              <a:t>my.city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import </a:t>
            </a:r>
            <a:r>
              <a:rPr lang="en-IN" dirty="0" err="1" smtClean="0">
                <a:solidFill>
                  <a:schemeClr val="bg1"/>
                </a:solidFill>
              </a:rPr>
              <a:t>my.school</a:t>
            </a:r>
            <a:r>
              <a:rPr lang="en-IN" dirty="0" smtClean="0">
                <a:solidFill>
                  <a:schemeClr val="bg1"/>
                </a:solidFill>
              </a:rPr>
              <a:t>.*;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public class School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public static void main(String[]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Classroom.globalKey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Classroom room = new Classroom(101</a:t>
            </a:r>
            <a:r>
              <a:rPr lang="en-IN" smtClean="0">
                <a:solidFill>
                  <a:schemeClr val="bg1"/>
                </a:solidFill>
              </a:rPr>
              <a:t>, </a:t>
            </a:r>
            <a:r>
              <a:rPr lang="en-IN" smtClean="0">
                <a:solidFill>
                  <a:schemeClr val="bg1"/>
                </a:solidFill>
              </a:rPr>
              <a:t>"</a:t>
            </a:r>
            <a:r>
              <a:rPr lang="en-IN" dirty="0" smtClean="0">
                <a:solidFill>
                  <a:schemeClr val="bg1"/>
                </a:solidFill>
              </a:rPr>
              <a:t>Mrs. Anderson");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room.roomNumber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room.floor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9: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room.teacherName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endParaRPr lang="en-IN" b="1" dirty="0" smtClean="0"/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A.</a:t>
            </a:r>
            <a:r>
              <a:rPr lang="en-IN" dirty="0" err="1" smtClean="0">
                <a:solidFill>
                  <a:schemeClr val="bg1"/>
                </a:solidFill>
              </a:rPr>
              <a:t>None</a:t>
            </a:r>
            <a:r>
              <a:rPr lang="en-IN" dirty="0" smtClean="0">
                <a:solidFill>
                  <a:schemeClr val="bg1"/>
                </a:solidFill>
              </a:rPr>
              <a:t>, the code compiles fine.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B.</a:t>
            </a:r>
            <a:r>
              <a:rPr lang="en-IN" dirty="0" err="1" smtClean="0">
                <a:solidFill>
                  <a:schemeClr val="bg1"/>
                </a:solidFill>
              </a:rPr>
              <a:t>Line</a:t>
            </a:r>
            <a:r>
              <a:rPr lang="en-IN" dirty="0" smtClean="0">
                <a:solidFill>
                  <a:schemeClr val="bg1"/>
                </a:solidFill>
              </a:rPr>
              <a:t> 5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C.</a:t>
            </a:r>
            <a:r>
              <a:rPr lang="en-IN" dirty="0" err="1" smtClean="0">
                <a:solidFill>
                  <a:schemeClr val="bg1"/>
                </a:solidFill>
              </a:rPr>
              <a:t>Line</a:t>
            </a:r>
            <a:r>
              <a:rPr lang="en-IN" dirty="0" smtClean="0">
                <a:solidFill>
                  <a:schemeClr val="bg1"/>
                </a:solidFill>
              </a:rPr>
              <a:t> 6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D.</a:t>
            </a:r>
            <a:r>
              <a:rPr lang="en-IN" dirty="0" err="1" smtClean="0">
                <a:solidFill>
                  <a:schemeClr val="bg1"/>
                </a:solidFill>
              </a:rPr>
              <a:t>Line</a:t>
            </a:r>
            <a:r>
              <a:rPr lang="en-IN" dirty="0" smtClean="0">
                <a:solidFill>
                  <a:schemeClr val="bg1"/>
                </a:solidFill>
              </a:rPr>
              <a:t> 7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E.</a:t>
            </a:r>
            <a:r>
              <a:rPr lang="en-IN" dirty="0" err="1" smtClean="0">
                <a:solidFill>
                  <a:schemeClr val="bg1"/>
                </a:solidFill>
              </a:rPr>
              <a:t>Line</a:t>
            </a:r>
            <a:r>
              <a:rPr lang="en-IN" dirty="0" smtClean="0">
                <a:solidFill>
                  <a:schemeClr val="bg1"/>
                </a:solidFill>
              </a:rPr>
              <a:t> 8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F.</a:t>
            </a:r>
            <a:r>
              <a:rPr lang="en-IN" dirty="0" err="1" smtClean="0">
                <a:solidFill>
                  <a:schemeClr val="bg1"/>
                </a:solidFill>
              </a:rPr>
              <a:t>Line</a:t>
            </a:r>
            <a:r>
              <a:rPr lang="en-IN" dirty="0" smtClean="0">
                <a:solidFill>
                  <a:schemeClr val="bg1"/>
                </a:solidFill>
              </a:rPr>
              <a:t> 9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B,C,D,F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15.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Which are methods using JavaBeans naming conventions for </a:t>
            </a:r>
            <a:r>
              <a:rPr lang="en-IN" b="1" dirty="0" err="1" smtClean="0">
                <a:solidFill>
                  <a:schemeClr val="bg1"/>
                </a:solidFill>
              </a:rPr>
              <a:t>accessors</a:t>
            </a:r>
            <a:r>
              <a:rPr lang="en-IN" b="1" dirty="0" smtClean="0">
                <a:solidFill>
                  <a:schemeClr val="bg1"/>
                </a:solidFill>
              </a:rPr>
              <a:t> and </a:t>
            </a:r>
            <a:r>
              <a:rPr lang="en-IN" b="1" dirty="0" err="1" smtClean="0">
                <a:solidFill>
                  <a:schemeClr val="bg1"/>
                </a:solidFill>
              </a:rPr>
              <a:t>mutators</a:t>
            </a:r>
            <a:r>
              <a:rPr lang="en-IN" b="1" dirty="0" smtClean="0">
                <a:solidFill>
                  <a:schemeClr val="bg1"/>
                </a:solidFill>
              </a:rPr>
              <a:t>? (Choose all that apply)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 </a:t>
            </a:r>
            <a:r>
              <a:rPr lang="en-IN" dirty="0" smtClean="0">
                <a:solidFill>
                  <a:schemeClr val="bg1"/>
                </a:solidFill>
              </a:rPr>
              <a:t>public </a:t>
            </a:r>
            <a:r>
              <a:rPr lang="en-IN" dirty="0" err="1" smtClean="0">
                <a:solidFill>
                  <a:schemeClr val="bg1"/>
                </a:solidFill>
              </a:rPr>
              <a:t>boolean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getCanSwim</a:t>
            </a:r>
            <a:r>
              <a:rPr lang="en-IN" dirty="0" smtClean="0">
                <a:solidFill>
                  <a:schemeClr val="bg1"/>
                </a:solidFill>
              </a:rPr>
              <a:t>() { return </a:t>
            </a:r>
            <a:r>
              <a:rPr lang="en-IN" dirty="0" err="1" smtClean="0">
                <a:solidFill>
                  <a:schemeClr val="bg1"/>
                </a:solidFill>
              </a:rPr>
              <a:t>canSwim</a:t>
            </a:r>
            <a:r>
              <a:rPr lang="en-IN" dirty="0" smtClean="0">
                <a:solidFill>
                  <a:schemeClr val="bg1"/>
                </a:solidFill>
              </a:rPr>
              <a:t>;}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public </a:t>
            </a:r>
            <a:r>
              <a:rPr lang="en-IN" dirty="0" err="1" smtClean="0">
                <a:solidFill>
                  <a:schemeClr val="bg1"/>
                </a:solidFill>
              </a:rPr>
              <a:t>boolean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canSwim</a:t>
            </a:r>
            <a:r>
              <a:rPr lang="en-IN" dirty="0" smtClean="0">
                <a:solidFill>
                  <a:schemeClr val="bg1"/>
                </a:solidFill>
              </a:rPr>
              <a:t>() { return </a:t>
            </a:r>
            <a:r>
              <a:rPr lang="en-IN" dirty="0" err="1" smtClean="0">
                <a:solidFill>
                  <a:schemeClr val="bg1"/>
                </a:solidFill>
              </a:rPr>
              <a:t>numberWings</a:t>
            </a:r>
            <a:r>
              <a:rPr lang="en-IN" dirty="0" smtClean="0">
                <a:solidFill>
                  <a:schemeClr val="bg1"/>
                </a:solidFill>
              </a:rPr>
              <a:t>;}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public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getNumWings</a:t>
            </a:r>
            <a:r>
              <a:rPr lang="en-IN" dirty="0" smtClean="0">
                <a:solidFill>
                  <a:schemeClr val="bg1"/>
                </a:solidFill>
              </a:rPr>
              <a:t>() { return </a:t>
            </a:r>
            <a:r>
              <a:rPr lang="en-IN" dirty="0" err="1" smtClean="0">
                <a:solidFill>
                  <a:schemeClr val="bg1"/>
                </a:solidFill>
              </a:rPr>
              <a:t>numWings</a:t>
            </a:r>
            <a:r>
              <a:rPr lang="en-IN" dirty="0" smtClean="0">
                <a:solidFill>
                  <a:schemeClr val="bg1"/>
                </a:solidFill>
              </a:rPr>
              <a:t>;}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public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numWings</a:t>
            </a:r>
            <a:r>
              <a:rPr lang="en-IN" dirty="0" smtClean="0">
                <a:solidFill>
                  <a:schemeClr val="bg1"/>
                </a:solidFill>
              </a:rPr>
              <a:t>() { return </a:t>
            </a:r>
            <a:r>
              <a:rPr lang="en-IN" dirty="0" err="1" smtClean="0">
                <a:solidFill>
                  <a:schemeClr val="bg1"/>
                </a:solidFill>
              </a:rPr>
              <a:t>numberWings</a:t>
            </a:r>
            <a:r>
              <a:rPr lang="en-IN" dirty="0" smtClean="0">
                <a:solidFill>
                  <a:schemeClr val="bg1"/>
                </a:solidFill>
              </a:rPr>
              <a:t>;}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public void </a:t>
            </a:r>
            <a:r>
              <a:rPr lang="en-IN" dirty="0" err="1" smtClean="0">
                <a:solidFill>
                  <a:schemeClr val="bg1"/>
                </a:solidFill>
              </a:rPr>
              <a:t>setCanSwim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boolean</a:t>
            </a:r>
            <a:r>
              <a:rPr lang="en-IN" dirty="0" smtClean="0">
                <a:solidFill>
                  <a:schemeClr val="bg1"/>
                </a:solidFill>
              </a:rPr>
              <a:t> b) { </a:t>
            </a:r>
            <a:r>
              <a:rPr lang="en-IN" dirty="0" err="1" smtClean="0">
                <a:solidFill>
                  <a:schemeClr val="bg1"/>
                </a:solidFill>
              </a:rPr>
              <a:t>canSwim</a:t>
            </a:r>
            <a:r>
              <a:rPr lang="en-IN" dirty="0" smtClean="0">
                <a:solidFill>
                  <a:schemeClr val="bg1"/>
                </a:solidFill>
              </a:rPr>
              <a:t> = b;}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C,E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16.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What is the output of the following code?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package rope;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2: public class Rope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public static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LENGTH = 5;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static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LENGTH = 10;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public static void swing()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</a:t>
            </a:r>
            <a:r>
              <a:rPr lang="en-IN" dirty="0" err="1" smtClean="0">
                <a:solidFill>
                  <a:schemeClr val="bg1"/>
                </a:solidFill>
              </a:rPr>
              <a:t>System.out.print</a:t>
            </a:r>
            <a:r>
              <a:rPr lang="en-IN" dirty="0" smtClean="0">
                <a:solidFill>
                  <a:schemeClr val="bg1"/>
                </a:solidFill>
              </a:rPr>
              <a:t>("swing ");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9: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10: }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 fontAlgn="base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import rope.*; </a:t>
            </a:r>
          </a:p>
          <a:p>
            <a:pPr marL="457200" indent="-457200" fontAlgn="base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import static </a:t>
            </a:r>
            <a:r>
              <a:rPr lang="en-IN" dirty="0" err="1" smtClean="0">
                <a:solidFill>
                  <a:schemeClr val="bg1"/>
                </a:solidFill>
              </a:rPr>
              <a:t>rope.Rope</a:t>
            </a:r>
            <a:r>
              <a:rPr lang="en-IN" dirty="0" smtClean="0">
                <a:solidFill>
                  <a:schemeClr val="bg1"/>
                </a:solidFill>
              </a:rPr>
              <a:t>.*; </a:t>
            </a:r>
          </a:p>
          <a:p>
            <a:pPr marL="457200" indent="-457200" fontAlgn="base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public class Chimp { </a:t>
            </a:r>
          </a:p>
          <a:p>
            <a:pPr marL="457200" indent="-457200" fontAlgn="base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public static void main(String[]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 marL="457200" indent="-457200" fontAlgn="base">
              <a:buAutoNum type="arabicPeriod"/>
            </a:pPr>
            <a:r>
              <a:rPr lang="en-IN" dirty="0" err="1" smtClean="0">
                <a:solidFill>
                  <a:schemeClr val="bg1"/>
                </a:solidFill>
              </a:rPr>
              <a:t>Rope.swing</a:t>
            </a:r>
            <a:r>
              <a:rPr lang="en-IN" dirty="0" smtClean="0">
                <a:solidFill>
                  <a:schemeClr val="bg1"/>
                </a:solidFill>
              </a:rPr>
              <a:t>(); </a:t>
            </a:r>
          </a:p>
          <a:p>
            <a:pPr marL="457200" indent="-457200" fontAlgn="base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new Rope().swing(); </a:t>
            </a:r>
          </a:p>
          <a:p>
            <a:pPr marL="457200" indent="-457200" fontAlgn="base">
              <a:buAutoNum type="arabicPeriod"/>
            </a:pP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(LENGTH);</a:t>
            </a:r>
          </a:p>
          <a:p>
            <a:pPr marL="457200" indent="-457200" fontAlgn="base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 } </a:t>
            </a:r>
          </a:p>
          <a:p>
            <a:pPr marL="457200" indent="-457200" fontAlgn="base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pPr marL="457200" indent="-457200"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A. swing swing 5</a:t>
            </a:r>
          </a:p>
          <a:p>
            <a:pPr fontAlgn="base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B.swing</a:t>
            </a:r>
            <a:r>
              <a:rPr lang="en-IN" dirty="0" smtClean="0">
                <a:solidFill>
                  <a:schemeClr val="bg1"/>
                </a:solidFill>
              </a:rPr>
              <a:t> swing 10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C. Compiler error on line 2 of Chimp.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D. Compiler error on line 5 of Chimp.</a:t>
            </a:r>
          </a:p>
          <a:p>
            <a:pPr fontAlgn="base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E.Compiler</a:t>
            </a:r>
            <a:r>
              <a:rPr lang="en-IN" dirty="0" smtClean="0">
                <a:solidFill>
                  <a:schemeClr val="bg1"/>
                </a:solidFill>
              </a:rPr>
              <a:t> error on line 6 of Chimp.</a:t>
            </a:r>
          </a:p>
          <a:p>
            <a:pPr fontAlgn="base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F.Compiler</a:t>
            </a:r>
            <a:r>
              <a:rPr lang="en-IN" dirty="0" smtClean="0">
                <a:solidFill>
                  <a:schemeClr val="bg1"/>
                </a:solidFill>
              </a:rPr>
              <a:t> error on line 7 of Chimp.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17.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Which are true of the following code? (Choose all that apply)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public class Rope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public static void swing()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</a:t>
            </a:r>
            <a:r>
              <a:rPr lang="en-IN" dirty="0" err="1" smtClean="0">
                <a:solidFill>
                  <a:schemeClr val="bg1"/>
                </a:solidFill>
              </a:rPr>
              <a:t>System.out.print</a:t>
            </a:r>
            <a:r>
              <a:rPr lang="en-IN" dirty="0" smtClean="0">
                <a:solidFill>
                  <a:schemeClr val="bg1"/>
                </a:solidFill>
              </a:rPr>
              <a:t>("swing 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public void climb()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("climb 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public static void play()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9: swing();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10: climb();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11: } </a:t>
            </a: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Basic Questions On Access Modifiers 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963613"/>
            <a:ext cx="7810500" cy="5681662"/>
          </a:xfrm>
        </p:spPr>
        <p:txBody>
          <a:bodyPr/>
          <a:lstStyle/>
          <a:p>
            <a:pPr eaLnBrk="1" hangingPunct="1"/>
            <a:endParaRPr lang="en-US" sz="12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</a:rPr>
              <a:t>What do access modifiers control?</a:t>
            </a:r>
          </a:p>
          <a:p>
            <a:pPr eaLnBrk="1" hangingPunct="1"/>
            <a:endParaRPr lang="en-US" sz="2400" b="1" dirty="0" smtClean="0"/>
          </a:p>
          <a:p>
            <a:pPr lvl="1" eaLnBrk="1" hangingPunct="1"/>
            <a:r>
              <a:rPr lang="en-US" sz="1700" dirty="0" smtClean="0">
                <a:solidFill>
                  <a:schemeClr val="bg1"/>
                </a:solidFill>
              </a:rPr>
              <a:t>Access modifiers control the </a:t>
            </a:r>
            <a:r>
              <a:rPr lang="en-US" sz="1700" b="1" dirty="0" smtClean="0">
                <a:solidFill>
                  <a:srgbClr val="FFFF00"/>
                </a:solidFill>
              </a:rPr>
              <a:t>accessibility of a class </a:t>
            </a:r>
            <a:r>
              <a:rPr lang="en-US" sz="1700" dirty="0" smtClean="0">
                <a:solidFill>
                  <a:schemeClr val="bg1"/>
                </a:solidFill>
              </a:rPr>
              <a:t>or </a:t>
            </a:r>
            <a:r>
              <a:rPr lang="en-US" sz="1700" b="1" dirty="0" smtClean="0">
                <a:solidFill>
                  <a:srgbClr val="FFFF00"/>
                </a:solidFill>
              </a:rPr>
              <a:t>an interface</a:t>
            </a:r>
            <a:r>
              <a:rPr lang="en-US" sz="1700" dirty="0" smtClean="0">
                <a:solidFill>
                  <a:schemeClr val="bg1"/>
                </a:solidFill>
              </a:rPr>
              <a:t>, including it’s members (methods and variables), by other classes and interfaces. </a:t>
            </a:r>
          </a:p>
          <a:p>
            <a:pPr lvl="1" eaLnBrk="1" hangingPunct="1"/>
            <a:r>
              <a:rPr lang="en-US" sz="1700" dirty="0" smtClean="0">
                <a:solidFill>
                  <a:schemeClr val="bg1"/>
                </a:solidFill>
              </a:rPr>
              <a:t>For example, you can’t access the private variables and methods of another class. </a:t>
            </a:r>
          </a:p>
          <a:p>
            <a:pPr lvl="1" eaLnBrk="1" hangingPunct="1"/>
            <a:r>
              <a:rPr lang="en-US" sz="1700" dirty="0" smtClean="0">
                <a:solidFill>
                  <a:schemeClr val="bg1"/>
                </a:solidFill>
              </a:rPr>
              <a:t>By using the appropriate access modifiers, you can limit access to your class or interface, and their members, by other classes and interfaces. 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</a:rPr>
              <a:t>Can Access Modifiers be Applied to All Types of Java Entities? </a:t>
            </a:r>
          </a:p>
          <a:p>
            <a:pPr lvl="1" eaLnBrk="1" hangingPunct="1"/>
            <a:r>
              <a:rPr lang="en-US" sz="1700" dirty="0" smtClean="0">
                <a:solidFill>
                  <a:schemeClr val="bg1"/>
                </a:solidFill>
              </a:rPr>
              <a:t>Access modifiers can be applied to </a:t>
            </a:r>
            <a:r>
              <a:rPr lang="en-US" sz="1700" b="1" dirty="0" smtClean="0">
                <a:solidFill>
                  <a:srgbClr val="FFFF00"/>
                </a:solidFill>
              </a:rPr>
              <a:t>classes</a:t>
            </a:r>
            <a:r>
              <a:rPr lang="en-US" sz="1700" dirty="0" smtClean="0"/>
              <a:t>, </a:t>
            </a:r>
            <a:r>
              <a:rPr lang="en-US" sz="1700" b="1" dirty="0" smtClean="0">
                <a:solidFill>
                  <a:srgbClr val="FFFF00"/>
                </a:solidFill>
              </a:rPr>
              <a:t>interfaces</a:t>
            </a:r>
            <a:r>
              <a:rPr lang="en-US" sz="1700" dirty="0" smtClean="0">
                <a:solidFill>
                  <a:schemeClr val="bg1"/>
                </a:solidFill>
              </a:rPr>
              <a:t>, and their</a:t>
            </a:r>
            <a:r>
              <a:rPr lang="en-US" sz="1700" b="1" dirty="0" smtClean="0">
                <a:solidFill>
                  <a:schemeClr val="hlink"/>
                </a:solidFill>
              </a:rPr>
              <a:t> </a:t>
            </a:r>
            <a:r>
              <a:rPr lang="en-US" sz="1700" b="1" dirty="0" smtClean="0">
                <a:solidFill>
                  <a:srgbClr val="FFFF00"/>
                </a:solidFill>
              </a:rPr>
              <a:t>members (instance and class variables and methods)</a:t>
            </a:r>
            <a:r>
              <a:rPr lang="en-US" sz="1700" dirty="0" smtClean="0"/>
              <a:t>. </a:t>
            </a:r>
          </a:p>
          <a:p>
            <a:pPr lvl="1" eaLnBrk="1" hangingPunct="1"/>
            <a:r>
              <a:rPr lang="en-US" sz="1700" b="1" dirty="0" smtClean="0">
                <a:solidFill>
                  <a:srgbClr val="FFFF00"/>
                </a:solidFill>
              </a:rPr>
              <a:t>Local variables </a:t>
            </a:r>
            <a:r>
              <a:rPr lang="en-US" sz="1700" dirty="0" smtClean="0">
                <a:solidFill>
                  <a:schemeClr val="bg1"/>
                </a:solidFill>
              </a:rPr>
              <a:t>and </a:t>
            </a:r>
            <a:r>
              <a:rPr lang="en-US" sz="1700" b="1" dirty="0" smtClean="0">
                <a:solidFill>
                  <a:srgbClr val="FFFF00"/>
                </a:solidFill>
              </a:rPr>
              <a:t>method parameters </a:t>
            </a:r>
            <a:r>
              <a:rPr lang="en-US" sz="1700" dirty="0" smtClean="0">
                <a:solidFill>
                  <a:schemeClr val="bg1"/>
                </a:solidFill>
              </a:rPr>
              <a:t>can’t be defined using access modifiers. An attempt to do so will prevent the code from compiling.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18: public static void main(String[]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13: Rope </a:t>
            </a:r>
            <a:r>
              <a:rPr lang="en-IN" dirty="0" err="1" smtClean="0">
                <a:solidFill>
                  <a:schemeClr val="bg1"/>
                </a:solidFill>
              </a:rPr>
              <a:t>rope</a:t>
            </a:r>
            <a:r>
              <a:rPr lang="en-IN" dirty="0" smtClean="0">
                <a:solidFill>
                  <a:schemeClr val="bg1"/>
                </a:solidFill>
              </a:rPr>
              <a:t> = new Rope();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14: </a:t>
            </a:r>
            <a:r>
              <a:rPr lang="en-IN" dirty="0" err="1" smtClean="0">
                <a:solidFill>
                  <a:schemeClr val="bg1"/>
                </a:solidFill>
              </a:rPr>
              <a:t>rope.play</a:t>
            </a:r>
            <a:r>
              <a:rPr lang="en-IN" dirty="0" smtClean="0">
                <a:solidFill>
                  <a:schemeClr val="bg1"/>
                </a:solidFill>
              </a:rPr>
              <a:t>();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15: Rope rope2 = null;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16: rope2.play();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17: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18: }</a:t>
            </a:r>
          </a:p>
          <a:p>
            <a:pPr fontAlgn="base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A.</a:t>
            </a:r>
            <a:r>
              <a:rPr lang="en-IN" dirty="0" err="1" smtClean="0">
                <a:solidFill>
                  <a:schemeClr val="bg1"/>
                </a:solidFill>
              </a:rPr>
              <a:t>The</a:t>
            </a:r>
            <a:r>
              <a:rPr lang="en-IN" dirty="0" smtClean="0">
                <a:solidFill>
                  <a:schemeClr val="bg1"/>
                </a:solidFill>
              </a:rPr>
              <a:t> code compiles as is.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B.</a:t>
            </a:r>
            <a:r>
              <a:rPr lang="en-IN" dirty="0" err="1" smtClean="0">
                <a:solidFill>
                  <a:schemeClr val="bg1"/>
                </a:solidFill>
              </a:rPr>
              <a:t>There</a:t>
            </a:r>
            <a:r>
              <a:rPr lang="en-IN" dirty="0" smtClean="0">
                <a:solidFill>
                  <a:schemeClr val="bg1"/>
                </a:solidFill>
              </a:rPr>
              <a:t> is exactly one compiler error in the code.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C.</a:t>
            </a:r>
            <a:r>
              <a:rPr lang="en-IN" dirty="0" err="1" smtClean="0">
                <a:solidFill>
                  <a:schemeClr val="bg1"/>
                </a:solidFill>
              </a:rPr>
              <a:t>There</a:t>
            </a:r>
            <a:r>
              <a:rPr lang="en-IN" dirty="0" smtClean="0">
                <a:solidFill>
                  <a:schemeClr val="bg1"/>
                </a:solidFill>
              </a:rPr>
              <a:t> are exactly two compiler errors in the code.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D.</a:t>
            </a:r>
            <a:r>
              <a:rPr lang="en-IN" dirty="0" err="1" smtClean="0">
                <a:solidFill>
                  <a:schemeClr val="bg1"/>
                </a:solidFill>
              </a:rPr>
              <a:t>If</a:t>
            </a:r>
            <a:r>
              <a:rPr lang="en-IN" dirty="0" smtClean="0">
                <a:solidFill>
                  <a:schemeClr val="bg1"/>
                </a:solidFill>
              </a:rPr>
              <a:t> the lines with compiler errors are removed, the output is climb </a:t>
            </a:r>
            <a:r>
              <a:rPr lang="en-IN" dirty="0" err="1" smtClean="0">
                <a:solidFill>
                  <a:schemeClr val="bg1"/>
                </a:solidFill>
              </a:rPr>
              <a:t>climb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E.</a:t>
            </a:r>
            <a:r>
              <a:rPr lang="en-IN" dirty="0" err="1" smtClean="0">
                <a:solidFill>
                  <a:schemeClr val="bg1"/>
                </a:solidFill>
              </a:rPr>
              <a:t>If</a:t>
            </a:r>
            <a:r>
              <a:rPr lang="en-IN" dirty="0" smtClean="0">
                <a:solidFill>
                  <a:schemeClr val="bg1"/>
                </a:solidFill>
              </a:rPr>
              <a:t> the lines with compiler errors are removed, the output is swing </a:t>
            </a:r>
            <a:r>
              <a:rPr lang="en-IN" dirty="0" err="1" smtClean="0">
                <a:solidFill>
                  <a:schemeClr val="bg1"/>
                </a:solidFill>
              </a:rPr>
              <a:t>swing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F.</a:t>
            </a:r>
            <a:r>
              <a:rPr lang="en-IN" dirty="0" err="1" smtClean="0">
                <a:solidFill>
                  <a:schemeClr val="bg1"/>
                </a:solidFill>
              </a:rPr>
              <a:t>If</a:t>
            </a:r>
            <a:r>
              <a:rPr lang="en-IN" dirty="0" smtClean="0">
                <a:solidFill>
                  <a:schemeClr val="bg1"/>
                </a:solidFill>
              </a:rPr>
              <a:t> the lines with compile errors are removed, the code throws a </a:t>
            </a:r>
            <a:r>
              <a:rPr lang="en-IN" dirty="0" err="1" smtClean="0">
                <a:solidFill>
                  <a:schemeClr val="bg1"/>
                </a:solidFill>
              </a:rPr>
              <a:t>NullPointerException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 ,E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19 .How many compiler errors are in the following code?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public class </a:t>
            </a:r>
            <a:r>
              <a:rPr lang="en-IN" dirty="0" err="1" smtClean="0">
                <a:solidFill>
                  <a:schemeClr val="bg1"/>
                </a:solidFill>
              </a:rPr>
              <a:t>RopeSwing</a:t>
            </a:r>
            <a:r>
              <a:rPr lang="en-IN" dirty="0" smtClean="0">
                <a:solidFill>
                  <a:schemeClr val="bg1"/>
                </a:solidFill>
              </a:rPr>
              <a:t>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private static final String </a:t>
            </a:r>
            <a:r>
              <a:rPr lang="en-IN" dirty="0" err="1" smtClean="0">
                <a:solidFill>
                  <a:schemeClr val="bg1"/>
                </a:solidFill>
              </a:rPr>
              <a:t>leftRope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private static final String </a:t>
            </a:r>
            <a:r>
              <a:rPr lang="en-IN" dirty="0" err="1" smtClean="0">
                <a:solidFill>
                  <a:schemeClr val="bg1"/>
                </a:solidFill>
              </a:rPr>
              <a:t>rightRope</a:t>
            </a:r>
            <a:r>
              <a:rPr lang="en-IN" dirty="0" smtClean="0">
                <a:solidFill>
                  <a:schemeClr val="bg1"/>
                </a:solidFill>
              </a:rPr>
              <a:t>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private static final String bench;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private static final String name = "name";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static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</a:t>
            </a:r>
            <a:r>
              <a:rPr lang="en-IN" dirty="0" err="1" smtClean="0">
                <a:solidFill>
                  <a:schemeClr val="bg1"/>
                </a:solidFill>
              </a:rPr>
              <a:t>leftRope</a:t>
            </a:r>
            <a:r>
              <a:rPr lang="en-IN" dirty="0" smtClean="0">
                <a:solidFill>
                  <a:schemeClr val="bg1"/>
                </a:solidFill>
              </a:rPr>
              <a:t> = "left";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</a:t>
            </a:r>
            <a:r>
              <a:rPr lang="en-IN" dirty="0" err="1" smtClean="0">
                <a:solidFill>
                  <a:schemeClr val="bg1"/>
                </a:solidFill>
              </a:rPr>
              <a:t>rightRope</a:t>
            </a:r>
            <a:r>
              <a:rPr lang="en-IN" dirty="0" smtClean="0">
                <a:solidFill>
                  <a:schemeClr val="bg1"/>
                </a:solidFill>
              </a:rPr>
              <a:t> = "right";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9: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10: static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11: name = "name";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12: </a:t>
            </a:r>
            <a:r>
              <a:rPr lang="en-IN" dirty="0" err="1" smtClean="0">
                <a:solidFill>
                  <a:schemeClr val="bg1"/>
                </a:solidFill>
              </a:rPr>
              <a:t>rightRope</a:t>
            </a:r>
            <a:r>
              <a:rPr lang="en-IN" dirty="0" smtClean="0">
                <a:solidFill>
                  <a:schemeClr val="bg1"/>
                </a:solidFill>
              </a:rPr>
              <a:t> = "right";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13: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14: public static void main(String[]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15: bench = "bench";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16: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17: }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 fontAlgn="base">
              <a:buAutoNum type="alphaUcPeriod" startAt="6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0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1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2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3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4</a:t>
            </a:r>
          </a:p>
          <a:p>
            <a:pPr marL="457200" indent="-457200"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</a:t>
            </a:r>
            <a:r>
              <a:rPr lang="en-IN" dirty="0" smtClean="0">
                <a:solidFill>
                  <a:schemeClr val="bg1"/>
                </a:solidFill>
              </a:rPr>
              <a:t>. 5</a:t>
            </a:r>
          </a:p>
          <a:p>
            <a:pPr marL="457200" indent="-457200" fontAlgn="base">
              <a:buNone/>
            </a:pPr>
            <a:endParaRPr lang="en-US" b="1" dirty="0" smtClean="0"/>
          </a:p>
          <a:p>
            <a:pPr marL="457200" indent="-457200"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E</a:t>
            </a:r>
            <a:endParaRPr lang="en-IN" b="1" dirty="0" smtClean="0">
              <a:solidFill>
                <a:srgbClr val="FFFF00"/>
              </a:solidFill>
            </a:endParaRPr>
          </a:p>
          <a:p>
            <a:pPr marL="457200" indent="-457200" fontAlgn="base">
              <a:buAutoNum type="alphaUcPeriod" startAt="6"/>
            </a:pPr>
            <a:endParaRPr lang="en-US" dirty="0" smtClean="0"/>
          </a:p>
          <a:p>
            <a:pPr marL="457200" indent="-457200" fontAlgn="base">
              <a:buAutoNum type="alphaUcPeriod" startAt="6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20. Which of the following can replace line 2 to make this code compile? (Choose all that apply)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import </a:t>
            </a:r>
            <a:r>
              <a:rPr lang="en-IN" dirty="0" err="1" smtClean="0">
                <a:solidFill>
                  <a:schemeClr val="bg1"/>
                </a:solidFill>
              </a:rPr>
              <a:t>java.util</a:t>
            </a:r>
            <a:r>
              <a:rPr lang="en-IN" dirty="0" smtClean="0">
                <a:solidFill>
                  <a:schemeClr val="bg1"/>
                </a:solidFill>
              </a:rPr>
              <a:t>.*; </a:t>
            </a:r>
          </a:p>
          <a:p>
            <a:pPr fontAlgn="base">
              <a:buNone/>
            </a:pPr>
            <a:r>
              <a:rPr lang="en-IN" dirty="0" smtClean="0">
                <a:solidFill>
                  <a:srgbClr val="FFFF00"/>
                </a:solidFill>
              </a:rPr>
              <a:t>2: // INSERT CODE HERE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public class Imports {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4: public void method(</a:t>
            </a:r>
            <a:r>
              <a:rPr lang="en-IN" dirty="0" err="1" smtClean="0">
                <a:solidFill>
                  <a:schemeClr val="bg1"/>
                </a:solidFill>
              </a:rPr>
              <a:t>ArrayList</a:t>
            </a:r>
            <a:r>
              <a:rPr lang="en-IN" dirty="0" smtClean="0">
                <a:solidFill>
                  <a:schemeClr val="bg1"/>
                </a:solidFill>
              </a:rPr>
              <a:t>&lt;String&gt; list)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sort(list);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}</a:t>
            </a:r>
          </a:p>
          <a:p>
            <a:pPr fontAlgn="base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import static </a:t>
            </a:r>
            <a:r>
              <a:rPr lang="en-IN" dirty="0" err="1" smtClean="0">
                <a:solidFill>
                  <a:schemeClr val="bg1"/>
                </a:solidFill>
              </a:rPr>
              <a:t>java.util.Collections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import static </a:t>
            </a:r>
            <a:r>
              <a:rPr lang="en-IN" dirty="0" err="1" smtClean="0">
                <a:solidFill>
                  <a:schemeClr val="bg1"/>
                </a:solidFill>
              </a:rPr>
              <a:t>java.util.Collections</a:t>
            </a:r>
            <a:r>
              <a:rPr lang="en-IN" dirty="0" smtClean="0">
                <a:solidFill>
                  <a:schemeClr val="bg1"/>
                </a:solidFill>
              </a:rPr>
              <a:t>.*;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import static </a:t>
            </a:r>
            <a:r>
              <a:rPr lang="en-IN" dirty="0" err="1" smtClean="0">
                <a:solidFill>
                  <a:schemeClr val="bg1"/>
                </a:solidFill>
              </a:rPr>
              <a:t>java.util.Collections.sort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ArrayList</a:t>
            </a:r>
            <a:r>
              <a:rPr lang="en-IN" dirty="0" smtClean="0">
                <a:solidFill>
                  <a:schemeClr val="bg1"/>
                </a:solidFill>
              </a:rPr>
              <a:t>&lt;String&gt;);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static import </a:t>
            </a:r>
            <a:r>
              <a:rPr lang="en-IN" dirty="0" err="1" smtClean="0">
                <a:solidFill>
                  <a:schemeClr val="bg1"/>
                </a:solidFill>
              </a:rPr>
              <a:t>java.util.Collections</a:t>
            </a:r>
            <a:r>
              <a:rPr lang="en-IN" dirty="0" smtClean="0">
                <a:solidFill>
                  <a:schemeClr val="bg1"/>
                </a:solidFill>
              </a:rPr>
              <a:t>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static import </a:t>
            </a:r>
            <a:r>
              <a:rPr lang="en-IN" dirty="0" err="1" smtClean="0">
                <a:solidFill>
                  <a:schemeClr val="bg1"/>
                </a:solidFill>
              </a:rPr>
              <a:t>java.util.Collections</a:t>
            </a:r>
            <a:r>
              <a:rPr lang="en-IN" dirty="0" smtClean="0">
                <a:solidFill>
                  <a:schemeClr val="bg1"/>
                </a:solidFill>
              </a:rPr>
              <a:t>.*;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 static import </a:t>
            </a:r>
            <a:r>
              <a:rPr lang="en-IN" dirty="0" err="1" smtClean="0">
                <a:solidFill>
                  <a:schemeClr val="bg1"/>
                </a:solidFill>
              </a:rPr>
              <a:t>java.util.Collections.sort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ArrayList</a:t>
            </a:r>
            <a:r>
              <a:rPr lang="en-IN" dirty="0" smtClean="0">
                <a:solidFill>
                  <a:schemeClr val="bg1"/>
                </a:solidFill>
              </a:rPr>
              <a:t>&lt;String&gt;);</a:t>
            </a:r>
          </a:p>
          <a:p>
            <a:pPr marL="457200" indent="-457200"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</a:t>
            </a:r>
          </a:p>
          <a:p>
            <a:pPr marL="457200" indent="-457200" fontAlgn="base">
              <a:buAutoNum type="alphaUcPeriod" startAt="6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21.What is the result of the following program?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public class Squares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public static long square(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x)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long y = x * (long) x;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4: x = -1;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return y;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public static void main(String[]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value = 9;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9: long result = square(value);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10: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(value);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11: } }</a:t>
            </a: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-1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9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 </a:t>
            </a:r>
            <a:r>
              <a:rPr lang="en-IN" dirty="0" smtClean="0">
                <a:solidFill>
                  <a:schemeClr val="bg1"/>
                </a:solidFill>
              </a:rPr>
              <a:t>81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Compiler error on line 9.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 </a:t>
            </a:r>
            <a:r>
              <a:rPr lang="en-IN" dirty="0" smtClean="0">
                <a:solidFill>
                  <a:schemeClr val="bg1"/>
                </a:solidFill>
              </a:rPr>
              <a:t>Compiler error on a different line. 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IN" dirty="0" smtClean="0"/>
          </a:p>
          <a:p>
            <a:pPr marL="457200" indent="-457200" fontAlgn="base">
              <a:buAutoNum type="alphaUcPeriod" startAt="6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22.What is the result of the following program?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public class Test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public void print(byte x)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</a:t>
            </a:r>
            <a:r>
              <a:rPr lang="en-IN" dirty="0" err="1" smtClean="0">
                <a:solidFill>
                  <a:schemeClr val="bg1"/>
                </a:solidFill>
              </a:rPr>
              <a:t>System.out.print</a:t>
            </a:r>
            <a:r>
              <a:rPr lang="en-IN" dirty="0" smtClean="0">
                <a:solidFill>
                  <a:schemeClr val="bg1"/>
                </a:solidFill>
              </a:rPr>
              <a:t>("byte");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public void print(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x)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</a:t>
            </a:r>
            <a:r>
              <a:rPr lang="en-IN" dirty="0" err="1" smtClean="0">
                <a:solidFill>
                  <a:schemeClr val="bg1"/>
                </a:solidFill>
              </a:rPr>
              <a:t>System.out.print</a:t>
            </a:r>
            <a:r>
              <a:rPr lang="en-IN" dirty="0" smtClean="0">
                <a:solidFill>
                  <a:schemeClr val="bg1"/>
                </a:solidFill>
              </a:rPr>
              <a:t>("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public void print(float x)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9: </a:t>
            </a:r>
            <a:r>
              <a:rPr lang="en-IN" dirty="0" err="1" smtClean="0">
                <a:solidFill>
                  <a:schemeClr val="bg1"/>
                </a:solidFill>
              </a:rPr>
              <a:t>System.out.print</a:t>
            </a:r>
            <a:r>
              <a:rPr lang="en-IN" dirty="0" smtClean="0">
                <a:solidFill>
                  <a:schemeClr val="bg1"/>
                </a:solidFill>
              </a:rPr>
              <a:t>("float");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10: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11: public void print(Object x)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12: </a:t>
            </a:r>
            <a:r>
              <a:rPr lang="en-IN" dirty="0" err="1" smtClean="0">
                <a:solidFill>
                  <a:schemeClr val="bg1"/>
                </a:solidFill>
              </a:rPr>
              <a:t>System.out.print</a:t>
            </a:r>
            <a:r>
              <a:rPr lang="en-IN" dirty="0" smtClean="0">
                <a:solidFill>
                  <a:schemeClr val="bg1"/>
                </a:solidFill>
              </a:rPr>
              <a:t>("Object");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13: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public static void main(String[]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15: Test t = new Test();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16: short s = 123;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17: </a:t>
            </a:r>
            <a:r>
              <a:rPr lang="en-IN" dirty="0" err="1" smtClean="0">
                <a:solidFill>
                  <a:schemeClr val="bg1"/>
                </a:solidFill>
              </a:rPr>
              <a:t>t.print</a:t>
            </a:r>
            <a:r>
              <a:rPr lang="en-IN" dirty="0" smtClean="0">
                <a:solidFill>
                  <a:schemeClr val="bg1"/>
                </a:solidFill>
              </a:rPr>
              <a:t>(s);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18: </a:t>
            </a:r>
            <a:r>
              <a:rPr lang="en-IN" dirty="0" err="1" smtClean="0">
                <a:solidFill>
                  <a:schemeClr val="bg1"/>
                </a:solidFill>
              </a:rPr>
              <a:t>t.print</a:t>
            </a:r>
            <a:r>
              <a:rPr lang="en-IN" dirty="0" smtClean="0">
                <a:solidFill>
                  <a:schemeClr val="bg1"/>
                </a:solidFill>
              </a:rPr>
              <a:t>(true);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19: </a:t>
            </a:r>
            <a:r>
              <a:rPr lang="en-IN" dirty="0" err="1" smtClean="0">
                <a:solidFill>
                  <a:schemeClr val="bg1"/>
                </a:solidFill>
              </a:rPr>
              <a:t>t.print</a:t>
            </a:r>
            <a:r>
              <a:rPr lang="en-IN" dirty="0" smtClean="0">
                <a:solidFill>
                  <a:schemeClr val="bg1"/>
                </a:solidFill>
              </a:rPr>
              <a:t>(6.789);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20: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21: }</a:t>
            </a:r>
          </a:p>
          <a:p>
            <a:pPr fontAlgn="base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A</a:t>
            </a:r>
            <a:r>
              <a:rPr lang="en-IN" dirty="0" err="1" smtClean="0">
                <a:solidFill>
                  <a:schemeClr val="bg1"/>
                </a:solidFill>
              </a:rPr>
              <a:t>.bytefloatObject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B.</a:t>
            </a:r>
            <a:r>
              <a:rPr lang="en-IN" dirty="0" err="1" smtClean="0">
                <a:solidFill>
                  <a:schemeClr val="bg1"/>
                </a:solidFill>
              </a:rPr>
              <a:t>intfloatObject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C.</a:t>
            </a:r>
            <a:r>
              <a:rPr lang="en-IN" dirty="0" err="1" smtClean="0">
                <a:solidFill>
                  <a:schemeClr val="bg1"/>
                </a:solidFill>
              </a:rPr>
              <a:t>byteObjectfloat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D.</a:t>
            </a:r>
            <a:r>
              <a:rPr lang="en-IN" dirty="0" err="1" smtClean="0">
                <a:solidFill>
                  <a:schemeClr val="bg1"/>
                </a:solidFill>
              </a:rPr>
              <a:t>intObjectfloat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E.</a:t>
            </a:r>
            <a:r>
              <a:rPr lang="en-IN" dirty="0" err="1" smtClean="0">
                <a:solidFill>
                  <a:schemeClr val="bg1"/>
                </a:solidFill>
              </a:rPr>
              <a:t>intObjectObject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err="1" smtClean="0">
                <a:solidFill>
                  <a:schemeClr val="bg1"/>
                </a:solidFill>
              </a:rPr>
              <a:t>F.</a:t>
            </a:r>
            <a:r>
              <a:rPr lang="en-IN" dirty="0" err="1" smtClean="0">
                <a:solidFill>
                  <a:schemeClr val="bg1"/>
                </a:solidFill>
              </a:rPr>
              <a:t>byteObjectObject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E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23 .Which of the following are output by the following code? (Choose all that apply)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</a:t>
            </a:r>
            <a:r>
              <a:rPr lang="en-IN" dirty="0" err="1" smtClean="0">
                <a:solidFill>
                  <a:schemeClr val="bg1"/>
                </a:solidFill>
              </a:rPr>
              <a:t>StringBuilders</a:t>
            </a:r>
            <a:r>
              <a:rPr lang="en-IN" dirty="0" smtClean="0">
                <a:solidFill>
                  <a:schemeClr val="bg1"/>
                </a:solidFill>
              </a:rPr>
              <a:t>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public static </a:t>
            </a:r>
            <a:r>
              <a:rPr lang="en-IN" dirty="0" err="1" smtClean="0">
                <a:solidFill>
                  <a:schemeClr val="bg1"/>
                </a:solidFill>
              </a:rPr>
              <a:t>StringBuilder</a:t>
            </a:r>
            <a:r>
              <a:rPr lang="en-IN" dirty="0" smtClean="0">
                <a:solidFill>
                  <a:schemeClr val="bg1"/>
                </a:solidFill>
              </a:rPr>
              <a:t> work(</a:t>
            </a:r>
            <a:r>
              <a:rPr lang="en-IN" dirty="0" err="1" smtClean="0">
                <a:solidFill>
                  <a:schemeClr val="bg1"/>
                </a:solidFill>
              </a:rPr>
              <a:t>StringBuilder</a:t>
            </a:r>
            <a:r>
              <a:rPr lang="en-IN" dirty="0" smtClean="0">
                <a:solidFill>
                  <a:schemeClr val="bg1"/>
                </a:solidFill>
              </a:rPr>
              <a:t> a, </a:t>
            </a:r>
            <a:r>
              <a:rPr lang="en-IN" dirty="0" err="1" smtClean="0">
                <a:solidFill>
                  <a:schemeClr val="bg1"/>
                </a:solidFill>
              </a:rPr>
              <a:t>StringBuilder</a:t>
            </a:r>
            <a:r>
              <a:rPr lang="en-IN" dirty="0" smtClean="0">
                <a:solidFill>
                  <a:schemeClr val="bg1"/>
                </a:solidFill>
              </a:rPr>
              <a:t> b)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a = new </a:t>
            </a:r>
            <a:r>
              <a:rPr lang="en-IN" dirty="0" err="1" smtClean="0">
                <a:solidFill>
                  <a:schemeClr val="bg1"/>
                </a:solidFill>
              </a:rPr>
              <a:t>StringBuilder</a:t>
            </a:r>
            <a:r>
              <a:rPr lang="en-IN" dirty="0" smtClean="0">
                <a:solidFill>
                  <a:schemeClr val="bg1"/>
                </a:solidFill>
              </a:rPr>
              <a:t>(“a”); </a:t>
            </a:r>
          </a:p>
          <a:p>
            <a:pPr fontAlgn="base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b.append</a:t>
            </a:r>
            <a:r>
              <a:rPr lang="en-IN" dirty="0" smtClean="0">
                <a:solidFill>
                  <a:schemeClr val="bg1"/>
                </a:solidFill>
              </a:rPr>
              <a:t>(“b”);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return a;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public static void main(String[]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 fontAlgn="base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StringBuilder</a:t>
            </a:r>
            <a:r>
              <a:rPr lang="en-IN" dirty="0" smtClean="0">
                <a:solidFill>
                  <a:schemeClr val="bg1"/>
                </a:solidFill>
              </a:rPr>
              <a:t> s1 = new </a:t>
            </a:r>
            <a:r>
              <a:rPr lang="en-IN" dirty="0" err="1" smtClean="0">
                <a:solidFill>
                  <a:schemeClr val="bg1"/>
                </a:solidFill>
              </a:rPr>
              <a:t>StringBuilder</a:t>
            </a:r>
            <a:r>
              <a:rPr lang="en-IN" dirty="0" smtClean="0">
                <a:solidFill>
                  <a:schemeClr val="bg1"/>
                </a:solidFill>
              </a:rPr>
              <a:t>(“s1”); </a:t>
            </a:r>
          </a:p>
          <a:p>
            <a:pPr fontAlgn="base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StringBuilder</a:t>
            </a:r>
            <a:r>
              <a:rPr lang="en-IN" dirty="0" smtClean="0">
                <a:solidFill>
                  <a:schemeClr val="bg1"/>
                </a:solidFill>
              </a:rPr>
              <a:t> s2 = new </a:t>
            </a:r>
            <a:r>
              <a:rPr lang="en-IN" dirty="0" err="1" smtClean="0">
                <a:solidFill>
                  <a:schemeClr val="bg1"/>
                </a:solidFill>
              </a:rPr>
              <a:t>StringBuilder</a:t>
            </a:r>
            <a:r>
              <a:rPr lang="en-IN" dirty="0" smtClean="0">
                <a:solidFill>
                  <a:schemeClr val="bg1"/>
                </a:solidFill>
              </a:rPr>
              <a:t>(“s2”); </a:t>
            </a:r>
          </a:p>
          <a:p>
            <a:pPr fontAlgn="base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StringBuilder</a:t>
            </a:r>
            <a:r>
              <a:rPr lang="en-IN" dirty="0" smtClean="0">
                <a:solidFill>
                  <a:schemeClr val="bg1"/>
                </a:solidFill>
              </a:rPr>
              <a:t> s3 = work(s1, s2); </a:t>
            </a:r>
          </a:p>
          <a:p>
            <a:pPr fontAlgn="base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(“s1 = ” + s1); </a:t>
            </a:r>
          </a:p>
          <a:p>
            <a:pPr fontAlgn="base">
              <a:buNone/>
            </a:pP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(“s2 = ” + s2);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(“s3 = ” + s3);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s1 = a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s1 = s1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s2 = s2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s2 = s2b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s3 = a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 s3 = null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G.</a:t>
            </a:r>
            <a:r>
              <a:rPr lang="en-IN" dirty="0" smtClean="0">
                <a:solidFill>
                  <a:schemeClr val="bg1"/>
                </a:solidFill>
              </a:rPr>
              <a:t> The code does not compile.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B,D,E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>
                <a:solidFill>
                  <a:schemeClr val="bg1"/>
                </a:solidFill>
              </a:rPr>
              <a:t>Basic Questions On Access Modifiers 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963613"/>
            <a:ext cx="7810500" cy="5681662"/>
          </a:xfrm>
        </p:spPr>
        <p:txBody>
          <a:bodyPr/>
          <a:lstStyle/>
          <a:p>
            <a:pPr eaLnBrk="1" hangingPunct="1"/>
            <a:endParaRPr lang="en-US" sz="12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</a:rPr>
              <a:t>How Many Access Modifiers are There: Three or Four?</a:t>
            </a:r>
          </a:p>
          <a:p>
            <a:pPr eaLnBrk="1" hangingPunct="1">
              <a:buFontTx/>
              <a:buNone/>
            </a:pPr>
            <a:endParaRPr lang="en-US" sz="2400" b="1" dirty="0" smtClean="0"/>
          </a:p>
          <a:p>
            <a:pPr lvl="1" eaLnBrk="1" hangingPunct="1"/>
            <a:r>
              <a:rPr lang="en-US" sz="2400" dirty="0" smtClean="0">
                <a:solidFill>
                  <a:schemeClr val="bg1"/>
                </a:solidFill>
              </a:rPr>
              <a:t>Java defines </a:t>
            </a:r>
            <a:r>
              <a:rPr lang="en-US" sz="2400" b="1" dirty="0" smtClean="0">
                <a:solidFill>
                  <a:srgbClr val="FFFF00"/>
                </a:solidFill>
              </a:rPr>
              <a:t>four</a:t>
            </a:r>
            <a:r>
              <a:rPr lang="en-US" sz="2400" dirty="0" smtClean="0">
                <a:solidFill>
                  <a:schemeClr val="bg1"/>
                </a:solidFill>
              </a:rPr>
              <a:t> access modifiers:</a:t>
            </a:r>
          </a:p>
          <a:p>
            <a:pPr lvl="1" eaLnBrk="1" hangingPunct="1"/>
            <a:endParaRPr lang="en-US" sz="2400" dirty="0" smtClean="0"/>
          </a:p>
          <a:p>
            <a:pPr lvl="1" eaLnBrk="1" hangingPunct="1"/>
            <a:r>
              <a:rPr lang="en-US" sz="2400" b="1" dirty="0" smtClean="0">
                <a:solidFill>
                  <a:srgbClr val="FFFF00"/>
                </a:solidFill>
              </a:rPr>
              <a:t>public</a:t>
            </a:r>
            <a:r>
              <a:rPr lang="en-US" sz="2400" b="1" dirty="0" smtClean="0">
                <a:solidFill>
                  <a:schemeClr val="hlink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(least restrictive)</a:t>
            </a:r>
          </a:p>
          <a:p>
            <a:pPr lvl="1" eaLnBrk="1" hangingPunct="1"/>
            <a:r>
              <a:rPr lang="en-US" sz="2400" b="1" dirty="0" smtClean="0">
                <a:solidFill>
                  <a:srgbClr val="FFFF00"/>
                </a:solidFill>
              </a:rPr>
              <a:t>protected</a:t>
            </a:r>
          </a:p>
          <a:p>
            <a:pPr lvl="1" eaLnBrk="1" hangingPunct="1"/>
            <a:r>
              <a:rPr lang="en-US" sz="2400" b="1" dirty="0" smtClean="0">
                <a:solidFill>
                  <a:srgbClr val="FFFF00"/>
                </a:solidFill>
              </a:rPr>
              <a:t>default</a:t>
            </a:r>
          </a:p>
          <a:p>
            <a:pPr lvl="1" eaLnBrk="1" hangingPunct="1"/>
            <a:r>
              <a:rPr lang="en-US" sz="2400" b="1" dirty="0" smtClean="0">
                <a:solidFill>
                  <a:srgbClr val="FFFF00"/>
                </a:solidFill>
              </a:rPr>
              <a:t>private</a:t>
            </a:r>
            <a:r>
              <a:rPr lang="en-US" sz="2400" b="1" dirty="0" smtClean="0">
                <a:solidFill>
                  <a:schemeClr val="hlink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(most restrictive). </a:t>
            </a:r>
          </a:p>
          <a:p>
            <a:pPr eaLnBrk="1" hangingPunct="1">
              <a:buFontTx/>
              <a:buNone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24 .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Which of these classes compile and use a default constructor? (Choose all that apply)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public class Bird {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public class Bird { public bird() {}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public class Bird { public bird(String name) {}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public class Bird { public Bird() {}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public class Bird { Bird(String name) {}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 public class Bird { private Bird(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age) {}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G.</a:t>
            </a:r>
            <a:r>
              <a:rPr lang="en-IN" dirty="0" smtClean="0">
                <a:solidFill>
                  <a:schemeClr val="bg1"/>
                </a:solidFill>
              </a:rPr>
              <a:t> public class Bird { void Bird() { }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A,G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25 .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bg1"/>
                </a:solidFill>
              </a:rPr>
              <a:t>Which of the following will compile when inserted in the following code? (Choose all that apply)</a:t>
            </a:r>
          </a:p>
          <a:p>
            <a:pPr fontAlgn="base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public class Order3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final String value1 = "1";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static String value2 = "2";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String value3 = "3"; { </a:t>
            </a:r>
          </a:p>
          <a:p>
            <a:pPr fontAlgn="base">
              <a:buNone/>
            </a:pPr>
            <a:r>
              <a:rPr lang="en-IN" dirty="0" smtClean="0">
                <a:solidFill>
                  <a:srgbClr val="FFFF00"/>
                </a:solidFill>
              </a:rPr>
              <a:t>// CODE SNIPPET 1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 static { </a:t>
            </a:r>
          </a:p>
          <a:p>
            <a:pPr fontAlgn="base">
              <a:buNone/>
            </a:pPr>
            <a:r>
              <a:rPr lang="en-IN" dirty="0" smtClean="0">
                <a:solidFill>
                  <a:srgbClr val="FFFF00"/>
                </a:solidFill>
              </a:rPr>
              <a:t>// CODE SNIPPET 2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}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value1 = "d"; // CODE SNIPPET 1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value2 = "e"; // CODE SNIPPET 1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 </a:t>
            </a:r>
            <a:r>
              <a:rPr lang="en-IN" dirty="0" smtClean="0">
                <a:solidFill>
                  <a:schemeClr val="bg1"/>
                </a:solidFill>
              </a:rPr>
              <a:t>value3 = "f"; // CODE SNIPPET 1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value1 = "g"; // CODE SNIPPET 2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value2 = "h"; // CODE SNIPPET 2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 </a:t>
            </a:r>
            <a:r>
              <a:rPr lang="en-IN" dirty="0" smtClean="0">
                <a:solidFill>
                  <a:schemeClr val="bg1"/>
                </a:solidFill>
              </a:rPr>
              <a:t>value3 = "</a:t>
            </a:r>
            <a:r>
              <a:rPr lang="en-IN" dirty="0" err="1" smtClean="0">
                <a:solidFill>
                  <a:schemeClr val="bg1"/>
                </a:solidFill>
              </a:rPr>
              <a:t>i</a:t>
            </a:r>
            <a:r>
              <a:rPr lang="en-IN" dirty="0" smtClean="0">
                <a:solidFill>
                  <a:schemeClr val="bg1"/>
                </a:solidFill>
              </a:rPr>
              <a:t>"; // CODE SNIPPET 2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B,C,E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26. Which of the following compile? (Choose all that apply)</a:t>
            </a:r>
          </a:p>
          <a:p>
            <a:pPr fontAlgn="base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final static void method4() {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public final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void method() {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private void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r>
              <a:rPr lang="en-IN" dirty="0" smtClean="0">
                <a:solidFill>
                  <a:schemeClr val="bg1"/>
                </a:solidFill>
              </a:rPr>
              <a:t> method() {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 </a:t>
            </a:r>
            <a:r>
              <a:rPr lang="en-IN" dirty="0" smtClean="0">
                <a:solidFill>
                  <a:schemeClr val="bg1"/>
                </a:solidFill>
              </a:rPr>
              <a:t>static final void method3() { 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void final method() {}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 void public method() { }</a:t>
            </a:r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A,D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27. Which of the following are true? (Choose all that apply)</a:t>
            </a:r>
          </a:p>
          <a:p>
            <a:pPr fontAlgn="base">
              <a:buNone/>
            </a:pPr>
            <a:endParaRPr lang="en-IN" b="1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 </a:t>
            </a:r>
            <a:r>
              <a:rPr lang="en-IN" dirty="0" smtClean="0">
                <a:solidFill>
                  <a:schemeClr val="bg1"/>
                </a:solidFill>
              </a:rPr>
              <a:t>Encapsulation uses package private instance variables.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Encapsulation uses private instance variables.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Encapsulation allows setters.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Immutability uses package private instance variables.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Immutability uses private instance variables.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 </a:t>
            </a:r>
            <a:r>
              <a:rPr lang="en-IN" dirty="0" smtClean="0">
                <a:solidFill>
                  <a:schemeClr val="bg1"/>
                </a:solidFill>
              </a:rPr>
              <a:t>Immutability allows setters.</a:t>
            </a:r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B,C,E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28. Which of the following are true? </a:t>
            </a:r>
          </a:p>
          <a:p>
            <a:pPr fontAlgn="base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this() can be called from anywhere in a constructor.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this() can be called from any instance method in the class.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this.variableName</a:t>
            </a:r>
            <a:r>
              <a:rPr lang="en-IN" dirty="0" smtClean="0">
                <a:solidFill>
                  <a:schemeClr val="bg1"/>
                </a:solidFill>
              </a:rPr>
              <a:t> can be called from any instance method in the class.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this.variableName</a:t>
            </a:r>
            <a:r>
              <a:rPr lang="en-IN" dirty="0" smtClean="0">
                <a:solidFill>
                  <a:schemeClr val="bg1"/>
                </a:solidFill>
              </a:rPr>
              <a:t> can be called from any static method in the class.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 </a:t>
            </a:r>
            <a:r>
              <a:rPr lang="en-IN" dirty="0" smtClean="0">
                <a:solidFill>
                  <a:schemeClr val="bg1"/>
                </a:solidFill>
              </a:rPr>
              <a:t>You must include a default constructor in the code if the compiler does not include one.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 You can call the default constructor written by the compiler using this().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G.</a:t>
            </a:r>
            <a:r>
              <a:rPr lang="en-IN" dirty="0" smtClean="0">
                <a:solidFill>
                  <a:schemeClr val="bg1"/>
                </a:solidFill>
              </a:rPr>
              <a:t> You can access a private constructor with the main() method if it is in the same class</a:t>
            </a:r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C,G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29. What is the result of the following?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class Order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static String result = "";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{ result += "c";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static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{ result += "u";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{ result += "r";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public class </a:t>
            </a:r>
            <a:r>
              <a:rPr lang="en-IN" dirty="0" err="1" smtClean="0">
                <a:solidFill>
                  <a:schemeClr val="bg1"/>
                </a:solidFill>
              </a:rPr>
              <a:t>OrderDriver</a:t>
            </a:r>
            <a:r>
              <a:rPr lang="en-IN" dirty="0" smtClean="0">
                <a:solidFill>
                  <a:schemeClr val="bg1"/>
                </a:solidFill>
              </a:rPr>
              <a:t>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public static void main(String[]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</a:t>
            </a:r>
            <a:r>
              <a:rPr lang="en-IN" dirty="0" err="1" smtClean="0">
                <a:solidFill>
                  <a:schemeClr val="bg1"/>
                </a:solidFill>
              </a:rPr>
              <a:t>System.out.print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Order.result</a:t>
            </a:r>
            <a:r>
              <a:rPr lang="en-IN" dirty="0" smtClean="0">
                <a:solidFill>
                  <a:schemeClr val="bg1"/>
                </a:solidFill>
              </a:rPr>
              <a:t> + " 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</a:t>
            </a:r>
            <a:r>
              <a:rPr lang="en-IN" dirty="0" err="1" smtClean="0">
                <a:solidFill>
                  <a:schemeClr val="bg1"/>
                </a:solidFill>
              </a:rPr>
              <a:t>System.out.print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Order.result</a:t>
            </a:r>
            <a:r>
              <a:rPr lang="en-IN" dirty="0" smtClean="0">
                <a:solidFill>
                  <a:schemeClr val="bg1"/>
                </a:solidFill>
              </a:rPr>
              <a:t> + " 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 new Order();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new Order();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</a:t>
            </a:r>
            <a:r>
              <a:rPr lang="en-IN" dirty="0" err="1" smtClean="0">
                <a:solidFill>
                  <a:schemeClr val="bg1"/>
                </a:solidFill>
              </a:rPr>
              <a:t>System.out.print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Order.result</a:t>
            </a:r>
            <a:r>
              <a:rPr lang="en-IN" dirty="0" smtClean="0">
                <a:solidFill>
                  <a:schemeClr val="bg1"/>
                </a:solidFill>
              </a:rPr>
              <a:t> + " 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} 9: }</a:t>
            </a:r>
            <a:endParaRPr lang="en-US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nl-NL" dirty="0" smtClean="0">
                <a:solidFill>
                  <a:schemeClr val="bg1"/>
                </a:solidFill>
              </a:rPr>
              <a:t>curur</a:t>
            </a:r>
          </a:p>
          <a:p>
            <a:pPr fontAlgn="base">
              <a:buNone/>
            </a:pPr>
            <a:r>
              <a:rPr lang="nl-NL" b="1" dirty="0" smtClean="0">
                <a:solidFill>
                  <a:schemeClr val="bg1"/>
                </a:solidFill>
              </a:rPr>
              <a:t>B.</a:t>
            </a:r>
            <a:r>
              <a:rPr lang="nl-NL" dirty="0" smtClean="0">
                <a:solidFill>
                  <a:schemeClr val="bg1"/>
                </a:solidFill>
              </a:rPr>
              <a:t>ucrcr</a:t>
            </a:r>
          </a:p>
          <a:p>
            <a:pPr fontAlgn="base">
              <a:buNone/>
            </a:pPr>
            <a:r>
              <a:rPr lang="nl-NL" b="1" dirty="0" smtClean="0">
                <a:solidFill>
                  <a:schemeClr val="bg1"/>
                </a:solidFill>
              </a:rPr>
              <a:t>C.</a:t>
            </a:r>
            <a:r>
              <a:rPr lang="nl-NL" dirty="0" smtClean="0">
                <a:solidFill>
                  <a:schemeClr val="bg1"/>
                </a:solidFill>
              </a:rPr>
              <a:t>u ucrcr</a:t>
            </a:r>
          </a:p>
          <a:p>
            <a:pPr fontAlgn="base">
              <a:buNone/>
            </a:pPr>
            <a:r>
              <a:rPr lang="nl-NL" b="1" dirty="0" smtClean="0">
                <a:solidFill>
                  <a:schemeClr val="bg1"/>
                </a:solidFill>
              </a:rPr>
              <a:t>D.</a:t>
            </a:r>
            <a:r>
              <a:rPr lang="nl-NL" dirty="0" smtClean="0">
                <a:solidFill>
                  <a:schemeClr val="bg1"/>
                </a:solidFill>
              </a:rPr>
              <a:t>u u curcur</a:t>
            </a:r>
          </a:p>
          <a:p>
            <a:pPr fontAlgn="base">
              <a:buNone/>
            </a:pPr>
            <a:r>
              <a:rPr lang="nl-NL" b="1" dirty="0" smtClean="0">
                <a:solidFill>
                  <a:schemeClr val="bg1"/>
                </a:solidFill>
              </a:rPr>
              <a:t>E.</a:t>
            </a:r>
            <a:r>
              <a:rPr lang="nl-NL" dirty="0" smtClean="0">
                <a:solidFill>
                  <a:schemeClr val="bg1"/>
                </a:solidFill>
              </a:rPr>
              <a:t>u u ucrcr</a:t>
            </a:r>
          </a:p>
          <a:p>
            <a:pPr fontAlgn="base">
              <a:buNone/>
            </a:pPr>
            <a:r>
              <a:rPr lang="nl-NL" b="1" dirty="0" smtClean="0">
                <a:solidFill>
                  <a:schemeClr val="bg1"/>
                </a:solidFill>
              </a:rPr>
              <a:t>F.</a:t>
            </a:r>
            <a:r>
              <a:rPr lang="nl-NL" dirty="0" smtClean="0">
                <a:solidFill>
                  <a:schemeClr val="bg1"/>
                </a:solidFill>
              </a:rPr>
              <a:t>ur ur urc</a:t>
            </a:r>
          </a:p>
          <a:p>
            <a:pPr fontAlgn="base">
              <a:buNone/>
            </a:pPr>
            <a:r>
              <a:rPr lang="nl-NL" b="1" dirty="0" smtClean="0">
                <a:solidFill>
                  <a:schemeClr val="bg1"/>
                </a:solidFill>
              </a:rPr>
              <a:t>G.</a:t>
            </a:r>
            <a:r>
              <a:rPr lang="nl-NL" dirty="0" smtClean="0">
                <a:solidFill>
                  <a:schemeClr val="bg1"/>
                </a:solidFill>
              </a:rPr>
              <a:t>The code does not compile.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E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30. What is the result of the following?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1: public class Order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2: String value = "t";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3: { value += "a";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4: { value += "c";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5:public Order()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6: value += "b";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7: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8: public Order(String s)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9: value += s;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10: }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11: public static void main(String[] </a:t>
            </a:r>
            <a:r>
              <a:rPr lang="en-IN" dirty="0" err="1" smtClean="0">
                <a:solidFill>
                  <a:schemeClr val="bg1"/>
                </a:solidFill>
              </a:rPr>
              <a:t>args</a:t>
            </a:r>
            <a:r>
              <a:rPr lang="en-IN" dirty="0" smtClean="0">
                <a:solidFill>
                  <a:schemeClr val="bg1"/>
                </a:solidFill>
              </a:rPr>
              <a:t>) {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12: Order </a:t>
            </a:r>
            <a:r>
              <a:rPr lang="en-IN" dirty="0" err="1" smtClean="0">
                <a:solidFill>
                  <a:schemeClr val="bg1"/>
                </a:solidFill>
              </a:rPr>
              <a:t>order</a:t>
            </a:r>
            <a:r>
              <a:rPr lang="en-IN" dirty="0" smtClean="0">
                <a:solidFill>
                  <a:schemeClr val="bg1"/>
                </a:solidFill>
              </a:rPr>
              <a:t> = new Order("f");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13: order = new Order();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14: </a:t>
            </a:r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order.value</a:t>
            </a:r>
            <a:r>
              <a:rPr lang="en-IN" dirty="0" smtClean="0">
                <a:solidFill>
                  <a:schemeClr val="bg1"/>
                </a:solidFill>
              </a:rPr>
              <a:t>); </a:t>
            </a:r>
          </a:p>
          <a:p>
            <a:pPr fontAlgn="base">
              <a:buNone/>
            </a:pPr>
            <a:r>
              <a:rPr lang="en-IN" dirty="0" smtClean="0">
                <a:solidFill>
                  <a:schemeClr val="bg1"/>
                </a:solidFill>
              </a:rPr>
              <a:t>15: } 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 Your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A.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tacb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B.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tacf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C.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tacbf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D.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tacfb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E.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tacftacb</a:t>
            </a:r>
            <a:endParaRPr lang="en-IN" dirty="0" smtClean="0">
              <a:solidFill>
                <a:schemeClr val="bg1"/>
              </a:solidFill>
            </a:endParaRP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F.</a:t>
            </a:r>
            <a:r>
              <a:rPr lang="en-IN" dirty="0" smtClean="0">
                <a:solidFill>
                  <a:schemeClr val="bg1"/>
                </a:solidFill>
              </a:rPr>
              <a:t> The code does not compile.</a:t>
            </a:r>
          </a:p>
          <a:p>
            <a:pPr fontAlgn="base">
              <a:buNone/>
            </a:pPr>
            <a:r>
              <a:rPr lang="en-IN" b="1" dirty="0" smtClean="0">
                <a:solidFill>
                  <a:schemeClr val="bg1"/>
                </a:solidFill>
              </a:rPr>
              <a:t>G.</a:t>
            </a:r>
            <a:r>
              <a:rPr lang="en-IN" dirty="0" smtClean="0">
                <a:solidFill>
                  <a:schemeClr val="bg1"/>
                </a:solidFill>
              </a:rPr>
              <a:t> An exception is thrown.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Answer: A</a:t>
            </a:r>
            <a:endParaRPr lang="en-IN" b="1" dirty="0" smtClean="0">
              <a:solidFill>
                <a:srgbClr val="FFFF00"/>
              </a:solidFill>
            </a:endParaRP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4172</Words>
  <Application>Microsoft Office PowerPoint</Application>
  <PresentationFormat>On-screen Show (4:3)</PresentationFormat>
  <Paragraphs>1057</Paragraphs>
  <Slides>99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JAVA INTERVIEW BOOTCAMP ADVANCE CONCEPTS </vt:lpstr>
      <vt:lpstr>CHAPTER 16</vt:lpstr>
      <vt:lpstr>Java Access Modifiers</vt:lpstr>
      <vt:lpstr>An Example</vt:lpstr>
      <vt:lpstr>An Example</vt:lpstr>
      <vt:lpstr>So , what is a top level class ?</vt:lpstr>
      <vt:lpstr>Nested Classes</vt:lpstr>
      <vt:lpstr>Basic Questions On Access Modifiers </vt:lpstr>
      <vt:lpstr>Basic Questions On Access Modifiers </vt:lpstr>
      <vt:lpstr>An Example</vt:lpstr>
      <vt:lpstr>public Access Modifier</vt:lpstr>
      <vt:lpstr>Understanding public Modifier</vt:lpstr>
      <vt:lpstr>Understanding public Modifier</vt:lpstr>
      <vt:lpstr>Conclusion</vt:lpstr>
      <vt:lpstr>protected Access Modifier</vt:lpstr>
      <vt:lpstr>Understanding protected Modifier</vt:lpstr>
      <vt:lpstr>Understanding protected Modifier</vt:lpstr>
      <vt:lpstr>Observations</vt:lpstr>
      <vt:lpstr>Popular Interview Question</vt:lpstr>
      <vt:lpstr>Conclusion</vt:lpstr>
      <vt:lpstr>default Access Modifier</vt:lpstr>
      <vt:lpstr>Understanding default Modifier</vt:lpstr>
      <vt:lpstr>Understanding default Modifier</vt:lpstr>
      <vt:lpstr>Observations</vt:lpstr>
      <vt:lpstr>Observations</vt:lpstr>
      <vt:lpstr>Conclusion</vt:lpstr>
      <vt:lpstr>Declaring class with default Visibility</vt:lpstr>
      <vt:lpstr>Understanding default with class</vt:lpstr>
      <vt:lpstr>Understanding default with class</vt:lpstr>
      <vt:lpstr>Understanding default with class</vt:lpstr>
      <vt:lpstr>private Access Modifier</vt:lpstr>
      <vt:lpstr>Understanding private Modifier</vt:lpstr>
      <vt:lpstr>Understanding private Modifier</vt:lpstr>
      <vt:lpstr>Conclusion</vt:lpstr>
      <vt:lpstr> Non Access Modifiers</vt:lpstr>
      <vt:lpstr>      Types Of Non Access Modifiers</vt:lpstr>
      <vt:lpstr>The abstract Non Access Modifier</vt:lpstr>
      <vt:lpstr>  Abstract Class</vt:lpstr>
      <vt:lpstr>Abstract Class</vt:lpstr>
      <vt:lpstr>Important Tip!</vt:lpstr>
      <vt:lpstr>  Abstract Interface</vt:lpstr>
      <vt:lpstr>  Abstract Method</vt:lpstr>
      <vt:lpstr>  The final Non Access Modifier</vt:lpstr>
      <vt:lpstr>  The final Non Access Modifier</vt:lpstr>
      <vt:lpstr>How the following code will behave ?</vt:lpstr>
      <vt:lpstr>Why ?</vt:lpstr>
      <vt:lpstr>  The final Non Access Modifier</vt:lpstr>
      <vt:lpstr>  The final Non Access Modifier</vt:lpstr>
      <vt:lpstr>  The static Non Access Modifier</vt:lpstr>
      <vt:lpstr>  Combining static and final Non Access Modifier</vt:lpstr>
      <vt:lpstr> The static Non Access Modifier</vt:lpstr>
      <vt:lpstr>The static Non Access Modifier</vt:lpstr>
      <vt:lpstr> What can a static method access ?</vt:lpstr>
      <vt:lpstr>Test Your Skills(Check Multiple)</vt:lpstr>
      <vt:lpstr>Test Your Skills(Check Multiple)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  <vt:lpstr>Test Your Skills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Sachin</cp:lastModifiedBy>
  <cp:revision>799</cp:revision>
  <dcterms:created xsi:type="dcterms:W3CDTF">2017-12-26T10:06:07Z</dcterms:created>
  <dcterms:modified xsi:type="dcterms:W3CDTF">2020-09-09T13:12:55Z</dcterms:modified>
</cp:coreProperties>
</file>