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1316" r:id="rId2"/>
    <p:sldId id="1317" r:id="rId3"/>
    <p:sldId id="1227" r:id="rId4"/>
    <p:sldId id="1228" r:id="rId5"/>
    <p:sldId id="1229" r:id="rId6"/>
    <p:sldId id="1230" r:id="rId7"/>
    <p:sldId id="1231" r:id="rId8"/>
    <p:sldId id="1232" r:id="rId9"/>
    <p:sldId id="1233" r:id="rId10"/>
    <p:sldId id="1234" r:id="rId11"/>
    <p:sldId id="1235" r:id="rId12"/>
    <p:sldId id="1236" r:id="rId13"/>
    <p:sldId id="1237" r:id="rId14"/>
    <p:sldId id="1238" r:id="rId15"/>
    <p:sldId id="1239" r:id="rId16"/>
    <p:sldId id="1240" r:id="rId17"/>
    <p:sldId id="1242" r:id="rId18"/>
    <p:sldId id="1243" r:id="rId19"/>
    <p:sldId id="1244" r:id="rId20"/>
    <p:sldId id="1245" r:id="rId21"/>
    <p:sldId id="1246" r:id="rId22"/>
    <p:sldId id="1247" r:id="rId23"/>
    <p:sldId id="1248" r:id="rId24"/>
    <p:sldId id="1249" r:id="rId25"/>
    <p:sldId id="1250" r:id="rId26"/>
    <p:sldId id="1251" r:id="rId27"/>
    <p:sldId id="1252" r:id="rId28"/>
    <p:sldId id="1253" r:id="rId29"/>
    <p:sldId id="1318" r:id="rId30"/>
    <p:sldId id="1319" r:id="rId31"/>
    <p:sldId id="1255" r:id="rId32"/>
    <p:sldId id="1256" r:id="rId33"/>
    <p:sldId id="1257" r:id="rId34"/>
    <p:sldId id="1258" r:id="rId35"/>
    <p:sldId id="1259" r:id="rId36"/>
    <p:sldId id="1260" r:id="rId37"/>
    <p:sldId id="1261" r:id="rId38"/>
    <p:sldId id="1262" r:id="rId39"/>
    <p:sldId id="1263" r:id="rId40"/>
    <p:sldId id="1264" r:id="rId41"/>
    <p:sldId id="1265" r:id="rId42"/>
    <p:sldId id="1266" r:id="rId43"/>
    <p:sldId id="1267" r:id="rId44"/>
    <p:sldId id="1268" r:id="rId45"/>
    <p:sldId id="1270" r:id="rId46"/>
    <p:sldId id="1271" r:id="rId47"/>
    <p:sldId id="1272" r:id="rId48"/>
    <p:sldId id="1273" r:id="rId49"/>
    <p:sldId id="1274" r:id="rId50"/>
    <p:sldId id="1275" r:id="rId51"/>
    <p:sldId id="1276" r:id="rId52"/>
    <p:sldId id="1277" r:id="rId53"/>
    <p:sldId id="1278" r:id="rId54"/>
    <p:sldId id="1279" r:id="rId55"/>
    <p:sldId id="1280" r:id="rId56"/>
    <p:sldId id="1281" r:id="rId57"/>
    <p:sldId id="1282" r:id="rId58"/>
    <p:sldId id="1283" r:id="rId59"/>
    <p:sldId id="1284" r:id="rId60"/>
    <p:sldId id="1285" r:id="rId61"/>
    <p:sldId id="1286" r:id="rId62"/>
    <p:sldId id="1287" r:id="rId63"/>
    <p:sldId id="1288" r:id="rId64"/>
    <p:sldId id="1289" r:id="rId65"/>
    <p:sldId id="1290" r:id="rId66"/>
    <p:sldId id="1291" r:id="rId67"/>
    <p:sldId id="1292" r:id="rId68"/>
    <p:sldId id="1293" r:id="rId69"/>
    <p:sldId id="1294" r:id="rId70"/>
    <p:sldId id="1295" r:id="rId71"/>
    <p:sldId id="1296" r:id="rId72"/>
    <p:sldId id="1297" r:id="rId73"/>
    <p:sldId id="1298" r:id="rId74"/>
    <p:sldId id="1299" r:id="rId75"/>
    <p:sldId id="1300" r:id="rId76"/>
    <p:sldId id="1301" r:id="rId77"/>
    <p:sldId id="1302" r:id="rId78"/>
    <p:sldId id="1303" r:id="rId79"/>
    <p:sldId id="1304" r:id="rId80"/>
    <p:sldId id="1305" r:id="rId81"/>
    <p:sldId id="1306" r:id="rId82"/>
    <p:sldId id="1307" r:id="rId83"/>
    <p:sldId id="1308" r:id="rId84"/>
    <p:sldId id="1309" r:id="rId85"/>
    <p:sldId id="1310" r:id="rId86"/>
    <p:sldId id="1312" r:id="rId87"/>
    <p:sldId id="1313" r:id="rId88"/>
    <p:sldId id="1314" r:id="rId89"/>
    <p:sldId id="1315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80BE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9" autoAdjust="0"/>
    <p:restoredTop sz="94638" autoAdjust="0"/>
  </p:normalViewPr>
  <p:slideViewPr>
    <p:cSldViewPr>
      <p:cViewPr varScale="1">
        <p:scale>
          <a:sx n="86" d="100"/>
          <a:sy n="86" d="100"/>
        </p:scale>
        <p:origin x="-8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C96D-1DE7-4723-9CC5-EE566F2345A1}" type="datetimeFigureOut">
              <a:rPr lang="en-US" smtClean="0"/>
              <a:pPr/>
              <a:t>9/30/2020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68CF-7368-4EF2-A5DC-732E05B2ED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49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58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59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60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61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62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63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50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51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52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53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54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55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56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57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9/30/2020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9/30/2020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9/30/2020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9/30/2020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9/30/2020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9/30/2020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558-8E5F-4D3E-B595-2D1285B796C6}" type="datetimeFigureOut">
              <a:rPr lang="en-US" smtClean="0"/>
              <a:pPr/>
              <a:t>9/30/2020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3075" y="203517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rbel" pitchFamily="34" charset="0"/>
              </a:rPr>
              <a:t>JAVA INTERVIEW BOOTCAMP</a:t>
            </a:r>
            <a:br>
              <a:rPr lang="en-US" b="1" dirty="0" smtClean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orbel" pitchFamily="34" charset="0"/>
              </a:rPr>
              <a:t>ADVANCE CONCEPTS</a:t>
            </a:r>
            <a:br>
              <a:rPr lang="en-US" b="1" dirty="0" smtClean="0">
                <a:solidFill>
                  <a:schemeClr val="bg1"/>
                </a:solidFill>
                <a:latin typeface="Corbel" pitchFamily="34" charset="0"/>
              </a:rPr>
            </a:br>
            <a:endParaRPr 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Corbel" pitchFamily="34" charset="0"/>
              </a:rPr>
              <a:t>Lecture 19</a:t>
            </a:r>
          </a:p>
          <a:p>
            <a:endParaRPr lang="en-US" sz="4400" b="1" dirty="0" smtClean="0">
              <a:solidFill>
                <a:schemeClr val="bg1"/>
              </a:solidFill>
              <a:latin typeface="Corbel" pitchFamily="34" charset="0"/>
            </a:endParaRPr>
          </a:p>
          <a:p>
            <a:r>
              <a:rPr lang="en-US" sz="4400" b="1" dirty="0" smtClean="0">
                <a:solidFill>
                  <a:schemeClr val="bg1"/>
                </a:solidFill>
                <a:latin typeface="Corbel" pitchFamily="34" charset="0"/>
              </a:rPr>
              <a:t>Advance Concepts In Exception Handling</a:t>
            </a:r>
            <a:endParaRPr lang="en-IN" sz="4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06" y="133871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ArrayIndexOutOfBoundsException</a:t>
            </a:r>
            <a:r>
              <a:rPr lang="en-IN" b="1" dirty="0" smtClean="0"/>
              <a:t> </a:t>
            </a:r>
            <a:r>
              <a:rPr lang="en-IN" b="1" dirty="0" smtClean="0">
                <a:solidFill>
                  <a:schemeClr val="bg1"/>
                </a:solidFill>
              </a:rPr>
              <a:t>and </a:t>
            </a:r>
            <a:r>
              <a:rPr lang="en-IN" b="1" dirty="0" err="1" smtClean="0">
                <a:solidFill>
                  <a:srgbClr val="FFFF00"/>
                </a:solidFill>
              </a:rPr>
              <a:t>IndexOutOfBoundsException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solidFill>
                  <a:schemeClr val="bg1"/>
                </a:solidFill>
              </a:rPr>
              <a:t>The following lines of code will </a:t>
            </a:r>
          </a:p>
          <a:p>
            <a:pPr>
              <a:buNone/>
            </a:pPr>
            <a:r>
              <a:rPr lang="en-IN" sz="2800" dirty="0" smtClean="0">
                <a:solidFill>
                  <a:schemeClr val="bg1"/>
                </a:solidFill>
              </a:rPr>
              <a:t>throw</a:t>
            </a:r>
            <a:r>
              <a:rPr lang="en-IN" sz="2800" dirty="0" smtClean="0"/>
              <a:t> </a:t>
            </a:r>
            <a:r>
              <a:rPr lang="en-IN" sz="2800" b="1" dirty="0" err="1" smtClean="0">
                <a:solidFill>
                  <a:srgbClr val="FFFF00"/>
                </a:solidFill>
              </a:rPr>
              <a:t>ArrayIndexOutOfBoundsException</a:t>
            </a:r>
            <a:r>
              <a:rPr lang="en-IN" sz="2800" dirty="0" smtClean="0">
                <a:solidFill>
                  <a:srgbClr val="FFFF00"/>
                </a:solidFill>
              </a:rPr>
              <a:t>:</a:t>
            </a:r>
          </a:p>
          <a:p>
            <a:pPr>
              <a:buNone/>
            </a:pPr>
            <a:endParaRPr lang="en-IN" sz="2800" dirty="0" smtClean="0"/>
          </a:p>
        </p:txBody>
      </p:sp>
      <p:pic>
        <p:nvPicPr>
          <p:cNvPr id="4" name="Picture 3" descr="getfile (4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286124"/>
            <a:ext cx="7493000" cy="161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ArrayIndexOutOfBoundsException</a:t>
            </a:r>
            <a:r>
              <a:rPr lang="en-IN" b="1" dirty="0" smtClean="0"/>
              <a:t> </a:t>
            </a:r>
            <a:r>
              <a:rPr lang="en-IN" b="1" dirty="0" smtClean="0">
                <a:solidFill>
                  <a:schemeClr val="bg1"/>
                </a:solidFill>
              </a:rPr>
              <a:t>and </a:t>
            </a:r>
            <a:r>
              <a:rPr lang="en-IN" b="1" dirty="0" err="1" smtClean="0">
                <a:solidFill>
                  <a:srgbClr val="FFFF00"/>
                </a:solidFill>
              </a:rPr>
              <a:t>IndexOutOfBoundsException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solidFill>
                  <a:schemeClr val="bg1"/>
                </a:solidFill>
              </a:rPr>
              <a:t>And the following lines of code will </a:t>
            </a:r>
          </a:p>
          <a:p>
            <a:pPr>
              <a:buNone/>
            </a:pPr>
            <a:r>
              <a:rPr lang="en-IN" sz="2800" dirty="0" smtClean="0">
                <a:solidFill>
                  <a:schemeClr val="bg1"/>
                </a:solidFill>
              </a:rPr>
              <a:t>throw</a:t>
            </a:r>
            <a:r>
              <a:rPr lang="en-IN" sz="2800" b="1" dirty="0" smtClean="0">
                <a:solidFill>
                  <a:schemeClr val="bg1"/>
                </a:solidFill>
              </a:rPr>
              <a:t> </a:t>
            </a:r>
            <a:r>
              <a:rPr lang="en-IN" sz="2800" b="1" dirty="0" err="1" smtClean="0">
                <a:solidFill>
                  <a:srgbClr val="FFFF00"/>
                </a:solidFill>
              </a:rPr>
              <a:t>IndexOutOfBoundsException</a:t>
            </a:r>
            <a:r>
              <a:rPr lang="en-IN" sz="2800" b="1" dirty="0" smtClean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4" name="Picture 3" descr="getfile (4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3071810"/>
            <a:ext cx="8072494" cy="128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ClassCastException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getfile 4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18" y="2000240"/>
            <a:ext cx="5715040" cy="4143404"/>
          </a:xfrm>
        </p:spPr>
      </p:pic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ClassCastException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 err="1" smtClean="0">
                <a:solidFill>
                  <a:srgbClr val="FFFF00"/>
                </a:solidFill>
              </a:rPr>
              <a:t>ClassCastException</a:t>
            </a:r>
            <a:r>
              <a:rPr lang="en-IN" sz="2800" b="1" dirty="0" smtClean="0">
                <a:solidFill>
                  <a:srgbClr val="00B0F0"/>
                </a:solidFill>
              </a:rPr>
              <a:t> </a:t>
            </a:r>
            <a:r>
              <a:rPr lang="en-IN" sz="2800" dirty="0" smtClean="0">
                <a:solidFill>
                  <a:schemeClr val="bg1"/>
                </a:solidFill>
              </a:rPr>
              <a:t>is thrown when an object fails an </a:t>
            </a:r>
            <a:r>
              <a:rPr lang="en-IN" sz="2800" i="1" dirty="0" smtClean="0">
                <a:solidFill>
                  <a:srgbClr val="FFFF00"/>
                </a:solidFill>
              </a:rPr>
              <a:t>IS-A</a:t>
            </a:r>
            <a:r>
              <a:rPr lang="en-IN" sz="2800" dirty="0" smtClean="0"/>
              <a:t> </a:t>
            </a:r>
            <a:r>
              <a:rPr lang="en-IN" sz="2800" dirty="0" smtClean="0">
                <a:solidFill>
                  <a:schemeClr val="bg1"/>
                </a:solidFill>
              </a:rPr>
              <a:t>test with the class type to which it’s being cast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6" name="Picture 5" descr="getfile (20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786058"/>
            <a:ext cx="7929618" cy="357190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286380" y="5143512"/>
            <a:ext cx="3143240" cy="785818"/>
          </a:xfrm>
          <a:prstGeom prst="wedgeRectCallout">
            <a:avLst>
              <a:gd name="adj1" fmla="val -21295"/>
              <a:gd name="adj2" fmla="val 51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Output:</a:t>
            </a:r>
            <a:r>
              <a:rPr lang="en-IN" b="1" dirty="0" smtClean="0"/>
              <a:t> </a:t>
            </a:r>
          </a:p>
          <a:p>
            <a:pPr algn="ctr"/>
            <a:r>
              <a:rPr lang="en-IN" dirty="0" err="1" smtClean="0">
                <a:solidFill>
                  <a:srgbClr val="FFFF00"/>
                </a:solidFill>
              </a:rPr>
              <a:t>ClassCastException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ClassCastException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bg1"/>
                </a:solidFill>
              </a:rPr>
              <a:t>What will happen now ?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6" name="Picture 5" descr="getfile (20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428868"/>
            <a:ext cx="8501122" cy="392909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500694" y="4286256"/>
            <a:ext cx="3057540" cy="826962"/>
          </a:xfrm>
          <a:prstGeom prst="wedgeRectCallout">
            <a:avLst>
              <a:gd name="adj1" fmla="val -94887"/>
              <a:gd name="adj2" fmla="val -31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Compilation Error: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Incompatible Types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ClassCastException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</a:rPr>
              <a:t>How to avoid this ?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We can use the </a:t>
            </a:r>
            <a:r>
              <a:rPr lang="en-IN" sz="2400" b="1" dirty="0" err="1" smtClean="0">
                <a:solidFill>
                  <a:srgbClr val="FFFF00"/>
                </a:solidFill>
              </a:rPr>
              <a:t>instanceof</a:t>
            </a:r>
            <a:r>
              <a:rPr lang="en-IN" sz="2400" dirty="0" smtClean="0">
                <a:solidFill>
                  <a:schemeClr val="bg1"/>
                </a:solidFill>
              </a:rPr>
              <a:t> operator to verify whether an object can be cast to another class before casting it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6" name="Picture 5" descr="getfile (20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3143248"/>
            <a:ext cx="7493000" cy="321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What Is The Output ?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100" b="1" dirty="0" smtClean="0">
                <a:solidFill>
                  <a:srgbClr val="FFFF00"/>
                </a:solidFill>
              </a:rPr>
              <a:t>class Ink{}</a:t>
            </a:r>
          </a:p>
          <a:p>
            <a:pPr>
              <a:buNone/>
            </a:pPr>
            <a:r>
              <a:rPr lang="en-IN" sz="2100" b="1" dirty="0" smtClean="0">
                <a:solidFill>
                  <a:srgbClr val="FFFF00"/>
                </a:solidFill>
              </a:rPr>
              <a:t>interface Printable {}</a:t>
            </a:r>
          </a:p>
          <a:p>
            <a:pPr>
              <a:buNone/>
            </a:pPr>
            <a:r>
              <a:rPr lang="en-IN" sz="2100" b="1" dirty="0" smtClean="0">
                <a:solidFill>
                  <a:srgbClr val="FFFF00"/>
                </a:solidFill>
              </a:rPr>
              <a:t>class </a:t>
            </a:r>
            <a:r>
              <a:rPr lang="en-IN" sz="2100" b="1" dirty="0" err="1" smtClean="0">
                <a:solidFill>
                  <a:srgbClr val="FFFF00"/>
                </a:solidFill>
              </a:rPr>
              <a:t>ColorInk</a:t>
            </a:r>
            <a:r>
              <a:rPr lang="en-IN" sz="2100" b="1" dirty="0" smtClean="0">
                <a:solidFill>
                  <a:srgbClr val="FFFF00"/>
                </a:solidFill>
              </a:rPr>
              <a:t> extends Ink implements Printable {}</a:t>
            </a:r>
          </a:p>
          <a:p>
            <a:pPr>
              <a:buNone/>
            </a:pPr>
            <a:r>
              <a:rPr lang="en-IN" sz="2100" b="1" dirty="0" smtClean="0">
                <a:solidFill>
                  <a:srgbClr val="FFFF00"/>
                </a:solidFill>
              </a:rPr>
              <a:t>class </a:t>
            </a:r>
            <a:r>
              <a:rPr lang="en-IN" sz="2100" b="1" dirty="0" err="1" smtClean="0">
                <a:solidFill>
                  <a:srgbClr val="FFFF00"/>
                </a:solidFill>
              </a:rPr>
              <a:t>BlackInk</a:t>
            </a:r>
            <a:r>
              <a:rPr lang="en-IN" sz="2100" b="1" dirty="0" smtClean="0">
                <a:solidFill>
                  <a:srgbClr val="FFFF00"/>
                </a:solidFill>
              </a:rPr>
              <a:t> extends Ink{}</a:t>
            </a:r>
          </a:p>
          <a:p>
            <a:pPr>
              <a:buNone/>
            </a:pPr>
            <a:endParaRPr lang="en-IN" sz="2100" b="1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100" b="1" dirty="0" smtClean="0">
                <a:solidFill>
                  <a:srgbClr val="FFFF00"/>
                </a:solidFill>
              </a:rPr>
              <a:t>class </a:t>
            </a:r>
            <a:r>
              <a:rPr lang="en-IN" sz="2100" b="1" dirty="0" err="1" smtClean="0">
                <a:solidFill>
                  <a:srgbClr val="FFFF00"/>
                </a:solidFill>
              </a:rPr>
              <a:t>TwistInTaleCasting</a:t>
            </a:r>
            <a:r>
              <a:rPr lang="en-IN" sz="2100" b="1" dirty="0" smtClean="0">
                <a:solidFill>
                  <a:srgbClr val="FFFF00"/>
                </a:solidFill>
              </a:rPr>
              <a:t> {</a:t>
            </a:r>
          </a:p>
          <a:p>
            <a:pPr>
              <a:buNone/>
            </a:pPr>
            <a:r>
              <a:rPr lang="en-IN" sz="2100" b="1" dirty="0" smtClean="0">
                <a:solidFill>
                  <a:srgbClr val="FFFF00"/>
                </a:solidFill>
              </a:rPr>
              <a:t>    public static void main(String </a:t>
            </a:r>
            <a:r>
              <a:rPr lang="en-IN" sz="2100" b="1" dirty="0" err="1" smtClean="0">
                <a:solidFill>
                  <a:srgbClr val="FFFF00"/>
                </a:solidFill>
              </a:rPr>
              <a:t>args</a:t>
            </a:r>
            <a:r>
              <a:rPr lang="en-IN" sz="2100" b="1" dirty="0" smtClean="0">
                <a:solidFill>
                  <a:srgbClr val="FFFF00"/>
                </a:solidFill>
              </a:rPr>
              <a:t>[]) {</a:t>
            </a:r>
          </a:p>
          <a:p>
            <a:pPr>
              <a:buNone/>
            </a:pPr>
            <a:r>
              <a:rPr lang="en-IN" sz="2100" b="1" dirty="0" smtClean="0">
                <a:solidFill>
                  <a:srgbClr val="FFFF00"/>
                </a:solidFill>
              </a:rPr>
              <a:t>        Printable </a:t>
            </a:r>
            <a:r>
              <a:rPr lang="en-IN" sz="2100" b="1" dirty="0" err="1" smtClean="0">
                <a:solidFill>
                  <a:srgbClr val="FFFF00"/>
                </a:solidFill>
              </a:rPr>
              <a:t>printable</a:t>
            </a:r>
            <a:r>
              <a:rPr lang="en-IN" sz="2100" b="1" dirty="0" smtClean="0">
                <a:solidFill>
                  <a:srgbClr val="FFFF00"/>
                </a:solidFill>
              </a:rPr>
              <a:t> = null;</a:t>
            </a:r>
          </a:p>
          <a:p>
            <a:pPr>
              <a:buNone/>
            </a:pPr>
            <a:r>
              <a:rPr lang="en-IN" sz="2100" b="1" dirty="0" smtClean="0">
                <a:solidFill>
                  <a:srgbClr val="FFFF00"/>
                </a:solidFill>
              </a:rPr>
              <a:t>        </a:t>
            </a:r>
            <a:r>
              <a:rPr lang="en-IN" sz="2100" b="1" dirty="0" err="1" smtClean="0">
                <a:solidFill>
                  <a:srgbClr val="FFFF00"/>
                </a:solidFill>
              </a:rPr>
              <a:t>BlackInk</a:t>
            </a:r>
            <a:r>
              <a:rPr lang="en-IN" sz="2100" b="1" dirty="0" smtClean="0">
                <a:solidFill>
                  <a:srgbClr val="FFFF00"/>
                </a:solidFill>
              </a:rPr>
              <a:t> </a:t>
            </a:r>
            <a:r>
              <a:rPr lang="en-IN" sz="2100" b="1" dirty="0" err="1" smtClean="0">
                <a:solidFill>
                  <a:srgbClr val="FFFF00"/>
                </a:solidFill>
              </a:rPr>
              <a:t>blackInk</a:t>
            </a:r>
            <a:r>
              <a:rPr lang="en-IN" sz="2100" b="1" dirty="0" smtClean="0">
                <a:solidFill>
                  <a:srgbClr val="FFFF00"/>
                </a:solidFill>
              </a:rPr>
              <a:t> = new </a:t>
            </a:r>
            <a:r>
              <a:rPr lang="en-IN" sz="2100" b="1" dirty="0" err="1" smtClean="0">
                <a:solidFill>
                  <a:srgbClr val="FFFF00"/>
                </a:solidFill>
              </a:rPr>
              <a:t>BlackInk</a:t>
            </a:r>
            <a:r>
              <a:rPr lang="en-IN" sz="2100" b="1" dirty="0" smtClean="0">
                <a:solidFill>
                  <a:srgbClr val="FFFF00"/>
                </a:solidFill>
              </a:rPr>
              <a:t>();</a:t>
            </a:r>
          </a:p>
          <a:p>
            <a:pPr>
              <a:buNone/>
            </a:pPr>
            <a:r>
              <a:rPr lang="en-IN" sz="2100" b="1" dirty="0" smtClean="0">
                <a:solidFill>
                  <a:srgbClr val="FFFF00"/>
                </a:solidFill>
              </a:rPr>
              <a:t>        printable = (Printable)</a:t>
            </a:r>
            <a:r>
              <a:rPr lang="en-IN" sz="2100" b="1" dirty="0" err="1" smtClean="0">
                <a:solidFill>
                  <a:srgbClr val="FFFF00"/>
                </a:solidFill>
              </a:rPr>
              <a:t>blackInk</a:t>
            </a:r>
            <a:r>
              <a:rPr lang="en-IN" sz="2100" b="1" dirty="0" smtClean="0">
                <a:solidFill>
                  <a:srgbClr val="FFFF00"/>
                </a:solidFill>
              </a:rPr>
              <a:t>;</a:t>
            </a:r>
          </a:p>
          <a:p>
            <a:pPr>
              <a:buNone/>
            </a:pPr>
            <a:r>
              <a:rPr lang="en-IN" sz="2100" b="1" dirty="0" smtClean="0">
                <a:solidFill>
                  <a:srgbClr val="FFFF00"/>
                </a:solidFill>
              </a:rPr>
              <a:t>        </a:t>
            </a:r>
          </a:p>
          <a:p>
            <a:pPr>
              <a:buNone/>
            </a:pPr>
            <a:r>
              <a:rPr lang="en-IN" sz="2100" b="1" dirty="0" smtClean="0">
                <a:solidFill>
                  <a:srgbClr val="FFFF00"/>
                </a:solidFill>
              </a:rPr>
              <a:t>    }</a:t>
            </a:r>
          </a:p>
          <a:p>
            <a:pPr>
              <a:buNone/>
            </a:pPr>
            <a:r>
              <a:rPr lang="en-IN" sz="2100" b="1" dirty="0" smtClean="0">
                <a:solidFill>
                  <a:srgbClr val="FFFF00"/>
                </a:solidFill>
              </a:rPr>
              <a:t>}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7" name="Rectangular Callout 6"/>
          <p:cNvSpPr/>
          <p:nvPr/>
        </p:nvSpPr>
        <p:spPr>
          <a:xfrm>
            <a:off x="357158" y="5643578"/>
            <a:ext cx="3714776" cy="928694"/>
          </a:xfrm>
          <a:prstGeom prst="wedgeRectCallout">
            <a:avLst>
              <a:gd name="adj1" fmla="val 22587"/>
              <a:gd name="adj2" fmla="val -1474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Answer: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printable = (Printable)</a:t>
            </a:r>
            <a:r>
              <a:rPr lang="en-IN" dirty="0" err="1" smtClean="0">
                <a:solidFill>
                  <a:srgbClr val="C00000"/>
                </a:solidFill>
              </a:rPr>
              <a:t>blackInk</a:t>
            </a:r>
            <a:r>
              <a:rPr lang="en-IN" dirty="0" smtClean="0">
                <a:solidFill>
                  <a:srgbClr val="C00000"/>
                </a:solidFill>
              </a:rPr>
              <a:t> will throw runtime exception.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19676" y="2643182"/>
            <a:ext cx="4124324" cy="3278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r>
              <a:rPr lang="en-IN" sz="3200" b="1" dirty="0" smtClean="0">
                <a:solidFill>
                  <a:schemeClr val="bg1"/>
                </a:solidFill>
              </a:rPr>
              <a:t>A. printable = (Printable)</a:t>
            </a:r>
            <a:r>
              <a:rPr lang="en-IN" sz="3200" b="1" dirty="0" err="1" smtClean="0">
                <a:solidFill>
                  <a:schemeClr val="bg1"/>
                </a:solidFill>
              </a:rPr>
              <a:t>blackInk</a:t>
            </a:r>
            <a:r>
              <a:rPr lang="en-IN" sz="3200" b="1" dirty="0" smtClean="0">
                <a:solidFill>
                  <a:schemeClr val="bg1"/>
                </a:solidFill>
              </a:rPr>
              <a:t> will throw compilation error.</a:t>
            </a:r>
          </a:p>
          <a:p>
            <a:endParaRPr lang="en-IN" sz="3200" b="1" dirty="0" smtClean="0">
              <a:solidFill>
                <a:schemeClr val="bg1"/>
              </a:solidFill>
            </a:endParaRPr>
          </a:p>
          <a:p>
            <a:r>
              <a:rPr lang="en-IN" sz="3200" b="1" dirty="0" smtClean="0">
                <a:solidFill>
                  <a:schemeClr val="bg1"/>
                </a:solidFill>
              </a:rPr>
              <a:t>B. printable = (Printable)</a:t>
            </a:r>
            <a:r>
              <a:rPr lang="en-IN" sz="3200" b="1" dirty="0" err="1" smtClean="0">
                <a:solidFill>
                  <a:schemeClr val="bg1"/>
                </a:solidFill>
              </a:rPr>
              <a:t>blackInk</a:t>
            </a:r>
            <a:r>
              <a:rPr lang="en-IN" sz="3200" b="1" dirty="0" smtClean="0">
                <a:solidFill>
                  <a:schemeClr val="bg1"/>
                </a:solidFill>
              </a:rPr>
              <a:t> will throw runtime exception.</a:t>
            </a:r>
          </a:p>
          <a:p>
            <a:endParaRPr lang="en-IN" sz="3200" b="1" dirty="0" smtClean="0">
              <a:solidFill>
                <a:schemeClr val="bg1"/>
              </a:solidFill>
            </a:endParaRPr>
          </a:p>
          <a:p>
            <a:r>
              <a:rPr lang="en-IN" sz="3200" b="1" dirty="0" smtClean="0">
                <a:solidFill>
                  <a:schemeClr val="bg1"/>
                </a:solidFill>
              </a:rPr>
              <a:t>C. printable = (Printable)</a:t>
            </a:r>
            <a:r>
              <a:rPr lang="en-IN" sz="3200" b="1" dirty="0" err="1" smtClean="0">
                <a:solidFill>
                  <a:schemeClr val="bg1"/>
                </a:solidFill>
              </a:rPr>
              <a:t>blackInk</a:t>
            </a:r>
            <a:r>
              <a:rPr lang="en-IN" sz="3200" b="1" dirty="0" smtClean="0">
                <a:solidFill>
                  <a:schemeClr val="bg1"/>
                </a:solidFill>
              </a:rPr>
              <a:t> will throw checked exception.</a:t>
            </a:r>
          </a:p>
          <a:p>
            <a:endParaRPr lang="en-IN" sz="3200" b="1" dirty="0" smtClean="0">
              <a:solidFill>
                <a:schemeClr val="bg1"/>
              </a:solidFill>
            </a:endParaRPr>
          </a:p>
          <a:p>
            <a:r>
              <a:rPr lang="en-IN" sz="3200" b="1" dirty="0" smtClean="0">
                <a:solidFill>
                  <a:schemeClr val="bg1"/>
                </a:solidFill>
              </a:rPr>
              <a:t>D. The following line of code will fail to compile: </a:t>
            </a:r>
          </a:p>
          <a:p>
            <a:pPr>
              <a:buNone/>
            </a:pPr>
            <a:r>
              <a:rPr lang="en-IN" sz="3200" b="1" dirty="0" smtClean="0">
                <a:solidFill>
                  <a:schemeClr val="bg1"/>
                </a:solidFill>
              </a:rPr>
              <a:t>    printable = </a:t>
            </a:r>
            <a:r>
              <a:rPr lang="en-IN" sz="3200" b="1" dirty="0" err="1" smtClean="0">
                <a:solidFill>
                  <a:schemeClr val="bg1"/>
                </a:solidFill>
              </a:rPr>
              <a:t>blackInk</a:t>
            </a:r>
            <a:r>
              <a:rPr lang="en-IN" sz="3200" b="1" dirty="0" smtClean="0">
                <a:solidFill>
                  <a:schemeClr val="bg1"/>
                </a:solidFill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IllegalArgumentException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getfile 4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18" y="2432381"/>
            <a:ext cx="5715040" cy="3279121"/>
          </a:xfrm>
        </p:spPr>
      </p:pic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IllegalArgumentException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As the name of this exception suggests,</a:t>
            </a:r>
            <a:r>
              <a:rPr lang="en-IN" sz="2800" dirty="0" smtClean="0">
                <a:solidFill>
                  <a:srgbClr val="FFFF00"/>
                </a:solidFill>
              </a:rPr>
              <a:t> </a:t>
            </a:r>
            <a:r>
              <a:rPr lang="en-IN" sz="2800" dirty="0" err="1" smtClean="0">
                <a:solidFill>
                  <a:srgbClr val="FFFF00"/>
                </a:solidFill>
              </a:rPr>
              <a:t>IllegalArgumentException</a:t>
            </a:r>
            <a:r>
              <a:rPr lang="en-IN" sz="2800" dirty="0" smtClean="0"/>
              <a:t> </a:t>
            </a:r>
            <a:r>
              <a:rPr lang="en-IN" sz="2800" dirty="0" smtClean="0">
                <a:solidFill>
                  <a:schemeClr val="bg1"/>
                </a:solidFill>
              </a:rPr>
              <a:t>is thrown to specify that a method has passed illegal or inappropriate arguments.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For example: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Thread </a:t>
            </a:r>
            <a:r>
              <a:rPr lang="en-US" sz="2800" b="1" dirty="0" err="1" smtClean="0">
                <a:solidFill>
                  <a:srgbClr val="FFFF00"/>
                </a:solidFill>
              </a:rPr>
              <a:t>th</a:t>
            </a:r>
            <a:r>
              <a:rPr lang="en-US" sz="2800" b="1" dirty="0" smtClean="0">
                <a:solidFill>
                  <a:srgbClr val="FFFF00"/>
                </a:solidFill>
              </a:rPr>
              <a:t>=new Thread();</a:t>
            </a:r>
          </a:p>
          <a:p>
            <a:pPr>
              <a:buNone/>
            </a:pPr>
            <a:r>
              <a:rPr lang="en-US" sz="2800" b="1" dirty="0" err="1" smtClean="0">
                <a:solidFill>
                  <a:srgbClr val="FFFF00"/>
                </a:solidFill>
              </a:rPr>
              <a:t>th.setPriority</a:t>
            </a:r>
            <a:r>
              <a:rPr lang="en-US" sz="2800" b="1" dirty="0" smtClean="0">
                <a:solidFill>
                  <a:srgbClr val="FFFF00"/>
                </a:solidFill>
              </a:rPr>
              <a:t>(11);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bg1"/>
                </a:solidFill>
              </a:rPr>
              <a:t>The statement will throw </a:t>
            </a:r>
            <a:r>
              <a:rPr lang="en-US" sz="2800" dirty="0" err="1" smtClean="0">
                <a:solidFill>
                  <a:srgbClr val="FFFF00"/>
                </a:solidFill>
              </a:rPr>
              <a:t>IllegalArgumentException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because value passed to </a:t>
            </a:r>
            <a:r>
              <a:rPr lang="en-US" sz="2800" dirty="0" err="1" smtClean="0">
                <a:solidFill>
                  <a:srgbClr val="FFFF00"/>
                </a:solidFill>
              </a:rPr>
              <a:t>setPriority</a:t>
            </a:r>
            <a:r>
              <a:rPr lang="en-US" sz="2800" dirty="0" smtClean="0">
                <a:solidFill>
                  <a:srgbClr val="FFFF00"/>
                </a:solidFill>
              </a:rPr>
              <a:t>( ) </a:t>
            </a:r>
            <a:r>
              <a:rPr lang="en-US" sz="2800" dirty="0" smtClean="0">
                <a:solidFill>
                  <a:schemeClr val="bg1"/>
                </a:solidFill>
              </a:rPr>
              <a:t>method cannot be more than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FF00"/>
                </a:solidFill>
              </a:rPr>
              <a:t>10 </a:t>
            </a:r>
            <a:endParaRPr lang="en-IN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IllegalStateException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getfile 4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2432381"/>
            <a:ext cx="7786741" cy="3854139"/>
          </a:xfrm>
        </p:spPr>
      </p:pic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CHAPTER 19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			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		                   </a:t>
            </a:r>
            <a:r>
              <a:rPr lang="en-US" sz="3600" b="1" u="sng" dirty="0" smtClean="0">
                <a:solidFill>
                  <a:schemeClr val="bg1"/>
                </a:solidFill>
              </a:rPr>
              <a:t>Advance Concepts</a:t>
            </a:r>
          </a:p>
          <a:p>
            <a:pPr>
              <a:lnSpc>
                <a:spcPct val="80000"/>
              </a:lnSpc>
              <a:buNone/>
            </a:pPr>
            <a:endParaRPr lang="en-US" sz="3600" b="1" u="sng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4000" b="1" u="sng" dirty="0" smtClean="0">
                <a:solidFill>
                  <a:schemeClr val="bg1"/>
                </a:solidFill>
              </a:rPr>
              <a:t>Topics Covered</a:t>
            </a:r>
          </a:p>
          <a:p>
            <a:r>
              <a:rPr lang="en-US" sz="3600" b="1" dirty="0" smtClean="0">
                <a:solidFill>
                  <a:srgbClr val="FFFF00"/>
                </a:solidFill>
              </a:rPr>
              <a:t>The Error class</a:t>
            </a:r>
          </a:p>
          <a:p>
            <a:r>
              <a:rPr lang="en-US" sz="3600" b="1" dirty="0" smtClean="0">
                <a:solidFill>
                  <a:srgbClr val="FFFF00"/>
                </a:solidFill>
              </a:rPr>
              <a:t>Java’s New Exception Handling Features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06" y="133871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IllegalStateException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An</a:t>
            </a:r>
            <a:r>
              <a:rPr lang="en-IN" sz="2800" dirty="0" smtClean="0">
                <a:solidFill>
                  <a:srgbClr val="FFFF00"/>
                </a:solidFill>
              </a:rPr>
              <a:t> </a:t>
            </a:r>
            <a:r>
              <a:rPr lang="en-IN" sz="2800" b="1" dirty="0" err="1" smtClean="0">
                <a:solidFill>
                  <a:srgbClr val="FFFF00"/>
                </a:solidFill>
              </a:rPr>
              <a:t>IllegalStateException</a:t>
            </a:r>
            <a:r>
              <a:rPr lang="en-IN" sz="2800" dirty="0" smtClean="0"/>
              <a:t> </a:t>
            </a:r>
            <a:r>
              <a:rPr lang="en-IN" sz="2800" dirty="0" smtClean="0">
                <a:solidFill>
                  <a:schemeClr val="bg1"/>
                </a:solidFill>
              </a:rPr>
              <a:t>signals that a method has been invoked at an illegal or inappropriate time. </a:t>
            </a:r>
          </a:p>
          <a:p>
            <a:endParaRPr lang="en-IN" sz="2800" dirty="0" smtClean="0">
              <a:solidFill>
                <a:schemeClr val="bg1"/>
              </a:solidFill>
            </a:endParaRPr>
          </a:p>
          <a:p>
            <a:endParaRPr lang="en-IN" sz="2800" dirty="0" smtClean="0">
              <a:solidFill>
                <a:schemeClr val="bg1"/>
              </a:solidFill>
            </a:endParaRPr>
          </a:p>
          <a:p>
            <a:endParaRPr lang="en-IN" sz="2800" dirty="0" smtClean="0">
              <a:solidFill>
                <a:schemeClr val="bg1"/>
              </a:solidFill>
            </a:endParaRPr>
          </a:p>
          <a:p>
            <a:r>
              <a:rPr lang="en-IN" sz="2800" dirty="0" smtClean="0">
                <a:solidFill>
                  <a:schemeClr val="bg1"/>
                </a:solidFill>
              </a:rPr>
              <a:t>In other words, the Java environment or Java application is not in an appropriate state for the requested operation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IllegalStateException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IN" sz="2800" dirty="0" smtClean="0">
                <a:solidFill>
                  <a:schemeClr val="bg1"/>
                </a:solidFill>
              </a:rPr>
              <a:t>For example:  </a:t>
            </a:r>
          </a:p>
          <a:p>
            <a:pPr fontAlgn="base">
              <a:buNone/>
            </a:pPr>
            <a:r>
              <a:rPr lang="en-IN" sz="2800" b="1" dirty="0" err="1" smtClean="0">
                <a:solidFill>
                  <a:srgbClr val="FFFF00"/>
                </a:solidFill>
              </a:rPr>
              <a:t>Iterator</a:t>
            </a:r>
            <a:r>
              <a:rPr lang="en-IN" sz="2800" b="1" dirty="0" smtClean="0">
                <a:solidFill>
                  <a:srgbClr val="FFFF00"/>
                </a:solidFill>
              </a:rPr>
              <a:t> it = vect1.iterator();</a:t>
            </a:r>
          </a:p>
          <a:p>
            <a:pPr fontAlgn="base">
              <a:buNone/>
            </a:pPr>
            <a:r>
              <a:rPr lang="en-IN" sz="2800" b="1" dirty="0" smtClean="0">
                <a:solidFill>
                  <a:srgbClr val="FFFF00"/>
                </a:solidFill>
              </a:rPr>
              <a:t>         while(</a:t>
            </a:r>
            <a:r>
              <a:rPr lang="en-IN" sz="2800" b="1" dirty="0" err="1" smtClean="0">
                <a:solidFill>
                  <a:srgbClr val="FFFF00"/>
                </a:solidFill>
              </a:rPr>
              <a:t>it.hasNext</a:t>
            </a:r>
            <a:r>
              <a:rPr lang="en-IN" sz="2800" b="1" dirty="0" smtClean="0">
                <a:solidFill>
                  <a:srgbClr val="FFFF00"/>
                </a:solidFill>
              </a:rPr>
              <a:t>())</a:t>
            </a:r>
          </a:p>
          <a:p>
            <a:pPr fontAlgn="base">
              <a:buNone/>
            </a:pPr>
            <a:r>
              <a:rPr lang="en-IN" sz="2800" b="1" dirty="0" smtClean="0">
                <a:solidFill>
                  <a:srgbClr val="FFFF00"/>
                </a:solidFill>
              </a:rPr>
              <a:t>         {</a:t>
            </a:r>
          </a:p>
          <a:p>
            <a:pPr fontAlgn="base">
              <a:buNone/>
            </a:pPr>
            <a:r>
              <a:rPr lang="en-IN" sz="2800" b="1" dirty="0" smtClean="0">
                <a:solidFill>
                  <a:srgbClr val="FFFF00"/>
                </a:solidFill>
              </a:rPr>
              <a:t>            </a:t>
            </a:r>
            <a:r>
              <a:rPr lang="en-IN" sz="2800" b="1" dirty="0" err="1" smtClean="0">
                <a:solidFill>
                  <a:srgbClr val="FFFF00"/>
                </a:solidFill>
              </a:rPr>
              <a:t>it.remove</a:t>
            </a:r>
            <a:r>
              <a:rPr lang="en-IN" sz="2800" b="1" dirty="0" smtClean="0">
                <a:solidFill>
                  <a:srgbClr val="FFFF00"/>
                </a:solidFill>
              </a:rPr>
              <a:t>();  </a:t>
            </a:r>
          </a:p>
          <a:p>
            <a:pPr fontAlgn="base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	       }</a:t>
            </a:r>
            <a:endParaRPr lang="en-IN" sz="2800" b="1" dirty="0" smtClean="0">
              <a:solidFill>
                <a:srgbClr val="FFFF00"/>
              </a:solidFill>
            </a:endParaRPr>
          </a:p>
          <a:p>
            <a:pPr fontAlgn="base">
              <a:buNone/>
            </a:pPr>
            <a:r>
              <a:rPr lang="en-IN" sz="2800" b="1" dirty="0" smtClean="0">
                <a:solidFill>
                  <a:srgbClr val="00B0F0"/>
                </a:solidFill>
              </a:rPr>
              <a:t>         </a:t>
            </a:r>
          </a:p>
          <a:p>
            <a:pPr fontAlgn="base">
              <a:buNone/>
            </a:pPr>
            <a:r>
              <a:rPr lang="en-IN" sz="2800" dirty="0" smtClean="0">
                <a:solidFill>
                  <a:schemeClr val="bg1"/>
                </a:solidFill>
              </a:rPr>
              <a:t>The above code works fine. But calling </a:t>
            </a:r>
            <a:r>
              <a:rPr lang="en-IN" sz="2800" b="1" dirty="0" err="1" smtClean="0">
                <a:solidFill>
                  <a:srgbClr val="FFFF00"/>
                </a:solidFill>
              </a:rPr>
              <a:t>it.remove</a:t>
            </a:r>
            <a:r>
              <a:rPr lang="en-IN" sz="2800" b="1" dirty="0" smtClean="0">
                <a:solidFill>
                  <a:srgbClr val="FFFF00"/>
                </a:solidFill>
              </a:rPr>
              <a:t>() </a:t>
            </a:r>
          </a:p>
          <a:p>
            <a:pPr fontAlgn="base">
              <a:buNone/>
            </a:pPr>
            <a:r>
              <a:rPr lang="en-IN" sz="2800" dirty="0" smtClean="0">
                <a:solidFill>
                  <a:schemeClr val="bg1"/>
                </a:solidFill>
              </a:rPr>
              <a:t>without calling </a:t>
            </a:r>
            <a:r>
              <a:rPr lang="en-IN" sz="2800" b="1" dirty="0" err="1" smtClean="0">
                <a:solidFill>
                  <a:srgbClr val="FFFF00"/>
                </a:solidFill>
              </a:rPr>
              <a:t>it.next</a:t>
            </a:r>
            <a:r>
              <a:rPr lang="en-IN" sz="2800" b="1" dirty="0" smtClean="0">
                <a:solidFill>
                  <a:srgbClr val="FFFF00"/>
                </a:solidFill>
              </a:rPr>
              <a:t>() </a:t>
            </a:r>
            <a:r>
              <a:rPr lang="en-IN" sz="2800" dirty="0" smtClean="0">
                <a:solidFill>
                  <a:schemeClr val="bg1"/>
                </a:solidFill>
              </a:rPr>
              <a:t>is an </a:t>
            </a:r>
            <a:r>
              <a:rPr lang="en-IN" sz="2800" dirty="0" err="1" smtClean="0">
                <a:solidFill>
                  <a:srgbClr val="FFFF00"/>
                </a:solidFill>
              </a:rPr>
              <a:t>IllegalStateException</a:t>
            </a:r>
            <a:r>
              <a:rPr lang="en-IN" sz="2800" dirty="0" smtClean="0">
                <a:solidFill>
                  <a:srgbClr val="FFFF00"/>
                </a:solidFill>
              </a:rPr>
              <a:t>. </a:t>
            </a:r>
            <a:endParaRPr lang="en-IN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NullPointerException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getfile (47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857364"/>
            <a:ext cx="7643866" cy="4214842"/>
          </a:xfrm>
        </p:spPr>
      </p:pic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NullPointerException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bg1"/>
                </a:solidFill>
              </a:rPr>
              <a:t>This exception is thrown by the JVM if you try to access a method or a variable with a null value.</a:t>
            </a: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The only way to avoid this exception is </a:t>
            </a:r>
            <a:r>
              <a:rPr lang="en-IN" sz="2800" dirty="0" smtClean="0">
                <a:solidFill>
                  <a:srgbClr val="FFFF00"/>
                </a:solidFill>
              </a:rPr>
              <a:t>to ensure that the reference variable has been assigned a non-null value</a:t>
            </a:r>
            <a:endParaRPr lang="en-US" sz="2800" dirty="0" smtClean="0">
              <a:solidFill>
                <a:srgbClr val="FFFF0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Causes Of </a:t>
            </a:r>
            <a:r>
              <a:rPr lang="en-IN" b="1" dirty="0" err="1" smtClean="0">
                <a:solidFill>
                  <a:srgbClr val="FFFF00"/>
                </a:solidFill>
              </a:rPr>
              <a:t>NullPointerException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Accessing members of a reference variable that is assigned a</a:t>
            </a:r>
            <a:r>
              <a:rPr lang="en-IN" dirty="0" smtClean="0"/>
              <a:t> </a:t>
            </a:r>
            <a:r>
              <a:rPr lang="en-IN" dirty="0" smtClean="0">
                <a:solidFill>
                  <a:srgbClr val="FFFF00"/>
                </a:solidFill>
              </a:rPr>
              <a:t>null</a:t>
            </a:r>
            <a:r>
              <a:rPr lang="en-IN" dirty="0" smtClean="0"/>
              <a:t> </a:t>
            </a:r>
            <a:r>
              <a:rPr lang="en-IN" dirty="0" smtClean="0">
                <a:solidFill>
                  <a:schemeClr val="bg1"/>
                </a:solidFill>
              </a:rPr>
              <a:t>value.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Accessing members of an uninitialized instance or static reference variable. These are implicitly assigned a</a:t>
            </a:r>
            <a:r>
              <a:rPr lang="en-IN" dirty="0" smtClean="0"/>
              <a:t> </a:t>
            </a:r>
            <a:r>
              <a:rPr lang="en-IN" dirty="0" smtClean="0">
                <a:solidFill>
                  <a:srgbClr val="FFFF00"/>
                </a:solidFill>
              </a:rPr>
              <a:t>null</a:t>
            </a:r>
            <a:r>
              <a:rPr lang="en-IN" dirty="0" smtClean="0"/>
              <a:t> </a:t>
            </a:r>
            <a:r>
              <a:rPr lang="en-IN" dirty="0" smtClean="0">
                <a:solidFill>
                  <a:schemeClr val="bg1"/>
                </a:solidFill>
              </a:rPr>
              <a:t>value.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Attempting to access positions of a nonexistent array.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Using members of an array element that are assigned a</a:t>
            </a:r>
            <a:r>
              <a:rPr lang="en-IN" dirty="0" smtClean="0"/>
              <a:t> </a:t>
            </a:r>
            <a:r>
              <a:rPr lang="en-IN" dirty="0" smtClean="0">
                <a:solidFill>
                  <a:srgbClr val="FFFF00"/>
                </a:solidFill>
              </a:rPr>
              <a:t>null</a:t>
            </a:r>
            <a:r>
              <a:rPr lang="en-IN" dirty="0" smtClean="0"/>
              <a:t> </a:t>
            </a:r>
            <a:r>
              <a:rPr lang="en-IN" dirty="0" smtClean="0">
                <a:solidFill>
                  <a:schemeClr val="bg1"/>
                </a:solidFill>
              </a:rPr>
              <a:t>value.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NullPointerException</a:t>
            </a:r>
            <a:r>
              <a:rPr lang="en-IN" b="1" dirty="0" smtClean="0"/>
              <a:t> </a:t>
            </a:r>
            <a:r>
              <a:rPr lang="en-IN" b="1" dirty="0" smtClean="0">
                <a:solidFill>
                  <a:schemeClr val="bg1"/>
                </a:solidFill>
              </a:rPr>
              <a:t>Example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getfile (48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2714620"/>
            <a:ext cx="8572560" cy="3786214"/>
          </a:xfrm>
        </p:spPr>
      </p:pic>
      <p:sp>
        <p:nvSpPr>
          <p:cNvPr id="6" name="TextBox 5"/>
          <p:cNvSpPr txBox="1"/>
          <p:nvPr/>
        </p:nvSpPr>
        <p:spPr>
          <a:xfrm>
            <a:off x="857224" y="1714488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The code below tries to access the method add on variable list, which has been assigned a</a:t>
            </a:r>
            <a:r>
              <a:rPr lang="en-IN" b="1" dirty="0" smtClean="0">
                <a:solidFill>
                  <a:srgbClr val="FF0000"/>
                </a:solidFill>
              </a:rPr>
              <a:t> </a:t>
            </a:r>
            <a:r>
              <a:rPr lang="en-IN" b="1" dirty="0" smtClean="0">
                <a:solidFill>
                  <a:srgbClr val="FFFF00"/>
                </a:solidFill>
              </a:rPr>
              <a:t>null</a:t>
            </a:r>
            <a:r>
              <a:rPr lang="en-IN" b="1" dirty="0" smtClean="0"/>
              <a:t> </a:t>
            </a:r>
            <a:r>
              <a:rPr lang="en-IN" b="1" dirty="0" smtClean="0">
                <a:solidFill>
                  <a:schemeClr val="bg1"/>
                </a:solidFill>
              </a:rPr>
              <a:t>value. So it throws a </a:t>
            </a:r>
            <a:r>
              <a:rPr lang="en-IN" b="1" dirty="0" smtClean="0">
                <a:solidFill>
                  <a:srgbClr val="FFFF00"/>
                </a:solidFill>
              </a:rPr>
              <a:t>“</a:t>
            </a:r>
            <a:r>
              <a:rPr lang="en-IN" b="1" dirty="0" err="1" smtClean="0">
                <a:solidFill>
                  <a:srgbClr val="FFFF00"/>
                </a:solidFill>
              </a:rPr>
              <a:t>NullPointerException</a:t>
            </a:r>
            <a:r>
              <a:rPr lang="en-IN" b="1" dirty="0" smtClean="0">
                <a:solidFill>
                  <a:srgbClr val="FFFF00"/>
                </a:solidFill>
              </a:rPr>
              <a:t>”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4000496" y="4500570"/>
            <a:ext cx="4843490" cy="612648"/>
          </a:xfrm>
          <a:prstGeom prst="wedgeRectCallout">
            <a:avLst>
              <a:gd name="adj1" fmla="val -101184"/>
              <a:gd name="adj2" fmla="val -151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Will throw </a:t>
            </a:r>
            <a:r>
              <a:rPr lang="en-IN" b="1" dirty="0" err="1" smtClean="0">
                <a:solidFill>
                  <a:srgbClr val="FFFF00"/>
                </a:solidFill>
              </a:rPr>
              <a:t>NullPointerException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NullPointerException</a:t>
            </a:r>
            <a:r>
              <a:rPr lang="en-IN" b="1" dirty="0" smtClean="0">
                <a:solidFill>
                  <a:srgbClr val="FFFF00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Example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getfile (48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2786058"/>
            <a:ext cx="8501122" cy="3571900"/>
          </a:xfrm>
        </p:spPr>
      </p:pic>
      <p:sp>
        <p:nvSpPr>
          <p:cNvPr id="6" name="TextBox 5"/>
          <p:cNvSpPr txBox="1"/>
          <p:nvPr/>
        </p:nvSpPr>
        <p:spPr>
          <a:xfrm>
            <a:off x="857224" y="1714488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Another set of conditions when code may throw the </a:t>
            </a:r>
            <a:r>
              <a:rPr lang="en-IN" b="1" dirty="0" err="1" smtClean="0">
                <a:solidFill>
                  <a:srgbClr val="FFFF00"/>
                </a:solidFill>
              </a:rPr>
              <a:t>NullPointerException</a:t>
            </a:r>
            <a:r>
              <a:rPr lang="en-IN" b="1" dirty="0" smtClean="0">
                <a:solidFill>
                  <a:srgbClr val="FFFF00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involves use of arrays: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000628" y="2857496"/>
            <a:ext cx="3500462" cy="612648"/>
          </a:xfrm>
          <a:prstGeom prst="wedgeRectCallout">
            <a:avLst>
              <a:gd name="adj1" fmla="val -86057"/>
              <a:gd name="adj2" fmla="val 444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Will throw </a:t>
            </a:r>
            <a:r>
              <a:rPr lang="en-IN" b="1" dirty="0" err="1" smtClean="0">
                <a:solidFill>
                  <a:srgbClr val="FFFF00"/>
                </a:solidFill>
              </a:rPr>
              <a:t>NullPointerException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000496" y="4500570"/>
            <a:ext cx="2928958" cy="612648"/>
          </a:xfrm>
          <a:prstGeom prst="wedgeRectCallout">
            <a:avLst>
              <a:gd name="adj1" fmla="val -53191"/>
              <a:gd name="adj2" fmla="val -1192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Will throw </a:t>
            </a:r>
            <a:r>
              <a:rPr lang="en-IN" b="1" dirty="0" err="1" smtClean="0">
                <a:solidFill>
                  <a:srgbClr val="FFFF00"/>
                </a:solidFill>
              </a:rPr>
              <a:t>NullPointerException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What will happen if we remove </a:t>
            </a:r>
            <a:r>
              <a:rPr lang="en-IN" b="1" dirty="0" err="1" smtClean="0">
                <a:solidFill>
                  <a:schemeClr val="bg1"/>
                </a:solidFill>
              </a:rPr>
              <a:t>toString</a:t>
            </a:r>
            <a:r>
              <a:rPr lang="en-IN" b="1" dirty="0" smtClean="0">
                <a:solidFill>
                  <a:schemeClr val="bg1"/>
                </a:solidFill>
              </a:rPr>
              <a:t>( ) from last SOP ?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String [ ] </a:t>
            </a:r>
            <a:r>
              <a:rPr lang="en-US" sz="2800" dirty="0" err="1" smtClean="0">
                <a:solidFill>
                  <a:srgbClr val="FFFF00"/>
                </a:solidFill>
              </a:rPr>
              <a:t>newLapotops</a:t>
            </a:r>
            <a:r>
              <a:rPr lang="en-US" sz="2800" dirty="0" smtClean="0">
                <a:solidFill>
                  <a:srgbClr val="FFFF00"/>
                </a:solidFill>
              </a:rPr>
              <a:t>=new String[2];</a:t>
            </a:r>
          </a:p>
          <a:p>
            <a:pPr>
              <a:buNone/>
            </a:pPr>
            <a:endParaRPr lang="en-US" sz="28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800" dirty="0" err="1" smtClean="0">
                <a:solidFill>
                  <a:srgbClr val="FFFF00"/>
                </a:solidFill>
              </a:rPr>
              <a:t>System.out.println</a:t>
            </a:r>
            <a:r>
              <a:rPr lang="en-US" sz="2800" dirty="0" smtClean="0">
                <a:solidFill>
                  <a:srgbClr val="FFFF00"/>
                </a:solidFill>
              </a:rPr>
              <a:t>(</a:t>
            </a:r>
            <a:r>
              <a:rPr lang="en-US" sz="2800" dirty="0" err="1" smtClean="0">
                <a:solidFill>
                  <a:srgbClr val="FFFF00"/>
                </a:solidFill>
              </a:rPr>
              <a:t>newLaptops</a:t>
            </a:r>
            <a:r>
              <a:rPr lang="en-US" sz="2800" dirty="0" smtClean="0">
                <a:solidFill>
                  <a:srgbClr val="FFFF00"/>
                </a:solidFill>
              </a:rPr>
              <a:t>[1]); </a:t>
            </a:r>
            <a:endParaRPr lang="en-IN" sz="2800" dirty="0">
              <a:solidFill>
                <a:srgbClr val="FFFF0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000496" y="4500570"/>
            <a:ext cx="4843490" cy="612648"/>
          </a:xfrm>
          <a:prstGeom prst="wedgeRectCallout">
            <a:avLst>
              <a:gd name="adj1" fmla="val -28625"/>
              <a:gd name="adj2" fmla="val -176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it won’t throw an exception—</a:t>
            </a:r>
          </a:p>
          <a:p>
            <a:pPr algn="ctr"/>
            <a:r>
              <a:rPr lang="en-IN" b="1" dirty="0" smtClean="0"/>
              <a:t>it’ll print the value </a:t>
            </a:r>
            <a:r>
              <a:rPr lang="en-IN" b="1" dirty="0" smtClean="0">
                <a:solidFill>
                  <a:srgbClr val="FFFF00"/>
                </a:solidFill>
              </a:rPr>
              <a:t>null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What Is The Output ?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FFFF00"/>
                </a:solidFill>
              </a:rPr>
              <a:t>class Demo{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FFFF00"/>
                </a:solidFill>
              </a:rPr>
              <a:t>public static void main(String[] </a:t>
            </a:r>
            <a:r>
              <a:rPr lang="en-IN" sz="1800" b="1" dirty="0" err="1" smtClean="0">
                <a:solidFill>
                  <a:srgbClr val="FFFF00"/>
                </a:solidFill>
              </a:rPr>
              <a:t>args</a:t>
            </a:r>
            <a:r>
              <a:rPr lang="en-IN" sz="1800" b="1" dirty="0" smtClean="0">
                <a:solidFill>
                  <a:srgbClr val="FFFF00"/>
                </a:solidFill>
              </a:rPr>
              <a:t>) {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FFFF00"/>
                </a:solidFill>
              </a:rPr>
              <a:t>String[ ][ ] </a:t>
            </a:r>
            <a:r>
              <a:rPr lang="en-IN" sz="1800" b="1" dirty="0" err="1" smtClean="0">
                <a:solidFill>
                  <a:srgbClr val="FFFF00"/>
                </a:solidFill>
              </a:rPr>
              <a:t>oldLaptops</a:t>
            </a:r>
            <a:r>
              <a:rPr lang="en-IN" sz="1800" b="1" dirty="0" smtClean="0">
                <a:solidFill>
                  <a:srgbClr val="FFFF00"/>
                </a:solidFill>
              </a:rPr>
              <a:t> = { {"Dell", "Toshiba", "</a:t>
            </a:r>
            <a:r>
              <a:rPr lang="en-IN" sz="1800" b="1" dirty="0" err="1" smtClean="0">
                <a:solidFill>
                  <a:srgbClr val="FFFF00"/>
                </a:solidFill>
              </a:rPr>
              <a:t>Vaio</a:t>
            </a:r>
            <a:r>
              <a:rPr lang="en-IN" sz="1800" b="1" dirty="0" smtClean="0">
                <a:solidFill>
                  <a:srgbClr val="FFFF00"/>
                </a:solidFill>
              </a:rPr>
              <a:t>"}, null, {"IBM"}, new String[10] }; </a:t>
            </a:r>
            <a:r>
              <a:rPr lang="en-IN" sz="1800" b="1" dirty="0" err="1" smtClean="0">
                <a:solidFill>
                  <a:srgbClr val="FFFF00"/>
                </a:solidFill>
              </a:rPr>
              <a:t>System.out.println</a:t>
            </a:r>
            <a:r>
              <a:rPr lang="en-IN" sz="1800" b="1" dirty="0" smtClean="0">
                <a:solidFill>
                  <a:srgbClr val="FFFF00"/>
                </a:solidFill>
              </a:rPr>
              <a:t>(</a:t>
            </a:r>
            <a:r>
              <a:rPr lang="en-IN" sz="1800" b="1" dirty="0" err="1" smtClean="0">
                <a:solidFill>
                  <a:srgbClr val="FFFF00"/>
                </a:solidFill>
              </a:rPr>
              <a:t>oldLaptops</a:t>
            </a:r>
            <a:r>
              <a:rPr lang="en-IN" sz="1800" b="1" dirty="0" smtClean="0">
                <a:solidFill>
                  <a:srgbClr val="FFFF00"/>
                </a:solidFill>
              </a:rPr>
              <a:t>[0][0]); 	</a:t>
            </a:r>
            <a:r>
              <a:rPr lang="en-IN" sz="1800" b="1" dirty="0" smtClean="0">
                <a:solidFill>
                  <a:schemeClr val="bg1"/>
                </a:solidFill>
              </a:rPr>
              <a:t>// line 1 </a:t>
            </a:r>
            <a:r>
              <a:rPr lang="en-IN" sz="1800" b="1" dirty="0" err="1" smtClean="0">
                <a:solidFill>
                  <a:srgbClr val="FFFF00"/>
                </a:solidFill>
              </a:rPr>
              <a:t>System.out.println</a:t>
            </a:r>
            <a:r>
              <a:rPr lang="en-IN" sz="1800" b="1" dirty="0" smtClean="0">
                <a:solidFill>
                  <a:srgbClr val="FFFF00"/>
                </a:solidFill>
              </a:rPr>
              <a:t>(</a:t>
            </a:r>
            <a:r>
              <a:rPr lang="en-IN" sz="1800" b="1" dirty="0" err="1" smtClean="0">
                <a:solidFill>
                  <a:srgbClr val="FFFF00"/>
                </a:solidFill>
              </a:rPr>
              <a:t>oldLaptops</a:t>
            </a:r>
            <a:r>
              <a:rPr lang="en-IN" sz="1800" b="1" dirty="0" smtClean="0">
                <a:solidFill>
                  <a:srgbClr val="FFFF00"/>
                </a:solidFill>
              </a:rPr>
              <a:t>[1]); 	</a:t>
            </a:r>
            <a:r>
              <a:rPr lang="en-IN" sz="1800" b="1" dirty="0" smtClean="0">
                <a:solidFill>
                  <a:schemeClr val="bg1"/>
                </a:solidFill>
              </a:rPr>
              <a:t>// line 2 </a:t>
            </a:r>
            <a:r>
              <a:rPr lang="en-IN" sz="1800" b="1" dirty="0" err="1" smtClean="0">
                <a:solidFill>
                  <a:srgbClr val="FFFF00"/>
                </a:solidFill>
              </a:rPr>
              <a:t>System.out.println</a:t>
            </a:r>
            <a:r>
              <a:rPr lang="en-IN" sz="1800" b="1" dirty="0" smtClean="0">
                <a:solidFill>
                  <a:srgbClr val="FFFF00"/>
                </a:solidFill>
              </a:rPr>
              <a:t>(</a:t>
            </a:r>
            <a:r>
              <a:rPr lang="en-IN" sz="1800" b="1" dirty="0" err="1" smtClean="0">
                <a:solidFill>
                  <a:srgbClr val="FFFF00"/>
                </a:solidFill>
              </a:rPr>
              <a:t>oldLaptops</a:t>
            </a:r>
            <a:r>
              <a:rPr lang="en-IN" sz="1800" b="1" dirty="0" smtClean="0">
                <a:solidFill>
                  <a:srgbClr val="FFFF00"/>
                </a:solidFill>
              </a:rPr>
              <a:t>[3][6]); 	</a:t>
            </a:r>
            <a:r>
              <a:rPr lang="en-IN" sz="1800" b="1" dirty="0" smtClean="0">
                <a:solidFill>
                  <a:schemeClr val="bg1"/>
                </a:solidFill>
              </a:rPr>
              <a:t>// line 3 </a:t>
            </a:r>
            <a:r>
              <a:rPr lang="en-IN" sz="1800" b="1" dirty="0" err="1" smtClean="0">
                <a:solidFill>
                  <a:srgbClr val="FFFF00"/>
                </a:solidFill>
              </a:rPr>
              <a:t>System.out.println</a:t>
            </a:r>
            <a:r>
              <a:rPr lang="en-IN" sz="1800" b="1" dirty="0" smtClean="0">
                <a:solidFill>
                  <a:srgbClr val="FFFF00"/>
                </a:solidFill>
              </a:rPr>
              <a:t>(</a:t>
            </a:r>
            <a:r>
              <a:rPr lang="en-IN" sz="1800" b="1" dirty="0" err="1" smtClean="0">
                <a:solidFill>
                  <a:srgbClr val="FFFF00"/>
                </a:solidFill>
              </a:rPr>
              <a:t>oldLaptops</a:t>
            </a:r>
            <a:r>
              <a:rPr lang="en-IN" sz="1800" b="1" dirty="0" smtClean="0">
                <a:solidFill>
                  <a:srgbClr val="FFFF00"/>
                </a:solidFill>
              </a:rPr>
              <a:t>[3][0].length()); </a:t>
            </a:r>
            <a:r>
              <a:rPr lang="en-IN" sz="1800" b="1" dirty="0" smtClean="0">
                <a:solidFill>
                  <a:schemeClr val="bg1"/>
                </a:solidFill>
              </a:rPr>
              <a:t>// line 4</a:t>
            </a:r>
            <a:r>
              <a:rPr lang="en-IN" sz="1800" b="1" dirty="0" smtClean="0">
                <a:solidFill>
                  <a:srgbClr val="FFFF00"/>
                </a:solidFill>
              </a:rPr>
              <a:t> </a:t>
            </a:r>
            <a:r>
              <a:rPr lang="en-IN" sz="1800" b="1" dirty="0" err="1" smtClean="0">
                <a:solidFill>
                  <a:srgbClr val="FFFF00"/>
                </a:solidFill>
              </a:rPr>
              <a:t>System.out.println</a:t>
            </a:r>
            <a:r>
              <a:rPr lang="en-IN" sz="1800" b="1" dirty="0" smtClean="0">
                <a:solidFill>
                  <a:srgbClr val="FFFF00"/>
                </a:solidFill>
              </a:rPr>
              <a:t>(</a:t>
            </a:r>
            <a:r>
              <a:rPr lang="en-IN" sz="1800" b="1" dirty="0" err="1" smtClean="0">
                <a:solidFill>
                  <a:srgbClr val="FFFF00"/>
                </a:solidFill>
              </a:rPr>
              <a:t>oldLaptops</a:t>
            </a:r>
            <a:r>
              <a:rPr lang="en-IN" sz="1800" b="1" dirty="0" smtClean="0">
                <a:solidFill>
                  <a:srgbClr val="FFFF00"/>
                </a:solidFill>
              </a:rPr>
              <a:t>); </a:t>
            </a:r>
            <a:r>
              <a:rPr lang="en-IN" sz="1800" b="1" dirty="0" smtClean="0">
                <a:solidFill>
                  <a:schemeClr val="bg1"/>
                </a:solidFill>
              </a:rPr>
              <a:t>// line 5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FFFF00"/>
                </a:solidFill>
              </a:rPr>
              <a:t>}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FFFF00"/>
                </a:solidFill>
              </a:rPr>
              <a:t>}</a:t>
            </a:r>
          </a:p>
          <a:p>
            <a:r>
              <a:rPr lang="en-IN" sz="1800" b="1" dirty="0" smtClean="0">
                <a:solidFill>
                  <a:schemeClr val="bg1"/>
                </a:solidFill>
              </a:rPr>
              <a:t>Code on line 1 will throw</a:t>
            </a:r>
            <a:r>
              <a:rPr lang="en-IN" sz="1800" b="1" dirty="0" smtClean="0"/>
              <a:t> </a:t>
            </a:r>
            <a:r>
              <a:rPr lang="en-IN" sz="1800" b="1" dirty="0" err="1" smtClean="0">
                <a:solidFill>
                  <a:srgbClr val="FFFF00"/>
                </a:solidFill>
              </a:rPr>
              <a:t>NullPointerException</a:t>
            </a:r>
            <a:endParaRPr lang="en-IN" sz="1800" b="1" dirty="0" smtClean="0">
              <a:solidFill>
                <a:srgbClr val="FFFF00"/>
              </a:solidFill>
            </a:endParaRPr>
          </a:p>
          <a:p>
            <a:r>
              <a:rPr lang="en-IN" sz="1800" b="1" dirty="0" smtClean="0">
                <a:solidFill>
                  <a:schemeClr val="bg1"/>
                </a:solidFill>
              </a:rPr>
              <a:t>Code on lines 1 and 3 will throw</a:t>
            </a:r>
            <a:r>
              <a:rPr lang="en-IN" sz="1800" b="1" dirty="0" smtClean="0"/>
              <a:t> </a:t>
            </a:r>
            <a:r>
              <a:rPr lang="en-IN" sz="1800" b="1" dirty="0" err="1" smtClean="0">
                <a:solidFill>
                  <a:srgbClr val="FFFF00"/>
                </a:solidFill>
              </a:rPr>
              <a:t>NullPointerException</a:t>
            </a:r>
            <a:endParaRPr lang="en-IN" sz="1800" b="1" dirty="0" smtClean="0">
              <a:solidFill>
                <a:srgbClr val="FFFF00"/>
              </a:solidFill>
            </a:endParaRPr>
          </a:p>
          <a:p>
            <a:r>
              <a:rPr lang="en-IN" sz="1800" b="1" dirty="0" smtClean="0">
                <a:solidFill>
                  <a:schemeClr val="bg1"/>
                </a:solidFill>
              </a:rPr>
              <a:t>Only code on line 4 will throw</a:t>
            </a:r>
            <a:r>
              <a:rPr lang="en-IN" sz="1800" b="1" dirty="0" smtClean="0"/>
              <a:t> </a:t>
            </a:r>
            <a:r>
              <a:rPr lang="en-IN" sz="1800" b="1" dirty="0" err="1" smtClean="0">
                <a:solidFill>
                  <a:srgbClr val="FFFF00"/>
                </a:solidFill>
              </a:rPr>
              <a:t>NullPointerException</a:t>
            </a:r>
            <a:endParaRPr lang="en-IN" sz="1800" b="1" dirty="0" smtClean="0">
              <a:solidFill>
                <a:srgbClr val="FFFF00"/>
              </a:solidFill>
            </a:endParaRPr>
          </a:p>
          <a:p>
            <a:r>
              <a:rPr lang="en-IN" sz="1800" b="1" dirty="0" smtClean="0">
                <a:solidFill>
                  <a:schemeClr val="bg1"/>
                </a:solidFill>
              </a:rPr>
              <a:t>Code on lines 3 and 5 will throw</a:t>
            </a:r>
            <a:r>
              <a:rPr lang="en-IN" sz="1800" b="1" dirty="0" smtClean="0"/>
              <a:t> </a:t>
            </a:r>
            <a:r>
              <a:rPr lang="en-IN" sz="1800" b="1" dirty="0" err="1" smtClean="0">
                <a:solidFill>
                  <a:srgbClr val="FFFF00"/>
                </a:solidFill>
              </a:rPr>
              <a:t>NullPointerException</a:t>
            </a:r>
            <a:endParaRPr lang="en-IN" sz="1800" b="1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IN" sz="1800" b="1" dirty="0" smtClean="0"/>
          </a:p>
          <a:p>
            <a:pPr>
              <a:buNone/>
            </a:pPr>
            <a:endParaRPr lang="en-IN" sz="1800" b="1" dirty="0">
              <a:solidFill>
                <a:srgbClr val="FFFF0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429224" y="3857628"/>
            <a:ext cx="3714776" cy="928694"/>
          </a:xfrm>
          <a:prstGeom prst="wedgeRectCallout">
            <a:avLst>
              <a:gd name="adj1" fmla="val -61374"/>
              <a:gd name="adj2" fmla="val -84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Answer:</a:t>
            </a:r>
          </a:p>
          <a:p>
            <a:r>
              <a:rPr lang="en-IN" b="1" dirty="0" smtClean="0"/>
              <a:t>Only code on line 4 will throw </a:t>
            </a:r>
            <a:r>
              <a:rPr lang="en-IN" b="1" dirty="0" err="1" smtClean="0">
                <a:solidFill>
                  <a:srgbClr val="FFFF00"/>
                </a:solidFill>
              </a:rPr>
              <a:t>NullPointerException</a:t>
            </a:r>
            <a:endParaRPr lang="en-IN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What Has Java 14 Improved In This ?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smtClean="0">
                <a:solidFill>
                  <a:srgbClr val="FFFF00"/>
                </a:solidFill>
              </a:rPr>
              <a:t>Java 14 </a:t>
            </a:r>
            <a:r>
              <a:rPr lang="en-IN" dirty="0" smtClean="0">
                <a:solidFill>
                  <a:schemeClr val="bg1"/>
                </a:solidFill>
              </a:rPr>
              <a:t>enhances </a:t>
            </a:r>
            <a:r>
              <a:rPr lang="en-IN" u="sng" dirty="0" err="1" smtClean="0">
                <a:solidFill>
                  <a:srgbClr val="00B0F0"/>
                </a:solidFill>
              </a:rPr>
              <a:t>NullPointerException</a:t>
            </a:r>
            <a:r>
              <a:rPr lang="en-IN" dirty="0" smtClean="0">
                <a:solidFill>
                  <a:schemeClr val="bg1"/>
                </a:solidFill>
              </a:rPr>
              <a:t> by showing precisely which variable was null.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Prior to Java 14 </a:t>
            </a:r>
            <a:r>
              <a:rPr lang="en-IN" dirty="0" smtClean="0">
                <a:solidFill>
                  <a:srgbClr val="00B0F0"/>
                </a:solidFill>
              </a:rPr>
              <a:t>NPE</a:t>
            </a:r>
            <a:r>
              <a:rPr lang="en-IN" dirty="0" smtClean="0">
                <a:solidFill>
                  <a:srgbClr val="FFFF00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messages did not contain the variable nor the method call that occurs the exception.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This </a:t>
            </a:r>
            <a:r>
              <a:rPr lang="en-IN" b="1" dirty="0" smtClean="0">
                <a:solidFill>
                  <a:srgbClr val="FFFF00"/>
                </a:solidFill>
              </a:rPr>
              <a:t>behaviour</a:t>
            </a:r>
            <a:r>
              <a:rPr lang="en-IN" dirty="0" smtClean="0">
                <a:solidFill>
                  <a:schemeClr val="bg1"/>
                </a:solidFill>
              </a:rPr>
              <a:t> has been corrected, although it needs some small customizations.</a:t>
            </a:r>
          </a:p>
          <a:p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Errors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An error is a serious exception thrown by the JVM as a result of an error in the environment state that processes your code.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For example,</a:t>
            </a:r>
            <a:r>
              <a:rPr lang="en-IN" dirty="0" smtClean="0"/>
              <a:t> </a:t>
            </a:r>
            <a:r>
              <a:rPr lang="en-IN" b="1" dirty="0" err="1" smtClean="0">
                <a:solidFill>
                  <a:srgbClr val="FFFF00"/>
                </a:solidFill>
              </a:rPr>
              <a:t>NoClassDefFoundError</a:t>
            </a:r>
            <a:r>
              <a:rPr lang="en-IN" b="1" dirty="0" smtClean="0">
                <a:solidFill>
                  <a:srgbClr val="FFFF00"/>
                </a:solidFill>
              </a:rPr>
              <a:t> </a:t>
            </a:r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smtClean="0">
                <a:solidFill>
                  <a:schemeClr val="bg1"/>
                </a:solidFill>
              </a:rPr>
              <a:t>which is an error thrown by the JVM when it’s unable to locate the .class file that it’s supposed to run. 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chemeClr val="bg1"/>
                </a:solidFill>
              </a:rPr>
              <a:t>Another error is </a:t>
            </a:r>
            <a:r>
              <a:rPr lang="en-IN" b="1" dirty="0" err="1" smtClean="0">
                <a:solidFill>
                  <a:srgbClr val="FFFF00"/>
                </a:solidFill>
              </a:rPr>
              <a:t>StackOverflowError</a:t>
            </a:r>
            <a:r>
              <a:rPr lang="en-IN" b="1" dirty="0" smtClean="0">
                <a:solidFill>
                  <a:srgbClr val="FFFF00"/>
                </a:solidFill>
              </a:rPr>
              <a:t> </a:t>
            </a:r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smtClean="0">
                <a:solidFill>
                  <a:schemeClr val="bg1"/>
                </a:solidFill>
              </a:rPr>
              <a:t>which occurs when the size of the memory required by the stack of a Java program is greater than what the JRE has offered for the Java application, for example an infinite recursive code.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What Has Java 14 Improved In This ?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This feature can be enabled with the new </a:t>
            </a:r>
            <a:r>
              <a:rPr lang="en-IN" dirty="0" err="1" smtClean="0">
                <a:solidFill>
                  <a:schemeClr val="bg1"/>
                </a:solidFill>
              </a:rPr>
              <a:t>boolean</a:t>
            </a:r>
            <a:r>
              <a:rPr lang="en-IN" dirty="0" smtClean="0">
                <a:solidFill>
                  <a:schemeClr val="bg1"/>
                </a:solidFill>
              </a:rPr>
              <a:t> command-line option:</a:t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rgbClr val="FFFF00"/>
                </a:solidFill>
              </a:rPr>
              <a:t>-XX:+</a:t>
            </a:r>
            <a:r>
              <a:rPr lang="en-IN" dirty="0" err="1" smtClean="0">
                <a:solidFill>
                  <a:srgbClr val="FFFF00"/>
                </a:solidFill>
              </a:rPr>
              <a:t>ShowCodeDetailsInExceptionMessages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4" name="Picture 3" descr="java14n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3857628"/>
            <a:ext cx="9001156" cy="92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NumberFormatException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getfile 4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2432381"/>
            <a:ext cx="5929354" cy="3819251"/>
          </a:xfrm>
        </p:spPr>
      </p:pic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NumberFormatException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err="1" smtClean="0">
                <a:solidFill>
                  <a:srgbClr val="FFFF00"/>
                </a:solidFill>
              </a:rPr>
              <a:t>NumberFormatException</a:t>
            </a:r>
            <a:r>
              <a:rPr lang="en-IN" sz="2800" dirty="0" smtClean="0">
                <a:solidFill>
                  <a:srgbClr val="00B0F0"/>
                </a:solidFill>
              </a:rPr>
              <a:t> </a:t>
            </a:r>
            <a:r>
              <a:rPr lang="en-IN" sz="2800" dirty="0" smtClean="0">
                <a:solidFill>
                  <a:schemeClr val="bg1"/>
                </a:solidFill>
              </a:rPr>
              <a:t>is a runtime exception. </a:t>
            </a:r>
          </a:p>
          <a:p>
            <a:endParaRPr lang="en-IN" sz="2800" dirty="0" smtClean="0">
              <a:solidFill>
                <a:schemeClr val="bg1"/>
              </a:solidFill>
            </a:endParaRPr>
          </a:p>
          <a:p>
            <a:endParaRPr lang="en-IN" sz="2800" dirty="0" smtClean="0">
              <a:solidFill>
                <a:schemeClr val="bg1"/>
              </a:solidFill>
            </a:endParaRPr>
          </a:p>
          <a:p>
            <a:endParaRPr lang="en-IN" sz="2800" dirty="0" smtClean="0">
              <a:solidFill>
                <a:schemeClr val="bg1"/>
              </a:solidFill>
            </a:endParaRPr>
          </a:p>
          <a:p>
            <a:r>
              <a:rPr lang="en-IN" sz="2800" dirty="0" smtClean="0">
                <a:solidFill>
                  <a:schemeClr val="bg1"/>
                </a:solidFill>
              </a:rPr>
              <a:t>It’s thrown to indicate that the application has tried to convert a string (with an inappropriate format) to one of the numeric types.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NumberFormatException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Multiple classes in the Java API define parsing methods. </a:t>
            </a:r>
          </a:p>
          <a:p>
            <a:endParaRPr lang="en-IN" sz="2800" dirty="0" smtClean="0">
              <a:solidFill>
                <a:schemeClr val="bg1"/>
              </a:solidFill>
            </a:endParaRPr>
          </a:p>
          <a:p>
            <a:r>
              <a:rPr lang="en-IN" sz="2800" dirty="0" smtClean="0">
                <a:solidFill>
                  <a:schemeClr val="bg1"/>
                </a:solidFill>
              </a:rPr>
              <a:t>One of the most frequently used methods is</a:t>
            </a:r>
            <a:r>
              <a:rPr lang="en-IN" sz="2800" dirty="0" smtClean="0"/>
              <a:t> </a:t>
            </a:r>
            <a:r>
              <a:rPr lang="en-IN" sz="2800" dirty="0" err="1" smtClean="0">
                <a:solidFill>
                  <a:srgbClr val="FFFF00"/>
                </a:solidFill>
              </a:rPr>
              <a:t>parseInt</a:t>
            </a:r>
            <a:r>
              <a:rPr lang="en-IN" sz="2800" dirty="0" smtClean="0">
                <a:solidFill>
                  <a:srgbClr val="FFFF00"/>
                </a:solidFill>
              </a:rPr>
              <a:t> </a:t>
            </a:r>
            <a:r>
              <a:rPr lang="en-IN" sz="2800" dirty="0" smtClean="0">
                <a:solidFill>
                  <a:schemeClr val="bg1"/>
                </a:solidFill>
              </a:rPr>
              <a:t>from the class </a:t>
            </a:r>
            <a:r>
              <a:rPr lang="en-IN" sz="2800" dirty="0" smtClean="0">
                <a:solidFill>
                  <a:srgbClr val="FFFF00"/>
                </a:solidFill>
              </a:rPr>
              <a:t>Integer</a:t>
            </a:r>
            <a:r>
              <a:rPr lang="en-IN" sz="2800" dirty="0" smtClean="0">
                <a:solidFill>
                  <a:srgbClr val="00B0F0"/>
                </a:solidFill>
              </a:rPr>
              <a:t>. </a:t>
            </a:r>
          </a:p>
          <a:p>
            <a:endParaRPr lang="en-IN" sz="2800" dirty="0" smtClean="0"/>
          </a:p>
          <a:p>
            <a:r>
              <a:rPr lang="en-IN" sz="2800" dirty="0" smtClean="0">
                <a:solidFill>
                  <a:schemeClr val="bg1"/>
                </a:solidFill>
              </a:rPr>
              <a:t>It’s used to parse a</a:t>
            </a:r>
            <a:r>
              <a:rPr lang="en-IN" sz="2800" dirty="0" smtClean="0"/>
              <a:t> </a:t>
            </a:r>
            <a:r>
              <a:rPr lang="en-IN" sz="2800" dirty="0" smtClean="0">
                <a:solidFill>
                  <a:srgbClr val="FFFF00"/>
                </a:solidFill>
              </a:rPr>
              <a:t>String argument </a:t>
            </a:r>
            <a:r>
              <a:rPr lang="en-IN" sz="2800" dirty="0" smtClean="0">
                <a:solidFill>
                  <a:schemeClr val="bg1"/>
                </a:solidFill>
              </a:rPr>
              <a:t>as a signed (negative or positive) decimal integer.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NumberFormatException</a:t>
            </a:r>
            <a:r>
              <a:rPr lang="en-IN" b="1" dirty="0" smtClean="0">
                <a:solidFill>
                  <a:srgbClr val="FFFF00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Examples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getfile (52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2857496"/>
            <a:ext cx="7493000" cy="1643074"/>
          </a:xfrm>
        </p:spPr>
      </p:pic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ExceptionInInitializerError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getfile 4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2785137"/>
            <a:ext cx="5929354" cy="3113738"/>
          </a:xfrm>
        </p:spPr>
      </p:pic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ExceptionInInitializerError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The</a:t>
            </a:r>
            <a:r>
              <a:rPr lang="en-IN" sz="2800" dirty="0" smtClean="0">
                <a:solidFill>
                  <a:srgbClr val="FFFF00"/>
                </a:solidFill>
              </a:rPr>
              <a:t> </a:t>
            </a:r>
            <a:r>
              <a:rPr lang="en-IN" sz="2800" dirty="0" err="1" smtClean="0">
                <a:solidFill>
                  <a:srgbClr val="FFFF00"/>
                </a:solidFill>
              </a:rPr>
              <a:t>ExceptionInInitializerError</a:t>
            </a:r>
            <a:r>
              <a:rPr lang="en-IN" sz="2800" dirty="0" smtClean="0">
                <a:solidFill>
                  <a:srgbClr val="00B0F0"/>
                </a:solidFill>
              </a:rPr>
              <a:t> </a:t>
            </a:r>
            <a:r>
              <a:rPr lang="en-IN" sz="2800" dirty="0" smtClean="0">
                <a:solidFill>
                  <a:schemeClr val="bg1"/>
                </a:solidFill>
              </a:rPr>
              <a:t>error is typically thrown by the JVM when a static </a:t>
            </a:r>
            <a:r>
              <a:rPr lang="en-IN" sz="2800" dirty="0" err="1" smtClean="0">
                <a:solidFill>
                  <a:schemeClr val="bg1"/>
                </a:solidFill>
              </a:rPr>
              <a:t>initializer</a:t>
            </a:r>
            <a:r>
              <a:rPr lang="en-IN" sz="2800" dirty="0" smtClean="0">
                <a:solidFill>
                  <a:schemeClr val="bg1"/>
                </a:solidFill>
              </a:rPr>
              <a:t> in your code throws any type of </a:t>
            </a:r>
            <a:r>
              <a:rPr lang="en-IN" sz="2800" dirty="0" err="1" smtClean="0">
                <a:solidFill>
                  <a:srgbClr val="FFFF00"/>
                </a:solidFill>
              </a:rPr>
              <a:t>RuntimeException</a:t>
            </a:r>
            <a:r>
              <a:rPr lang="en-IN" sz="2800" dirty="0" smtClean="0">
                <a:solidFill>
                  <a:srgbClr val="FFFF00"/>
                </a:solidFill>
              </a:rPr>
              <a:t>.</a:t>
            </a:r>
          </a:p>
          <a:p>
            <a:endParaRPr lang="en-US" sz="2800" b="1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IN" sz="2800" b="1" dirty="0" smtClean="0">
                <a:solidFill>
                  <a:srgbClr val="FFFF00"/>
                </a:solidFill>
              </a:rPr>
              <a:t>class Demo {</a:t>
            </a:r>
          </a:p>
          <a:p>
            <a:pPr>
              <a:buNone/>
            </a:pPr>
            <a:r>
              <a:rPr lang="en-IN" sz="2800" b="1" dirty="0" smtClean="0">
                <a:solidFill>
                  <a:srgbClr val="FFFF00"/>
                </a:solidFill>
              </a:rPr>
              <a:t>     static{</a:t>
            </a:r>
          </a:p>
          <a:p>
            <a:pPr>
              <a:buNone/>
            </a:pPr>
            <a:r>
              <a:rPr lang="en-IN" sz="2800" b="1" dirty="0" smtClean="0">
                <a:solidFill>
                  <a:srgbClr val="FFFF00"/>
                </a:solidFill>
              </a:rPr>
              <a:t>               </a:t>
            </a:r>
            <a:r>
              <a:rPr lang="en-IN" sz="2800" b="1" dirty="0" err="1" smtClean="0">
                <a:solidFill>
                  <a:srgbClr val="FFFF00"/>
                </a:solidFill>
              </a:rPr>
              <a:t>int</a:t>
            </a:r>
            <a:r>
              <a:rPr lang="en-IN" sz="2800" b="1" dirty="0" smtClean="0">
                <a:solidFill>
                  <a:srgbClr val="FFFF00"/>
                </a:solidFill>
              </a:rPr>
              <a:t> n=</a:t>
            </a:r>
            <a:r>
              <a:rPr lang="en-IN" sz="2800" b="1" dirty="0" err="1" smtClean="0">
                <a:solidFill>
                  <a:srgbClr val="FFFF00"/>
                </a:solidFill>
              </a:rPr>
              <a:t>Integer.parseInt</a:t>
            </a:r>
            <a:r>
              <a:rPr lang="en-IN" sz="2800" b="1" dirty="0" smtClean="0">
                <a:solidFill>
                  <a:srgbClr val="FFFF00"/>
                </a:solidFill>
              </a:rPr>
              <a:t>("a");</a:t>
            </a:r>
          </a:p>
          <a:p>
            <a:pPr>
              <a:buNone/>
            </a:pPr>
            <a:r>
              <a:rPr lang="en-IN" sz="2800" b="1" dirty="0" smtClean="0">
                <a:solidFill>
                  <a:srgbClr val="FFFF00"/>
                </a:solidFill>
              </a:rPr>
              <a:t>       	    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}</a:t>
            </a:r>
            <a:endParaRPr lang="en-IN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ExceptionInInitializerError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000" dirty="0" smtClean="0">
                <a:solidFill>
                  <a:schemeClr val="bg1"/>
                </a:solidFill>
              </a:rPr>
              <a:t>The </a:t>
            </a:r>
            <a:r>
              <a:rPr lang="en-IN" sz="3000" dirty="0" err="1" smtClean="0">
                <a:solidFill>
                  <a:srgbClr val="FFFF00"/>
                </a:solidFill>
              </a:rPr>
              <a:t>ExceptionInInitializerError</a:t>
            </a:r>
            <a:r>
              <a:rPr lang="en-IN" sz="3000" dirty="0" smtClean="0">
                <a:solidFill>
                  <a:schemeClr val="bg1"/>
                </a:solidFill>
              </a:rPr>
              <a:t> error can also be thrown during initialization of a static variable</a:t>
            </a:r>
          </a:p>
          <a:p>
            <a:endParaRPr lang="en-IN" dirty="0" smtClean="0">
              <a:solidFill>
                <a:srgbClr val="00B0F0"/>
              </a:solidFill>
            </a:endParaRPr>
          </a:p>
          <a:p>
            <a:endParaRPr lang="en-US" b="1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IN" sz="3000" b="1" dirty="0" smtClean="0">
                <a:solidFill>
                  <a:srgbClr val="FFFF00"/>
                </a:solidFill>
              </a:rPr>
              <a:t>class Demo {</a:t>
            </a:r>
          </a:p>
          <a:p>
            <a:pPr>
              <a:buNone/>
            </a:pPr>
            <a:r>
              <a:rPr lang="en-IN" sz="3000" b="1" dirty="0" smtClean="0">
                <a:solidFill>
                  <a:srgbClr val="FFFF00"/>
                </a:solidFill>
              </a:rPr>
              <a:t>     static{</a:t>
            </a:r>
          </a:p>
          <a:p>
            <a:pPr>
              <a:buNone/>
            </a:pPr>
            <a:r>
              <a:rPr lang="en-IN" sz="3000" b="1" dirty="0" smtClean="0">
                <a:solidFill>
                  <a:srgbClr val="FFFF00"/>
                </a:solidFill>
              </a:rPr>
              <a:t> 			static String name = null; </a:t>
            </a:r>
          </a:p>
          <a:p>
            <a:pPr>
              <a:buNone/>
            </a:pPr>
            <a:r>
              <a:rPr lang="en-IN" sz="3000" b="1" dirty="0" smtClean="0">
                <a:solidFill>
                  <a:srgbClr val="FFFF00"/>
                </a:solidFill>
              </a:rPr>
              <a:t>			static </a:t>
            </a:r>
            <a:r>
              <a:rPr lang="en-IN" sz="3000" b="1" dirty="0" err="1" smtClean="0">
                <a:solidFill>
                  <a:srgbClr val="FFFF00"/>
                </a:solidFill>
              </a:rPr>
              <a:t>int</a:t>
            </a:r>
            <a:r>
              <a:rPr lang="en-IN" sz="3000" b="1" dirty="0" smtClean="0">
                <a:solidFill>
                  <a:srgbClr val="FFFF00"/>
                </a:solidFill>
              </a:rPr>
              <a:t> </a:t>
            </a:r>
            <a:r>
              <a:rPr lang="en-IN" sz="3000" b="1" dirty="0" err="1" smtClean="0">
                <a:solidFill>
                  <a:srgbClr val="FFFF00"/>
                </a:solidFill>
              </a:rPr>
              <a:t>nameLength</a:t>
            </a:r>
            <a:r>
              <a:rPr lang="en-IN" sz="3000" b="1" dirty="0" smtClean="0">
                <a:solidFill>
                  <a:srgbClr val="FFFF00"/>
                </a:solidFill>
              </a:rPr>
              <a:t> = </a:t>
            </a:r>
            <a:r>
              <a:rPr lang="en-IN" sz="3000" b="1" dirty="0" err="1" smtClean="0">
                <a:solidFill>
                  <a:srgbClr val="FFFF00"/>
                </a:solidFill>
              </a:rPr>
              <a:t>name.length</a:t>
            </a:r>
            <a:r>
              <a:rPr lang="en-IN" sz="3000" b="1" dirty="0" smtClean="0">
                <a:solidFill>
                  <a:srgbClr val="FFFF00"/>
                </a:solidFill>
              </a:rPr>
              <a:t>();</a:t>
            </a:r>
          </a:p>
          <a:p>
            <a:pPr>
              <a:buNone/>
            </a:pPr>
            <a:r>
              <a:rPr lang="en-IN" sz="3000" b="1" dirty="0" smtClean="0">
                <a:solidFill>
                  <a:srgbClr val="FFFF00"/>
                </a:solidFill>
              </a:rPr>
              <a:t>       	    }</a:t>
            </a:r>
          </a:p>
          <a:p>
            <a:pPr>
              <a:buNone/>
            </a:pPr>
            <a:r>
              <a:rPr lang="en-US" sz="3000" b="1" dirty="0" smtClean="0">
                <a:solidFill>
                  <a:srgbClr val="FFFF00"/>
                </a:solidFill>
              </a:rPr>
              <a:t>}</a:t>
            </a:r>
            <a:endParaRPr lang="en-IN" sz="3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StackOverflowError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getfile 4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4" y="2000240"/>
            <a:ext cx="6286544" cy="3898635"/>
          </a:xfrm>
        </p:spPr>
      </p:pic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StackOverflowError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This error is thrown by the JVM when a Java program calls itself so many times that the memory stack allocated to execute the Java program </a:t>
            </a:r>
            <a:r>
              <a:rPr lang="en-IN" sz="2800" dirty="0" smtClean="0">
                <a:solidFill>
                  <a:srgbClr val="FFFF00"/>
                </a:solidFill>
              </a:rPr>
              <a:t>“overflows.”</a:t>
            </a:r>
            <a:endParaRPr lang="en-US" sz="28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3" descr="getfile (5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3643314"/>
            <a:ext cx="7572428" cy="30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Errors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An error is a subclass of class</a:t>
            </a:r>
            <a:r>
              <a:rPr lang="en-IN" sz="2800" dirty="0" smtClean="0"/>
              <a:t> </a:t>
            </a:r>
            <a:r>
              <a:rPr lang="en-IN" sz="2800" dirty="0" err="1" smtClean="0">
                <a:solidFill>
                  <a:srgbClr val="FFFF00"/>
                </a:solidFill>
              </a:rPr>
              <a:t>java.lang.Error</a:t>
            </a:r>
            <a:r>
              <a:rPr lang="en-IN" sz="2800" dirty="0" smtClean="0">
                <a:solidFill>
                  <a:srgbClr val="FFFF00"/>
                </a:solidFill>
              </a:rPr>
              <a:t>.</a:t>
            </a:r>
          </a:p>
          <a:p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>
                <a:solidFill>
                  <a:schemeClr val="bg1"/>
                </a:solidFill>
              </a:rPr>
              <a:t>An error need not be a part of a method signature.</a:t>
            </a:r>
          </a:p>
          <a:p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>
                <a:solidFill>
                  <a:schemeClr val="bg1"/>
                </a:solidFill>
              </a:rPr>
              <a:t>An error can be caught by an exception handler, but it shouldn’t be.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NoClassDefFoundError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getfile 4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900" y="2000240"/>
            <a:ext cx="5847952" cy="3898635"/>
          </a:xfrm>
        </p:spPr>
      </p:pic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NoClassDefFoundError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This error is thrown when the Java Virtual Machine (JVM) tries to load the definition of a class, but the definition could not be found. </a:t>
            </a: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IN" sz="2800" dirty="0" smtClean="0">
                <a:solidFill>
                  <a:schemeClr val="bg1"/>
                </a:solidFill>
              </a:rPr>
              <a:t>The definition of a class can be requested during a </a:t>
            </a:r>
            <a:r>
              <a:rPr lang="en-IN" sz="2800" dirty="0" smtClean="0">
                <a:solidFill>
                  <a:srgbClr val="FFFF00"/>
                </a:solidFill>
              </a:rPr>
              <a:t>method call</a:t>
            </a:r>
            <a:r>
              <a:rPr lang="en-IN" sz="2800" dirty="0" smtClean="0">
                <a:solidFill>
                  <a:schemeClr val="bg1"/>
                </a:solidFill>
              </a:rPr>
              <a:t>, or while creating a new instance using a </a:t>
            </a:r>
            <a:r>
              <a:rPr lang="en-IN" sz="2800" dirty="0" smtClean="0">
                <a:solidFill>
                  <a:srgbClr val="FFFF00"/>
                </a:solidFill>
              </a:rPr>
              <a:t>new</a:t>
            </a:r>
            <a:r>
              <a:rPr lang="en-IN" sz="2800" dirty="0" smtClean="0">
                <a:solidFill>
                  <a:schemeClr val="bg1"/>
                </a:solidFill>
              </a:rPr>
              <a:t> keyword.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NoClassDefFoundError</a:t>
            </a:r>
            <a:r>
              <a:rPr lang="en-IN" b="1" dirty="0" smtClean="0"/>
              <a:t> </a:t>
            </a:r>
            <a:r>
              <a:rPr lang="en-IN" b="1" dirty="0" smtClean="0">
                <a:solidFill>
                  <a:schemeClr val="bg1"/>
                </a:solidFill>
              </a:rPr>
              <a:t>V/s</a:t>
            </a:r>
            <a:r>
              <a:rPr lang="en-IN" b="1" dirty="0" smtClean="0"/>
              <a:t> </a:t>
            </a:r>
            <a:r>
              <a:rPr lang="en-IN" b="1" dirty="0" err="1" smtClean="0">
                <a:solidFill>
                  <a:srgbClr val="FFFF00"/>
                </a:solidFill>
              </a:rPr>
              <a:t>ClassNotFoundException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US" b="1" dirty="0" smtClean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85852" y="2285992"/>
          <a:ext cx="6786610" cy="2271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305"/>
                <a:gridCol w="3393305"/>
              </a:tblGrid>
              <a:tr h="493421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NoClassDefFoundError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ClassNotFoundException</a:t>
                      </a:r>
                      <a:endParaRPr lang="en-IN" sz="2000" dirty="0"/>
                    </a:p>
                  </a:txBody>
                  <a:tcPr/>
                </a:tc>
              </a:tr>
              <a:tr h="8634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 is an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unchecked exception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 is a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checked exception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0027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 occurs when a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hardcoded class </a:t>
                      </a:r>
                      <a:r>
                        <a:rPr lang="en-US" b="1" dirty="0" smtClean="0"/>
                        <a:t>is not found at run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 occurs when a dynamically supplied class is not found at runtime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OutOfMemoryError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getfile 4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112" y="2000240"/>
            <a:ext cx="5723527" cy="3898635"/>
          </a:xfrm>
        </p:spPr>
      </p:pic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OutOfMemoryError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To understand </a:t>
            </a:r>
            <a:r>
              <a:rPr lang="en-US" sz="3000" dirty="0" err="1" smtClean="0">
                <a:solidFill>
                  <a:srgbClr val="00B0F0"/>
                </a:solidFill>
              </a:rPr>
              <a:t>OutOfMemoryError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we will first have to recall the</a:t>
            </a:r>
            <a:r>
              <a:rPr lang="en-US" sz="3000" dirty="0" smtClean="0"/>
              <a:t> </a:t>
            </a:r>
            <a:r>
              <a:rPr lang="en-IN" sz="3000" dirty="0" smtClean="0"/>
              <a:t> </a:t>
            </a:r>
            <a:r>
              <a:rPr lang="en-IN" sz="3000" dirty="0" err="1" smtClean="0">
                <a:solidFill>
                  <a:srgbClr val="FFFF00"/>
                </a:solidFill>
              </a:rPr>
              <a:t>jvm</a:t>
            </a:r>
            <a:r>
              <a:rPr lang="en-IN" sz="3000" dirty="0" smtClean="0">
                <a:solidFill>
                  <a:srgbClr val="FFFF00"/>
                </a:solidFill>
              </a:rPr>
              <a:t> memory structure.</a:t>
            </a:r>
          </a:p>
          <a:p>
            <a:endParaRPr lang="en-IN" sz="3000" dirty="0" smtClean="0"/>
          </a:p>
          <a:p>
            <a:endParaRPr lang="en-IN" sz="3000" dirty="0" smtClean="0"/>
          </a:p>
          <a:p>
            <a:r>
              <a:rPr lang="en-IN" sz="3000" dirty="0" smtClean="0">
                <a:solidFill>
                  <a:schemeClr val="bg1"/>
                </a:solidFill>
              </a:rPr>
              <a:t>There are two memory regions in the JVM</a:t>
            </a:r>
            <a:r>
              <a:rPr lang="en-IN" sz="3000" dirty="0" smtClean="0">
                <a:solidFill>
                  <a:srgbClr val="FFFF00"/>
                </a:solidFill>
              </a:rPr>
              <a:t>: the heap </a:t>
            </a:r>
            <a:r>
              <a:rPr lang="en-IN" sz="3000" dirty="0" smtClean="0">
                <a:solidFill>
                  <a:schemeClr val="bg1"/>
                </a:solidFill>
              </a:rPr>
              <a:t>and </a:t>
            </a:r>
            <a:r>
              <a:rPr lang="en-IN" sz="3000" dirty="0" smtClean="0">
                <a:solidFill>
                  <a:srgbClr val="FFFF00"/>
                </a:solidFill>
              </a:rPr>
              <a:t>the stack. </a:t>
            </a:r>
          </a:p>
          <a:p>
            <a:endParaRPr lang="en-IN" sz="3000" dirty="0" smtClean="0"/>
          </a:p>
          <a:p>
            <a:r>
              <a:rPr lang="en-IN" sz="3000" dirty="0" smtClean="0">
                <a:solidFill>
                  <a:srgbClr val="FFFF00"/>
                </a:solidFill>
              </a:rPr>
              <a:t>Local </a:t>
            </a:r>
            <a:r>
              <a:rPr lang="en-IN" sz="3000" dirty="0" err="1" smtClean="0">
                <a:solidFill>
                  <a:srgbClr val="FFFF00"/>
                </a:solidFill>
              </a:rPr>
              <a:t>variables,arguments</a:t>
            </a:r>
            <a:r>
              <a:rPr lang="en-IN" sz="3000" dirty="0" smtClean="0">
                <a:solidFill>
                  <a:srgbClr val="FFFF00"/>
                </a:solidFill>
              </a:rPr>
              <a:t> </a:t>
            </a:r>
            <a:r>
              <a:rPr lang="en-IN" sz="3000" dirty="0" smtClean="0">
                <a:solidFill>
                  <a:schemeClr val="bg1"/>
                </a:solidFill>
              </a:rPr>
              <a:t>and</a:t>
            </a:r>
            <a:r>
              <a:rPr lang="en-IN" sz="3000" dirty="0" smtClean="0"/>
              <a:t> </a:t>
            </a:r>
            <a:r>
              <a:rPr lang="en-IN" sz="3000" dirty="0" smtClean="0">
                <a:solidFill>
                  <a:srgbClr val="FFFF00"/>
                </a:solidFill>
              </a:rPr>
              <a:t>running copy of methods </a:t>
            </a:r>
            <a:r>
              <a:rPr lang="en-IN" sz="3000" dirty="0" smtClean="0">
                <a:solidFill>
                  <a:schemeClr val="bg1"/>
                </a:solidFill>
              </a:rPr>
              <a:t>reside on the stack, everything else on the heap.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OutOfMemoryError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bg1"/>
                </a:solidFill>
              </a:rPr>
              <a:t>This Java heap memory itself is structured again into two regions, called </a:t>
            </a:r>
            <a:r>
              <a:rPr lang="en-IN" sz="2800" dirty="0" smtClean="0">
                <a:solidFill>
                  <a:srgbClr val="FFFF00"/>
                </a:solidFill>
              </a:rPr>
              <a:t>generations</a:t>
            </a:r>
            <a:endParaRPr lang="en-US" sz="2800" dirty="0" smtClean="0">
              <a:solidFill>
                <a:srgbClr val="FFFF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Young generation </a:t>
            </a:r>
            <a:r>
              <a:rPr lang="en-US" dirty="0" smtClean="0">
                <a:solidFill>
                  <a:schemeClr val="bg1"/>
                </a:solidFill>
              </a:rPr>
              <a:t>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Heap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Old Generation </a:t>
            </a:r>
            <a:r>
              <a:rPr lang="en-US" dirty="0" smtClean="0">
                <a:solidFill>
                  <a:schemeClr val="bg1"/>
                </a:solidFill>
              </a:rPr>
              <a:t>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PermGen</a:t>
            </a:r>
            <a:endParaRPr lang="en-IN" dirty="0" smtClean="0">
              <a:solidFill>
                <a:srgbClr val="FFFF00"/>
              </a:solidFill>
            </a:endParaRPr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4" name="Picture 3" descr="java-lang-outofmemoryerror-java-heap-sp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4357694"/>
            <a:ext cx="7429552" cy="161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OutOfMemoryError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 smtClean="0">
                <a:solidFill>
                  <a:srgbClr val="FFFF00"/>
                </a:solidFill>
              </a:rPr>
              <a:t>Heap</a:t>
            </a:r>
            <a:r>
              <a:rPr lang="en-IN" sz="2800" dirty="0" smtClean="0"/>
              <a:t> </a:t>
            </a:r>
            <a:r>
              <a:rPr lang="en-IN" sz="2800" dirty="0" smtClean="0">
                <a:solidFill>
                  <a:schemeClr val="bg1"/>
                </a:solidFill>
              </a:rPr>
              <a:t>stores all the objects generated by a running Java program and is automatically freed up by JVM when objects are no longer referenced by the program.</a:t>
            </a:r>
          </a:p>
          <a:p>
            <a:endParaRPr lang="en-US" sz="2800" dirty="0" smtClean="0"/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 err="1" smtClean="0">
                <a:solidFill>
                  <a:srgbClr val="FFFF00"/>
                </a:solidFill>
              </a:rPr>
              <a:t>PermGen</a:t>
            </a:r>
            <a:r>
              <a:rPr lang="en-IN" sz="2800" dirty="0" smtClean="0"/>
              <a:t> </a:t>
            </a:r>
            <a:r>
              <a:rPr lang="en-IN" sz="2800" dirty="0" smtClean="0">
                <a:solidFill>
                  <a:schemeClr val="bg1"/>
                </a:solidFill>
              </a:rPr>
              <a:t>space is used to keep information for </a:t>
            </a:r>
            <a:r>
              <a:rPr lang="en-IN" sz="2800" dirty="0" smtClean="0">
                <a:solidFill>
                  <a:srgbClr val="FFFF00"/>
                </a:solidFill>
              </a:rPr>
              <a:t>loaded classes </a:t>
            </a:r>
            <a:r>
              <a:rPr lang="en-IN" sz="2800" dirty="0" smtClean="0">
                <a:solidFill>
                  <a:schemeClr val="bg1"/>
                </a:solidFill>
              </a:rPr>
              <a:t>,</a:t>
            </a:r>
            <a:r>
              <a:rPr lang="en-IN" sz="2800" dirty="0" smtClean="0"/>
              <a:t> </a:t>
            </a:r>
            <a:r>
              <a:rPr lang="en-IN" sz="2800" dirty="0" smtClean="0">
                <a:solidFill>
                  <a:srgbClr val="FFFF00"/>
                </a:solidFill>
              </a:rPr>
              <a:t>static instances </a:t>
            </a:r>
            <a:r>
              <a:rPr lang="en-IN" sz="2800" dirty="0" smtClean="0">
                <a:solidFill>
                  <a:schemeClr val="bg1"/>
                </a:solidFill>
              </a:rPr>
              <a:t>and few other advanced features like</a:t>
            </a:r>
            <a:r>
              <a:rPr lang="en-IN" sz="2800" dirty="0" smtClean="0"/>
              <a:t> </a:t>
            </a:r>
            <a:r>
              <a:rPr lang="en-IN" sz="2800" dirty="0" smtClean="0">
                <a:solidFill>
                  <a:srgbClr val="FFFF00"/>
                </a:solidFill>
              </a:rPr>
              <a:t>String Pool</a:t>
            </a:r>
          </a:p>
          <a:p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OutOfMemoryError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The size of those regions is set during the Java Virtual Machine (JVM) launch and can be customized by specifying JVM parameters</a:t>
            </a:r>
            <a:r>
              <a:rPr lang="en-IN" dirty="0" smtClean="0"/>
              <a:t> </a:t>
            </a:r>
            <a:r>
              <a:rPr lang="en-IN" i="1" dirty="0" smtClean="0">
                <a:solidFill>
                  <a:srgbClr val="FFFF00"/>
                </a:solidFill>
              </a:rPr>
              <a:t>-</a:t>
            </a:r>
            <a:r>
              <a:rPr lang="en-IN" i="1" dirty="0" err="1" smtClean="0">
                <a:solidFill>
                  <a:srgbClr val="FFFF00"/>
                </a:solidFill>
              </a:rPr>
              <a:t>Xmx</a:t>
            </a:r>
            <a:r>
              <a:rPr lang="en-IN" dirty="0" smtClean="0"/>
              <a:t> </a:t>
            </a:r>
            <a:r>
              <a:rPr lang="en-IN" dirty="0" smtClean="0">
                <a:solidFill>
                  <a:schemeClr val="bg1"/>
                </a:solidFill>
              </a:rPr>
              <a:t>and </a:t>
            </a:r>
            <a:r>
              <a:rPr lang="en-IN" i="1" dirty="0" smtClean="0">
                <a:solidFill>
                  <a:srgbClr val="FFFF00"/>
                </a:solidFill>
              </a:rPr>
              <a:t>-</a:t>
            </a:r>
            <a:r>
              <a:rPr lang="en-IN" i="1" dirty="0" err="1" smtClean="0">
                <a:solidFill>
                  <a:srgbClr val="FFFF00"/>
                </a:solidFill>
              </a:rPr>
              <a:t>XX:MaxPermSize</a:t>
            </a:r>
            <a:r>
              <a:rPr lang="en-IN" dirty="0" smtClean="0">
                <a:solidFill>
                  <a:srgbClr val="FFFF00"/>
                </a:solidFill>
              </a:rPr>
              <a:t>. </a:t>
            </a:r>
          </a:p>
          <a:p>
            <a:endParaRPr lang="en-IN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For example to set heap size to </a:t>
            </a:r>
            <a:r>
              <a:rPr lang="en-US" dirty="0" smtClean="0">
                <a:solidFill>
                  <a:srgbClr val="FFFF00"/>
                </a:solidFill>
              </a:rPr>
              <a:t>128MB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we can write the command as :</a:t>
            </a: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java -Xmx128m Test</a:t>
            </a:r>
            <a:endParaRPr lang="en-IN" b="1" dirty="0" smtClean="0">
              <a:solidFill>
                <a:srgbClr val="FFFF00"/>
              </a:solidFill>
            </a:endParaRP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>
                <a:solidFill>
                  <a:schemeClr val="bg1"/>
                </a:solidFill>
              </a:rPr>
              <a:t>If we do not explicitly set the sizes, platform-specific defaults will be used which is generally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FF00"/>
                </a:solidFill>
              </a:rPr>
              <a:t>64MB </a:t>
            </a:r>
            <a:r>
              <a:rPr lang="en-IN" dirty="0" smtClean="0">
                <a:solidFill>
                  <a:schemeClr val="bg1"/>
                </a:solidFill>
              </a:rPr>
              <a:t>to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FF00"/>
                </a:solidFill>
              </a:rPr>
              <a:t>1024MB.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I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>
                <a:solidFill>
                  <a:srgbClr val="FFFF00"/>
                </a:solidFill>
              </a:rPr>
              <a:t>OutOfMemoryError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bg1"/>
                </a:solidFill>
              </a:rPr>
              <a:t>The </a:t>
            </a:r>
            <a:r>
              <a:rPr lang="en-IN" sz="2800" i="1" dirty="0" err="1" smtClean="0">
                <a:solidFill>
                  <a:srgbClr val="FFFF00"/>
                </a:solidFill>
              </a:rPr>
              <a:t>java.lang.OutOfMemoryError</a:t>
            </a:r>
            <a:r>
              <a:rPr lang="en-IN" sz="2800" i="1" dirty="0" smtClean="0">
                <a:solidFill>
                  <a:srgbClr val="FFFF00"/>
                </a:solidFill>
              </a:rPr>
              <a:t>: </a:t>
            </a:r>
            <a:r>
              <a:rPr lang="en-IN" sz="2800" i="1" dirty="0" smtClean="0">
                <a:solidFill>
                  <a:schemeClr val="bg1"/>
                </a:solidFill>
              </a:rPr>
              <a:t>Java heap space</a:t>
            </a:r>
            <a:r>
              <a:rPr lang="en-IN" sz="2800" dirty="0" smtClean="0">
                <a:solidFill>
                  <a:schemeClr val="bg1"/>
                </a:solidFill>
              </a:rPr>
              <a:t> error will be triggered when the application </a:t>
            </a:r>
            <a:r>
              <a:rPr lang="en-IN" sz="2800" b="1" dirty="0" smtClean="0">
                <a:solidFill>
                  <a:srgbClr val="FFFF00"/>
                </a:solidFill>
              </a:rPr>
              <a:t>attempts to add more data into the heap space area, but there is not enough room for it</a:t>
            </a:r>
            <a:r>
              <a:rPr lang="en-IN" sz="2800" dirty="0" smtClean="0">
                <a:solidFill>
                  <a:srgbClr val="FFFF00"/>
                </a:solidFill>
              </a:rPr>
              <a:t>.</a:t>
            </a:r>
            <a:endParaRPr lang="en-US" sz="2800" dirty="0" smtClean="0">
              <a:solidFill>
                <a:srgbClr val="FFFF00"/>
              </a:solidFill>
            </a:endParaRPr>
          </a:p>
          <a:p>
            <a:endParaRPr lang="en-I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Popular Interview Questions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1 Select the correct option(s):</a:t>
            </a:r>
          </a:p>
          <a:p>
            <a:pPr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A.</a:t>
            </a:r>
            <a:r>
              <a:rPr lang="en-IN" dirty="0" smtClean="0">
                <a:solidFill>
                  <a:schemeClr val="bg1"/>
                </a:solidFill>
              </a:rPr>
              <a:t> You cannot handle runtime exceptions.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B. </a:t>
            </a:r>
            <a:r>
              <a:rPr lang="en-IN" dirty="0" smtClean="0">
                <a:solidFill>
                  <a:schemeClr val="bg1"/>
                </a:solidFill>
              </a:rPr>
              <a:t>You should not handle Error.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C. </a:t>
            </a:r>
            <a:r>
              <a:rPr lang="en-IN" dirty="0" smtClean="0">
                <a:solidFill>
                  <a:schemeClr val="bg1"/>
                </a:solidFill>
              </a:rPr>
              <a:t>If a method throws a checked exception, it must be either handled by the method or specified in it’s throws clause.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D. </a:t>
            </a:r>
            <a:r>
              <a:rPr lang="en-IN" dirty="0" smtClean="0">
                <a:solidFill>
                  <a:schemeClr val="bg1"/>
                </a:solidFill>
              </a:rPr>
              <a:t>If a method throws a runtime exception, it may include the exception in its throws clause.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E. </a:t>
            </a:r>
            <a:r>
              <a:rPr lang="en-IN" dirty="0" smtClean="0">
                <a:solidFill>
                  <a:schemeClr val="bg1"/>
                </a:solidFill>
              </a:rPr>
              <a:t>Runtime exceptions are checked exceptions.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</a:t>
            </a:r>
            <a:r>
              <a:rPr lang="en-US" dirty="0" smtClean="0">
                <a:solidFill>
                  <a:srgbClr val="FFFF00"/>
                </a:solidFill>
              </a:rPr>
              <a:t>B,C,D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Write A Code that handles </a:t>
            </a:r>
            <a:r>
              <a:rPr lang="en-US" sz="3200" b="1" dirty="0" err="1" smtClean="0">
                <a:solidFill>
                  <a:srgbClr val="FFFF00"/>
                </a:solidFill>
              </a:rPr>
              <a:t>StackOverFlowError</a:t>
            </a:r>
            <a:endParaRPr lang="en-IN" sz="3200" b="1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getfile (40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500" y="1500174"/>
            <a:ext cx="7493000" cy="4786346"/>
          </a:xfrm>
        </p:spPr>
      </p:pic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Popular Interview Questions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2 </a:t>
            </a:r>
            <a:r>
              <a:rPr lang="en-IN" dirty="0" smtClean="0">
                <a:solidFill>
                  <a:schemeClr val="bg1"/>
                </a:solidFill>
              </a:rPr>
              <a:t>Select the incorrect statement(s):</a:t>
            </a:r>
          </a:p>
          <a:p>
            <a:pPr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A.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java.lang.Throwable</a:t>
            </a:r>
            <a:r>
              <a:rPr lang="en-IN" dirty="0" smtClean="0">
                <a:solidFill>
                  <a:schemeClr val="bg1"/>
                </a:solidFill>
              </a:rPr>
              <a:t> is the base class of all type of exceptions.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B.</a:t>
            </a:r>
            <a:r>
              <a:rPr lang="en-IN" dirty="0" smtClean="0">
                <a:solidFill>
                  <a:schemeClr val="bg1"/>
                </a:solidFill>
              </a:rPr>
              <a:t> If a class is a subclass of </a:t>
            </a:r>
            <a:r>
              <a:rPr lang="en-IN" dirty="0" err="1" smtClean="0">
                <a:solidFill>
                  <a:schemeClr val="bg1"/>
                </a:solidFill>
              </a:rPr>
              <a:t>java.lang.Exception</a:t>
            </a:r>
            <a:r>
              <a:rPr lang="en-IN" dirty="0" smtClean="0">
                <a:solidFill>
                  <a:schemeClr val="bg1"/>
                </a:solidFill>
              </a:rPr>
              <a:t>, it may or may not be a checked exception.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C. </a:t>
            </a:r>
            <a:r>
              <a:rPr lang="en-IN" dirty="0" smtClean="0">
                <a:solidFill>
                  <a:schemeClr val="bg1"/>
                </a:solidFill>
              </a:rPr>
              <a:t>Error is a checked exception.</a:t>
            </a:r>
          </a:p>
          <a:p>
            <a:pPr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D</a:t>
            </a:r>
            <a:r>
              <a:rPr lang="en-IN" dirty="0" smtClean="0">
                <a:solidFill>
                  <a:schemeClr val="bg1"/>
                </a:solidFill>
              </a:rPr>
              <a:t>. Error and checked exceptions need not be part of a method signature.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</a:t>
            </a:r>
            <a:r>
              <a:rPr lang="en-US" dirty="0" smtClean="0">
                <a:solidFill>
                  <a:srgbClr val="FFFF00"/>
                </a:solidFill>
              </a:rPr>
              <a:t>C,D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Popular Interview Questions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3.Given</a:t>
            </a:r>
            <a:endParaRPr lang="en-IN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class Course {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String </a:t>
            </a:r>
            <a:r>
              <a:rPr lang="en-IN" dirty="0" err="1" smtClean="0">
                <a:solidFill>
                  <a:schemeClr val="bg1"/>
                </a:solidFill>
              </a:rPr>
              <a:t>courseName</a:t>
            </a:r>
            <a:r>
              <a:rPr lang="en-IN" dirty="0" smtClean="0">
                <a:solidFill>
                  <a:schemeClr val="bg1"/>
                </a:solidFill>
              </a:rPr>
              <a:t>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Course() {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Course c = new Course(); </a:t>
            </a:r>
          </a:p>
          <a:p>
            <a:pPr>
              <a:buNone/>
            </a:pPr>
            <a:r>
              <a:rPr lang="en-IN" dirty="0" err="1" smtClean="0">
                <a:solidFill>
                  <a:schemeClr val="bg1"/>
                </a:solidFill>
              </a:rPr>
              <a:t>c.courseName</a:t>
            </a:r>
            <a:r>
              <a:rPr lang="en-IN" dirty="0" smtClean="0">
                <a:solidFill>
                  <a:schemeClr val="bg1"/>
                </a:solidFill>
              </a:rPr>
              <a:t> = "Oracle";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}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}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class Demo {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public static void main(String </a:t>
            </a:r>
            <a:r>
              <a:rPr lang="en-IN" dirty="0" err="1" smtClean="0">
                <a:solidFill>
                  <a:schemeClr val="bg1"/>
                </a:solidFill>
              </a:rPr>
              <a:t>args</a:t>
            </a:r>
            <a:r>
              <a:rPr lang="en-IN" dirty="0" smtClean="0">
                <a:solidFill>
                  <a:schemeClr val="bg1"/>
                </a:solidFill>
              </a:rPr>
              <a:t>[]) {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Course c = new Course(); </a:t>
            </a:r>
          </a:p>
          <a:p>
            <a:pPr>
              <a:buNone/>
            </a:pPr>
            <a:r>
              <a:rPr lang="en-IN" dirty="0" err="1" smtClean="0">
                <a:solidFill>
                  <a:schemeClr val="bg1"/>
                </a:solidFill>
              </a:rPr>
              <a:t>c.courseName</a:t>
            </a:r>
            <a:r>
              <a:rPr lang="en-IN" dirty="0" smtClean="0">
                <a:solidFill>
                  <a:schemeClr val="bg1"/>
                </a:solidFill>
              </a:rPr>
              <a:t> = "Java"; </a:t>
            </a:r>
          </a:p>
          <a:p>
            <a:pPr>
              <a:buNone/>
            </a:pPr>
            <a:r>
              <a:rPr lang="en-IN" dirty="0" err="1" smtClean="0">
                <a:solidFill>
                  <a:schemeClr val="bg1"/>
                </a:solidFill>
              </a:rPr>
              <a:t>System.out.println</a:t>
            </a:r>
            <a:r>
              <a:rPr lang="en-IN" dirty="0" smtClean="0">
                <a:solidFill>
                  <a:schemeClr val="bg1"/>
                </a:solidFill>
              </a:rPr>
              <a:t>(</a:t>
            </a:r>
            <a:r>
              <a:rPr lang="en-IN" dirty="0" err="1" smtClean="0">
                <a:solidFill>
                  <a:schemeClr val="bg1"/>
                </a:solidFill>
              </a:rPr>
              <a:t>c.courseName</a:t>
            </a:r>
            <a:r>
              <a:rPr lang="en-IN" dirty="0" smtClean="0">
                <a:solidFill>
                  <a:schemeClr val="bg1"/>
                </a:solidFill>
              </a:rPr>
              <a:t>);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}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}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Popular Interview Questions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A.</a:t>
            </a:r>
            <a:r>
              <a:rPr lang="en-IN" dirty="0" smtClean="0">
                <a:solidFill>
                  <a:schemeClr val="bg1"/>
                </a:solidFill>
              </a:rPr>
              <a:t> The code will print Java.</a:t>
            </a:r>
          </a:p>
          <a:p>
            <a:pPr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B. </a:t>
            </a:r>
            <a:r>
              <a:rPr lang="en-IN" dirty="0" smtClean="0">
                <a:solidFill>
                  <a:schemeClr val="bg1"/>
                </a:solidFill>
              </a:rPr>
              <a:t>The code will print Oracle.</a:t>
            </a:r>
          </a:p>
          <a:p>
            <a:pPr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C.</a:t>
            </a:r>
            <a:r>
              <a:rPr lang="en-IN" dirty="0" smtClean="0">
                <a:solidFill>
                  <a:schemeClr val="bg1"/>
                </a:solidFill>
              </a:rPr>
              <a:t> The code will not compile.</a:t>
            </a:r>
          </a:p>
          <a:p>
            <a:pPr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D. </a:t>
            </a:r>
            <a:r>
              <a:rPr lang="en-IN" dirty="0" smtClean="0">
                <a:solidFill>
                  <a:schemeClr val="bg1"/>
                </a:solidFill>
              </a:rPr>
              <a:t>The code will throw an </a:t>
            </a:r>
            <a:r>
              <a:rPr lang="en-IN" smtClean="0">
                <a:solidFill>
                  <a:schemeClr val="bg1"/>
                </a:solidFill>
              </a:rPr>
              <a:t>exception at </a:t>
            </a:r>
            <a:r>
              <a:rPr lang="en-IN" dirty="0" smtClean="0">
                <a:solidFill>
                  <a:schemeClr val="bg1"/>
                </a:solidFill>
              </a:rPr>
              <a:t>runtime.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</a:t>
            </a:r>
            <a:r>
              <a:rPr lang="en-US" dirty="0" smtClean="0">
                <a:solidFill>
                  <a:srgbClr val="FFFF00"/>
                </a:solidFill>
              </a:rPr>
              <a:t> D</a:t>
            </a:r>
            <a:endParaRPr lang="en-IN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Popular Interview Questions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4. Select the correct option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class Demo{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public static void main(String </a:t>
            </a:r>
            <a:r>
              <a:rPr lang="en-IN" dirty="0" err="1" smtClean="0">
                <a:solidFill>
                  <a:schemeClr val="bg1"/>
                </a:solidFill>
              </a:rPr>
              <a:t>args</a:t>
            </a:r>
            <a:r>
              <a:rPr lang="en-IN" dirty="0" smtClean="0">
                <a:solidFill>
                  <a:schemeClr val="bg1"/>
                </a:solidFill>
              </a:rPr>
              <a:t>[]) {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Demo </a:t>
            </a:r>
            <a:r>
              <a:rPr lang="en-IN" dirty="0" err="1" smtClean="0">
                <a:solidFill>
                  <a:schemeClr val="bg1"/>
                </a:solidFill>
              </a:rPr>
              <a:t>var</a:t>
            </a:r>
            <a:r>
              <a:rPr lang="en-IN" dirty="0" smtClean="0">
                <a:solidFill>
                  <a:schemeClr val="bg1"/>
                </a:solidFill>
              </a:rPr>
              <a:t> = new Demo(); </a:t>
            </a:r>
          </a:p>
          <a:p>
            <a:pPr>
              <a:buNone/>
            </a:pPr>
            <a:r>
              <a:rPr lang="en-IN" dirty="0" err="1" smtClean="0">
                <a:solidFill>
                  <a:schemeClr val="bg1"/>
                </a:solidFill>
              </a:rPr>
              <a:t>var.printArrValues</a:t>
            </a:r>
            <a:r>
              <a:rPr lang="en-IN" dirty="0" smtClean="0">
                <a:solidFill>
                  <a:schemeClr val="bg1"/>
                </a:solidFill>
              </a:rPr>
              <a:t>(</a:t>
            </a:r>
            <a:r>
              <a:rPr lang="en-IN" dirty="0" err="1" smtClean="0">
                <a:solidFill>
                  <a:schemeClr val="bg1"/>
                </a:solidFill>
              </a:rPr>
              <a:t>args</a:t>
            </a:r>
            <a:r>
              <a:rPr lang="en-IN" dirty="0" smtClean="0">
                <a:solidFill>
                  <a:schemeClr val="bg1"/>
                </a:solidFill>
              </a:rPr>
              <a:t>);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}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void </a:t>
            </a:r>
            <a:r>
              <a:rPr lang="en-IN" dirty="0" err="1" smtClean="0">
                <a:solidFill>
                  <a:schemeClr val="bg1"/>
                </a:solidFill>
              </a:rPr>
              <a:t>printArrValues</a:t>
            </a:r>
            <a:r>
              <a:rPr lang="en-IN" dirty="0" smtClean="0">
                <a:solidFill>
                  <a:schemeClr val="bg1"/>
                </a:solidFill>
              </a:rPr>
              <a:t>(String[] </a:t>
            </a:r>
            <a:r>
              <a:rPr lang="en-IN" dirty="0" err="1" smtClean="0">
                <a:solidFill>
                  <a:schemeClr val="bg1"/>
                </a:solidFill>
              </a:rPr>
              <a:t>arr</a:t>
            </a:r>
            <a:r>
              <a:rPr lang="en-IN" dirty="0" smtClean="0">
                <a:solidFill>
                  <a:schemeClr val="bg1"/>
                </a:solidFill>
              </a:rPr>
              <a:t>) {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try {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		</a:t>
            </a:r>
            <a:r>
              <a:rPr lang="en-IN" dirty="0" err="1" smtClean="0">
                <a:solidFill>
                  <a:schemeClr val="bg1"/>
                </a:solidFill>
              </a:rPr>
              <a:t>System.out.println</a:t>
            </a:r>
            <a:r>
              <a:rPr lang="en-IN" dirty="0" smtClean="0">
                <a:solidFill>
                  <a:schemeClr val="bg1"/>
                </a:solidFill>
              </a:rPr>
              <a:t>(</a:t>
            </a:r>
            <a:r>
              <a:rPr lang="en-IN" dirty="0" err="1" smtClean="0">
                <a:solidFill>
                  <a:schemeClr val="bg1"/>
                </a:solidFill>
              </a:rPr>
              <a:t>arr</a:t>
            </a:r>
            <a:r>
              <a:rPr lang="en-IN" dirty="0" smtClean="0">
                <a:solidFill>
                  <a:schemeClr val="bg1"/>
                </a:solidFill>
              </a:rPr>
              <a:t>[0] + ":" + </a:t>
            </a:r>
            <a:r>
              <a:rPr lang="en-IN" dirty="0" err="1" smtClean="0">
                <a:solidFill>
                  <a:schemeClr val="bg1"/>
                </a:solidFill>
              </a:rPr>
              <a:t>arr</a:t>
            </a:r>
            <a:r>
              <a:rPr lang="en-IN" dirty="0" smtClean="0">
                <a:solidFill>
                  <a:schemeClr val="bg1"/>
                </a:solidFill>
              </a:rPr>
              <a:t>[1]);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	   }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catch (</a:t>
            </a:r>
            <a:r>
              <a:rPr lang="en-IN" dirty="0" err="1" smtClean="0">
                <a:solidFill>
                  <a:schemeClr val="bg1"/>
                </a:solidFill>
              </a:rPr>
              <a:t>NullPointerException</a:t>
            </a:r>
            <a:r>
              <a:rPr lang="en-IN" dirty="0" smtClean="0">
                <a:solidFill>
                  <a:schemeClr val="bg1"/>
                </a:solidFill>
              </a:rPr>
              <a:t> e) { </a:t>
            </a:r>
            <a:r>
              <a:rPr lang="en-IN" dirty="0" err="1" smtClean="0">
                <a:solidFill>
                  <a:schemeClr val="bg1"/>
                </a:solidFill>
              </a:rPr>
              <a:t>System.out.println</a:t>
            </a:r>
            <a:r>
              <a:rPr lang="en-IN" dirty="0" smtClean="0">
                <a:solidFill>
                  <a:schemeClr val="bg1"/>
                </a:solidFill>
              </a:rPr>
              <a:t>("</a:t>
            </a:r>
            <a:r>
              <a:rPr lang="en-IN" dirty="0" err="1" smtClean="0">
                <a:solidFill>
                  <a:schemeClr val="bg1"/>
                </a:solidFill>
              </a:rPr>
              <a:t>NullPointerException</a:t>
            </a:r>
            <a:r>
              <a:rPr lang="en-IN" dirty="0" smtClean="0">
                <a:solidFill>
                  <a:schemeClr val="bg1"/>
                </a:solidFill>
              </a:rPr>
              <a:t>"); }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catch (</a:t>
            </a:r>
            <a:r>
              <a:rPr lang="en-IN" dirty="0" err="1" smtClean="0">
                <a:solidFill>
                  <a:schemeClr val="bg1"/>
                </a:solidFill>
              </a:rPr>
              <a:t>IndexOutOfBoundsException</a:t>
            </a:r>
            <a:r>
              <a:rPr lang="en-IN" dirty="0" smtClean="0">
                <a:solidFill>
                  <a:schemeClr val="bg1"/>
                </a:solidFill>
              </a:rPr>
              <a:t> e) { </a:t>
            </a:r>
            <a:r>
              <a:rPr lang="en-IN" dirty="0" err="1" smtClean="0">
                <a:solidFill>
                  <a:schemeClr val="bg1"/>
                </a:solidFill>
              </a:rPr>
              <a:t>System.out.println</a:t>
            </a:r>
            <a:r>
              <a:rPr lang="en-IN" dirty="0" smtClean="0">
                <a:solidFill>
                  <a:schemeClr val="bg1"/>
                </a:solidFill>
              </a:rPr>
              <a:t>("</a:t>
            </a:r>
            <a:r>
              <a:rPr lang="en-IN" dirty="0" err="1" smtClean="0">
                <a:solidFill>
                  <a:schemeClr val="bg1"/>
                </a:solidFill>
              </a:rPr>
              <a:t>IndexOutOfBoundsException</a:t>
            </a:r>
            <a:r>
              <a:rPr lang="en-IN" dirty="0" smtClean="0">
                <a:solidFill>
                  <a:schemeClr val="bg1"/>
                </a:solidFill>
              </a:rPr>
              <a:t>"); }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 catch (</a:t>
            </a:r>
            <a:r>
              <a:rPr lang="en-IN" dirty="0" err="1" smtClean="0">
                <a:solidFill>
                  <a:schemeClr val="bg1"/>
                </a:solidFill>
              </a:rPr>
              <a:t>ArrayIndexOutOfBoundsException</a:t>
            </a:r>
            <a:r>
              <a:rPr lang="en-IN" dirty="0" smtClean="0">
                <a:solidFill>
                  <a:schemeClr val="bg1"/>
                </a:solidFill>
              </a:rPr>
              <a:t> e) { </a:t>
            </a:r>
            <a:r>
              <a:rPr lang="en-IN" dirty="0" err="1" smtClean="0">
                <a:solidFill>
                  <a:schemeClr val="bg1"/>
                </a:solidFill>
              </a:rPr>
              <a:t>System.out.println</a:t>
            </a:r>
            <a:r>
              <a:rPr lang="en-IN" dirty="0" smtClean="0">
                <a:solidFill>
                  <a:schemeClr val="bg1"/>
                </a:solidFill>
              </a:rPr>
              <a:t>("</a:t>
            </a:r>
            <a:r>
              <a:rPr lang="en-IN" dirty="0" err="1" smtClean="0">
                <a:solidFill>
                  <a:schemeClr val="bg1"/>
                </a:solidFill>
              </a:rPr>
              <a:t>ArrayIndexOutOfBoundsException</a:t>
            </a:r>
            <a:r>
              <a:rPr lang="en-IN" dirty="0" smtClean="0">
                <a:solidFill>
                  <a:schemeClr val="bg1"/>
                </a:solidFill>
              </a:rPr>
              <a:t>"); } } }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Popular Interview Questions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A. </a:t>
            </a:r>
            <a:r>
              <a:rPr lang="en-IN" dirty="0" smtClean="0">
                <a:solidFill>
                  <a:schemeClr val="bg1"/>
                </a:solidFill>
              </a:rPr>
              <a:t>If the class Demo is executed using the following command, it prints </a:t>
            </a:r>
            <a:r>
              <a:rPr lang="en-IN" dirty="0" err="1" smtClean="0">
                <a:solidFill>
                  <a:schemeClr val="bg1"/>
                </a:solidFill>
              </a:rPr>
              <a:t>NullPointerException</a:t>
            </a:r>
            <a:r>
              <a:rPr lang="en-IN" dirty="0" smtClean="0">
                <a:solidFill>
                  <a:schemeClr val="bg1"/>
                </a:solidFill>
              </a:rPr>
              <a:t>: </a:t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java Demo</a:t>
            </a:r>
          </a:p>
          <a:p>
            <a:pPr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B.</a:t>
            </a:r>
            <a:r>
              <a:rPr lang="en-IN" dirty="0" smtClean="0">
                <a:solidFill>
                  <a:schemeClr val="bg1"/>
                </a:solidFill>
              </a:rPr>
              <a:t> If the class Demo is executed using the following command, it prints </a:t>
            </a:r>
            <a:r>
              <a:rPr lang="en-IN" dirty="0" err="1" smtClean="0">
                <a:solidFill>
                  <a:schemeClr val="bg1"/>
                </a:solidFill>
              </a:rPr>
              <a:t>IndexOutOfBoundsException</a:t>
            </a:r>
            <a:r>
              <a:rPr lang="en-IN" dirty="0" smtClean="0">
                <a:solidFill>
                  <a:schemeClr val="bg1"/>
                </a:solidFill>
              </a:rPr>
              <a:t>: </a:t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java Demo</a:t>
            </a:r>
          </a:p>
          <a:p>
            <a:pPr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C.</a:t>
            </a:r>
            <a:r>
              <a:rPr lang="en-IN" dirty="0" smtClean="0">
                <a:solidFill>
                  <a:schemeClr val="bg1"/>
                </a:solidFill>
              </a:rPr>
              <a:t> If the class Demo is executed using the following command, it prints </a:t>
            </a:r>
            <a:r>
              <a:rPr lang="en-IN" dirty="0" err="1" smtClean="0">
                <a:solidFill>
                  <a:schemeClr val="bg1"/>
                </a:solidFill>
              </a:rPr>
              <a:t>ArrayIndexOutOfBoundsException</a:t>
            </a:r>
            <a:r>
              <a:rPr lang="en-IN" dirty="0" smtClean="0">
                <a:solidFill>
                  <a:schemeClr val="bg1"/>
                </a:solidFill>
              </a:rPr>
              <a:t>: </a:t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java Demo</a:t>
            </a:r>
          </a:p>
          <a:p>
            <a:pPr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D. </a:t>
            </a:r>
            <a:r>
              <a:rPr lang="en-IN" dirty="0" smtClean="0">
                <a:solidFill>
                  <a:schemeClr val="bg1"/>
                </a:solidFill>
              </a:rPr>
              <a:t>The code will fail to compile.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</a:t>
            </a:r>
            <a:r>
              <a:rPr lang="en-US" dirty="0" smtClean="0">
                <a:solidFill>
                  <a:srgbClr val="FFFF00"/>
                </a:solidFill>
              </a:rPr>
              <a:t> D</a:t>
            </a:r>
            <a:endParaRPr lang="en-IN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Popular Interview Questions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5. Select the correct option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class Demo {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void method() {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 try {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guru();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return;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}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finally { </a:t>
            </a:r>
          </a:p>
          <a:p>
            <a:pPr>
              <a:buNone/>
            </a:pPr>
            <a:r>
              <a:rPr lang="en-IN" dirty="0" err="1" smtClean="0">
                <a:solidFill>
                  <a:schemeClr val="bg1"/>
                </a:solidFill>
              </a:rPr>
              <a:t>System.out.println</a:t>
            </a:r>
            <a:r>
              <a:rPr lang="en-IN" dirty="0" smtClean="0">
                <a:solidFill>
                  <a:schemeClr val="bg1"/>
                </a:solidFill>
              </a:rPr>
              <a:t>("finally 1");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}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}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void guru() { </a:t>
            </a:r>
          </a:p>
          <a:p>
            <a:pPr>
              <a:buNone/>
            </a:pPr>
            <a:r>
              <a:rPr lang="en-IN" dirty="0" err="1" smtClean="0">
                <a:solidFill>
                  <a:schemeClr val="bg1"/>
                </a:solidFill>
              </a:rPr>
              <a:t>System.out.println</a:t>
            </a:r>
            <a:r>
              <a:rPr lang="en-IN" dirty="0" smtClean="0">
                <a:solidFill>
                  <a:schemeClr val="bg1"/>
                </a:solidFill>
              </a:rPr>
              <a:t>("guru");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throw new </a:t>
            </a:r>
            <a:r>
              <a:rPr lang="en-IN" dirty="0" err="1" smtClean="0">
                <a:solidFill>
                  <a:schemeClr val="bg1"/>
                </a:solidFill>
              </a:rPr>
              <a:t>StackOverflowError</a:t>
            </a:r>
            <a:r>
              <a:rPr lang="en-IN" dirty="0" smtClean="0">
                <a:solidFill>
                  <a:schemeClr val="bg1"/>
                </a:solidFill>
              </a:rPr>
              <a:t>();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}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public static void main(String </a:t>
            </a:r>
            <a:r>
              <a:rPr lang="en-IN" dirty="0" err="1" smtClean="0">
                <a:solidFill>
                  <a:schemeClr val="bg1"/>
                </a:solidFill>
              </a:rPr>
              <a:t>args</a:t>
            </a:r>
            <a:r>
              <a:rPr lang="en-IN" dirty="0" smtClean="0">
                <a:solidFill>
                  <a:schemeClr val="bg1"/>
                </a:solidFill>
              </a:rPr>
              <a:t>[]) { Demo </a:t>
            </a:r>
            <a:r>
              <a:rPr lang="en-IN" dirty="0" err="1" smtClean="0">
                <a:solidFill>
                  <a:schemeClr val="bg1"/>
                </a:solidFill>
              </a:rPr>
              <a:t>var</a:t>
            </a:r>
            <a:r>
              <a:rPr lang="en-IN" dirty="0" smtClean="0">
                <a:solidFill>
                  <a:schemeClr val="bg1"/>
                </a:solidFill>
              </a:rPr>
              <a:t> = new Demo(); </a:t>
            </a:r>
            <a:r>
              <a:rPr lang="en-IN" dirty="0" err="1" smtClean="0">
                <a:solidFill>
                  <a:schemeClr val="bg1"/>
                </a:solidFill>
              </a:rPr>
              <a:t>var.method</a:t>
            </a:r>
            <a:r>
              <a:rPr lang="en-IN" dirty="0" smtClean="0">
                <a:solidFill>
                  <a:schemeClr val="bg1"/>
                </a:solidFill>
              </a:rPr>
              <a:t>(); } }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Popular Interview Questions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A. </a:t>
            </a:r>
            <a:r>
              <a:rPr lang="en-IN" dirty="0" smtClean="0">
                <a:solidFill>
                  <a:schemeClr val="bg1"/>
                </a:solidFill>
              </a:rPr>
              <a:t>guru</a:t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  finally 1</a:t>
            </a:r>
          </a:p>
          <a:p>
            <a:pPr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B. </a:t>
            </a:r>
            <a:r>
              <a:rPr lang="en-IN" dirty="0" smtClean="0">
                <a:solidFill>
                  <a:schemeClr val="bg1"/>
                </a:solidFill>
              </a:rPr>
              <a:t>guru</a:t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finally 1</a:t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Exception in thread "main" </a:t>
            </a:r>
            <a:r>
              <a:rPr lang="en-IN" dirty="0" err="1" smtClean="0">
                <a:solidFill>
                  <a:schemeClr val="bg1"/>
                </a:solidFill>
              </a:rPr>
              <a:t>java.lang.StackOverflowError</a:t>
            </a:r>
            <a:endParaRPr lang="en-I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C</a:t>
            </a:r>
            <a:r>
              <a:rPr lang="en-IN" dirty="0" err="1" smtClean="0">
                <a:solidFill>
                  <a:schemeClr val="bg1"/>
                </a:solidFill>
              </a:rPr>
              <a:t>.guru</a:t>
            </a:r>
            <a:r>
              <a:rPr lang="en-IN" dirty="0" smtClean="0">
                <a:solidFill>
                  <a:schemeClr val="bg1"/>
                </a:solidFill>
              </a:rPr>
              <a:t/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Exception in thread "main" </a:t>
            </a:r>
            <a:r>
              <a:rPr lang="en-IN" dirty="0" err="1" smtClean="0">
                <a:solidFill>
                  <a:schemeClr val="bg1"/>
                </a:solidFill>
              </a:rPr>
              <a:t>java.lang.StackOverflowError</a:t>
            </a:r>
            <a:endParaRPr lang="en-I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D. </a:t>
            </a:r>
            <a:r>
              <a:rPr lang="en-IN" dirty="0" smtClean="0">
                <a:solidFill>
                  <a:schemeClr val="bg1"/>
                </a:solidFill>
              </a:rPr>
              <a:t>guru</a:t>
            </a:r>
          </a:p>
          <a:p>
            <a:pPr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E. </a:t>
            </a:r>
            <a:r>
              <a:rPr lang="en-IN" dirty="0" smtClean="0">
                <a:solidFill>
                  <a:schemeClr val="bg1"/>
                </a:solidFill>
              </a:rPr>
              <a:t>The code fails to compile.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</a:t>
            </a:r>
            <a:r>
              <a:rPr lang="en-US" dirty="0" smtClean="0">
                <a:solidFill>
                  <a:srgbClr val="FFFF00"/>
                </a:solidFill>
              </a:rPr>
              <a:t> B</a:t>
            </a:r>
            <a:endParaRPr lang="en-IN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Popular Interview Questions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6. Select the incorrect statement(s):</a:t>
            </a:r>
          </a:p>
          <a:p>
            <a:pPr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A.</a:t>
            </a:r>
            <a:r>
              <a:rPr lang="en-IN" dirty="0" smtClean="0">
                <a:solidFill>
                  <a:schemeClr val="bg1"/>
                </a:solidFill>
              </a:rPr>
              <a:t> Exceptions enable a developer to define the programming logic separate from the exception-handling code.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B</a:t>
            </a:r>
            <a:r>
              <a:rPr lang="en-IN" dirty="0" smtClean="0">
                <a:solidFill>
                  <a:schemeClr val="bg1"/>
                </a:solidFill>
              </a:rPr>
              <a:t>. Exception handling speeds up execution of the code.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C.</a:t>
            </a:r>
            <a:r>
              <a:rPr lang="en-IN" dirty="0" smtClean="0">
                <a:solidFill>
                  <a:schemeClr val="bg1"/>
                </a:solidFill>
              </a:rPr>
              <a:t> Exception handing is used to define code that should execute when a piece of code throws an exception.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D.</a:t>
            </a:r>
            <a:r>
              <a:rPr lang="en-IN" dirty="0" smtClean="0">
                <a:solidFill>
                  <a:schemeClr val="bg1"/>
                </a:solidFill>
              </a:rPr>
              <a:t> Code that handles all the checked exceptions can still throw unchecked exceptions.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B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Popular Interview Questions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7. Given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class </a:t>
            </a:r>
            <a:r>
              <a:rPr lang="en-IN" dirty="0" err="1" smtClean="0">
                <a:solidFill>
                  <a:schemeClr val="bg1"/>
                </a:solidFill>
              </a:rPr>
              <a:t>TryFinally</a:t>
            </a:r>
            <a:r>
              <a:rPr lang="en-IN" dirty="0" smtClean="0">
                <a:solidFill>
                  <a:schemeClr val="bg1"/>
                </a:solidFill>
              </a:rPr>
              <a:t> { </a:t>
            </a:r>
          </a:p>
          <a:p>
            <a:pPr>
              <a:buNone/>
            </a:pPr>
            <a:r>
              <a:rPr lang="en-IN" dirty="0" err="1" smtClean="0">
                <a:solidFill>
                  <a:schemeClr val="bg1"/>
                </a:solidFill>
              </a:rPr>
              <a:t>int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tryAgain</a:t>
            </a:r>
            <a:r>
              <a:rPr lang="en-IN" dirty="0" smtClean="0">
                <a:solidFill>
                  <a:schemeClr val="bg1"/>
                </a:solidFill>
              </a:rPr>
              <a:t>() { </a:t>
            </a:r>
          </a:p>
          <a:p>
            <a:pPr>
              <a:buNone/>
            </a:pPr>
            <a:r>
              <a:rPr lang="en-IN" dirty="0" err="1" smtClean="0">
                <a:solidFill>
                  <a:schemeClr val="bg1"/>
                </a:solidFill>
              </a:rPr>
              <a:t>int</a:t>
            </a:r>
            <a:r>
              <a:rPr lang="en-IN" dirty="0" smtClean="0">
                <a:solidFill>
                  <a:schemeClr val="bg1"/>
                </a:solidFill>
              </a:rPr>
              <a:t> a = 10;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try {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++a;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}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finally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{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 a++;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}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return a;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}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public static void main(String </a:t>
            </a:r>
            <a:r>
              <a:rPr lang="en-IN" dirty="0" err="1" smtClean="0">
                <a:solidFill>
                  <a:schemeClr val="bg1"/>
                </a:solidFill>
              </a:rPr>
              <a:t>args</a:t>
            </a:r>
            <a:r>
              <a:rPr lang="en-IN" dirty="0" smtClean="0">
                <a:solidFill>
                  <a:schemeClr val="bg1"/>
                </a:solidFill>
              </a:rPr>
              <a:t>[])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{ </a:t>
            </a:r>
            <a:r>
              <a:rPr lang="en-IN" dirty="0" err="1" smtClean="0">
                <a:solidFill>
                  <a:schemeClr val="bg1"/>
                </a:solidFill>
              </a:rPr>
              <a:t>System.out.println</a:t>
            </a:r>
            <a:r>
              <a:rPr lang="en-IN" dirty="0" smtClean="0">
                <a:solidFill>
                  <a:schemeClr val="bg1"/>
                </a:solidFill>
              </a:rPr>
              <a:t>(new </a:t>
            </a:r>
            <a:r>
              <a:rPr lang="en-IN" dirty="0" err="1" smtClean="0">
                <a:solidFill>
                  <a:schemeClr val="bg1"/>
                </a:solidFill>
              </a:rPr>
              <a:t>TryFinally</a:t>
            </a:r>
            <a:r>
              <a:rPr lang="en-IN" dirty="0" smtClean="0">
                <a:solidFill>
                  <a:schemeClr val="bg1"/>
                </a:solidFill>
              </a:rPr>
              <a:t>().</a:t>
            </a:r>
            <a:r>
              <a:rPr lang="en-IN" dirty="0" err="1" smtClean="0">
                <a:solidFill>
                  <a:schemeClr val="bg1"/>
                </a:solidFill>
              </a:rPr>
              <a:t>tryAgain</a:t>
            </a:r>
            <a:r>
              <a:rPr lang="en-IN" dirty="0" smtClean="0">
                <a:solidFill>
                  <a:schemeClr val="bg1"/>
                </a:solidFill>
              </a:rPr>
              <a:t>()); } }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Popular Interview Questions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What  is the output ?</a:t>
            </a:r>
          </a:p>
          <a:p>
            <a:pPr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A.</a:t>
            </a:r>
            <a:r>
              <a:rPr lang="en-IN" dirty="0" smtClean="0">
                <a:solidFill>
                  <a:schemeClr val="bg1"/>
                </a:solidFill>
              </a:rPr>
              <a:t>10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B.</a:t>
            </a:r>
            <a:r>
              <a:rPr lang="en-IN" dirty="0" smtClean="0">
                <a:solidFill>
                  <a:schemeClr val="bg1"/>
                </a:solidFill>
              </a:rPr>
              <a:t>11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C.</a:t>
            </a:r>
            <a:r>
              <a:rPr lang="en-IN" dirty="0" smtClean="0">
                <a:solidFill>
                  <a:schemeClr val="bg1"/>
                </a:solidFill>
              </a:rPr>
              <a:t>12</a:t>
            </a:r>
          </a:p>
          <a:p>
            <a:pPr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D.</a:t>
            </a:r>
            <a:r>
              <a:rPr lang="en-IN" dirty="0" err="1" smtClean="0">
                <a:solidFill>
                  <a:schemeClr val="bg1"/>
                </a:solidFill>
              </a:rPr>
              <a:t>Compilation</a:t>
            </a:r>
            <a:r>
              <a:rPr lang="en-IN" dirty="0" smtClean="0">
                <a:solidFill>
                  <a:schemeClr val="bg1"/>
                </a:solidFill>
              </a:rPr>
              <a:t> error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E.</a:t>
            </a:r>
            <a:r>
              <a:rPr lang="en-IN" dirty="0" smtClean="0">
                <a:solidFill>
                  <a:schemeClr val="bg1"/>
                </a:solidFill>
              </a:rPr>
              <a:t> Runtime exception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C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Common Exceptions and Errors</a:t>
            </a:r>
            <a:endParaRPr lang="en-IN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01080" cy="4472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0540"/>
                <a:gridCol w="4200540"/>
              </a:tblGrid>
              <a:tr h="55900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Exception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Error</a:t>
                      </a:r>
                      <a:endParaRPr lang="en-IN" sz="2400" dirty="0"/>
                    </a:p>
                  </a:txBody>
                  <a:tcPr/>
                </a:tc>
              </a:tr>
              <a:tr h="559001">
                <a:tc>
                  <a:txBody>
                    <a:bodyPr/>
                    <a:lstStyle/>
                    <a:p>
                      <a:pPr algn="l" fontAlgn="auto"/>
                      <a:r>
                        <a:rPr lang="en-IN" b="1" dirty="0" err="1"/>
                        <a:t>ArrayIndexOutOfBoundsException</a:t>
                      </a:r>
                      <a:endParaRPr lang="en-IN" b="1" dirty="0"/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b="1" dirty="0" err="1"/>
                        <a:t>ExceptionInInitializerError</a:t>
                      </a:r>
                      <a:endParaRPr lang="en-IN" b="1" dirty="0"/>
                    </a:p>
                  </a:txBody>
                  <a:tcPr marL="9525" marR="9525" marT="9525" marB="9525"/>
                </a:tc>
              </a:tr>
              <a:tr h="559001">
                <a:tc>
                  <a:txBody>
                    <a:bodyPr/>
                    <a:lstStyle/>
                    <a:p>
                      <a:pPr algn="l" fontAlgn="auto"/>
                      <a:r>
                        <a:rPr lang="en-IN" b="1" dirty="0" err="1"/>
                        <a:t>IndexOutOfBoundsException</a:t>
                      </a:r>
                      <a:endParaRPr lang="en-IN" b="1" dirty="0"/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b="1" dirty="0" err="1"/>
                        <a:t>StackOverflowError</a:t>
                      </a:r>
                      <a:endParaRPr lang="en-IN" b="1" dirty="0"/>
                    </a:p>
                  </a:txBody>
                  <a:tcPr marL="9525" marR="9525" marT="9525" marB="9525"/>
                </a:tc>
              </a:tr>
              <a:tr h="559001">
                <a:tc>
                  <a:txBody>
                    <a:bodyPr/>
                    <a:lstStyle/>
                    <a:p>
                      <a:pPr algn="l" fontAlgn="auto"/>
                      <a:r>
                        <a:rPr lang="en-IN" b="1" dirty="0" err="1"/>
                        <a:t>ClassCastException</a:t>
                      </a:r>
                      <a:endParaRPr lang="en-IN" b="1" dirty="0"/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b="1" dirty="0" err="1"/>
                        <a:t>NoClassDefFoundError</a:t>
                      </a:r>
                      <a:endParaRPr lang="en-IN" b="1" dirty="0"/>
                    </a:p>
                  </a:txBody>
                  <a:tcPr marL="9525" marR="9525" marT="9525" marB="9525"/>
                </a:tc>
              </a:tr>
              <a:tr h="559001">
                <a:tc>
                  <a:txBody>
                    <a:bodyPr/>
                    <a:lstStyle/>
                    <a:p>
                      <a:pPr algn="l" fontAlgn="auto"/>
                      <a:r>
                        <a:rPr lang="en-IN" b="1" dirty="0" err="1"/>
                        <a:t>IllegalArgumentException</a:t>
                      </a:r>
                      <a:endParaRPr lang="en-IN" b="1" dirty="0"/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b="1" dirty="0" err="1"/>
                        <a:t>OutOfMemoryError</a:t>
                      </a:r>
                      <a:endParaRPr lang="en-IN" b="1" dirty="0"/>
                    </a:p>
                  </a:txBody>
                  <a:tcPr marL="9525" marR="9525" marT="9525" marB="9525"/>
                </a:tc>
              </a:tr>
              <a:tr h="559001">
                <a:tc>
                  <a:txBody>
                    <a:bodyPr/>
                    <a:lstStyle/>
                    <a:p>
                      <a:pPr algn="l" fontAlgn="auto"/>
                      <a:r>
                        <a:rPr lang="en-IN" b="1" dirty="0" err="1"/>
                        <a:t>IllegalStateException</a:t>
                      </a:r>
                      <a:endParaRPr lang="en-IN" b="1" dirty="0"/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b="1" dirty="0"/>
                        <a:t> </a:t>
                      </a:r>
                    </a:p>
                  </a:txBody>
                  <a:tcPr marL="9525" marR="9525" marT="9525" marB="9525"/>
                </a:tc>
              </a:tr>
              <a:tr h="559001">
                <a:tc>
                  <a:txBody>
                    <a:bodyPr/>
                    <a:lstStyle/>
                    <a:p>
                      <a:pPr algn="l" fontAlgn="auto"/>
                      <a:r>
                        <a:rPr lang="en-IN" b="1" dirty="0" err="1"/>
                        <a:t>NullPointerException</a:t>
                      </a:r>
                      <a:endParaRPr lang="en-IN" b="1" dirty="0"/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b="1" dirty="0"/>
                        <a:t> </a:t>
                      </a:r>
                    </a:p>
                  </a:txBody>
                  <a:tcPr marL="9525" marR="9525" marT="9525" marB="9525"/>
                </a:tc>
              </a:tr>
              <a:tr h="559001">
                <a:tc>
                  <a:txBody>
                    <a:bodyPr/>
                    <a:lstStyle/>
                    <a:p>
                      <a:pPr algn="l" fontAlgn="auto"/>
                      <a:r>
                        <a:rPr lang="en-IN" b="1" dirty="0" err="1"/>
                        <a:t>NumberFormatException</a:t>
                      </a:r>
                      <a:endParaRPr lang="en-IN" b="1" dirty="0"/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Popular Interview Questions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8. Given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class Base {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void </a:t>
            </a:r>
            <a:r>
              <a:rPr lang="en-IN" dirty="0" err="1" smtClean="0">
                <a:solidFill>
                  <a:schemeClr val="bg1"/>
                </a:solidFill>
              </a:rPr>
              <a:t>myMethod</a:t>
            </a:r>
            <a:r>
              <a:rPr lang="en-IN" dirty="0" smtClean="0">
                <a:solidFill>
                  <a:schemeClr val="bg1"/>
                </a:solidFill>
              </a:rPr>
              <a:t>() throws </a:t>
            </a:r>
            <a:r>
              <a:rPr lang="en-IN" dirty="0" err="1" smtClean="0">
                <a:solidFill>
                  <a:schemeClr val="bg1"/>
                </a:solidFill>
              </a:rPr>
              <a:t>ExceptionInInitializerError</a:t>
            </a:r>
            <a:r>
              <a:rPr lang="en-IN" dirty="0" smtClean="0">
                <a:solidFill>
                  <a:schemeClr val="bg1"/>
                </a:solidFill>
              </a:rPr>
              <a:t> { </a:t>
            </a:r>
            <a:r>
              <a:rPr lang="en-IN" dirty="0" err="1" smtClean="0">
                <a:solidFill>
                  <a:schemeClr val="bg1"/>
                </a:solidFill>
              </a:rPr>
              <a:t>System.out.println</a:t>
            </a:r>
            <a:r>
              <a:rPr lang="en-IN" dirty="0" smtClean="0">
                <a:solidFill>
                  <a:schemeClr val="bg1"/>
                </a:solidFill>
              </a:rPr>
              <a:t>("Base"); }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}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class Derived extends Base {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void </a:t>
            </a:r>
            <a:r>
              <a:rPr lang="en-IN" dirty="0" err="1" smtClean="0">
                <a:solidFill>
                  <a:schemeClr val="bg1"/>
                </a:solidFill>
              </a:rPr>
              <a:t>myMethod</a:t>
            </a:r>
            <a:r>
              <a:rPr lang="en-IN" dirty="0" smtClean="0">
                <a:solidFill>
                  <a:schemeClr val="bg1"/>
                </a:solidFill>
              </a:rPr>
              <a:t>() throws </a:t>
            </a:r>
            <a:r>
              <a:rPr lang="en-IN" dirty="0" err="1" smtClean="0">
                <a:solidFill>
                  <a:schemeClr val="bg1"/>
                </a:solidFill>
              </a:rPr>
              <a:t>RuntimeException</a:t>
            </a:r>
            <a:r>
              <a:rPr lang="en-IN" dirty="0" smtClean="0">
                <a:solidFill>
                  <a:schemeClr val="bg1"/>
                </a:solidFill>
              </a:rPr>
              <a:t> { </a:t>
            </a:r>
            <a:r>
              <a:rPr lang="en-IN" dirty="0" err="1" smtClean="0">
                <a:solidFill>
                  <a:schemeClr val="bg1"/>
                </a:solidFill>
              </a:rPr>
              <a:t>System.out.println</a:t>
            </a:r>
            <a:r>
              <a:rPr lang="en-IN" dirty="0" smtClean="0">
                <a:solidFill>
                  <a:schemeClr val="bg1"/>
                </a:solidFill>
              </a:rPr>
              <a:t>("Derived"); }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}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class Demo { public static void main(String </a:t>
            </a:r>
            <a:r>
              <a:rPr lang="en-IN" dirty="0" err="1" smtClean="0">
                <a:solidFill>
                  <a:schemeClr val="bg1"/>
                </a:solidFill>
              </a:rPr>
              <a:t>args</a:t>
            </a:r>
            <a:r>
              <a:rPr lang="en-IN" dirty="0" smtClean="0">
                <a:solidFill>
                  <a:schemeClr val="bg1"/>
                </a:solidFill>
              </a:rPr>
              <a:t>[]) {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Base </a:t>
            </a:r>
            <a:r>
              <a:rPr lang="en-IN" dirty="0" err="1" smtClean="0">
                <a:solidFill>
                  <a:schemeClr val="bg1"/>
                </a:solidFill>
              </a:rPr>
              <a:t>obj</a:t>
            </a:r>
            <a:r>
              <a:rPr lang="en-IN" dirty="0" smtClean="0">
                <a:solidFill>
                  <a:schemeClr val="bg1"/>
                </a:solidFill>
              </a:rPr>
              <a:t> = new Derived(); </a:t>
            </a:r>
            <a:r>
              <a:rPr lang="en-IN" dirty="0" err="1" smtClean="0">
                <a:solidFill>
                  <a:schemeClr val="bg1"/>
                </a:solidFill>
              </a:rPr>
              <a:t>obj.myMethod</a:t>
            </a:r>
            <a:r>
              <a:rPr lang="en-IN" dirty="0" smtClean="0">
                <a:solidFill>
                  <a:schemeClr val="bg1"/>
                </a:solidFill>
              </a:rPr>
              <a:t>();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}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}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Popular Interview Questions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What  is the output ?</a:t>
            </a:r>
          </a:p>
          <a:p>
            <a:pPr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A</a:t>
            </a:r>
            <a:r>
              <a:rPr lang="en-IN" dirty="0" smtClean="0">
                <a:solidFill>
                  <a:schemeClr val="bg1"/>
                </a:solidFill>
              </a:rPr>
              <a:t>. Base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B.</a:t>
            </a:r>
            <a:r>
              <a:rPr lang="en-IN" dirty="0" smtClean="0">
                <a:solidFill>
                  <a:schemeClr val="bg1"/>
                </a:solidFill>
              </a:rPr>
              <a:t> Derived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C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Derived</a:t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Base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D.</a:t>
            </a:r>
            <a:r>
              <a:rPr lang="en-IN" dirty="0" smtClean="0">
                <a:solidFill>
                  <a:schemeClr val="bg1"/>
                </a:solidFill>
              </a:rPr>
              <a:t/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Base</a:t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Derived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E.</a:t>
            </a:r>
            <a:r>
              <a:rPr lang="en-IN" dirty="0" smtClean="0">
                <a:solidFill>
                  <a:schemeClr val="bg1"/>
                </a:solidFill>
              </a:rPr>
              <a:t> Compilation error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B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Popular Interview Questions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9. Which of the following statements are true?</a:t>
            </a:r>
          </a:p>
          <a:p>
            <a:pPr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A</a:t>
            </a:r>
            <a:r>
              <a:rPr lang="en-IN" dirty="0" smtClean="0">
                <a:solidFill>
                  <a:schemeClr val="bg1"/>
                </a:solidFill>
              </a:rPr>
              <a:t>. A user-defined class may not throw an </a:t>
            </a:r>
            <a:r>
              <a:rPr lang="en-IN" dirty="0" err="1" smtClean="0">
                <a:solidFill>
                  <a:schemeClr val="bg1"/>
                </a:solidFill>
              </a:rPr>
              <a:t>IllegalStateException</a:t>
            </a:r>
            <a:r>
              <a:rPr lang="en-IN" dirty="0" smtClean="0">
                <a:solidFill>
                  <a:schemeClr val="bg1"/>
                </a:solidFill>
              </a:rPr>
              <a:t>. It must be thrown only by Java API classes.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B. </a:t>
            </a:r>
            <a:r>
              <a:rPr lang="en-IN" dirty="0" err="1" smtClean="0">
                <a:solidFill>
                  <a:schemeClr val="bg1"/>
                </a:solidFill>
              </a:rPr>
              <a:t>System.out.println</a:t>
            </a:r>
            <a:r>
              <a:rPr lang="en-IN" dirty="0" smtClean="0">
                <a:solidFill>
                  <a:schemeClr val="bg1"/>
                </a:solidFill>
              </a:rPr>
              <a:t> will throw </a:t>
            </a:r>
            <a:r>
              <a:rPr lang="en-IN" dirty="0" err="1" smtClean="0">
                <a:solidFill>
                  <a:schemeClr val="bg1"/>
                </a:solidFill>
              </a:rPr>
              <a:t>NullPointerException</a:t>
            </a:r>
            <a:r>
              <a:rPr lang="en-IN" dirty="0" smtClean="0">
                <a:solidFill>
                  <a:schemeClr val="bg1"/>
                </a:solidFill>
              </a:rPr>
              <a:t> if an uninitialized instance variable of type String is passed to it to print its value.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C. </a:t>
            </a:r>
            <a:r>
              <a:rPr lang="en-IN" dirty="0" err="1" smtClean="0">
                <a:solidFill>
                  <a:schemeClr val="bg1"/>
                </a:solidFill>
              </a:rPr>
              <a:t>NumberFormatException</a:t>
            </a:r>
            <a:r>
              <a:rPr lang="en-IN" dirty="0" smtClean="0">
                <a:solidFill>
                  <a:schemeClr val="bg1"/>
                </a:solidFill>
              </a:rPr>
              <a:t> is thrown by multiple methods from the Java API when invalid numbers are passed on as Strings to be converted to the specified number format.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D. </a:t>
            </a:r>
            <a:r>
              <a:rPr lang="en-IN" dirty="0" err="1" smtClean="0">
                <a:solidFill>
                  <a:schemeClr val="bg1"/>
                </a:solidFill>
              </a:rPr>
              <a:t>ExceptionInInitializerError</a:t>
            </a:r>
            <a:r>
              <a:rPr lang="en-IN" dirty="0" smtClean="0">
                <a:solidFill>
                  <a:schemeClr val="bg1"/>
                </a:solidFill>
              </a:rPr>
              <a:t> may be thrown by the JVM when a static </a:t>
            </a:r>
            <a:r>
              <a:rPr lang="en-IN" dirty="0" err="1" smtClean="0">
                <a:solidFill>
                  <a:schemeClr val="bg1"/>
                </a:solidFill>
              </a:rPr>
              <a:t>initializer</a:t>
            </a:r>
            <a:r>
              <a:rPr lang="en-IN" dirty="0" smtClean="0">
                <a:solidFill>
                  <a:schemeClr val="bg1"/>
                </a:solidFill>
              </a:rPr>
              <a:t> in your code throws a </a:t>
            </a:r>
            <a:r>
              <a:rPr lang="en-IN" dirty="0" err="1" smtClean="0">
                <a:solidFill>
                  <a:schemeClr val="bg1"/>
                </a:solidFill>
              </a:rPr>
              <a:t>NullPointerException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</a:t>
            </a:r>
            <a:r>
              <a:rPr lang="en-US" dirty="0" smtClean="0">
                <a:solidFill>
                  <a:srgbClr val="FFFF00"/>
                </a:solidFill>
              </a:rPr>
              <a:t> C &amp; D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Popular Interview Questions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10. Given: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Which could be used to create an appropriate catch block? (Choose all that apply.)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A.</a:t>
            </a:r>
            <a:r>
              <a:rPr lang="en-IN" dirty="0" smtClean="0">
                <a:solidFill>
                  <a:schemeClr val="bg1"/>
                </a:solidFill>
              </a:rPr>
              <a:t> </a:t>
            </a:r>
            <a:r>
              <a:rPr lang="en-IN" dirty="0" err="1" smtClean="0">
                <a:solidFill>
                  <a:schemeClr val="bg1"/>
                </a:solidFill>
              </a:rPr>
              <a:t>ClassCastException</a:t>
            </a:r>
            <a:endParaRPr lang="en-I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B.</a:t>
            </a:r>
            <a:r>
              <a:rPr lang="en-IN" dirty="0" smtClean="0">
                <a:solidFill>
                  <a:schemeClr val="bg1"/>
                </a:solidFill>
              </a:rPr>
              <a:t> </a:t>
            </a:r>
            <a:r>
              <a:rPr lang="en-IN" dirty="0" err="1" smtClean="0">
                <a:solidFill>
                  <a:schemeClr val="bg1"/>
                </a:solidFill>
              </a:rPr>
              <a:t>IllegalStateException</a:t>
            </a:r>
            <a:endParaRPr lang="en-I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C.</a:t>
            </a:r>
            <a:r>
              <a:rPr lang="en-IN" dirty="0" smtClean="0">
                <a:solidFill>
                  <a:schemeClr val="bg1"/>
                </a:solidFill>
              </a:rPr>
              <a:t> </a:t>
            </a:r>
            <a:r>
              <a:rPr lang="en-IN" dirty="0" err="1" smtClean="0">
                <a:solidFill>
                  <a:schemeClr val="bg1"/>
                </a:solidFill>
              </a:rPr>
              <a:t>NumberFormatException</a:t>
            </a:r>
            <a:endParaRPr lang="en-I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D.</a:t>
            </a:r>
            <a:r>
              <a:rPr lang="en-IN" dirty="0" smtClean="0">
                <a:solidFill>
                  <a:schemeClr val="bg1"/>
                </a:solidFill>
              </a:rPr>
              <a:t> </a:t>
            </a:r>
            <a:r>
              <a:rPr lang="en-IN" dirty="0" err="1" smtClean="0">
                <a:solidFill>
                  <a:schemeClr val="bg1"/>
                </a:solidFill>
              </a:rPr>
              <a:t>IllegalArgumentException</a:t>
            </a:r>
            <a:endParaRPr lang="en-I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E.</a:t>
            </a:r>
            <a:r>
              <a:rPr lang="en-IN" dirty="0" smtClean="0">
                <a:solidFill>
                  <a:schemeClr val="bg1"/>
                </a:solidFill>
              </a:rPr>
              <a:t> </a:t>
            </a:r>
            <a:r>
              <a:rPr lang="en-IN" dirty="0" err="1" smtClean="0">
                <a:solidFill>
                  <a:schemeClr val="bg1"/>
                </a:solidFill>
              </a:rPr>
              <a:t>ExceptionInInitializerError</a:t>
            </a:r>
            <a:endParaRPr lang="en-I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F.</a:t>
            </a:r>
            <a:r>
              <a:rPr lang="en-IN" dirty="0" smtClean="0">
                <a:solidFill>
                  <a:schemeClr val="bg1"/>
                </a:solidFill>
              </a:rPr>
              <a:t> </a:t>
            </a:r>
            <a:r>
              <a:rPr lang="en-IN" dirty="0" err="1" smtClean="0">
                <a:solidFill>
                  <a:schemeClr val="bg1"/>
                </a:solidFill>
              </a:rPr>
              <a:t>ArrayIndexOutOfBoundsException</a:t>
            </a:r>
            <a:endParaRPr lang="en-IN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</a:t>
            </a:r>
            <a:r>
              <a:rPr lang="en-US" dirty="0" smtClean="0">
                <a:solidFill>
                  <a:srgbClr val="FFFF00"/>
                </a:solidFill>
              </a:rPr>
              <a:t> C &amp; D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4" name="Picture 3" descr="getfile (59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2214554"/>
            <a:ext cx="6429420" cy="42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Java 7 New Enhancements To Exception Handling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Beginning from Java 7 onwards , java has provided us 2 new enhancements to exception handling code.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They are:</a:t>
            </a:r>
          </a:p>
          <a:p>
            <a:pPr lvl="1"/>
            <a:endParaRPr lang="en-IN" i="1" dirty="0" smtClean="0"/>
          </a:p>
          <a:p>
            <a:pPr lvl="1"/>
            <a:r>
              <a:rPr lang="en-IN" i="1" dirty="0" smtClean="0">
                <a:solidFill>
                  <a:srgbClr val="FFFF00"/>
                </a:solidFill>
              </a:rPr>
              <a:t>Multiple exception types in a single catch block</a:t>
            </a:r>
            <a:r>
              <a:rPr lang="en-IN" dirty="0" smtClean="0">
                <a:solidFill>
                  <a:srgbClr val="FFFF00"/>
                </a:solidFill>
              </a:rPr>
              <a:t>.</a:t>
            </a:r>
          </a:p>
          <a:p>
            <a:pPr lvl="1"/>
            <a:endParaRPr lang="en-IN" i="1" dirty="0" smtClean="0">
              <a:solidFill>
                <a:srgbClr val="FFFF00"/>
              </a:solidFill>
            </a:endParaRPr>
          </a:p>
          <a:p>
            <a:pPr lvl="1"/>
            <a:r>
              <a:rPr lang="en-IN" i="1" dirty="0" smtClean="0">
                <a:solidFill>
                  <a:srgbClr val="FFFF00"/>
                </a:solidFill>
              </a:rPr>
              <a:t>Try-with-resources statements</a:t>
            </a:r>
            <a:endParaRPr lang="en-IN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Try With Multi-Catch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Sometimes we want to handle different types of exceptions the same way.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But we don’t want to repeat the code.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To understand this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consider designing a code that reads a string representing a date written in a file and then converts it to proper Date object.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How would you write the code ?</a:t>
            </a:r>
            <a:endParaRPr lang="en-IN" sz="2800" dirty="0" smtClean="0">
              <a:solidFill>
                <a:schemeClr val="bg1"/>
              </a:solidFill>
            </a:endParaRPr>
          </a:p>
          <a:p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Try With Multi-Catch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import java.io.*;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import </a:t>
            </a:r>
            <a:r>
              <a:rPr lang="en-US" b="1" dirty="0" err="1" smtClean="0">
                <a:solidFill>
                  <a:schemeClr val="bg1"/>
                </a:solidFill>
              </a:rPr>
              <a:t>java.text</a:t>
            </a:r>
            <a:r>
              <a:rPr lang="en-US" b="1" dirty="0" smtClean="0">
                <a:solidFill>
                  <a:schemeClr val="bg1"/>
                </a:solidFill>
              </a:rPr>
              <a:t>.*;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import </a:t>
            </a:r>
            <a:r>
              <a:rPr lang="en-US" b="1" dirty="0" err="1" smtClean="0">
                <a:solidFill>
                  <a:schemeClr val="bg1"/>
                </a:solidFill>
              </a:rPr>
              <a:t>java.util</a:t>
            </a:r>
            <a:r>
              <a:rPr lang="en-US" b="1" dirty="0" smtClean="0">
                <a:solidFill>
                  <a:schemeClr val="bg1"/>
                </a:solidFill>
              </a:rPr>
              <a:t>.*;</a:t>
            </a:r>
            <a:endParaRPr lang="en-IN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public class Example {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public static void main( String[] </a:t>
            </a:r>
            <a:r>
              <a:rPr lang="en-IN" b="1" dirty="0" err="1" smtClean="0">
                <a:solidFill>
                  <a:schemeClr val="bg1"/>
                </a:solidFill>
              </a:rPr>
              <a:t>args</a:t>
            </a:r>
            <a:r>
              <a:rPr lang="en-IN" b="1" dirty="0" smtClean="0">
                <a:solidFill>
                  <a:schemeClr val="bg1"/>
                </a:solidFill>
              </a:rPr>
              <a:t> ) {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try { </a:t>
            </a:r>
          </a:p>
          <a:p>
            <a:pPr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BufferedReader</a:t>
            </a:r>
            <a:r>
              <a:rPr lang="en-IN" b="1" dirty="0" smtClean="0">
                <a:solidFill>
                  <a:schemeClr val="bg1"/>
                </a:solidFill>
              </a:rPr>
              <a:t> </a:t>
            </a:r>
            <a:r>
              <a:rPr lang="en-IN" b="1" dirty="0" err="1" smtClean="0">
                <a:solidFill>
                  <a:schemeClr val="bg1"/>
                </a:solidFill>
              </a:rPr>
              <a:t>br</a:t>
            </a:r>
            <a:r>
              <a:rPr lang="en-IN" b="1" dirty="0" smtClean="0">
                <a:solidFill>
                  <a:schemeClr val="bg1"/>
                </a:solidFill>
              </a:rPr>
              <a:t> = new </a:t>
            </a:r>
            <a:r>
              <a:rPr lang="en-IN" b="1" dirty="0" err="1" smtClean="0">
                <a:solidFill>
                  <a:schemeClr val="bg1"/>
                </a:solidFill>
              </a:rPr>
              <a:t>BufferedReader</a:t>
            </a:r>
            <a:r>
              <a:rPr lang="en-IN" b="1" dirty="0" smtClean="0">
                <a:solidFill>
                  <a:schemeClr val="bg1"/>
                </a:solidFill>
              </a:rPr>
              <a:t>(new </a:t>
            </a:r>
            <a:r>
              <a:rPr lang="en-IN" b="1" dirty="0" err="1" smtClean="0">
                <a:solidFill>
                  <a:schemeClr val="bg1"/>
                </a:solidFill>
              </a:rPr>
              <a:t>FileReader</a:t>
            </a:r>
            <a:r>
              <a:rPr lang="en-IN" b="1" dirty="0" smtClean="0">
                <a:solidFill>
                  <a:schemeClr val="bg1"/>
                </a:solidFill>
              </a:rPr>
              <a:t>(“data.txt”))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String line = </a:t>
            </a:r>
            <a:r>
              <a:rPr lang="en-IN" b="1" dirty="0" err="1" smtClean="0">
                <a:solidFill>
                  <a:schemeClr val="bg1"/>
                </a:solidFill>
              </a:rPr>
              <a:t>br.readLine</a:t>
            </a:r>
            <a:r>
              <a:rPr lang="en-IN" b="1" dirty="0" smtClean="0">
                <a:solidFill>
                  <a:schemeClr val="bg1"/>
                </a:solidFill>
              </a:rPr>
              <a:t>(); </a:t>
            </a:r>
          </a:p>
          <a:p>
            <a:pPr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SimpleDateFormat</a:t>
            </a:r>
            <a:r>
              <a:rPr lang="en-IN" b="1" dirty="0" smtClean="0">
                <a:solidFill>
                  <a:schemeClr val="bg1"/>
                </a:solidFill>
              </a:rPr>
              <a:t> </a:t>
            </a:r>
            <a:r>
              <a:rPr lang="en-IN" b="1" dirty="0" err="1" smtClean="0">
                <a:solidFill>
                  <a:schemeClr val="bg1"/>
                </a:solidFill>
              </a:rPr>
              <a:t>sdf</a:t>
            </a:r>
            <a:r>
              <a:rPr lang="en-IN" b="1" dirty="0" smtClean="0">
                <a:solidFill>
                  <a:schemeClr val="bg1"/>
                </a:solidFill>
              </a:rPr>
              <a:t>= new </a:t>
            </a:r>
          </a:p>
          <a:p>
            <a:pPr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SimpleDateFormat</a:t>
            </a:r>
            <a:r>
              <a:rPr lang="en-IN" b="1" dirty="0" smtClean="0">
                <a:solidFill>
                  <a:schemeClr val="bg1"/>
                </a:solidFill>
              </a:rPr>
              <a:t>(“MM/DD/YY”);  </a:t>
            </a: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Try With Multi-Catch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Date </a:t>
            </a:r>
            <a:r>
              <a:rPr lang="en-IN" b="1" dirty="0" err="1" smtClean="0">
                <a:solidFill>
                  <a:schemeClr val="bg1"/>
                </a:solidFill>
              </a:rPr>
              <a:t>date</a:t>
            </a:r>
            <a:r>
              <a:rPr lang="en-IN" b="1" dirty="0" smtClean="0">
                <a:solidFill>
                  <a:schemeClr val="bg1"/>
                </a:solidFill>
              </a:rPr>
              <a:t> = </a:t>
            </a:r>
            <a:r>
              <a:rPr lang="en-IN" b="1" dirty="0" err="1" smtClean="0">
                <a:solidFill>
                  <a:schemeClr val="bg1"/>
                </a:solidFill>
              </a:rPr>
              <a:t>sdf.parse</a:t>
            </a:r>
            <a:r>
              <a:rPr lang="en-IN" b="1" dirty="0" smtClean="0">
                <a:solidFill>
                  <a:schemeClr val="bg1"/>
                </a:solidFill>
              </a:rPr>
              <a:t>(line);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}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catch(</a:t>
            </a:r>
            <a:r>
              <a:rPr lang="en-IN" b="1" dirty="0" err="1" smtClean="0">
                <a:solidFill>
                  <a:schemeClr val="bg1"/>
                </a:solidFill>
              </a:rPr>
              <a:t>ParseException</a:t>
            </a:r>
            <a:r>
              <a:rPr lang="en-IN" b="1" dirty="0" smtClean="0">
                <a:solidFill>
                  <a:schemeClr val="bg1"/>
                </a:solidFill>
              </a:rPr>
              <a:t> ex1)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{ </a:t>
            </a:r>
          </a:p>
          <a:p>
            <a:pPr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System.out.println</a:t>
            </a:r>
            <a:r>
              <a:rPr lang="en-IN" b="1" dirty="0" smtClean="0">
                <a:solidFill>
                  <a:schemeClr val="bg1"/>
                </a:solidFill>
              </a:rPr>
              <a:t>(“Exception:”+ex1);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}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catch(</a:t>
            </a:r>
            <a:r>
              <a:rPr lang="en-IN" b="1" dirty="0" err="1" smtClean="0">
                <a:solidFill>
                  <a:schemeClr val="bg1"/>
                </a:solidFill>
              </a:rPr>
              <a:t>IOException</a:t>
            </a:r>
            <a:r>
              <a:rPr lang="en-IN" b="1" dirty="0" smtClean="0">
                <a:solidFill>
                  <a:schemeClr val="bg1"/>
                </a:solidFill>
              </a:rPr>
              <a:t> ex2)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{ </a:t>
            </a:r>
          </a:p>
          <a:p>
            <a:pPr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System.out.println</a:t>
            </a:r>
            <a:r>
              <a:rPr lang="en-IN" b="1" dirty="0" smtClean="0">
                <a:solidFill>
                  <a:schemeClr val="bg1"/>
                </a:solidFill>
              </a:rPr>
              <a:t>(“Exception:”+ex2); </a:t>
            </a:r>
          </a:p>
          <a:p>
            <a:pPr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 }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Try With Multi-Catch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We can observe that the two catch blocks have same code mentioned in them. 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IN" sz="2800" dirty="0" smtClean="0">
                <a:solidFill>
                  <a:schemeClr val="bg1"/>
                </a:solidFill>
              </a:rPr>
              <a:t>In order to facilitate the programmer’s work, Java SE 7 now includes a</a:t>
            </a:r>
            <a:r>
              <a:rPr lang="en-IN" sz="2800" dirty="0" smtClean="0"/>
              <a:t> </a:t>
            </a:r>
            <a:r>
              <a:rPr lang="en-IN" sz="2800" dirty="0" smtClean="0">
                <a:solidFill>
                  <a:srgbClr val="FFFF00"/>
                </a:solidFill>
              </a:rPr>
              <a:t>multi-catch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 smtClean="0">
                <a:solidFill>
                  <a:schemeClr val="bg1"/>
                </a:solidFill>
              </a:rPr>
              <a:t>statement. </a:t>
            </a:r>
          </a:p>
          <a:p>
            <a:endParaRPr lang="en-IN" sz="2800" dirty="0" smtClean="0">
              <a:solidFill>
                <a:schemeClr val="bg1"/>
              </a:solidFill>
            </a:endParaRPr>
          </a:p>
          <a:p>
            <a:endParaRPr lang="en-IN" sz="2800" dirty="0" smtClean="0">
              <a:solidFill>
                <a:schemeClr val="bg1"/>
              </a:solidFill>
            </a:endParaRPr>
          </a:p>
          <a:p>
            <a:r>
              <a:rPr lang="en-IN" sz="2800" dirty="0" smtClean="0">
                <a:solidFill>
                  <a:schemeClr val="bg1"/>
                </a:solidFill>
              </a:rPr>
              <a:t>This allows the programmer to combine multiple catch clauses into a single block of code without the need to repeat the code.</a:t>
            </a: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Syntax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FFFF00"/>
                </a:solidFill>
              </a:rPr>
              <a:t>catch(</a:t>
            </a:r>
            <a:r>
              <a:rPr lang="en-IN" sz="2800" i="1" dirty="0" err="1" smtClean="0">
                <a:solidFill>
                  <a:srgbClr val="FFFF00"/>
                </a:solidFill>
              </a:rPr>
              <a:t>ExceptionType</a:t>
            </a:r>
            <a:r>
              <a:rPr lang="en-IN" sz="2800" dirty="0" smtClean="0">
                <a:solidFill>
                  <a:srgbClr val="FFFF00"/>
                </a:solidFill>
              </a:rPr>
              <a:t> | </a:t>
            </a:r>
            <a:r>
              <a:rPr lang="en-IN" sz="2800" i="1" dirty="0" err="1" smtClean="0">
                <a:solidFill>
                  <a:srgbClr val="FFFF00"/>
                </a:solidFill>
              </a:rPr>
              <a:t>ExceptionType</a:t>
            </a:r>
            <a:r>
              <a:rPr lang="en-IN" sz="2800" i="1" dirty="0" smtClean="0">
                <a:solidFill>
                  <a:srgbClr val="FFFF00"/>
                </a:solidFill>
              </a:rPr>
              <a:t> </a:t>
            </a:r>
            <a:r>
              <a:rPr lang="en-IN" sz="2800" dirty="0" smtClean="0">
                <a:solidFill>
                  <a:srgbClr val="FFFF00"/>
                </a:solidFill>
              </a:rPr>
              <a:t>. . . </a:t>
            </a:r>
            <a:r>
              <a:rPr lang="en-IN" sz="2800" i="1" dirty="0" smtClean="0">
                <a:solidFill>
                  <a:srgbClr val="FFFF00"/>
                </a:solidFill>
              </a:rPr>
              <a:t>variable</a:t>
            </a:r>
            <a:r>
              <a:rPr lang="en-IN" sz="2800" dirty="0" smtClean="0">
                <a:solidFill>
                  <a:srgbClr val="FFFF00"/>
                </a:solidFill>
              </a:rPr>
              <a:t>) </a:t>
            </a:r>
          </a:p>
          <a:p>
            <a:pPr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  { </a:t>
            </a:r>
          </a:p>
          <a:p>
            <a:pPr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		</a:t>
            </a:r>
            <a:r>
              <a:rPr lang="en-IN" sz="2800" i="1" dirty="0" smtClean="0">
                <a:solidFill>
                  <a:srgbClr val="FFFF00"/>
                </a:solidFill>
              </a:rPr>
              <a:t>// handle our problems here. </a:t>
            </a:r>
          </a:p>
          <a:p>
            <a:pPr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  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643570" y="500042"/>
            <a:ext cx="2857520" cy="612648"/>
          </a:xfrm>
          <a:prstGeom prst="wedgeRectCallout">
            <a:avLst>
              <a:gd name="adj1" fmla="val -117849"/>
              <a:gd name="adj2" fmla="val 1477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This is bitwise OR operator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ArrayIndexOutOfBoundsException</a:t>
            </a:r>
            <a:r>
              <a:rPr lang="en-IN" b="1" dirty="0" smtClean="0">
                <a:solidFill>
                  <a:srgbClr val="FFFF00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and </a:t>
            </a:r>
            <a:r>
              <a:rPr lang="en-IN" b="1" dirty="0" err="1" smtClean="0">
                <a:solidFill>
                  <a:srgbClr val="FFFF00"/>
                </a:solidFill>
              </a:rPr>
              <a:t>IndexOutOfBoundsException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getfile (4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2635250"/>
            <a:ext cx="7858180" cy="3651270"/>
          </a:xfrm>
        </p:spPr>
      </p:pic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Improved Version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import java.io.*;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import </a:t>
            </a:r>
            <a:r>
              <a:rPr lang="en-US" b="1" dirty="0" err="1" smtClean="0">
                <a:solidFill>
                  <a:schemeClr val="bg1"/>
                </a:solidFill>
              </a:rPr>
              <a:t>java.text</a:t>
            </a:r>
            <a:r>
              <a:rPr lang="en-US" b="1" dirty="0" smtClean="0">
                <a:solidFill>
                  <a:schemeClr val="bg1"/>
                </a:solidFill>
              </a:rPr>
              <a:t>.*;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import </a:t>
            </a:r>
            <a:r>
              <a:rPr lang="en-US" b="1" dirty="0" err="1" smtClean="0">
                <a:solidFill>
                  <a:schemeClr val="bg1"/>
                </a:solidFill>
              </a:rPr>
              <a:t>java.util</a:t>
            </a:r>
            <a:r>
              <a:rPr lang="en-US" b="1" dirty="0" smtClean="0">
                <a:solidFill>
                  <a:schemeClr val="bg1"/>
                </a:solidFill>
              </a:rPr>
              <a:t>.*;</a:t>
            </a:r>
            <a:endParaRPr lang="en-IN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public class Example {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public static void main( String[] </a:t>
            </a:r>
            <a:r>
              <a:rPr lang="en-IN" b="1" dirty="0" err="1" smtClean="0">
                <a:solidFill>
                  <a:schemeClr val="bg1"/>
                </a:solidFill>
              </a:rPr>
              <a:t>args</a:t>
            </a:r>
            <a:r>
              <a:rPr lang="en-IN" b="1" dirty="0" smtClean="0">
                <a:solidFill>
                  <a:schemeClr val="bg1"/>
                </a:solidFill>
              </a:rPr>
              <a:t> ) {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try { </a:t>
            </a:r>
          </a:p>
          <a:p>
            <a:pPr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BufferedReader</a:t>
            </a:r>
            <a:r>
              <a:rPr lang="en-IN" b="1" dirty="0" smtClean="0">
                <a:solidFill>
                  <a:schemeClr val="bg1"/>
                </a:solidFill>
              </a:rPr>
              <a:t> </a:t>
            </a:r>
            <a:r>
              <a:rPr lang="en-IN" b="1" dirty="0" err="1" smtClean="0">
                <a:solidFill>
                  <a:schemeClr val="bg1"/>
                </a:solidFill>
              </a:rPr>
              <a:t>br</a:t>
            </a:r>
            <a:r>
              <a:rPr lang="en-IN" b="1" dirty="0" smtClean="0">
                <a:solidFill>
                  <a:schemeClr val="bg1"/>
                </a:solidFill>
              </a:rPr>
              <a:t> = new </a:t>
            </a:r>
            <a:r>
              <a:rPr lang="en-IN" b="1" dirty="0" err="1" smtClean="0">
                <a:solidFill>
                  <a:schemeClr val="bg1"/>
                </a:solidFill>
              </a:rPr>
              <a:t>BufferedReader</a:t>
            </a:r>
            <a:r>
              <a:rPr lang="en-IN" b="1" dirty="0" smtClean="0">
                <a:solidFill>
                  <a:schemeClr val="bg1"/>
                </a:solidFill>
              </a:rPr>
              <a:t>(new </a:t>
            </a:r>
            <a:r>
              <a:rPr lang="en-IN" b="1" dirty="0" err="1" smtClean="0">
                <a:solidFill>
                  <a:schemeClr val="bg1"/>
                </a:solidFill>
              </a:rPr>
              <a:t>FileReader</a:t>
            </a:r>
            <a:r>
              <a:rPr lang="en-IN" b="1" dirty="0" smtClean="0">
                <a:solidFill>
                  <a:schemeClr val="bg1"/>
                </a:solidFill>
              </a:rPr>
              <a:t>(“data.txt”))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String line = </a:t>
            </a:r>
            <a:r>
              <a:rPr lang="en-IN" b="1" dirty="0" err="1" smtClean="0">
                <a:solidFill>
                  <a:schemeClr val="bg1"/>
                </a:solidFill>
              </a:rPr>
              <a:t>br.readLine</a:t>
            </a:r>
            <a:r>
              <a:rPr lang="en-IN" b="1" dirty="0" smtClean="0">
                <a:solidFill>
                  <a:schemeClr val="bg1"/>
                </a:solidFill>
              </a:rPr>
              <a:t>(); </a:t>
            </a:r>
          </a:p>
          <a:p>
            <a:pPr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SimpleDateFormat</a:t>
            </a:r>
            <a:r>
              <a:rPr lang="en-IN" b="1" dirty="0" smtClean="0">
                <a:solidFill>
                  <a:schemeClr val="bg1"/>
                </a:solidFill>
              </a:rPr>
              <a:t> </a:t>
            </a:r>
            <a:r>
              <a:rPr lang="en-IN" b="1" dirty="0" err="1" smtClean="0">
                <a:solidFill>
                  <a:schemeClr val="bg1"/>
                </a:solidFill>
              </a:rPr>
              <a:t>sdf</a:t>
            </a:r>
            <a:r>
              <a:rPr lang="en-IN" b="1" dirty="0" smtClean="0">
                <a:solidFill>
                  <a:schemeClr val="bg1"/>
                </a:solidFill>
              </a:rPr>
              <a:t>= new </a:t>
            </a:r>
          </a:p>
          <a:p>
            <a:pPr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SimpleDateFormat</a:t>
            </a:r>
            <a:r>
              <a:rPr lang="en-IN" b="1" dirty="0" smtClean="0">
                <a:solidFill>
                  <a:schemeClr val="bg1"/>
                </a:solidFill>
              </a:rPr>
              <a:t>(“MM/DD/YY”);  </a:t>
            </a: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Improved Version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Date </a:t>
            </a:r>
            <a:r>
              <a:rPr lang="en-IN" b="1" dirty="0" err="1" smtClean="0">
                <a:solidFill>
                  <a:schemeClr val="bg1"/>
                </a:solidFill>
              </a:rPr>
              <a:t>date</a:t>
            </a:r>
            <a:r>
              <a:rPr lang="en-IN" b="1" dirty="0" smtClean="0">
                <a:solidFill>
                  <a:schemeClr val="bg1"/>
                </a:solidFill>
              </a:rPr>
              <a:t> = </a:t>
            </a:r>
            <a:r>
              <a:rPr lang="en-IN" b="1" dirty="0" err="1" smtClean="0">
                <a:solidFill>
                  <a:schemeClr val="bg1"/>
                </a:solidFill>
              </a:rPr>
              <a:t>sdf.parse</a:t>
            </a:r>
            <a:r>
              <a:rPr lang="en-IN" b="1" dirty="0" smtClean="0">
                <a:solidFill>
                  <a:schemeClr val="bg1"/>
                </a:solidFill>
              </a:rPr>
              <a:t>(line);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} </a:t>
            </a:r>
          </a:p>
          <a:p>
            <a:pPr>
              <a:buNone/>
            </a:pPr>
            <a:r>
              <a:rPr lang="en-IN" b="1" dirty="0" smtClean="0">
                <a:solidFill>
                  <a:srgbClr val="FFFF00"/>
                </a:solidFill>
              </a:rPr>
              <a:t>catch(</a:t>
            </a:r>
            <a:r>
              <a:rPr lang="en-IN" b="1" dirty="0" err="1" smtClean="0">
                <a:solidFill>
                  <a:srgbClr val="FFFF00"/>
                </a:solidFill>
              </a:rPr>
              <a:t>ParseException</a:t>
            </a:r>
            <a:r>
              <a:rPr lang="en-IN" b="1" dirty="0" smtClean="0">
                <a:solidFill>
                  <a:srgbClr val="FFFF00"/>
                </a:solidFill>
              </a:rPr>
              <a:t> | </a:t>
            </a:r>
            <a:r>
              <a:rPr lang="en-IN" b="1" dirty="0" err="1" smtClean="0">
                <a:solidFill>
                  <a:srgbClr val="FFFF00"/>
                </a:solidFill>
              </a:rPr>
              <a:t>IOException</a:t>
            </a:r>
            <a:r>
              <a:rPr lang="en-IN" b="1" dirty="0" smtClean="0">
                <a:solidFill>
                  <a:srgbClr val="FFFF00"/>
                </a:solidFill>
              </a:rPr>
              <a:t> ex) </a:t>
            </a:r>
          </a:p>
          <a:p>
            <a:pPr>
              <a:buNone/>
            </a:pPr>
            <a:r>
              <a:rPr lang="en-IN" b="1" dirty="0" smtClean="0">
                <a:solidFill>
                  <a:srgbClr val="FFFF00"/>
                </a:solidFill>
              </a:rPr>
              <a:t>{ 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FFFF00"/>
                </a:solidFill>
              </a:rPr>
              <a:t>System.out.println</a:t>
            </a:r>
            <a:r>
              <a:rPr lang="en-IN" b="1" dirty="0" smtClean="0">
                <a:solidFill>
                  <a:srgbClr val="FFFF00"/>
                </a:solidFill>
              </a:rPr>
              <a:t>(“Exception:”+ex); </a:t>
            </a:r>
          </a:p>
          <a:p>
            <a:pPr>
              <a:buNone/>
            </a:pPr>
            <a:r>
              <a:rPr lang="en-IN" b="1" dirty="0" smtClean="0">
                <a:solidFill>
                  <a:srgbClr val="FFFF00"/>
                </a:solidFill>
              </a:rPr>
              <a:t>} 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}</a:t>
            </a:r>
            <a:endParaRPr lang="en-IN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Points To Remember With Multi-Catch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With multi-catch, order doesn’t matter. 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The following two snippets are equivalent to each other:</a:t>
            </a:r>
          </a:p>
          <a:p>
            <a:endParaRPr lang="en-US" dirty="0" smtClean="0"/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catch(</a:t>
            </a:r>
            <a:r>
              <a:rPr lang="en-US" b="1" dirty="0" err="1" smtClean="0">
                <a:solidFill>
                  <a:srgbClr val="FFFF00"/>
                </a:solidFill>
              </a:rPr>
              <a:t>SQLException</a:t>
            </a:r>
            <a:r>
              <a:rPr lang="en-US" b="1" dirty="0" smtClean="0">
                <a:solidFill>
                  <a:srgbClr val="FFFF00"/>
                </a:solidFill>
              </a:rPr>
              <a:t> | </a:t>
            </a:r>
            <a:r>
              <a:rPr lang="en-US" b="1" dirty="0" err="1" smtClean="0">
                <a:solidFill>
                  <a:srgbClr val="FFFF00"/>
                </a:solidFill>
              </a:rPr>
              <a:t>IOException</a:t>
            </a:r>
            <a:r>
              <a:rPr lang="en-US" b="1" dirty="0" smtClean="0">
                <a:solidFill>
                  <a:srgbClr val="FFFF00"/>
                </a:solidFill>
              </a:rPr>
              <a:t> ex)</a:t>
            </a:r>
          </a:p>
          <a:p>
            <a:endParaRPr lang="en-US" b="1" dirty="0" smtClean="0">
              <a:solidFill>
                <a:srgbClr val="FFFF00"/>
              </a:solidFill>
            </a:endParaRP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catch(</a:t>
            </a:r>
            <a:r>
              <a:rPr lang="en-US" b="1" dirty="0" err="1" smtClean="0">
                <a:solidFill>
                  <a:srgbClr val="FFFF00"/>
                </a:solidFill>
              </a:rPr>
              <a:t>IOException</a:t>
            </a:r>
            <a:r>
              <a:rPr lang="en-US" b="1" dirty="0" smtClean="0">
                <a:solidFill>
                  <a:srgbClr val="FFFF00"/>
                </a:solidFill>
              </a:rPr>
              <a:t> | </a:t>
            </a:r>
            <a:r>
              <a:rPr lang="en-US" b="1" dirty="0" err="1" smtClean="0">
                <a:solidFill>
                  <a:srgbClr val="FFFF00"/>
                </a:solidFill>
              </a:rPr>
              <a:t>SQLException</a:t>
            </a:r>
            <a:r>
              <a:rPr lang="en-US" b="1" dirty="0" smtClean="0">
                <a:solidFill>
                  <a:srgbClr val="FFFF00"/>
                </a:solidFill>
              </a:rPr>
              <a:t> ex)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Points To Remember With Multi-Catch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But in multi-catch, we have to make sure a given exception can only match one type. 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chemeClr val="bg1"/>
                </a:solidFill>
              </a:rPr>
              <a:t>The following will not compile: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catch(</a:t>
            </a:r>
            <a:r>
              <a:rPr lang="en-US" b="1" dirty="0" err="1" smtClean="0">
                <a:solidFill>
                  <a:srgbClr val="FFFF00"/>
                </a:solidFill>
              </a:rPr>
              <a:t>IOException</a:t>
            </a:r>
            <a:r>
              <a:rPr lang="en-US" b="1" dirty="0" smtClean="0">
                <a:solidFill>
                  <a:srgbClr val="FFFF00"/>
                </a:solidFill>
              </a:rPr>
              <a:t> | </a:t>
            </a:r>
            <a:r>
              <a:rPr lang="en-US" b="1" dirty="0" err="1" smtClean="0">
                <a:solidFill>
                  <a:srgbClr val="FFFF00"/>
                </a:solidFill>
              </a:rPr>
              <a:t>FileNotFoundException</a:t>
            </a:r>
            <a:r>
              <a:rPr lang="en-US" b="1" dirty="0" smtClean="0">
                <a:solidFill>
                  <a:srgbClr val="FFFF00"/>
                </a:solidFill>
              </a:rPr>
              <a:t> ex)</a:t>
            </a:r>
          </a:p>
          <a:p>
            <a:endParaRPr lang="en-US" b="1" dirty="0" smtClean="0">
              <a:solidFill>
                <a:srgbClr val="FFFF00"/>
              </a:solidFill>
            </a:endParaRP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catch(</a:t>
            </a:r>
            <a:r>
              <a:rPr lang="en-US" b="1" dirty="0" err="1" smtClean="0">
                <a:solidFill>
                  <a:srgbClr val="FFFF00"/>
                </a:solidFill>
              </a:rPr>
              <a:t>FileNotFoundException</a:t>
            </a:r>
            <a:r>
              <a:rPr lang="en-US" b="1" dirty="0" smtClean="0">
                <a:solidFill>
                  <a:srgbClr val="FFFF00"/>
                </a:solidFill>
              </a:rPr>
              <a:t> | </a:t>
            </a:r>
            <a:r>
              <a:rPr lang="en-US" b="1" dirty="0" err="1" smtClean="0">
                <a:solidFill>
                  <a:srgbClr val="FFFF00"/>
                </a:solidFill>
              </a:rPr>
              <a:t>IOException</a:t>
            </a:r>
            <a:r>
              <a:rPr lang="en-US" b="1" dirty="0" smtClean="0">
                <a:solidFill>
                  <a:srgbClr val="FFFF00"/>
                </a:solidFill>
              </a:rPr>
              <a:t> ex)</a:t>
            </a:r>
          </a:p>
          <a:p>
            <a:endParaRPr lang="en-US" dirty="0" smtClean="0"/>
          </a:p>
          <a:p>
            <a:r>
              <a:rPr lang="en-IN" dirty="0" smtClean="0">
                <a:solidFill>
                  <a:schemeClr val="bg1"/>
                </a:solidFill>
              </a:rPr>
              <a:t>We’ll get a </a:t>
            </a:r>
            <a:r>
              <a:rPr lang="en-IN" b="1" dirty="0" smtClean="0">
                <a:solidFill>
                  <a:srgbClr val="FFFF00"/>
                </a:solidFill>
              </a:rPr>
              <a:t>compiler error </a:t>
            </a:r>
            <a:r>
              <a:rPr lang="en-IN" dirty="0" smtClean="0">
                <a:solidFill>
                  <a:schemeClr val="bg1"/>
                </a:solidFill>
              </a:rPr>
              <a:t>that looks something like:</a:t>
            </a:r>
          </a:p>
          <a:p>
            <a:pPr lvl="1"/>
            <a:r>
              <a:rPr lang="en-IN" i="1" dirty="0" smtClean="0">
                <a:solidFill>
                  <a:srgbClr val="FFFF00"/>
                </a:solidFill>
              </a:rPr>
              <a:t>The exception </a:t>
            </a:r>
            <a:r>
              <a:rPr lang="en-IN" i="1" dirty="0" err="1" smtClean="0">
                <a:solidFill>
                  <a:srgbClr val="FFFF00"/>
                </a:solidFill>
              </a:rPr>
              <a:t>FileNotFoundException</a:t>
            </a:r>
            <a:r>
              <a:rPr lang="en-IN" i="1" dirty="0" smtClean="0">
                <a:solidFill>
                  <a:srgbClr val="FFFF00"/>
                </a:solidFill>
              </a:rPr>
              <a:t> is already caught by the alternative </a:t>
            </a:r>
            <a:r>
              <a:rPr lang="en-IN" i="1" dirty="0" err="1" smtClean="0">
                <a:solidFill>
                  <a:srgbClr val="FFFF00"/>
                </a:solidFill>
              </a:rPr>
              <a:t>IOException</a:t>
            </a:r>
            <a:endParaRPr lang="en-IN" i="1" dirty="0" smtClean="0">
              <a:solidFill>
                <a:srgbClr val="FFFF00"/>
              </a:solidFill>
            </a:endParaRPr>
          </a:p>
          <a:p>
            <a:endParaRPr lang="en-IN" dirty="0" smtClean="0"/>
          </a:p>
        </p:txBody>
      </p:sp>
      <p:sp>
        <p:nvSpPr>
          <p:cNvPr id="7" name="Right Brace 6"/>
          <p:cNvSpPr/>
          <p:nvPr/>
        </p:nvSpPr>
        <p:spPr>
          <a:xfrm>
            <a:off x="6929454" y="3500438"/>
            <a:ext cx="571504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7658096" y="3643314"/>
            <a:ext cx="985870" cy="1214446"/>
          </a:xfrm>
          <a:prstGeom prst="wedgeRectCallout">
            <a:avLst>
              <a:gd name="adj1" fmla="val -19856"/>
              <a:gd name="adj2" fmla="val 55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Both are wrong! 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Points To Remember With Multi-Catch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8762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IN" sz="3000" dirty="0" smtClean="0">
                <a:solidFill>
                  <a:schemeClr val="bg1"/>
                </a:solidFill>
              </a:rPr>
              <a:t>Since </a:t>
            </a:r>
            <a:r>
              <a:rPr lang="en-IN" sz="3000" dirty="0" err="1" smtClean="0">
                <a:solidFill>
                  <a:srgbClr val="FFFF00"/>
                </a:solidFill>
              </a:rPr>
              <a:t>FileNotFoundException</a:t>
            </a:r>
            <a:r>
              <a:rPr lang="en-IN" sz="3000" dirty="0" smtClean="0">
                <a:solidFill>
                  <a:srgbClr val="FFFF00"/>
                </a:solidFill>
              </a:rPr>
              <a:t> i</a:t>
            </a:r>
            <a:r>
              <a:rPr lang="en-IN" sz="3000" dirty="0" smtClean="0">
                <a:solidFill>
                  <a:schemeClr val="bg1"/>
                </a:solidFill>
              </a:rPr>
              <a:t>s a subclass of</a:t>
            </a:r>
            <a:r>
              <a:rPr lang="en-IN" sz="3000" dirty="0" smtClean="0">
                <a:solidFill>
                  <a:srgbClr val="FFFF00"/>
                </a:solidFill>
              </a:rPr>
              <a:t> </a:t>
            </a:r>
            <a:r>
              <a:rPr lang="en-IN" sz="3000" dirty="0" err="1" smtClean="0">
                <a:solidFill>
                  <a:srgbClr val="FFFF00"/>
                </a:solidFill>
              </a:rPr>
              <a:t>IOException</a:t>
            </a:r>
            <a:r>
              <a:rPr lang="en-IN" sz="3000" dirty="0" smtClean="0">
                <a:solidFill>
                  <a:schemeClr val="bg1"/>
                </a:solidFill>
              </a:rPr>
              <a:t>, we could have just handled </a:t>
            </a:r>
            <a:r>
              <a:rPr lang="en-IN" sz="3000" dirty="0" err="1" smtClean="0">
                <a:solidFill>
                  <a:srgbClr val="FFFF00"/>
                </a:solidFill>
              </a:rPr>
              <a:t>IOException</a:t>
            </a:r>
            <a:r>
              <a:rPr lang="en-IN" sz="3000" dirty="0" smtClean="0">
                <a:solidFill>
                  <a:srgbClr val="FFFF00"/>
                </a:solidFill>
              </a:rPr>
              <a:t> </a:t>
            </a:r>
          </a:p>
          <a:p>
            <a:endParaRPr lang="en-IN" sz="3000" dirty="0" smtClean="0">
              <a:solidFill>
                <a:schemeClr val="bg1"/>
              </a:solidFill>
            </a:endParaRPr>
          </a:p>
          <a:p>
            <a:r>
              <a:rPr lang="en-IN" sz="3000" dirty="0" smtClean="0">
                <a:solidFill>
                  <a:schemeClr val="bg1"/>
                </a:solidFill>
              </a:rPr>
              <a:t>There was no need to use multi-catch. The simplified and working version simply says:</a:t>
            </a:r>
          </a:p>
          <a:p>
            <a:pPr lvl="1"/>
            <a:endParaRPr lang="en-US" b="1" dirty="0" smtClean="0">
              <a:solidFill>
                <a:srgbClr val="0070C0"/>
              </a:solidFill>
            </a:endParaRP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catch(</a:t>
            </a:r>
            <a:r>
              <a:rPr lang="en-US" b="1" dirty="0" err="1" smtClean="0">
                <a:solidFill>
                  <a:srgbClr val="FFFF00"/>
                </a:solidFill>
              </a:rPr>
              <a:t>IOException</a:t>
            </a:r>
            <a:r>
              <a:rPr lang="en-US" b="1" dirty="0" smtClean="0">
                <a:solidFill>
                  <a:srgbClr val="FFFF00"/>
                </a:solidFill>
              </a:rPr>
              <a:t> ex)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IN" sz="3000" dirty="0" smtClean="0">
                <a:solidFill>
                  <a:schemeClr val="bg1"/>
                </a:solidFill>
              </a:rPr>
              <a:t>Remember, multi-catch is only for exceptions in different inheritance hierarchies. 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786446" y="3714752"/>
            <a:ext cx="1285884" cy="857256"/>
          </a:xfrm>
          <a:prstGeom prst="wedgeRectCallout">
            <a:avLst>
              <a:gd name="adj1" fmla="val -170560"/>
              <a:gd name="adj2" fmla="val 570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This is correct!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Points To Remember With Multi-Catch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8762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Don’t assign a new value to the multi-catch parameter.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Although the following code is legal with single catch parameter:</a:t>
            </a:r>
          </a:p>
          <a:p>
            <a:pPr>
              <a:buNone/>
            </a:pPr>
            <a:r>
              <a:rPr lang="en-US" b="1" i="1" dirty="0" smtClean="0">
                <a:solidFill>
                  <a:schemeClr val="bg1"/>
                </a:solidFill>
              </a:rPr>
              <a:t>try</a:t>
            </a:r>
          </a:p>
          <a:p>
            <a:pPr>
              <a:buNone/>
            </a:pPr>
            <a:r>
              <a:rPr lang="en-US" b="1" i="1" dirty="0" smtClean="0">
                <a:solidFill>
                  <a:schemeClr val="bg1"/>
                </a:solidFill>
              </a:rPr>
              <a:t>{</a:t>
            </a:r>
          </a:p>
          <a:p>
            <a:endParaRPr lang="en-US" b="1" i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b="1" i="1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r>
              <a:rPr lang="en-US" b="1" i="1" dirty="0" smtClean="0">
                <a:solidFill>
                  <a:schemeClr val="bg1"/>
                </a:solidFill>
              </a:rPr>
              <a:t>catch(</a:t>
            </a:r>
            <a:r>
              <a:rPr lang="en-US" b="1" i="1" dirty="0" err="1" smtClean="0">
                <a:solidFill>
                  <a:schemeClr val="bg1"/>
                </a:solidFill>
              </a:rPr>
              <a:t>IOException</a:t>
            </a:r>
            <a:r>
              <a:rPr lang="en-US" b="1" i="1" dirty="0" smtClean="0">
                <a:solidFill>
                  <a:schemeClr val="bg1"/>
                </a:solidFill>
              </a:rPr>
              <a:t> ex)</a:t>
            </a:r>
          </a:p>
          <a:p>
            <a:pPr>
              <a:buNone/>
            </a:pPr>
            <a:r>
              <a:rPr lang="en-US" b="1" i="1" dirty="0" smtClean="0">
                <a:solidFill>
                  <a:schemeClr val="bg1"/>
                </a:solidFill>
              </a:rPr>
              <a:t>{</a:t>
            </a:r>
          </a:p>
          <a:p>
            <a:pPr>
              <a:buNone/>
            </a:pPr>
            <a:r>
              <a:rPr lang="en-US" b="1" i="1" dirty="0" smtClean="0">
                <a:solidFill>
                  <a:srgbClr val="FFFF00"/>
                </a:solidFill>
              </a:rPr>
              <a:t>ex=new </a:t>
            </a:r>
            <a:r>
              <a:rPr lang="en-US" b="1" i="1" dirty="0" err="1" smtClean="0">
                <a:solidFill>
                  <a:srgbClr val="FFFF00"/>
                </a:solidFill>
              </a:rPr>
              <a:t>IOException</a:t>
            </a:r>
            <a:r>
              <a:rPr lang="en-US" b="1" i="1" dirty="0" smtClean="0">
                <a:solidFill>
                  <a:srgbClr val="FFFF00"/>
                </a:solidFill>
              </a:rPr>
              <a:t>( );</a:t>
            </a:r>
          </a:p>
          <a:p>
            <a:pPr>
              <a:buNone/>
            </a:pPr>
            <a:r>
              <a:rPr lang="en-US" b="1" i="1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But it won’t work with multi-catch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643438" y="4000504"/>
            <a:ext cx="1285884" cy="857256"/>
          </a:xfrm>
          <a:prstGeom prst="wedgeRectCallout">
            <a:avLst>
              <a:gd name="adj1" fmla="val -282306"/>
              <a:gd name="adj2" fmla="val 82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This is correct!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Points To Remember With Multi-Catch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8762"/>
            <a:ext cx="8229600" cy="4876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i="1" dirty="0" smtClean="0">
                <a:solidFill>
                  <a:schemeClr val="bg1"/>
                </a:solidFill>
              </a:rPr>
              <a:t>try</a:t>
            </a:r>
          </a:p>
          <a:p>
            <a:pPr>
              <a:buNone/>
            </a:pPr>
            <a:r>
              <a:rPr lang="en-US" b="1" i="1" dirty="0" smtClean="0">
                <a:solidFill>
                  <a:schemeClr val="bg1"/>
                </a:solidFill>
              </a:rPr>
              <a:t>{</a:t>
            </a:r>
          </a:p>
          <a:p>
            <a:endParaRPr lang="en-US" b="1" i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b="1" i="1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r>
              <a:rPr lang="en-US" b="1" i="1" dirty="0" smtClean="0">
                <a:solidFill>
                  <a:schemeClr val="bg1"/>
                </a:solidFill>
              </a:rPr>
              <a:t>catch(</a:t>
            </a:r>
            <a:r>
              <a:rPr lang="en-US" b="1" i="1" dirty="0" err="1" smtClean="0">
                <a:solidFill>
                  <a:schemeClr val="bg1"/>
                </a:solidFill>
              </a:rPr>
              <a:t>SQLException</a:t>
            </a:r>
            <a:r>
              <a:rPr lang="en-US" b="1" i="1" dirty="0" smtClean="0">
                <a:solidFill>
                  <a:schemeClr val="bg1"/>
                </a:solidFill>
              </a:rPr>
              <a:t> | </a:t>
            </a:r>
            <a:r>
              <a:rPr lang="en-US" b="1" i="1" dirty="0" err="1" smtClean="0">
                <a:solidFill>
                  <a:schemeClr val="bg1"/>
                </a:solidFill>
              </a:rPr>
              <a:t>IOException</a:t>
            </a:r>
            <a:r>
              <a:rPr lang="en-US" b="1" i="1" dirty="0" smtClean="0">
                <a:solidFill>
                  <a:schemeClr val="bg1"/>
                </a:solidFill>
              </a:rPr>
              <a:t> ex)</a:t>
            </a:r>
          </a:p>
          <a:p>
            <a:pPr>
              <a:buNone/>
            </a:pPr>
            <a:r>
              <a:rPr lang="en-US" b="1" i="1" dirty="0" smtClean="0">
                <a:solidFill>
                  <a:schemeClr val="bg1"/>
                </a:solidFill>
              </a:rPr>
              <a:t>{</a:t>
            </a:r>
          </a:p>
          <a:p>
            <a:pPr>
              <a:buNone/>
            </a:pPr>
            <a:r>
              <a:rPr lang="en-US" b="1" i="1" dirty="0" smtClean="0">
                <a:solidFill>
                  <a:srgbClr val="FFFF00"/>
                </a:solidFill>
              </a:rPr>
              <a:t>ex=new </a:t>
            </a:r>
            <a:r>
              <a:rPr lang="en-US" b="1" i="1" dirty="0" err="1" smtClean="0">
                <a:solidFill>
                  <a:srgbClr val="FFFF00"/>
                </a:solidFill>
              </a:rPr>
              <a:t>IOException</a:t>
            </a:r>
            <a:r>
              <a:rPr lang="en-US" b="1" i="1" dirty="0" smtClean="0">
                <a:solidFill>
                  <a:srgbClr val="FFFF00"/>
                </a:solidFill>
              </a:rPr>
              <a:t>( );</a:t>
            </a:r>
          </a:p>
          <a:p>
            <a:pPr>
              <a:buNone/>
            </a:pPr>
            <a:r>
              <a:rPr lang="en-US" b="1" i="1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Since multi-catch uses multiple types, there isn’t a clearly defined type for the variable that we can set. 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Moreover Java internally makes the catch parameter final. And when that happens the code doesn’t compile because </a:t>
            </a:r>
            <a:r>
              <a:rPr lang="en-IN" i="1" dirty="0" smtClean="0">
                <a:solidFill>
                  <a:srgbClr val="FFFF00"/>
                </a:solidFill>
              </a:rPr>
              <a:t>we can’t assign to a final variable.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072330" y="1428736"/>
            <a:ext cx="1285884" cy="857256"/>
          </a:xfrm>
          <a:prstGeom prst="wedgeRectCallout">
            <a:avLst>
              <a:gd name="adj1" fmla="val -427914"/>
              <a:gd name="adj2" fmla="val 214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This is wrong!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Try With Resources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In our </a:t>
            </a:r>
            <a:r>
              <a:rPr lang="en-IN" dirty="0" err="1" smtClean="0">
                <a:solidFill>
                  <a:srgbClr val="FFFF00"/>
                </a:solidFill>
              </a:rPr>
              <a:t>BufferedReader</a:t>
            </a:r>
            <a:r>
              <a:rPr lang="en-IN" dirty="0" smtClean="0">
                <a:solidFill>
                  <a:schemeClr val="bg1"/>
                </a:solidFill>
              </a:rPr>
              <a:t> example there is a problem!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Can you figure it out ?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The problem is that there is no cleanup of the resources being used inside the try block. 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That is we are not closing the file opened in try block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Example 7 is an updated version that describes how, prior to Java SE 7, a programmer would address this problem.</a:t>
            </a: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Try With Resources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In our </a:t>
            </a:r>
            <a:r>
              <a:rPr lang="en-IN" dirty="0" err="1" smtClean="0">
                <a:solidFill>
                  <a:srgbClr val="FFFF00"/>
                </a:solidFill>
              </a:rPr>
              <a:t>BufferedReader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example there is a problem!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FFFF00"/>
                </a:solidFill>
              </a:rPr>
              <a:t>Can you figure it out ?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>
                <a:solidFill>
                  <a:schemeClr val="bg1"/>
                </a:solidFill>
              </a:rPr>
              <a:t>The problem is that there is </a:t>
            </a:r>
            <a:r>
              <a:rPr lang="en-IN" dirty="0" smtClean="0">
                <a:solidFill>
                  <a:srgbClr val="FFFF00"/>
                </a:solidFill>
              </a:rPr>
              <a:t>no cleanup </a:t>
            </a:r>
            <a:r>
              <a:rPr lang="en-IN" dirty="0" smtClean="0">
                <a:solidFill>
                  <a:schemeClr val="bg1"/>
                </a:solidFill>
              </a:rPr>
              <a:t>of the resources being used inside the</a:t>
            </a:r>
            <a:r>
              <a:rPr lang="en-IN" dirty="0" smtClean="0"/>
              <a:t> </a:t>
            </a:r>
            <a:r>
              <a:rPr lang="en-IN" dirty="0" smtClean="0">
                <a:solidFill>
                  <a:srgbClr val="FFFF00"/>
                </a:solidFill>
              </a:rPr>
              <a:t>try</a:t>
            </a:r>
            <a:r>
              <a:rPr lang="en-IN" dirty="0" smtClean="0"/>
              <a:t> </a:t>
            </a:r>
            <a:r>
              <a:rPr lang="en-IN" dirty="0" smtClean="0">
                <a:solidFill>
                  <a:schemeClr val="bg1"/>
                </a:solidFill>
              </a:rPr>
              <a:t>block. </a:t>
            </a:r>
          </a:p>
          <a:p>
            <a:endParaRPr lang="en-IN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In simple words , </a:t>
            </a:r>
            <a:r>
              <a:rPr lang="en-US" dirty="0" smtClean="0">
                <a:solidFill>
                  <a:srgbClr val="FFFF00"/>
                </a:solidFill>
              </a:rPr>
              <a:t>we are not closing the file opened in try block</a:t>
            </a:r>
            <a:endParaRPr lang="en-I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Try With Resources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000" dirty="0" smtClean="0">
                <a:solidFill>
                  <a:schemeClr val="bg1"/>
                </a:solidFill>
              </a:rPr>
              <a:t>Prior to Java 7 , the only solution to the problem is to use finally block.</a:t>
            </a:r>
          </a:p>
          <a:p>
            <a:endParaRPr lang="en-US" sz="3000" dirty="0" smtClean="0">
              <a:solidFill>
                <a:schemeClr val="bg1"/>
              </a:solidFill>
            </a:endParaRPr>
          </a:p>
          <a:p>
            <a:r>
              <a:rPr lang="en-US" sz="3000" dirty="0" smtClean="0">
                <a:solidFill>
                  <a:schemeClr val="bg1"/>
                </a:solidFill>
              </a:rPr>
              <a:t>But it will require a lot many changes to be made: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Declaring the </a:t>
            </a:r>
            <a:r>
              <a:rPr lang="en-US" dirty="0" err="1" smtClean="0">
                <a:solidFill>
                  <a:srgbClr val="00B0F0"/>
                </a:solidFill>
              </a:rPr>
              <a:t>BufferedReader</a:t>
            </a:r>
            <a:r>
              <a:rPr lang="en-US" dirty="0" smtClean="0">
                <a:solidFill>
                  <a:srgbClr val="00B0F0"/>
                </a:solidFill>
              </a:rPr>
              <a:t> variable outside try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Initializing it with null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Creating a finally block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Checking whether file was opened or not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If it is opened , then writing a try-catch again 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Then inside try calling the close( ) method.</a:t>
            </a:r>
            <a:endParaRPr lang="en-IN" dirty="0" smtClean="0">
              <a:solidFill>
                <a:srgbClr val="00B0F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ArrayIndexOutOfBoundsException</a:t>
            </a:r>
            <a:r>
              <a:rPr lang="en-IN" b="1" dirty="0" smtClean="0">
                <a:solidFill>
                  <a:srgbClr val="FFFF00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and </a:t>
            </a:r>
            <a:r>
              <a:rPr lang="en-IN" b="1" dirty="0" err="1" smtClean="0">
                <a:solidFill>
                  <a:srgbClr val="FFFF00"/>
                </a:solidFill>
              </a:rPr>
              <a:t>IndexOutOfBoundsException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b="1" dirty="0" err="1" smtClean="0">
                <a:solidFill>
                  <a:srgbClr val="FFFF00"/>
                </a:solidFill>
              </a:rPr>
              <a:t>ArrayIndexOutOfBoundsException</a:t>
            </a:r>
            <a:r>
              <a:rPr lang="en-IN" sz="2800" dirty="0" smtClean="0"/>
              <a:t> </a:t>
            </a:r>
            <a:r>
              <a:rPr lang="en-IN" sz="2800" dirty="0" smtClean="0">
                <a:solidFill>
                  <a:schemeClr val="bg1"/>
                </a:solidFill>
              </a:rPr>
              <a:t>is thrown when a piece of code tries to access an array out of its bounds (either an array is accessed at a position less than 0 or at a position greater than or equal to its length). </a:t>
            </a:r>
          </a:p>
          <a:p>
            <a:endParaRPr lang="en-IN" sz="2800" dirty="0" smtClean="0"/>
          </a:p>
          <a:p>
            <a:endParaRPr lang="en-IN" sz="2800" dirty="0" smtClean="0"/>
          </a:p>
          <a:p>
            <a:r>
              <a:rPr lang="en-IN" sz="2800" b="1" dirty="0" err="1" smtClean="0">
                <a:solidFill>
                  <a:srgbClr val="FFFF00"/>
                </a:solidFill>
              </a:rPr>
              <a:t>IndexOutOfBoundsException</a:t>
            </a:r>
            <a:r>
              <a:rPr lang="en-IN" sz="2800" dirty="0" smtClean="0"/>
              <a:t> </a:t>
            </a:r>
            <a:r>
              <a:rPr lang="en-IN" sz="2800" dirty="0" smtClean="0">
                <a:solidFill>
                  <a:schemeClr val="bg1"/>
                </a:solidFill>
              </a:rPr>
              <a:t>is thrown when a piece of code tries to access a list, like an </a:t>
            </a:r>
            <a:r>
              <a:rPr lang="en-IN" sz="2800" dirty="0" err="1" smtClean="0">
                <a:solidFill>
                  <a:srgbClr val="FFFF00"/>
                </a:solidFill>
              </a:rPr>
              <a:t>ArrayList</a:t>
            </a:r>
            <a:r>
              <a:rPr lang="en-IN" sz="2800" dirty="0" smtClean="0">
                <a:solidFill>
                  <a:schemeClr val="bg1"/>
                </a:solidFill>
              </a:rPr>
              <a:t>, using an illegal index.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Try With Multi-Catch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import java.io.*;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import </a:t>
            </a:r>
            <a:r>
              <a:rPr lang="en-US" b="1" dirty="0" err="1" smtClean="0">
                <a:solidFill>
                  <a:schemeClr val="bg1"/>
                </a:solidFill>
              </a:rPr>
              <a:t>java.text</a:t>
            </a:r>
            <a:r>
              <a:rPr lang="en-US" b="1" dirty="0" smtClean="0">
                <a:solidFill>
                  <a:schemeClr val="bg1"/>
                </a:solidFill>
              </a:rPr>
              <a:t>.*;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import </a:t>
            </a:r>
            <a:r>
              <a:rPr lang="en-US" b="1" dirty="0" err="1" smtClean="0">
                <a:solidFill>
                  <a:schemeClr val="bg1"/>
                </a:solidFill>
              </a:rPr>
              <a:t>java.util</a:t>
            </a:r>
            <a:r>
              <a:rPr lang="en-US" b="1" dirty="0" smtClean="0">
                <a:solidFill>
                  <a:schemeClr val="bg1"/>
                </a:solidFill>
              </a:rPr>
              <a:t>.*;</a:t>
            </a:r>
            <a:endParaRPr lang="en-IN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public class Example {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public static void main( String[] </a:t>
            </a:r>
            <a:r>
              <a:rPr lang="en-IN" b="1" dirty="0" err="1" smtClean="0">
                <a:solidFill>
                  <a:schemeClr val="bg1"/>
                </a:solidFill>
              </a:rPr>
              <a:t>args</a:t>
            </a:r>
            <a:r>
              <a:rPr lang="en-IN" b="1" dirty="0" smtClean="0">
                <a:solidFill>
                  <a:schemeClr val="bg1"/>
                </a:solidFill>
              </a:rPr>
              <a:t> ) { 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FF00"/>
                </a:solidFill>
              </a:rPr>
              <a:t>BufferedReader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br</a:t>
            </a:r>
            <a:r>
              <a:rPr lang="en-US" b="1" dirty="0" smtClean="0">
                <a:solidFill>
                  <a:srgbClr val="FFFF00"/>
                </a:solidFill>
              </a:rPr>
              <a:t>=null;</a:t>
            </a:r>
            <a:endParaRPr lang="en-IN" b="1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try { </a:t>
            </a:r>
          </a:p>
          <a:p>
            <a:pPr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br</a:t>
            </a:r>
            <a:r>
              <a:rPr lang="en-IN" b="1" dirty="0" smtClean="0">
                <a:solidFill>
                  <a:schemeClr val="bg1"/>
                </a:solidFill>
              </a:rPr>
              <a:t> = new </a:t>
            </a:r>
            <a:r>
              <a:rPr lang="en-IN" b="1" dirty="0" err="1" smtClean="0">
                <a:solidFill>
                  <a:schemeClr val="bg1"/>
                </a:solidFill>
              </a:rPr>
              <a:t>BufferedReader</a:t>
            </a:r>
            <a:r>
              <a:rPr lang="en-IN" b="1" dirty="0" smtClean="0">
                <a:solidFill>
                  <a:schemeClr val="bg1"/>
                </a:solidFill>
              </a:rPr>
              <a:t>(new </a:t>
            </a:r>
            <a:r>
              <a:rPr lang="en-IN" b="1" dirty="0" err="1" smtClean="0">
                <a:solidFill>
                  <a:schemeClr val="bg1"/>
                </a:solidFill>
              </a:rPr>
              <a:t>FileReader</a:t>
            </a:r>
            <a:r>
              <a:rPr lang="en-IN" b="1" dirty="0" smtClean="0">
                <a:solidFill>
                  <a:schemeClr val="bg1"/>
                </a:solidFill>
              </a:rPr>
              <a:t>(“data.txt”))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String line = </a:t>
            </a:r>
            <a:r>
              <a:rPr lang="en-IN" b="1" dirty="0" err="1" smtClean="0">
                <a:solidFill>
                  <a:schemeClr val="bg1"/>
                </a:solidFill>
              </a:rPr>
              <a:t>br.readLine</a:t>
            </a:r>
            <a:r>
              <a:rPr lang="en-IN" b="1" dirty="0" smtClean="0">
                <a:solidFill>
                  <a:schemeClr val="bg1"/>
                </a:solidFill>
              </a:rPr>
              <a:t>(); </a:t>
            </a:r>
          </a:p>
          <a:p>
            <a:pPr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SimpleDateFormat</a:t>
            </a:r>
            <a:r>
              <a:rPr lang="en-IN" b="1" dirty="0" smtClean="0">
                <a:solidFill>
                  <a:schemeClr val="bg1"/>
                </a:solidFill>
              </a:rPr>
              <a:t> </a:t>
            </a:r>
            <a:r>
              <a:rPr lang="en-IN" b="1" dirty="0" err="1" smtClean="0">
                <a:solidFill>
                  <a:schemeClr val="bg1"/>
                </a:solidFill>
              </a:rPr>
              <a:t>sdf</a:t>
            </a:r>
            <a:r>
              <a:rPr lang="en-IN" b="1" dirty="0" smtClean="0">
                <a:solidFill>
                  <a:schemeClr val="bg1"/>
                </a:solidFill>
              </a:rPr>
              <a:t>= new </a:t>
            </a:r>
          </a:p>
          <a:p>
            <a:pPr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SimpleDateFormat</a:t>
            </a:r>
            <a:r>
              <a:rPr lang="en-IN" b="1" dirty="0" smtClean="0">
                <a:solidFill>
                  <a:schemeClr val="bg1"/>
                </a:solidFill>
              </a:rPr>
              <a:t>(“MM/DD/YY”);  </a:t>
            </a: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Try With Multi-Catch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Date </a:t>
            </a:r>
            <a:r>
              <a:rPr lang="en-IN" b="1" dirty="0" err="1" smtClean="0">
                <a:solidFill>
                  <a:schemeClr val="bg1"/>
                </a:solidFill>
              </a:rPr>
              <a:t>date</a:t>
            </a:r>
            <a:r>
              <a:rPr lang="en-IN" b="1" dirty="0" smtClean="0">
                <a:solidFill>
                  <a:schemeClr val="bg1"/>
                </a:solidFill>
              </a:rPr>
              <a:t> = </a:t>
            </a:r>
            <a:r>
              <a:rPr lang="en-IN" b="1" dirty="0" err="1" smtClean="0">
                <a:solidFill>
                  <a:schemeClr val="bg1"/>
                </a:solidFill>
              </a:rPr>
              <a:t>sdf.parse</a:t>
            </a:r>
            <a:r>
              <a:rPr lang="en-IN" b="1" dirty="0" smtClean="0">
                <a:solidFill>
                  <a:schemeClr val="bg1"/>
                </a:solidFill>
              </a:rPr>
              <a:t>(line);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}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catch(</a:t>
            </a:r>
            <a:r>
              <a:rPr lang="en-IN" b="1" dirty="0" err="1" smtClean="0">
                <a:solidFill>
                  <a:schemeClr val="bg1"/>
                </a:solidFill>
              </a:rPr>
              <a:t>ParseException</a:t>
            </a:r>
            <a:r>
              <a:rPr lang="en-IN" b="1" dirty="0" smtClean="0">
                <a:solidFill>
                  <a:schemeClr val="bg1"/>
                </a:solidFill>
              </a:rPr>
              <a:t> ex1)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{ </a:t>
            </a:r>
          </a:p>
          <a:p>
            <a:pPr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System.out.println</a:t>
            </a:r>
            <a:r>
              <a:rPr lang="en-IN" b="1" dirty="0" smtClean="0">
                <a:solidFill>
                  <a:schemeClr val="bg1"/>
                </a:solidFill>
              </a:rPr>
              <a:t>(“Exception:”+ex1);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}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catch(</a:t>
            </a:r>
            <a:r>
              <a:rPr lang="en-IN" b="1" dirty="0" err="1" smtClean="0">
                <a:solidFill>
                  <a:schemeClr val="bg1"/>
                </a:solidFill>
              </a:rPr>
              <a:t>IOException</a:t>
            </a:r>
            <a:r>
              <a:rPr lang="en-IN" b="1" dirty="0" smtClean="0">
                <a:solidFill>
                  <a:schemeClr val="bg1"/>
                </a:solidFill>
              </a:rPr>
              <a:t> ex2)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{ </a:t>
            </a:r>
          </a:p>
          <a:p>
            <a:pPr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System.out.println</a:t>
            </a:r>
            <a:r>
              <a:rPr lang="en-IN" b="1" dirty="0" smtClean="0">
                <a:solidFill>
                  <a:schemeClr val="bg1"/>
                </a:solidFill>
              </a:rPr>
              <a:t>(“Exception:”+ex2);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Try With Multi-Catch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FFFF00"/>
                </a:solidFill>
              </a:rPr>
              <a:t>finally</a:t>
            </a:r>
          </a:p>
          <a:p>
            <a:pPr>
              <a:buNone/>
            </a:pPr>
            <a:r>
              <a:rPr lang="en-IN" b="1" dirty="0" smtClean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IN" b="1" dirty="0" smtClean="0">
                <a:solidFill>
                  <a:srgbClr val="FFFF00"/>
                </a:solidFill>
              </a:rPr>
              <a:t>if(</a:t>
            </a:r>
            <a:r>
              <a:rPr lang="en-IN" b="1" dirty="0" err="1" smtClean="0">
                <a:solidFill>
                  <a:srgbClr val="FFFF00"/>
                </a:solidFill>
              </a:rPr>
              <a:t>br</a:t>
            </a:r>
            <a:r>
              <a:rPr lang="en-IN" b="1" dirty="0" smtClean="0">
                <a:solidFill>
                  <a:srgbClr val="FFFF00"/>
                </a:solidFill>
              </a:rPr>
              <a:t>!=null)</a:t>
            </a:r>
          </a:p>
          <a:p>
            <a:pPr>
              <a:buNone/>
            </a:pPr>
            <a:r>
              <a:rPr lang="en-IN" b="1" dirty="0" smtClean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IN" b="1" dirty="0" smtClean="0">
                <a:solidFill>
                  <a:srgbClr val="FFFF00"/>
                </a:solidFill>
              </a:rPr>
              <a:t>	try</a:t>
            </a:r>
          </a:p>
          <a:p>
            <a:pPr>
              <a:buNone/>
            </a:pPr>
            <a:r>
              <a:rPr lang="en-IN" b="1" dirty="0" smtClean="0">
                <a:solidFill>
                  <a:srgbClr val="FFFF0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FFFF00"/>
                </a:solidFill>
              </a:rPr>
              <a:t>		</a:t>
            </a:r>
            <a:r>
              <a:rPr lang="en-IN" b="1" dirty="0" err="1" smtClean="0">
                <a:solidFill>
                  <a:srgbClr val="FFFF00"/>
                </a:solidFill>
              </a:rPr>
              <a:t>br.close</a:t>
            </a:r>
            <a:r>
              <a:rPr lang="en-IN" b="1" dirty="0" smtClean="0">
                <a:solidFill>
                  <a:srgbClr val="FFFF0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FFFF00"/>
                </a:solidFill>
              </a:rPr>
              <a:t>	}</a:t>
            </a:r>
          </a:p>
          <a:p>
            <a:pPr>
              <a:buNone/>
            </a:pPr>
            <a:r>
              <a:rPr lang="en-IN" b="1" dirty="0" smtClean="0">
                <a:solidFill>
                  <a:srgbClr val="FFFF00"/>
                </a:solidFill>
              </a:rPr>
              <a:t>	catch(</a:t>
            </a:r>
            <a:r>
              <a:rPr lang="en-IN" b="1" dirty="0" err="1" smtClean="0">
                <a:solidFill>
                  <a:srgbClr val="FFFF00"/>
                </a:solidFill>
              </a:rPr>
              <a:t>IOException</a:t>
            </a:r>
            <a:r>
              <a:rPr lang="en-IN" b="1" dirty="0" smtClean="0">
                <a:solidFill>
                  <a:srgbClr val="FFFF00"/>
                </a:solidFill>
              </a:rPr>
              <a:t> e)</a:t>
            </a:r>
          </a:p>
          <a:p>
            <a:pPr>
              <a:buNone/>
            </a:pPr>
            <a:r>
              <a:rPr lang="en-IN" b="1" dirty="0" smtClean="0">
                <a:solidFill>
                  <a:srgbClr val="FFFF00"/>
                </a:solidFill>
              </a:rPr>
              <a:t>	{ </a:t>
            </a:r>
          </a:p>
          <a:p>
            <a:pPr>
              <a:buNone/>
            </a:pPr>
            <a:r>
              <a:rPr lang="en-IN" b="1" dirty="0" smtClean="0">
                <a:solidFill>
                  <a:srgbClr val="FFFF00"/>
                </a:solidFill>
              </a:rPr>
              <a:t>		</a:t>
            </a:r>
            <a:r>
              <a:rPr lang="en-IN" b="1" dirty="0" err="1" smtClean="0">
                <a:solidFill>
                  <a:srgbClr val="FFFF00"/>
                </a:solidFill>
              </a:rPr>
              <a:t>e.printStackTrace</a:t>
            </a:r>
            <a:r>
              <a:rPr lang="en-IN" b="1" dirty="0" smtClean="0">
                <a:solidFill>
                  <a:srgbClr val="FFFF0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FFFF00"/>
                </a:solidFill>
              </a:rPr>
              <a:t>	}</a:t>
            </a:r>
          </a:p>
          <a:p>
            <a:pPr>
              <a:buNone/>
            </a:pPr>
            <a:r>
              <a:rPr lang="en-IN" b="1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IN" b="1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IN" b="1" dirty="0" smtClean="0">
                <a:solidFill>
                  <a:srgbClr val="FFFF00"/>
                </a:solidFill>
              </a:rPr>
              <a:t>} </a:t>
            </a:r>
          </a:p>
          <a:p>
            <a:pPr>
              <a:buNone/>
            </a:pPr>
            <a:r>
              <a:rPr lang="en-IN" b="1" dirty="0" smtClean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 Much Better Solution-</a:t>
            </a:r>
            <a:r>
              <a:rPr lang="en-IN" dirty="0" smtClean="0">
                <a:solidFill>
                  <a:srgbClr val="FFFF00"/>
                </a:solidFill>
              </a:rPr>
              <a:t>try with resources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much better and elegant solution to the previous problem is to use Java 7’s new </a:t>
            </a:r>
            <a:r>
              <a:rPr lang="en-US" dirty="0" smtClean="0">
                <a:solidFill>
                  <a:srgbClr val="FFFF00"/>
                </a:solidFill>
              </a:rPr>
              <a:t>try with resources </a:t>
            </a:r>
            <a:r>
              <a:rPr lang="en-US" dirty="0" smtClean="0">
                <a:solidFill>
                  <a:schemeClr val="bg1"/>
                </a:solidFill>
              </a:rPr>
              <a:t>statement.</a:t>
            </a:r>
          </a:p>
          <a:p>
            <a:endParaRPr lang="en-US" dirty="0" smtClean="0"/>
          </a:p>
          <a:p>
            <a:r>
              <a:rPr lang="en-IN" dirty="0" smtClean="0">
                <a:solidFill>
                  <a:schemeClr val="bg1"/>
                </a:solidFill>
              </a:rPr>
              <a:t>The</a:t>
            </a:r>
            <a:r>
              <a:rPr lang="en-IN" dirty="0" smtClean="0">
                <a:solidFill>
                  <a:srgbClr val="0070C0"/>
                </a:solidFill>
              </a:rPr>
              <a:t> </a:t>
            </a:r>
            <a:r>
              <a:rPr lang="en-IN" dirty="0" smtClean="0">
                <a:solidFill>
                  <a:srgbClr val="FFFF00"/>
                </a:solidFill>
              </a:rPr>
              <a:t>try-with-resources </a:t>
            </a:r>
            <a:r>
              <a:rPr lang="en-IN" dirty="0" smtClean="0">
                <a:solidFill>
                  <a:schemeClr val="bg1"/>
                </a:solidFill>
              </a:rPr>
              <a:t>statement is a try statement that declares one or more resources. 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A </a:t>
            </a:r>
            <a:r>
              <a:rPr lang="en-IN" i="1" dirty="0" smtClean="0">
                <a:solidFill>
                  <a:srgbClr val="FFFF00"/>
                </a:solidFill>
              </a:rPr>
              <a:t>resource</a:t>
            </a:r>
            <a:r>
              <a:rPr lang="en-IN" dirty="0" smtClean="0"/>
              <a:t> </a:t>
            </a:r>
            <a:r>
              <a:rPr lang="en-IN" dirty="0" smtClean="0">
                <a:solidFill>
                  <a:schemeClr val="bg1"/>
                </a:solidFill>
              </a:rPr>
              <a:t>is an object that must be closed after the program is finished with it. 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The</a:t>
            </a:r>
            <a:r>
              <a:rPr lang="en-IN" dirty="0" smtClean="0"/>
              <a:t> </a:t>
            </a:r>
            <a:r>
              <a:rPr lang="en-IN" dirty="0" smtClean="0">
                <a:solidFill>
                  <a:srgbClr val="0070C0"/>
                </a:solidFill>
              </a:rPr>
              <a:t>t</a:t>
            </a:r>
            <a:r>
              <a:rPr lang="en-IN" dirty="0" smtClean="0">
                <a:solidFill>
                  <a:srgbClr val="FFFF00"/>
                </a:solidFill>
              </a:rPr>
              <a:t>ry-with-resources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bg1"/>
                </a:solidFill>
              </a:rPr>
              <a:t>statement ensures that each resource is closed at the end of the statement.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 Much Better Solution-</a:t>
            </a:r>
            <a:r>
              <a:rPr lang="en-IN" dirty="0" smtClean="0">
                <a:solidFill>
                  <a:srgbClr val="FFFF00"/>
                </a:solidFill>
              </a:rPr>
              <a:t>try with resources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import java.io.*;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import </a:t>
            </a:r>
            <a:r>
              <a:rPr lang="en-US" b="1" dirty="0" err="1" smtClean="0">
                <a:solidFill>
                  <a:schemeClr val="bg1"/>
                </a:solidFill>
              </a:rPr>
              <a:t>java.text</a:t>
            </a:r>
            <a:r>
              <a:rPr lang="en-US" b="1" dirty="0" smtClean="0">
                <a:solidFill>
                  <a:schemeClr val="bg1"/>
                </a:solidFill>
              </a:rPr>
              <a:t>.*;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import </a:t>
            </a:r>
            <a:r>
              <a:rPr lang="en-US" b="1" dirty="0" err="1" smtClean="0">
                <a:solidFill>
                  <a:schemeClr val="bg1"/>
                </a:solidFill>
              </a:rPr>
              <a:t>java.util</a:t>
            </a:r>
            <a:r>
              <a:rPr lang="en-US" b="1" dirty="0" smtClean="0">
                <a:solidFill>
                  <a:schemeClr val="bg1"/>
                </a:solidFill>
              </a:rPr>
              <a:t>.*;</a:t>
            </a:r>
            <a:endParaRPr lang="en-IN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public class Example {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public static void main( String[] </a:t>
            </a:r>
            <a:r>
              <a:rPr lang="en-IN" b="1" dirty="0" err="1" smtClean="0">
                <a:solidFill>
                  <a:schemeClr val="bg1"/>
                </a:solidFill>
              </a:rPr>
              <a:t>args</a:t>
            </a:r>
            <a:r>
              <a:rPr lang="en-IN" b="1" dirty="0" smtClean="0">
                <a:solidFill>
                  <a:schemeClr val="bg1"/>
                </a:solidFill>
              </a:rPr>
              <a:t> ) {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try(</a:t>
            </a:r>
            <a:r>
              <a:rPr lang="en-US" b="1" dirty="0" err="1" smtClean="0">
                <a:solidFill>
                  <a:schemeClr val="bg1"/>
                </a:solidFill>
              </a:rPr>
              <a:t>BufferedReader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br</a:t>
            </a:r>
            <a:r>
              <a:rPr lang="en-US" b="1" dirty="0" smtClean="0">
                <a:solidFill>
                  <a:schemeClr val="bg1"/>
                </a:solidFill>
              </a:rPr>
              <a:t>=</a:t>
            </a:r>
            <a:r>
              <a:rPr lang="en-IN" b="1" dirty="0" smtClean="0">
                <a:solidFill>
                  <a:schemeClr val="bg1"/>
                </a:solidFill>
              </a:rPr>
              <a:t> new </a:t>
            </a:r>
            <a:r>
              <a:rPr lang="en-IN" b="1" dirty="0" err="1" smtClean="0">
                <a:solidFill>
                  <a:schemeClr val="bg1"/>
                </a:solidFill>
              </a:rPr>
              <a:t>BufferedReader</a:t>
            </a:r>
            <a:r>
              <a:rPr lang="en-IN" b="1" dirty="0" smtClean="0">
                <a:solidFill>
                  <a:schemeClr val="bg1"/>
                </a:solidFill>
              </a:rPr>
              <a:t>(new </a:t>
            </a:r>
            <a:r>
              <a:rPr lang="en-IN" b="1" dirty="0" err="1" smtClean="0">
                <a:solidFill>
                  <a:schemeClr val="bg1"/>
                </a:solidFill>
              </a:rPr>
              <a:t>FileReader</a:t>
            </a:r>
            <a:r>
              <a:rPr lang="en-IN" b="1" dirty="0" smtClean="0">
                <a:solidFill>
                  <a:schemeClr val="bg1"/>
                </a:solidFill>
              </a:rPr>
              <a:t>(“data.txt”)))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{</a:t>
            </a:r>
            <a:endParaRPr lang="en-IN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String line = </a:t>
            </a:r>
            <a:r>
              <a:rPr lang="en-IN" b="1" dirty="0" err="1" smtClean="0">
                <a:solidFill>
                  <a:schemeClr val="bg1"/>
                </a:solidFill>
              </a:rPr>
              <a:t>br.readLine</a:t>
            </a:r>
            <a:r>
              <a:rPr lang="en-IN" b="1" dirty="0" smtClean="0">
                <a:solidFill>
                  <a:schemeClr val="bg1"/>
                </a:solidFill>
              </a:rPr>
              <a:t>(); </a:t>
            </a:r>
          </a:p>
          <a:p>
            <a:pPr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SimpleDateFormat</a:t>
            </a:r>
            <a:r>
              <a:rPr lang="en-IN" b="1" dirty="0" smtClean="0">
                <a:solidFill>
                  <a:schemeClr val="bg1"/>
                </a:solidFill>
              </a:rPr>
              <a:t> </a:t>
            </a:r>
            <a:r>
              <a:rPr lang="en-IN" b="1" dirty="0" err="1" smtClean="0">
                <a:solidFill>
                  <a:schemeClr val="bg1"/>
                </a:solidFill>
              </a:rPr>
              <a:t>sdf</a:t>
            </a:r>
            <a:r>
              <a:rPr lang="en-IN" b="1" dirty="0" smtClean="0">
                <a:solidFill>
                  <a:schemeClr val="bg1"/>
                </a:solidFill>
              </a:rPr>
              <a:t>= new </a:t>
            </a:r>
          </a:p>
          <a:p>
            <a:pPr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SimpleDateFormat</a:t>
            </a:r>
            <a:r>
              <a:rPr lang="en-IN" b="1" dirty="0" smtClean="0">
                <a:solidFill>
                  <a:schemeClr val="bg1"/>
                </a:solidFill>
              </a:rPr>
              <a:t>(“MM/DD/YY”);  </a:t>
            </a: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 Much Better Solution-</a:t>
            </a:r>
            <a:r>
              <a:rPr lang="en-IN" dirty="0" smtClean="0">
                <a:solidFill>
                  <a:srgbClr val="FFFF00"/>
                </a:solidFill>
              </a:rPr>
              <a:t>try with resources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Date </a:t>
            </a:r>
            <a:r>
              <a:rPr lang="en-IN" b="1" dirty="0" err="1" smtClean="0">
                <a:solidFill>
                  <a:schemeClr val="bg1"/>
                </a:solidFill>
              </a:rPr>
              <a:t>date</a:t>
            </a:r>
            <a:r>
              <a:rPr lang="en-IN" b="1" dirty="0" smtClean="0">
                <a:solidFill>
                  <a:schemeClr val="bg1"/>
                </a:solidFill>
              </a:rPr>
              <a:t> = </a:t>
            </a:r>
            <a:r>
              <a:rPr lang="en-IN" b="1" dirty="0" err="1" smtClean="0">
                <a:solidFill>
                  <a:schemeClr val="bg1"/>
                </a:solidFill>
              </a:rPr>
              <a:t>sdf.parse</a:t>
            </a:r>
            <a:r>
              <a:rPr lang="en-IN" b="1" dirty="0" smtClean="0">
                <a:solidFill>
                  <a:schemeClr val="bg1"/>
                </a:solidFill>
              </a:rPr>
              <a:t>(line);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}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catch(</a:t>
            </a:r>
            <a:r>
              <a:rPr lang="en-IN" b="1" dirty="0" err="1" smtClean="0">
                <a:solidFill>
                  <a:schemeClr val="bg1"/>
                </a:solidFill>
              </a:rPr>
              <a:t>ParseException</a:t>
            </a:r>
            <a:r>
              <a:rPr lang="en-IN" b="1" dirty="0" smtClean="0">
                <a:solidFill>
                  <a:schemeClr val="bg1"/>
                </a:solidFill>
              </a:rPr>
              <a:t> | </a:t>
            </a:r>
            <a:r>
              <a:rPr lang="en-IN" b="1" dirty="0" err="1" smtClean="0">
                <a:solidFill>
                  <a:schemeClr val="bg1"/>
                </a:solidFill>
              </a:rPr>
              <a:t>IOException</a:t>
            </a:r>
            <a:r>
              <a:rPr lang="en-IN" b="1" dirty="0" smtClean="0">
                <a:solidFill>
                  <a:schemeClr val="bg1"/>
                </a:solidFill>
              </a:rPr>
              <a:t> ex)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{ </a:t>
            </a:r>
          </a:p>
          <a:p>
            <a:pPr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System.out.println</a:t>
            </a:r>
            <a:r>
              <a:rPr lang="en-IN" b="1" dirty="0" smtClean="0">
                <a:solidFill>
                  <a:schemeClr val="bg1"/>
                </a:solidFill>
              </a:rPr>
              <a:t>(“Exception:”+ex1);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} 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>
                <a:solidFill>
                  <a:srgbClr val="FFFF00"/>
                </a:solidFill>
              </a:rPr>
              <a:t>No finally left at all! We don’t even mention closing the </a:t>
            </a:r>
          </a:p>
          <a:p>
            <a:pPr>
              <a:buNone/>
            </a:pPr>
            <a:r>
              <a:rPr lang="en-IN" b="1" dirty="0" smtClean="0">
                <a:solidFill>
                  <a:srgbClr val="FFFF00"/>
                </a:solidFill>
              </a:rPr>
              <a:t>reader. 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>
                <a:solidFill>
                  <a:srgbClr val="00B0F0"/>
                </a:solidFill>
              </a:rPr>
              <a:t>Automatic Resource Management </a:t>
            </a:r>
            <a:r>
              <a:rPr lang="en-IN" b="1" dirty="0" smtClean="0">
                <a:solidFill>
                  <a:schemeClr val="bg1"/>
                </a:solidFill>
              </a:rPr>
              <a:t>takes care of it for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us. 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2928926" y="3429000"/>
            <a:ext cx="3128978" cy="857256"/>
          </a:xfrm>
          <a:prstGeom prst="wedgeRectCallout">
            <a:avLst>
              <a:gd name="adj1" fmla="val -125203"/>
              <a:gd name="adj2" fmla="val -276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Notice that we don’t have to design any finally block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Points To Remember With </a:t>
            </a:r>
            <a:r>
              <a:rPr lang="en-IN" dirty="0" smtClean="0">
                <a:solidFill>
                  <a:srgbClr val="FFFF00"/>
                </a:solidFill>
              </a:rPr>
              <a:t>try with resources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All the classes cannot be used in </a:t>
            </a:r>
            <a:r>
              <a:rPr lang="en-IN" dirty="0" smtClean="0">
                <a:solidFill>
                  <a:srgbClr val="FFFF00"/>
                </a:solidFill>
              </a:rPr>
              <a:t>try-with-resources. 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chemeClr val="bg1"/>
                </a:solidFill>
              </a:rPr>
              <a:t>Only those classes that implements </a:t>
            </a:r>
            <a:r>
              <a:rPr lang="en-IN" dirty="0" err="1" smtClean="0">
                <a:solidFill>
                  <a:srgbClr val="FFFF00"/>
                </a:solidFill>
              </a:rPr>
              <a:t>AutoCloseable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can be used as a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FF00"/>
                </a:solidFill>
              </a:rPr>
              <a:t>resource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bg1"/>
                </a:solidFill>
              </a:rPr>
              <a:t>in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FF00"/>
                </a:solidFill>
              </a:rPr>
              <a:t>try-with-resources</a:t>
            </a:r>
            <a:r>
              <a:rPr lang="en-IN" dirty="0" smtClean="0">
                <a:solidFill>
                  <a:schemeClr val="bg1"/>
                </a:solidFill>
              </a:rPr>
              <a:t>,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bg1"/>
                </a:solidFill>
              </a:rPr>
              <a:t>else we will get </a:t>
            </a:r>
            <a:r>
              <a:rPr lang="en-IN" dirty="0" smtClean="0">
                <a:solidFill>
                  <a:srgbClr val="FFFF00"/>
                </a:solidFill>
              </a:rPr>
              <a:t>compilation error.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chemeClr val="bg1"/>
                </a:solidFill>
              </a:rPr>
              <a:t>The following will not compile: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en-US" b="1" dirty="0" smtClean="0">
                <a:solidFill>
                  <a:srgbClr val="FFFF00"/>
                </a:solidFill>
              </a:rPr>
              <a:t>try(String s=“Bhopal”){ </a:t>
            </a:r>
          </a:p>
          <a:p>
            <a:pPr lvl="1"/>
            <a:endParaRPr lang="en-US" b="1" dirty="0" smtClean="0">
              <a:solidFill>
                <a:srgbClr val="FFFF00"/>
              </a:solidFill>
            </a:endParaRPr>
          </a:p>
          <a:p>
            <a:pPr lvl="1">
              <a:buNone/>
            </a:pPr>
            <a:r>
              <a:rPr lang="en-US" b="1" dirty="0" smtClean="0">
                <a:solidFill>
                  <a:srgbClr val="FFFF00"/>
                </a:solidFill>
              </a:rPr>
              <a:t>}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We’ll get a </a:t>
            </a:r>
            <a:r>
              <a:rPr lang="en-IN" b="1" dirty="0" smtClean="0">
                <a:solidFill>
                  <a:srgbClr val="FFFF00"/>
                </a:solidFill>
              </a:rPr>
              <a:t>compiler error </a:t>
            </a:r>
            <a:r>
              <a:rPr lang="en-IN" dirty="0" smtClean="0">
                <a:solidFill>
                  <a:schemeClr val="bg1"/>
                </a:solidFill>
              </a:rPr>
              <a:t>that looks something like:</a:t>
            </a:r>
          </a:p>
          <a:p>
            <a:pPr lvl="1"/>
            <a:r>
              <a:rPr lang="en-IN" i="1" dirty="0" smtClean="0">
                <a:solidFill>
                  <a:srgbClr val="FFFF00"/>
                </a:solidFill>
              </a:rPr>
              <a:t>The resource type String does not implement </a:t>
            </a:r>
            <a:r>
              <a:rPr lang="en-IN" i="1" dirty="0" err="1" smtClean="0">
                <a:solidFill>
                  <a:srgbClr val="FFFF00"/>
                </a:solidFill>
              </a:rPr>
              <a:t>java.lang.AutoCloseable</a:t>
            </a:r>
            <a:endParaRPr lang="en-IN" dirty="0" smtClean="0">
              <a:solidFill>
                <a:srgbClr val="FFFF0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215074" y="3214686"/>
            <a:ext cx="985870" cy="1214446"/>
          </a:xfrm>
          <a:prstGeom prst="wedgeRectCallout">
            <a:avLst>
              <a:gd name="adj1" fmla="val -317247"/>
              <a:gd name="adj2" fmla="val 494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This is  wrong! 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Points To Remember With </a:t>
            </a:r>
            <a:r>
              <a:rPr lang="en-IN" dirty="0" smtClean="0">
                <a:solidFill>
                  <a:srgbClr val="FFFF00"/>
                </a:solidFill>
              </a:rPr>
              <a:t>try with resources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err="1" smtClean="0">
                <a:solidFill>
                  <a:srgbClr val="FFFF00"/>
                </a:solidFill>
              </a:rPr>
              <a:t>AutoCloseable</a:t>
            </a:r>
            <a:r>
              <a:rPr lang="en-IN" dirty="0" smtClean="0">
                <a:solidFill>
                  <a:srgbClr val="FF0000"/>
                </a:solidFill>
              </a:rPr>
              <a:t> </a:t>
            </a:r>
            <a:r>
              <a:rPr lang="en-IN" dirty="0" smtClean="0">
                <a:solidFill>
                  <a:schemeClr val="bg1"/>
                </a:solidFill>
              </a:rPr>
              <a:t>only has one method to implement. 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This method is called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FF00"/>
                </a:solidFill>
              </a:rPr>
              <a:t>close( ) </a:t>
            </a:r>
            <a:r>
              <a:rPr lang="en-IN" dirty="0" smtClean="0">
                <a:solidFill>
                  <a:schemeClr val="bg1"/>
                </a:solidFill>
              </a:rPr>
              <a:t>which is automatically called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>
                <a:solidFill>
                  <a:schemeClr val="bg1"/>
                </a:solidFill>
              </a:rPr>
              <a:t>Multiple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FFFF00"/>
                </a:solidFill>
              </a:rPr>
              <a:t>resources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bg1"/>
                </a:solidFill>
              </a:rPr>
              <a:t>can be declared within the same try as: </a:t>
            </a:r>
          </a:p>
          <a:p>
            <a:pPr>
              <a:buNone/>
            </a:pPr>
            <a:endParaRPr lang="en-IN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try (Lion </a:t>
            </a:r>
            <a:r>
              <a:rPr lang="en-IN" dirty="0" err="1" smtClean="0">
                <a:solidFill>
                  <a:srgbClr val="FFFF00"/>
                </a:solidFill>
              </a:rPr>
              <a:t>lion</a:t>
            </a:r>
            <a:r>
              <a:rPr lang="en-IN" dirty="0" smtClean="0">
                <a:solidFill>
                  <a:srgbClr val="FFFF00"/>
                </a:solidFill>
              </a:rPr>
              <a:t> = new Lion(); 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         Tiger </a:t>
            </a:r>
            <a:r>
              <a:rPr lang="en-IN" dirty="0" err="1" smtClean="0">
                <a:solidFill>
                  <a:srgbClr val="FFFF00"/>
                </a:solidFill>
              </a:rPr>
              <a:t>tiger</a:t>
            </a:r>
            <a:r>
              <a:rPr lang="en-IN" dirty="0" smtClean="0">
                <a:solidFill>
                  <a:srgbClr val="FFFF00"/>
                </a:solidFill>
              </a:rPr>
              <a:t> = new Tiger()) {…</a:t>
            </a:r>
          </a:p>
          <a:p>
            <a:pPr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Points To Remember With </a:t>
            </a:r>
            <a:r>
              <a:rPr lang="en-IN" dirty="0" smtClean="0">
                <a:solidFill>
                  <a:srgbClr val="FFFF00"/>
                </a:solidFill>
              </a:rPr>
              <a:t>try with resources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When multiple </a:t>
            </a:r>
            <a:r>
              <a:rPr lang="en-IN" dirty="0" smtClean="0">
                <a:solidFill>
                  <a:srgbClr val="FFFF00"/>
                </a:solidFill>
              </a:rPr>
              <a:t>resources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bg1"/>
                </a:solidFill>
              </a:rPr>
              <a:t>are used in </a:t>
            </a:r>
            <a:r>
              <a:rPr lang="en-IN" dirty="0" smtClean="0"/>
              <a:t>‘</a:t>
            </a:r>
            <a:r>
              <a:rPr lang="en-IN" dirty="0" smtClean="0">
                <a:solidFill>
                  <a:srgbClr val="FFFF00"/>
                </a:solidFill>
              </a:rPr>
              <a:t>try</a:t>
            </a:r>
            <a:r>
              <a:rPr lang="en-IN" dirty="0" smtClean="0">
                <a:solidFill>
                  <a:schemeClr val="bg1"/>
                </a:solidFill>
              </a:rPr>
              <a:t>, then the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FF00"/>
                </a:solidFill>
              </a:rPr>
              <a:t>close() </a:t>
            </a:r>
            <a:r>
              <a:rPr lang="en-IN" dirty="0" smtClean="0">
                <a:solidFill>
                  <a:schemeClr val="bg1"/>
                </a:solidFill>
              </a:rPr>
              <a:t>method is called in the reverse order</a:t>
            </a:r>
          </a:p>
          <a:p>
            <a:endParaRPr lang="en-IN" dirty="0" smtClean="0"/>
          </a:p>
          <a:p>
            <a:endParaRPr lang="en-IN" dirty="0" smtClean="0">
              <a:solidFill>
                <a:srgbClr val="0070C0"/>
              </a:solidFill>
            </a:endParaRPr>
          </a:p>
          <a:p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FFFF00"/>
                </a:solidFill>
              </a:rPr>
              <a:t>try-with-resources</a:t>
            </a:r>
            <a:r>
              <a:rPr lang="en-IN" dirty="0" smtClean="0">
                <a:solidFill>
                  <a:schemeClr val="bg1"/>
                </a:solidFill>
              </a:rPr>
              <a:t>, can have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FF00"/>
                </a:solidFill>
              </a:rPr>
              <a:t>catch </a:t>
            </a:r>
            <a:r>
              <a:rPr lang="en-IN" dirty="0" smtClean="0">
                <a:solidFill>
                  <a:schemeClr val="bg1"/>
                </a:solidFill>
              </a:rPr>
              <a:t>and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FF00"/>
                </a:solidFill>
              </a:rPr>
              <a:t>finally.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bg1"/>
                </a:solidFill>
              </a:rPr>
              <a:t>They work as usual and no change in it.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>
                <a:solidFill>
                  <a:schemeClr val="bg1"/>
                </a:solidFill>
              </a:rPr>
              <a:t>In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FF00"/>
                </a:solidFill>
              </a:rPr>
              <a:t>try-with-resources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bg1"/>
                </a:solidFill>
              </a:rPr>
              <a:t>on exception, before going to catch the </a:t>
            </a:r>
            <a:r>
              <a:rPr lang="en-IN" dirty="0" smtClean="0">
                <a:solidFill>
                  <a:srgbClr val="FFFF00"/>
                </a:solidFill>
              </a:rPr>
              <a:t>close() </a:t>
            </a:r>
            <a:r>
              <a:rPr lang="en-IN" dirty="0" smtClean="0">
                <a:solidFill>
                  <a:schemeClr val="bg1"/>
                </a:solidFill>
              </a:rPr>
              <a:t>statements will be executed.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chemeClr val="bg1"/>
                </a:solidFill>
              </a:rPr>
              <a:t>Resource is implicitly declared as </a:t>
            </a:r>
            <a:r>
              <a:rPr lang="en-IN" dirty="0" smtClean="0">
                <a:solidFill>
                  <a:srgbClr val="FFFF00"/>
                </a:solidFill>
              </a:rPr>
              <a:t>final.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Points To Remember With </a:t>
            </a:r>
            <a:r>
              <a:rPr lang="en-IN" dirty="0" smtClean="0">
                <a:solidFill>
                  <a:srgbClr val="FFFF00"/>
                </a:solidFill>
              </a:rPr>
              <a:t>try with resources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>
              <a:solidFill>
                <a:srgbClr val="0070C0"/>
              </a:solidFill>
            </a:endParaRPr>
          </a:p>
        </p:txBody>
      </p:sp>
      <p:pic>
        <p:nvPicPr>
          <p:cNvPr id="4" name="Picture 3" descr="getfile (6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714488"/>
            <a:ext cx="8143932" cy="478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ArrayIndexOutOfBoundsException</a:t>
            </a:r>
            <a:r>
              <a:rPr lang="en-IN" b="1" dirty="0" smtClean="0">
                <a:solidFill>
                  <a:srgbClr val="FFFF00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and </a:t>
            </a:r>
            <a:r>
              <a:rPr lang="en-IN" b="1" dirty="0" err="1" smtClean="0">
                <a:solidFill>
                  <a:srgbClr val="FFFF00"/>
                </a:solidFill>
              </a:rPr>
              <a:t>IndexOutOfBoundsException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solidFill>
                  <a:schemeClr val="bg1"/>
                </a:solidFill>
              </a:rPr>
              <a:t>Assuming that an array and list have been defined as </a:t>
            </a:r>
          </a:p>
          <a:p>
            <a:pPr>
              <a:buNone/>
            </a:pPr>
            <a:r>
              <a:rPr lang="en-IN" sz="2800" dirty="0" smtClean="0">
                <a:solidFill>
                  <a:schemeClr val="bg1"/>
                </a:solidFill>
              </a:rPr>
              <a:t>follows:</a:t>
            </a:r>
          </a:p>
          <a:p>
            <a:pPr>
              <a:buNone/>
            </a:pPr>
            <a:endParaRPr lang="en-IN" sz="2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2800" b="1" dirty="0" smtClean="0">
                <a:solidFill>
                  <a:srgbClr val="FFFF00"/>
                </a:solidFill>
              </a:rPr>
              <a:t>String[] season = {"Spring", "Summer"}; </a:t>
            </a:r>
          </a:p>
          <a:p>
            <a:pPr>
              <a:buNone/>
            </a:pPr>
            <a:r>
              <a:rPr lang="en-IN" sz="2800" b="1" dirty="0" err="1" smtClean="0">
                <a:solidFill>
                  <a:srgbClr val="FFFF00"/>
                </a:solidFill>
              </a:rPr>
              <a:t>ArrayList</a:t>
            </a:r>
            <a:r>
              <a:rPr lang="en-IN" sz="2800" b="1" dirty="0" smtClean="0">
                <a:solidFill>
                  <a:srgbClr val="FFFF00"/>
                </a:solidFill>
              </a:rPr>
              <a:t>&lt;String&gt; exams  = new </a:t>
            </a:r>
            <a:r>
              <a:rPr lang="en-IN" sz="2800" b="1" dirty="0" err="1" smtClean="0">
                <a:solidFill>
                  <a:srgbClr val="FFFF00"/>
                </a:solidFill>
              </a:rPr>
              <a:t>ArrayList</a:t>
            </a:r>
            <a:r>
              <a:rPr lang="en-IN" sz="2800" b="1" dirty="0" smtClean="0">
                <a:solidFill>
                  <a:srgbClr val="FFFF00"/>
                </a:solidFill>
              </a:rPr>
              <a:t>&lt;&gt;(); </a:t>
            </a:r>
          </a:p>
          <a:p>
            <a:pPr>
              <a:buNone/>
            </a:pPr>
            <a:r>
              <a:rPr lang="en-IN" sz="2800" b="1" dirty="0" err="1" smtClean="0">
                <a:solidFill>
                  <a:srgbClr val="FFFF00"/>
                </a:solidFill>
              </a:rPr>
              <a:t>exams.add</a:t>
            </a:r>
            <a:r>
              <a:rPr lang="en-IN" sz="2800" b="1" dirty="0" smtClean="0">
                <a:solidFill>
                  <a:srgbClr val="FFFF00"/>
                </a:solidFill>
              </a:rPr>
              <a:t>(“Java"); </a:t>
            </a:r>
          </a:p>
          <a:p>
            <a:pPr>
              <a:buNone/>
            </a:pPr>
            <a:r>
              <a:rPr lang="en-IN" sz="2800" b="1" dirty="0" err="1" smtClean="0">
                <a:solidFill>
                  <a:srgbClr val="FFFF00"/>
                </a:solidFill>
              </a:rPr>
              <a:t>exams.add</a:t>
            </a:r>
            <a:r>
              <a:rPr lang="en-IN" sz="2800" b="1" dirty="0" smtClean="0">
                <a:solidFill>
                  <a:srgbClr val="FFFF00"/>
                </a:solidFill>
              </a:rPr>
              <a:t>(“Oracle");</a:t>
            </a:r>
            <a:endParaRPr lang="en-IN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5643</TotalTime>
  <Words>2219</Words>
  <Application>Microsoft Office PowerPoint</Application>
  <PresentationFormat>On-screen Show (4:3)</PresentationFormat>
  <Paragraphs>714</Paragraphs>
  <Slides>89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Office Theme</vt:lpstr>
      <vt:lpstr>JAVA INTERVIEW BOOTCAMP ADVANCE CONCEPTS </vt:lpstr>
      <vt:lpstr>CHAPTER 19</vt:lpstr>
      <vt:lpstr>Errors</vt:lpstr>
      <vt:lpstr>Errors</vt:lpstr>
      <vt:lpstr>Write A Code that handles StackOverFlowError</vt:lpstr>
      <vt:lpstr>Common Exceptions and Errors</vt:lpstr>
      <vt:lpstr>ArrayIndexOutOfBoundsException and IndexOutOfBoundsException</vt:lpstr>
      <vt:lpstr>ArrayIndexOutOfBoundsException and IndexOutOfBoundsException</vt:lpstr>
      <vt:lpstr>ArrayIndexOutOfBoundsException and IndexOutOfBoundsException</vt:lpstr>
      <vt:lpstr>ArrayIndexOutOfBoundsException and IndexOutOfBoundsException</vt:lpstr>
      <vt:lpstr>ArrayIndexOutOfBoundsException and IndexOutOfBoundsException</vt:lpstr>
      <vt:lpstr>ClassCastException</vt:lpstr>
      <vt:lpstr>ClassCastException</vt:lpstr>
      <vt:lpstr>ClassCastException</vt:lpstr>
      <vt:lpstr>ClassCastException</vt:lpstr>
      <vt:lpstr>What Is The Output ?</vt:lpstr>
      <vt:lpstr>IllegalArgumentException</vt:lpstr>
      <vt:lpstr>IllegalArgumentException</vt:lpstr>
      <vt:lpstr>IllegalStateException</vt:lpstr>
      <vt:lpstr>IllegalStateException</vt:lpstr>
      <vt:lpstr>IllegalStateException</vt:lpstr>
      <vt:lpstr>NullPointerException</vt:lpstr>
      <vt:lpstr>NullPointerException</vt:lpstr>
      <vt:lpstr>Causes Of NullPointerException</vt:lpstr>
      <vt:lpstr>NullPointerException Example</vt:lpstr>
      <vt:lpstr>NullPointerException Example</vt:lpstr>
      <vt:lpstr>What will happen if we remove toString( ) from last SOP ? </vt:lpstr>
      <vt:lpstr>What Is The Output ?</vt:lpstr>
      <vt:lpstr>What Has Java 14 Improved In This ?</vt:lpstr>
      <vt:lpstr>What Has Java 14 Improved In This ?</vt:lpstr>
      <vt:lpstr>NumberFormatException</vt:lpstr>
      <vt:lpstr>NumberFormatException</vt:lpstr>
      <vt:lpstr>NumberFormatException</vt:lpstr>
      <vt:lpstr>NumberFormatException Examples</vt:lpstr>
      <vt:lpstr>ExceptionInInitializerError</vt:lpstr>
      <vt:lpstr>ExceptionInInitializerError</vt:lpstr>
      <vt:lpstr>ExceptionInInitializerError</vt:lpstr>
      <vt:lpstr>StackOverflowError</vt:lpstr>
      <vt:lpstr>StackOverflowError</vt:lpstr>
      <vt:lpstr>NoClassDefFoundError</vt:lpstr>
      <vt:lpstr>NoClassDefFoundError</vt:lpstr>
      <vt:lpstr>NoClassDefFoundError V/s ClassNotFoundException</vt:lpstr>
      <vt:lpstr>OutOfMemoryError</vt:lpstr>
      <vt:lpstr>OutOfMemoryError</vt:lpstr>
      <vt:lpstr>OutOfMemoryError</vt:lpstr>
      <vt:lpstr>OutOfMemoryError</vt:lpstr>
      <vt:lpstr>OutOfMemoryError</vt:lpstr>
      <vt:lpstr>OutOfMemoryError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Java 7 New Enhancements To Exception Handling</vt:lpstr>
      <vt:lpstr>Try With Multi-Catch</vt:lpstr>
      <vt:lpstr>Try With Multi-Catch</vt:lpstr>
      <vt:lpstr>Try With Multi-Catch</vt:lpstr>
      <vt:lpstr>Try With Multi-Catch</vt:lpstr>
      <vt:lpstr>Syntax</vt:lpstr>
      <vt:lpstr>Improved Version</vt:lpstr>
      <vt:lpstr>Improved Version</vt:lpstr>
      <vt:lpstr>Points To Remember With Multi-Catch</vt:lpstr>
      <vt:lpstr>Points To Remember With Multi-Catch</vt:lpstr>
      <vt:lpstr>Points To Remember With Multi-Catch</vt:lpstr>
      <vt:lpstr>Points To Remember With Multi-Catch</vt:lpstr>
      <vt:lpstr>Points To Remember With Multi-Catch</vt:lpstr>
      <vt:lpstr>Try With Resources</vt:lpstr>
      <vt:lpstr>Try With Resources</vt:lpstr>
      <vt:lpstr>Try With Resources</vt:lpstr>
      <vt:lpstr>Try With Multi-Catch</vt:lpstr>
      <vt:lpstr>Try With Multi-Catch</vt:lpstr>
      <vt:lpstr>Try With Multi-Catch</vt:lpstr>
      <vt:lpstr>A Much Better Solution-try with resources</vt:lpstr>
      <vt:lpstr>A Much Better Solution-try with resources</vt:lpstr>
      <vt:lpstr>A Much Better Solution-try with resources</vt:lpstr>
      <vt:lpstr>Points To Remember With try with resources</vt:lpstr>
      <vt:lpstr>Points To Remember With try with resources</vt:lpstr>
      <vt:lpstr>Points To Remember With try with resources</vt:lpstr>
      <vt:lpstr>Points To Remember With try with 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Comp08</dc:creator>
  <cp:lastModifiedBy>Sachin</cp:lastModifiedBy>
  <cp:revision>883</cp:revision>
  <dcterms:created xsi:type="dcterms:W3CDTF">2017-12-26T10:06:07Z</dcterms:created>
  <dcterms:modified xsi:type="dcterms:W3CDTF">2020-09-30T08:44:20Z</dcterms:modified>
</cp:coreProperties>
</file>