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1169" r:id="rId2"/>
    <p:sldId id="1170" r:id="rId3"/>
    <p:sldId id="1095" r:id="rId4"/>
    <p:sldId id="1096" r:id="rId5"/>
    <p:sldId id="1097" r:id="rId6"/>
    <p:sldId id="1098" r:id="rId7"/>
    <p:sldId id="1100" r:id="rId8"/>
    <p:sldId id="1101" r:id="rId9"/>
    <p:sldId id="1102" r:id="rId10"/>
    <p:sldId id="1103" r:id="rId11"/>
    <p:sldId id="1104" r:id="rId12"/>
    <p:sldId id="1105" r:id="rId13"/>
    <p:sldId id="1106" r:id="rId14"/>
    <p:sldId id="1107" r:id="rId15"/>
    <p:sldId id="1108" r:id="rId16"/>
    <p:sldId id="1109" r:id="rId17"/>
    <p:sldId id="1110" r:id="rId18"/>
    <p:sldId id="1111" r:id="rId19"/>
    <p:sldId id="1112" r:id="rId20"/>
    <p:sldId id="1113" r:id="rId21"/>
    <p:sldId id="1114" r:id="rId22"/>
    <p:sldId id="1115" r:id="rId23"/>
    <p:sldId id="1116" r:id="rId24"/>
    <p:sldId id="1121" r:id="rId25"/>
    <p:sldId id="1122" r:id="rId26"/>
    <p:sldId id="1123" r:id="rId27"/>
    <p:sldId id="1125" r:id="rId28"/>
    <p:sldId id="1126" r:id="rId29"/>
    <p:sldId id="1127" r:id="rId30"/>
    <p:sldId id="1128" r:id="rId31"/>
    <p:sldId id="1129" r:id="rId32"/>
    <p:sldId id="1130" r:id="rId33"/>
    <p:sldId id="1131" r:id="rId34"/>
    <p:sldId id="1132" r:id="rId35"/>
    <p:sldId id="1133" r:id="rId36"/>
    <p:sldId id="1134" r:id="rId37"/>
    <p:sldId id="1135" r:id="rId38"/>
    <p:sldId id="1136" r:id="rId39"/>
    <p:sldId id="1137" r:id="rId40"/>
    <p:sldId id="1138" r:id="rId41"/>
    <p:sldId id="1139" r:id="rId42"/>
    <p:sldId id="1140" r:id="rId43"/>
    <p:sldId id="1141" r:id="rId44"/>
    <p:sldId id="1142" r:id="rId45"/>
    <p:sldId id="1143" r:id="rId46"/>
    <p:sldId id="1144" r:id="rId47"/>
    <p:sldId id="1145" r:id="rId48"/>
    <p:sldId id="1146" r:id="rId49"/>
    <p:sldId id="1147" r:id="rId50"/>
    <p:sldId id="1148" r:id="rId51"/>
    <p:sldId id="1149" r:id="rId52"/>
    <p:sldId id="1150" r:id="rId53"/>
    <p:sldId id="1151" r:id="rId54"/>
    <p:sldId id="1152" r:id="rId55"/>
    <p:sldId id="1153" r:id="rId56"/>
    <p:sldId id="1154" r:id="rId57"/>
    <p:sldId id="1155" r:id="rId58"/>
    <p:sldId id="1158" r:id="rId59"/>
    <p:sldId id="1159" r:id="rId60"/>
    <p:sldId id="1160" r:id="rId61"/>
    <p:sldId id="1161" r:id="rId62"/>
    <p:sldId id="1162" r:id="rId63"/>
    <p:sldId id="1163" r:id="rId64"/>
    <p:sldId id="1164" r:id="rId65"/>
    <p:sldId id="1165" r:id="rId66"/>
    <p:sldId id="1166" r:id="rId67"/>
    <p:sldId id="1167" r:id="rId68"/>
    <p:sldId id="1168" r:id="rId69"/>
    <p:sldId id="1173" r:id="rId70"/>
    <p:sldId id="1171" r:id="rId71"/>
    <p:sldId id="1172" r:id="rId72"/>
    <p:sldId id="1174" r:id="rId73"/>
    <p:sldId id="1175" r:id="rId74"/>
    <p:sldId id="1176" r:id="rId75"/>
    <p:sldId id="1177"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80BE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94638" autoAdjust="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AEC96D-1DE7-4723-9CC5-EE566F2345A1}" type="datetimeFigureOut">
              <a:rPr lang="en-US" smtClean="0"/>
              <a:pPr/>
              <a:t>10/14/2020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D068CF-7368-4EF2-A5DC-732E05B2ED1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3</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0434D1D8-6785-4D6B-9922-9B0904F465AB}" type="slidenum">
              <a:rPr lang="en-US">
                <a:latin typeface="Arial" pitchFamily="34" charset="0"/>
                <a:cs typeface="Arial" pitchFamily="34" charset="0"/>
              </a:rPr>
              <a:pPr/>
              <a:t>27</a:t>
            </a:fld>
            <a:endParaRPr lang="en-US">
              <a:latin typeface="Arial" pitchFamily="34" charset="0"/>
              <a:cs typeface="Arial"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p:spPr>
        <p:txBody>
          <a:bodyPr/>
          <a:lstStyle/>
          <a:p>
            <a:pPr eaLnBrk="1" hangingPunct="1"/>
            <a:r>
              <a:rPr lang="en-US">
                <a:latin typeface="Arial" pitchFamily="34" charset="0"/>
                <a:cs typeface="Arial" pitchFamily="34" charset="0"/>
              </a:rPr>
              <a:t>Note that these methods do not change the string word1 but create and return a new string.</a:t>
            </a:r>
          </a:p>
          <a:p>
            <a:pPr eaLnBrk="1" hangingPunct="1"/>
            <a:endParaRPr lang="en-US">
              <a:latin typeface="Arial" pitchFamily="34" charset="0"/>
              <a:cs typeface="Arial" pitchFamily="34" charset="0"/>
            </a:endParaRPr>
          </a:p>
          <a:p>
            <a:pPr eaLnBrk="1" hangingPunct="1"/>
            <a:r>
              <a:rPr lang="en-US">
                <a:solidFill>
                  <a:srgbClr val="000000"/>
                </a:solidFill>
                <a:latin typeface="Courier New" pitchFamily="49" charset="0"/>
                <a:cs typeface="Arial" pitchFamily="34" charset="0"/>
              </a:rPr>
              <a:t>trim()</a:t>
            </a:r>
            <a:r>
              <a:rPr lang="en-US">
                <a:latin typeface="Arial" pitchFamily="34" charset="0"/>
                <a:cs typeface="Arial" pitchFamily="34" charset="0"/>
              </a:rPr>
              <a:t> only removes whitespace at the ends of the string, not in the middle.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miter lim="800000"/>
            <a:headEnd/>
            <a:tailEnd/>
          </a:ln>
        </p:spPr>
        <p:txBody>
          <a:bodyPr/>
          <a:lstStyle/>
          <a:p>
            <a:fld id="{D24D36BD-EFAB-4028-82C1-C788FD0DC096}" type="slidenum">
              <a:rPr lang="en-US">
                <a:latin typeface="Arial" pitchFamily="34" charset="0"/>
                <a:cs typeface="Arial" pitchFamily="34" charset="0"/>
              </a:rPr>
              <a:pPr/>
              <a:t>28</a:t>
            </a:fld>
            <a:endParaRPr lang="en-US">
              <a:latin typeface="Arial" pitchFamily="34" charset="0"/>
              <a:cs typeface="Arial"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xfrm>
            <a:off x="914400" y="4343400"/>
            <a:ext cx="5029200" cy="4114800"/>
          </a:xfrm>
          <a:noFill/>
        </p:spPr>
        <p:txBody>
          <a:bodyPr/>
          <a:lstStyle/>
          <a:p>
            <a:pPr eaLnBrk="1" hangingPunct="1"/>
            <a:r>
              <a:rPr lang="en-US">
                <a:latin typeface="Arial" pitchFamily="34" charset="0"/>
                <a:cs typeface="Arial" pitchFamily="34" charset="0"/>
              </a:rPr>
              <a:t>Note that these methods do not change the string word1 but create and return a new string.</a:t>
            </a:r>
          </a:p>
          <a:p>
            <a:pPr eaLnBrk="1" hangingPunct="1"/>
            <a:endParaRPr lang="en-US">
              <a:latin typeface="Arial" pitchFamily="34" charset="0"/>
              <a:cs typeface="Arial" pitchFamily="34" charset="0"/>
            </a:endParaRPr>
          </a:p>
          <a:p>
            <a:pPr eaLnBrk="1" hangingPunct="1"/>
            <a:r>
              <a:rPr lang="en-US">
                <a:solidFill>
                  <a:srgbClr val="000000"/>
                </a:solidFill>
                <a:latin typeface="Courier New" pitchFamily="49" charset="0"/>
                <a:cs typeface="Arial" pitchFamily="34" charset="0"/>
              </a:rPr>
              <a:t>trim()</a:t>
            </a:r>
            <a:r>
              <a:rPr lang="en-US">
                <a:latin typeface="Arial" pitchFamily="34" charset="0"/>
                <a:cs typeface="Arial" pitchFamily="34" charset="0"/>
              </a:rPr>
              <a:t> only removes whitespace at the ends of the string, not in the middle.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fld id="{EE0C9D97-3F69-4DBF-9CF8-68E2A788C942}" type="slidenum">
              <a:rPr lang="en-US">
                <a:latin typeface="Arial" pitchFamily="34" charset="0"/>
                <a:cs typeface="Arial" pitchFamily="34" charset="0"/>
              </a:rPr>
              <a:pPr/>
              <a:t>29</a:t>
            </a:fld>
            <a:endParaRPr lang="en-US">
              <a:latin typeface="Arial" pitchFamily="34" charset="0"/>
              <a:cs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p:spPr>
        <p:txBody>
          <a:bodyPr/>
          <a:lstStyle/>
          <a:p>
            <a:pPr eaLnBrk="1" hangingPunct="1"/>
            <a:r>
              <a:rPr lang="en-US">
                <a:latin typeface="Arial" pitchFamily="34" charset="0"/>
                <a:cs typeface="Arial" pitchFamily="34" charset="0"/>
              </a:rPr>
              <a:t>Note that these methods do not change the string word1 but create and return a new string.</a:t>
            </a:r>
          </a:p>
          <a:p>
            <a:pPr eaLnBrk="1" hangingPunct="1"/>
            <a:endParaRPr lang="en-US">
              <a:latin typeface="Arial" pitchFamily="34" charset="0"/>
              <a:cs typeface="Arial" pitchFamily="34" charset="0"/>
            </a:endParaRPr>
          </a:p>
          <a:p>
            <a:pPr eaLnBrk="1" hangingPunct="1"/>
            <a:r>
              <a:rPr lang="en-US">
                <a:solidFill>
                  <a:srgbClr val="000000"/>
                </a:solidFill>
                <a:latin typeface="Courier New" pitchFamily="49" charset="0"/>
                <a:cs typeface="Arial" pitchFamily="34" charset="0"/>
              </a:rPr>
              <a:t>trim()</a:t>
            </a:r>
            <a:r>
              <a:rPr lang="en-US">
                <a:latin typeface="Arial" pitchFamily="34" charset="0"/>
                <a:cs typeface="Arial" pitchFamily="34" charset="0"/>
              </a:rPr>
              <a:t> only removes whitespace at the ends of the string, not in the middle.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miter lim="800000"/>
            <a:headEnd/>
            <a:tailEnd/>
          </a:ln>
        </p:spPr>
        <p:txBody>
          <a:bodyPr/>
          <a:lstStyle/>
          <a:p>
            <a:fld id="{0D23E2B6-2EAA-43AD-B21D-2DB763983D4F}" type="slidenum">
              <a:rPr lang="en-US">
                <a:latin typeface="Arial" pitchFamily="34" charset="0"/>
                <a:cs typeface="Arial" pitchFamily="34" charset="0"/>
              </a:rPr>
              <a:pPr/>
              <a:t>30</a:t>
            </a:fld>
            <a:endParaRPr lang="en-US">
              <a:latin typeface="Arial" pitchFamily="34" charset="0"/>
              <a:cs typeface="Arial"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14400" y="4343400"/>
            <a:ext cx="5029200" cy="4114800"/>
          </a:xfrm>
          <a:noFill/>
        </p:spPr>
        <p:txBody>
          <a:bodyPr/>
          <a:lstStyle/>
          <a:p>
            <a:pPr eaLnBrk="1" hangingPunct="1"/>
            <a:r>
              <a:rPr lang="en-US">
                <a:latin typeface="Arial" pitchFamily="34" charset="0"/>
                <a:cs typeface="Arial" pitchFamily="34" charset="0"/>
              </a:rPr>
              <a:t>You can also convert a </a:t>
            </a:r>
            <a:r>
              <a:rPr lang="en-US">
                <a:latin typeface="Courier New" pitchFamily="49" charset="0"/>
                <a:cs typeface="Arial" pitchFamily="34" charset="0"/>
              </a:rPr>
              <a:t>char</a:t>
            </a:r>
            <a:r>
              <a:rPr lang="en-US">
                <a:latin typeface="Arial" pitchFamily="34" charset="0"/>
                <a:cs typeface="Arial" pitchFamily="34" charset="0"/>
              </a:rPr>
              <a:t> to a string by using</a:t>
            </a:r>
          </a:p>
          <a:p>
            <a:pPr eaLnBrk="1" hangingPunct="1"/>
            <a:endParaRPr lang="en-US">
              <a:latin typeface="Arial" pitchFamily="34" charset="0"/>
              <a:cs typeface="Arial" pitchFamily="34" charset="0"/>
            </a:endParaRPr>
          </a:p>
          <a:p>
            <a:pPr eaLnBrk="1" hangingPunct="1"/>
            <a:r>
              <a:rPr lang="en-US">
                <a:solidFill>
                  <a:srgbClr val="000000"/>
                </a:solidFill>
                <a:latin typeface="Courier New" pitchFamily="49" charset="0"/>
                <a:cs typeface="Arial" pitchFamily="34" charset="0"/>
              </a:rPr>
              <a:t>   String s = "" + ch;</a:t>
            </a:r>
          </a:p>
          <a:p>
            <a:pPr eaLnBrk="1" hangingPunct="1"/>
            <a:endParaRPr lang="en-US">
              <a:latin typeface="Arial" pitchFamily="34" charset="0"/>
              <a:cs typeface="Arial" pitchFamily="34" charset="0"/>
            </a:endParaRPr>
          </a:p>
          <a:p>
            <a:pPr eaLnBrk="1" hangingPunct="1"/>
            <a:r>
              <a:rPr lang="en-US">
                <a:latin typeface="Arial" pitchFamily="34" charset="0"/>
                <a:cs typeface="Arial" pitchFamily="34" charset="0"/>
              </a:rPr>
              <a:t>or</a:t>
            </a:r>
          </a:p>
          <a:p>
            <a:pPr eaLnBrk="1" hangingPunct="1"/>
            <a:endParaRPr lang="en-US">
              <a:latin typeface="Arial" pitchFamily="34" charset="0"/>
              <a:cs typeface="Arial" pitchFamily="34" charset="0"/>
            </a:endParaRPr>
          </a:p>
          <a:p>
            <a:pPr eaLnBrk="1" hangingPunct="1"/>
            <a:r>
              <a:rPr lang="en-US">
                <a:solidFill>
                  <a:srgbClr val="000000"/>
                </a:solidFill>
                <a:latin typeface="Courier New" pitchFamily="49" charset="0"/>
                <a:cs typeface="Arial" pitchFamily="34" charset="0"/>
              </a:rPr>
              <a:t>   String s = ch + "";</a:t>
            </a:r>
          </a:p>
          <a:p>
            <a:pPr eaLnBrk="1" hangingPunct="1"/>
            <a:endParaRPr lang="en-US">
              <a:latin typeface="Arial" pitchFamily="34" charset="0"/>
              <a:cs typeface="Arial" pitchFamily="34" charset="0"/>
            </a:endParaRPr>
          </a:p>
          <a:p>
            <a:pPr eaLnBrk="1" hangingPunct="1"/>
            <a:r>
              <a:rPr lang="en-US">
                <a:latin typeface="Arial" pitchFamily="34" charset="0"/>
                <a:cs typeface="Arial" pitchFamily="34" charset="0"/>
              </a:rPr>
              <a:t>By convention, a static method </a:t>
            </a:r>
            <a:r>
              <a:rPr lang="en-US">
                <a:solidFill>
                  <a:srgbClr val="000000"/>
                </a:solidFill>
                <a:latin typeface="Courier New" pitchFamily="49" charset="0"/>
                <a:cs typeface="Arial" pitchFamily="34" charset="0"/>
              </a:rPr>
              <a:t>valueOf</a:t>
            </a:r>
            <a:r>
              <a:rPr lang="en-US">
                <a:latin typeface="Arial" pitchFamily="34" charset="0"/>
                <a:cs typeface="Arial" pitchFamily="34" charset="0"/>
              </a:rPr>
              <a:t> in a class converts something (its arguments) into an object of this class.  For example:</a:t>
            </a:r>
          </a:p>
          <a:p>
            <a:pPr eaLnBrk="1" hangingPunct="1"/>
            <a:endParaRPr lang="en-US">
              <a:latin typeface="Arial" pitchFamily="34" charset="0"/>
              <a:cs typeface="Arial" pitchFamily="34" charset="0"/>
            </a:endParaRPr>
          </a:p>
          <a:p>
            <a:pPr eaLnBrk="1" hangingPunct="1"/>
            <a:r>
              <a:rPr lang="en-US">
                <a:solidFill>
                  <a:srgbClr val="000000"/>
                </a:solidFill>
                <a:latin typeface="Courier New" pitchFamily="49" charset="0"/>
                <a:cs typeface="Arial" pitchFamily="34" charset="0"/>
              </a:rPr>
              <a:t>public class Fraction</a:t>
            </a:r>
          </a:p>
          <a:p>
            <a:pPr eaLnBrk="1" hangingPunct="1"/>
            <a:r>
              <a:rPr lang="en-US">
                <a:solidFill>
                  <a:srgbClr val="000000"/>
                </a:solidFill>
                <a:latin typeface="Courier New" pitchFamily="49" charset="0"/>
                <a:cs typeface="Arial" pitchFamily="34" charset="0"/>
              </a:rPr>
              <a:t>{</a:t>
            </a:r>
          </a:p>
          <a:p>
            <a:pPr eaLnBrk="1" hangingPunct="1"/>
            <a:r>
              <a:rPr lang="en-US">
                <a:solidFill>
                  <a:srgbClr val="000000"/>
                </a:solidFill>
                <a:latin typeface="Courier New" pitchFamily="49" charset="0"/>
                <a:cs typeface="Arial" pitchFamily="34" charset="0"/>
              </a:rPr>
              <a:t>  public static Fraction valueOf(double x) {...}</a:t>
            </a:r>
            <a:endParaRPr lang="en-US">
              <a:latin typeface="Arial" pitchFamily="34" charset="0"/>
              <a:cs typeface="Arial" pitchFamily="34" charset="0"/>
            </a:endParaRPr>
          </a:p>
          <a:p>
            <a:pPr eaLnBrk="1" hangingPunct="1"/>
            <a:endParaRPr lang="en-US">
              <a:latin typeface="Arial" pitchFamily="34" charset="0"/>
              <a:cs typeface="Arial" pitchFamily="34" charset="0"/>
            </a:endParaRPr>
          </a:p>
          <a:p>
            <a:pPr eaLnBrk="1" hangingPunct="1"/>
            <a:r>
              <a:rPr lang="en-US">
                <a:latin typeface="Arial" pitchFamily="34" charset="0"/>
                <a:cs typeface="Arial" pitchFamily="34" charset="0"/>
              </a:rPr>
              <a:t>should take a </a:t>
            </a:r>
            <a:r>
              <a:rPr lang="en-US">
                <a:solidFill>
                  <a:srgbClr val="000000"/>
                </a:solidFill>
                <a:latin typeface="Courier New" pitchFamily="49" charset="0"/>
                <a:cs typeface="Arial" pitchFamily="34" charset="0"/>
              </a:rPr>
              <a:t>double</a:t>
            </a:r>
            <a:r>
              <a:rPr lang="en-US">
                <a:latin typeface="Arial" pitchFamily="34" charset="0"/>
                <a:cs typeface="Arial" pitchFamily="34" charset="0"/>
              </a:rPr>
              <a:t> and return a corresponding </a:t>
            </a:r>
            <a:r>
              <a:rPr lang="en-US">
                <a:solidFill>
                  <a:srgbClr val="000000"/>
                </a:solidFill>
                <a:latin typeface="Courier New" pitchFamily="49" charset="0"/>
                <a:cs typeface="Arial" pitchFamily="34" charset="0"/>
              </a:rPr>
              <a:t>Fraction</a:t>
            </a:r>
            <a:r>
              <a:rPr lang="en-US">
                <a:latin typeface="Arial" pitchFamily="34" charset="0"/>
                <a:cs typeface="Arial" pitchFamily="34" charset="0"/>
              </a:rPr>
              <a:t>.</a:t>
            </a:r>
          </a:p>
          <a:p>
            <a:pPr eaLnBrk="1" hangingPunct="1"/>
            <a:endParaRPr lang="en-US">
              <a:latin typeface="Arial" pitchFamily="34" charset="0"/>
              <a:cs typeface="Arial" pitchFamily="34" charset="0"/>
            </a:endParaRPr>
          </a:p>
          <a:p>
            <a:pPr eaLnBrk="1" hangingPunct="1"/>
            <a:r>
              <a:rPr lang="en-US">
                <a:latin typeface="Arial" pitchFamily="34" charset="0"/>
                <a:cs typeface="Arial" pitchFamily="34" charset="0"/>
              </a:rPr>
              <a:t>Here </a:t>
            </a:r>
            <a:r>
              <a:rPr lang="en-US">
                <a:solidFill>
                  <a:srgbClr val="000000"/>
                </a:solidFill>
                <a:latin typeface="Courier New" pitchFamily="49" charset="0"/>
                <a:cs typeface="Arial" pitchFamily="34" charset="0"/>
              </a:rPr>
              <a:t>String.valueOf(x)</a:t>
            </a:r>
            <a:r>
              <a:rPr lang="en-US">
                <a:latin typeface="Arial" pitchFamily="34" charset="0"/>
                <a:cs typeface="Arial" pitchFamily="34" charset="0"/>
              </a:rPr>
              <a:t> returns a string.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44</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45</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46</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47</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48</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49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4</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50</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51</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52</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53</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54</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55</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56</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57</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58</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59</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5</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60</a:t>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61</a:t>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62</a:t>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63</a:t>
            </a:fld>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64</a:t>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65</a:t>
            </a:fld>
            <a:endParaRPr lang="en-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66</a:t>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67</a:t>
            </a:fld>
            <a:endParaRPr lang="en-I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68</a:t>
            </a:fld>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69</a:t>
            </a:fld>
            <a:endParaRPr lang="en-IN"/>
          </a:p>
        </p:txBody>
      </p:sp>
    </p:spTree>
    <p:extLst>
      <p:ext uri="{BB962C8B-B14F-4D97-AF65-F5344CB8AC3E}">
        <p14:creationId xmlns:p14="http://schemas.microsoft.com/office/powerpoint/2010/main" val="2880966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6</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70</a:t>
            </a:fld>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71</a:t>
            </a:fld>
            <a:endParaRPr lang="en-I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72</a:t>
            </a:fld>
            <a:endParaRPr lang="en-IN"/>
          </a:p>
        </p:txBody>
      </p:sp>
    </p:spTree>
    <p:extLst>
      <p:ext uri="{BB962C8B-B14F-4D97-AF65-F5344CB8AC3E}">
        <p14:creationId xmlns:p14="http://schemas.microsoft.com/office/powerpoint/2010/main" val="42272903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73</a:t>
            </a:fld>
            <a:endParaRPr lang="en-IN"/>
          </a:p>
        </p:txBody>
      </p:sp>
    </p:spTree>
    <p:extLst>
      <p:ext uri="{BB962C8B-B14F-4D97-AF65-F5344CB8AC3E}">
        <p14:creationId xmlns:p14="http://schemas.microsoft.com/office/powerpoint/2010/main" val="29518690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74</a:t>
            </a:fld>
            <a:endParaRPr lang="en-IN"/>
          </a:p>
        </p:txBody>
      </p:sp>
    </p:spTree>
    <p:extLst>
      <p:ext uri="{BB962C8B-B14F-4D97-AF65-F5344CB8AC3E}">
        <p14:creationId xmlns:p14="http://schemas.microsoft.com/office/powerpoint/2010/main" val="12519868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75</a:t>
            </a:fld>
            <a:endParaRPr lang="en-IN"/>
          </a:p>
        </p:txBody>
      </p:sp>
    </p:spTree>
    <p:extLst>
      <p:ext uri="{BB962C8B-B14F-4D97-AF65-F5344CB8AC3E}">
        <p14:creationId xmlns:p14="http://schemas.microsoft.com/office/powerpoint/2010/main" val="3815036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7</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miter lim="800000"/>
            <a:headEnd/>
            <a:tailEnd/>
          </a:ln>
        </p:spPr>
        <p:txBody>
          <a:bodyPr/>
          <a:lstStyle/>
          <a:p>
            <a:fld id="{D63730A8-2A21-44AE-9010-DAF02DEEB4DC}" type="slidenum">
              <a:rPr lang="en-US">
                <a:latin typeface="Arial" pitchFamily="34" charset="0"/>
                <a:cs typeface="Arial" pitchFamily="34" charset="0"/>
              </a:rPr>
              <a:pPr/>
              <a:t>22</a:t>
            </a:fld>
            <a:endParaRPr lang="en-US">
              <a:latin typeface="Arial" pitchFamily="34" charset="0"/>
              <a:cs typeface="Arial"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914400" y="4343400"/>
            <a:ext cx="5029200" cy="4114800"/>
          </a:xfrm>
          <a:noFill/>
        </p:spPr>
        <p:txBody>
          <a:bodyPr/>
          <a:lstStyle/>
          <a:p>
            <a:pPr eaLnBrk="1" hangingPunct="1"/>
            <a:r>
              <a:rPr lang="en-US">
                <a:solidFill>
                  <a:srgbClr val="000000"/>
                </a:solidFill>
                <a:latin typeface="Courier New" pitchFamily="49" charset="0"/>
                <a:cs typeface="Arial" pitchFamily="34" charset="0"/>
              </a:rPr>
              <a:t>String</a:t>
            </a:r>
            <a:r>
              <a:rPr lang="en-US">
                <a:latin typeface="Arial" pitchFamily="34" charset="0"/>
                <a:cs typeface="Arial" pitchFamily="34" charset="0"/>
              </a:rPr>
              <a:t> has four overloaded versions of </a:t>
            </a:r>
            <a:r>
              <a:rPr lang="en-US">
                <a:solidFill>
                  <a:srgbClr val="000000"/>
                </a:solidFill>
                <a:latin typeface="Courier New" pitchFamily="49" charset="0"/>
                <a:cs typeface="Arial" pitchFamily="34" charset="0"/>
              </a:rPr>
              <a:t>indexOf</a:t>
            </a:r>
            <a:r>
              <a:rPr lang="en-US">
                <a:latin typeface="Arial" pitchFamily="34" charset="0"/>
                <a:cs typeface="Arial" pitchFamily="34" charset="0"/>
              </a:rPr>
              <a:t> and four versions of </a:t>
            </a:r>
            <a:r>
              <a:rPr lang="en-US">
                <a:solidFill>
                  <a:srgbClr val="000000"/>
                </a:solidFill>
                <a:latin typeface="Courier New" pitchFamily="49" charset="0"/>
                <a:cs typeface="Arial" pitchFamily="34" charset="0"/>
              </a:rPr>
              <a:t>lastIndexOf</a:t>
            </a:r>
            <a:r>
              <a:rPr lang="en-US">
                <a:latin typeface="Arial" pitchFamily="34" charset="0"/>
                <a:cs typeface="Arial" pitchFamily="34" charset="0"/>
              </a:rPr>
              <a:t>.</a:t>
            </a:r>
          </a:p>
          <a:p>
            <a:pPr eaLnBrk="1" hangingPunct="1"/>
            <a:endParaRPr lang="en-US">
              <a:latin typeface="Arial" pitchFamily="34" charset="0"/>
              <a:cs typeface="Arial" pitchFamily="34" charset="0"/>
            </a:endParaRPr>
          </a:p>
          <a:p>
            <a:pPr eaLnBrk="1" hangingPunct="1"/>
            <a:r>
              <a:rPr lang="en-US">
                <a:solidFill>
                  <a:srgbClr val="000000"/>
                </a:solidFill>
                <a:latin typeface="Courier New" pitchFamily="49" charset="0"/>
                <a:cs typeface="Arial" pitchFamily="34" charset="0"/>
              </a:rPr>
              <a:t>lastIndexOf(ch, fromPos)</a:t>
            </a:r>
            <a:r>
              <a:rPr lang="en-US">
                <a:latin typeface="Arial" pitchFamily="34" charset="0"/>
                <a:cs typeface="Arial" pitchFamily="34" charset="0"/>
              </a:rPr>
              <a:t> starts looking at </a:t>
            </a:r>
            <a:r>
              <a:rPr lang="en-US">
                <a:solidFill>
                  <a:srgbClr val="000000"/>
                </a:solidFill>
                <a:latin typeface="Courier New" pitchFamily="49" charset="0"/>
                <a:cs typeface="Arial" pitchFamily="34" charset="0"/>
              </a:rPr>
              <a:t>fromPos</a:t>
            </a:r>
            <a:r>
              <a:rPr lang="en-US">
                <a:latin typeface="Arial" pitchFamily="34" charset="0"/>
                <a:cs typeface="Arial" pitchFamily="34" charset="0"/>
              </a:rPr>
              <a:t> and goes backward towards the beginning of the string.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miter lim="800000"/>
            <a:headEnd/>
            <a:tailEnd/>
          </a:ln>
        </p:spPr>
        <p:txBody>
          <a:bodyPr/>
          <a:lstStyle/>
          <a:p>
            <a:fld id="{CB9CCBD3-49E3-4A22-9369-364FEC2A7769}" type="slidenum">
              <a:rPr lang="en-US">
                <a:latin typeface="Arial" pitchFamily="34" charset="0"/>
                <a:cs typeface="Arial" pitchFamily="34" charset="0"/>
              </a:rPr>
              <a:pPr/>
              <a:t>24</a:t>
            </a:fld>
            <a:endParaRPr lang="en-US">
              <a:latin typeface="Arial" pitchFamily="34" charset="0"/>
              <a:cs typeface="Arial"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14400" y="4343400"/>
            <a:ext cx="5029200" cy="4114800"/>
          </a:xfrm>
          <a:noFill/>
        </p:spPr>
        <p:txBody>
          <a:bodyPr>
            <a:normAutofit fontScale="92500" lnSpcReduction="10000"/>
          </a:bodyPr>
          <a:lstStyle/>
          <a:p>
            <a:pPr eaLnBrk="1" hangingPunct="1"/>
            <a:r>
              <a:rPr lang="en-US" sz="1000">
                <a:latin typeface="Arial" pitchFamily="34" charset="0"/>
                <a:cs typeface="Arial" pitchFamily="34" charset="0"/>
              </a:rPr>
              <a:t>You cannot use relational operators for comparing the contents of strings.</a:t>
            </a:r>
          </a:p>
          <a:p>
            <a:pPr eaLnBrk="1" hangingPunct="1"/>
            <a:endParaRPr lang="en-US" sz="1000">
              <a:latin typeface="Arial" pitchFamily="34" charset="0"/>
              <a:cs typeface="Arial" pitchFamily="34" charset="0"/>
            </a:endParaRPr>
          </a:p>
          <a:p>
            <a:pPr eaLnBrk="1" hangingPunct="1"/>
            <a:r>
              <a:rPr lang="en-US" sz="1000">
                <a:solidFill>
                  <a:srgbClr val="000000"/>
                </a:solidFill>
                <a:latin typeface="Courier New" pitchFamily="49" charset="0"/>
                <a:cs typeface="Arial" pitchFamily="34" charset="0"/>
              </a:rPr>
              <a:t>word1.compareTo(word2)</a:t>
            </a:r>
            <a:r>
              <a:rPr lang="en-US" sz="1000">
                <a:latin typeface="Arial" pitchFamily="34" charset="0"/>
                <a:cs typeface="Arial" pitchFamily="34" charset="0"/>
              </a:rPr>
              <a:t> returns an </a:t>
            </a:r>
            <a:r>
              <a:rPr lang="en-US" sz="1000">
                <a:solidFill>
                  <a:srgbClr val="000000"/>
                </a:solidFill>
                <a:latin typeface="Courier New" pitchFamily="49" charset="0"/>
                <a:cs typeface="Arial" pitchFamily="34" charset="0"/>
              </a:rPr>
              <a:t>int</a:t>
            </a:r>
            <a:r>
              <a:rPr lang="en-US" sz="1000">
                <a:latin typeface="Arial" pitchFamily="34" charset="0"/>
                <a:cs typeface="Arial" pitchFamily="34" charset="0"/>
              </a:rPr>
              <a:t>.  Basically if </a:t>
            </a:r>
            <a:r>
              <a:rPr lang="en-US" sz="1000">
                <a:solidFill>
                  <a:srgbClr val="000000"/>
                </a:solidFill>
                <a:latin typeface="Courier New" pitchFamily="49" charset="0"/>
                <a:cs typeface="Arial" pitchFamily="34" charset="0"/>
              </a:rPr>
              <a:t>word1</a:t>
            </a:r>
            <a:r>
              <a:rPr lang="en-US" sz="1000">
                <a:latin typeface="Arial" pitchFamily="34" charset="0"/>
                <a:cs typeface="Arial" pitchFamily="34" charset="0"/>
              </a:rPr>
              <a:t> is “smaller” than </a:t>
            </a:r>
            <a:r>
              <a:rPr lang="en-US" sz="1000">
                <a:solidFill>
                  <a:srgbClr val="000000"/>
                </a:solidFill>
                <a:latin typeface="Courier New" pitchFamily="49" charset="0"/>
                <a:cs typeface="Arial" pitchFamily="34" charset="0"/>
              </a:rPr>
              <a:t>word2</a:t>
            </a:r>
            <a:r>
              <a:rPr lang="en-US" sz="1000">
                <a:latin typeface="Arial" pitchFamily="34" charset="0"/>
                <a:cs typeface="Arial" pitchFamily="34" charset="0"/>
              </a:rPr>
              <a:t>, the result is negative, and if </a:t>
            </a:r>
            <a:r>
              <a:rPr lang="en-US" sz="1000">
                <a:solidFill>
                  <a:srgbClr val="000000"/>
                </a:solidFill>
                <a:latin typeface="Courier New" pitchFamily="49" charset="0"/>
                <a:cs typeface="Arial" pitchFamily="34" charset="0"/>
              </a:rPr>
              <a:t>word1</a:t>
            </a:r>
            <a:r>
              <a:rPr lang="en-US" sz="1000">
                <a:latin typeface="Arial" pitchFamily="34" charset="0"/>
                <a:cs typeface="Arial" pitchFamily="34" charset="0"/>
              </a:rPr>
              <a:t> is “larger” the result is positive.  </a:t>
            </a:r>
            <a:r>
              <a:rPr lang="en-US" sz="1000">
                <a:solidFill>
                  <a:srgbClr val="000000"/>
                </a:solidFill>
                <a:latin typeface="Courier New" pitchFamily="49" charset="0"/>
                <a:cs typeface="Arial" pitchFamily="34" charset="0"/>
              </a:rPr>
              <a:t>compareTo</a:t>
            </a:r>
            <a:r>
              <a:rPr lang="en-US" sz="1000">
                <a:latin typeface="Arial" pitchFamily="34" charset="0"/>
                <a:cs typeface="Arial" pitchFamily="34" charset="0"/>
              </a:rPr>
              <a:t> returns 0 whenever </a:t>
            </a:r>
            <a:r>
              <a:rPr lang="en-US" sz="1000">
                <a:solidFill>
                  <a:srgbClr val="000000"/>
                </a:solidFill>
                <a:latin typeface="Courier New" pitchFamily="49" charset="0"/>
                <a:cs typeface="Arial" pitchFamily="34" charset="0"/>
              </a:rPr>
              <a:t>equals</a:t>
            </a:r>
            <a:r>
              <a:rPr lang="en-US" sz="1000">
                <a:latin typeface="Arial" pitchFamily="34" charset="0"/>
                <a:cs typeface="Arial" pitchFamily="34" charset="0"/>
              </a:rPr>
              <a:t> returns </a:t>
            </a:r>
            <a:r>
              <a:rPr lang="en-US" sz="1000">
                <a:solidFill>
                  <a:srgbClr val="000000"/>
                </a:solidFill>
                <a:latin typeface="Courier New" pitchFamily="49" charset="0"/>
                <a:cs typeface="Arial" pitchFamily="34" charset="0"/>
              </a:rPr>
              <a:t>true</a:t>
            </a:r>
            <a:r>
              <a:rPr lang="en-US" sz="1000">
                <a:latin typeface="Arial" pitchFamily="34" charset="0"/>
                <a:cs typeface="Arial" pitchFamily="34" charset="0"/>
              </a:rPr>
              <a:t>.</a:t>
            </a:r>
          </a:p>
          <a:p>
            <a:pPr eaLnBrk="1" hangingPunct="1"/>
            <a:endParaRPr lang="en-US" sz="1000">
              <a:latin typeface="Arial" pitchFamily="34" charset="0"/>
              <a:cs typeface="Arial" pitchFamily="34" charset="0"/>
            </a:endParaRPr>
          </a:p>
          <a:p>
            <a:pPr eaLnBrk="1" hangingPunct="1"/>
            <a:r>
              <a:rPr lang="en-US" sz="1000">
                <a:latin typeface="Arial" pitchFamily="34" charset="0"/>
                <a:cs typeface="Arial" pitchFamily="34" charset="0"/>
              </a:rPr>
              <a:t>Here is how Java docs describe </a:t>
            </a:r>
            <a:r>
              <a:rPr lang="en-US" sz="1000">
                <a:solidFill>
                  <a:srgbClr val="000000"/>
                </a:solidFill>
                <a:latin typeface="Courier New" pitchFamily="49" charset="0"/>
                <a:cs typeface="Arial" pitchFamily="34" charset="0"/>
              </a:rPr>
              <a:t>compareTo</a:t>
            </a:r>
            <a:r>
              <a:rPr lang="en-US" sz="1000">
                <a:latin typeface="Arial" pitchFamily="34" charset="0"/>
                <a:cs typeface="Arial" pitchFamily="34" charset="0"/>
              </a:rPr>
              <a:t>:</a:t>
            </a:r>
            <a:endParaRPr lang="en-US" sz="900">
              <a:latin typeface="Arial" pitchFamily="34" charset="0"/>
              <a:cs typeface="Arial" pitchFamily="34" charset="0"/>
            </a:endParaRPr>
          </a:p>
          <a:p>
            <a:pPr eaLnBrk="1" hangingPunct="1"/>
            <a:endParaRPr lang="en-US" sz="900">
              <a:latin typeface="Arial" pitchFamily="34" charset="0"/>
              <a:cs typeface="Arial" pitchFamily="34" charset="0"/>
            </a:endParaRPr>
          </a:p>
          <a:p>
            <a:pPr lvl="2" eaLnBrk="1" hangingPunct="1"/>
            <a:r>
              <a:rPr lang="en-US" sz="900">
                <a:latin typeface="Arial" pitchFamily="34" charset="0"/>
                <a:cs typeface="Arial"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endParaRPr lang="en-US" sz="900">
              <a:latin typeface="Arial" pitchFamily="34" charset="0"/>
              <a:cs typeface="Arial" pitchFamily="34" charset="0"/>
            </a:endParaRPr>
          </a:p>
          <a:p>
            <a:pPr lvl="2" eaLnBrk="1" hangingPunct="1"/>
            <a:r>
              <a:rPr lang="en-US" sz="900">
                <a:latin typeface="Arial" pitchFamily="34" charset="0"/>
                <a:cs typeface="Arial"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endParaRPr lang="en-US" sz="900">
              <a:latin typeface="Arial" pitchFamily="34" charset="0"/>
              <a:cs typeface="Arial" pitchFamily="34" charset="0"/>
            </a:endParaRPr>
          </a:p>
          <a:p>
            <a:pPr lvl="2" eaLnBrk="1" hangingPunct="1"/>
            <a:r>
              <a:rPr lang="en-US" sz="900">
                <a:latin typeface="Arial" pitchFamily="34" charset="0"/>
                <a:cs typeface="Arial" pitchFamily="34" charset="0"/>
              </a:rPr>
              <a:t> t</a:t>
            </a:r>
            <a:r>
              <a:rPr lang="en-US" sz="900">
                <a:solidFill>
                  <a:srgbClr val="000000"/>
                </a:solidFill>
                <a:latin typeface="Courier New" pitchFamily="49" charset="0"/>
                <a:cs typeface="Arial" pitchFamily="34" charset="0"/>
              </a:rPr>
              <a:t>his.charAt(k)-anotherString.charAt(k)</a:t>
            </a:r>
            <a:endParaRPr lang="en-US" sz="900">
              <a:latin typeface="Arial" pitchFamily="34" charset="0"/>
              <a:cs typeface="Arial" pitchFamily="34" charset="0"/>
            </a:endParaRPr>
          </a:p>
          <a:p>
            <a:pPr lvl="2" eaLnBrk="1" hangingPunct="1"/>
            <a:r>
              <a:rPr lang="en-US" sz="900">
                <a:latin typeface="Arial" pitchFamily="34" charset="0"/>
                <a:cs typeface="Arial" pitchFamily="34" charset="0"/>
              </a:rPr>
              <a:t> </a:t>
            </a:r>
          </a:p>
          <a:p>
            <a:pPr lvl="2" eaLnBrk="1" hangingPunct="1"/>
            <a:r>
              <a:rPr lang="en-US" sz="900">
                <a:latin typeface="Arial" pitchFamily="34" charset="0"/>
                <a:cs typeface="Arial"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endParaRPr lang="en-US" sz="900">
              <a:latin typeface="Arial" pitchFamily="34" charset="0"/>
              <a:cs typeface="Arial" pitchFamily="34" charset="0"/>
            </a:endParaRPr>
          </a:p>
          <a:p>
            <a:pPr eaLnBrk="1" hangingPunct="1"/>
            <a:r>
              <a:rPr lang="en-US" sz="900">
                <a:solidFill>
                  <a:srgbClr val="000000"/>
                </a:solidFill>
                <a:latin typeface="Courier New" pitchFamily="49" charset="0"/>
                <a:cs typeface="Arial" pitchFamily="34" charset="0"/>
              </a:rPr>
              <a:t>	this.length()-anotherString.length()</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miter lim="800000"/>
            <a:headEnd/>
            <a:tailEnd/>
          </a:ln>
        </p:spPr>
        <p:txBody>
          <a:bodyPr/>
          <a:lstStyle/>
          <a:p>
            <a:fld id="{8805CA12-64E3-4DA2-8767-8C8B96D80C04}" type="slidenum">
              <a:rPr lang="en-US">
                <a:latin typeface="Arial" pitchFamily="34" charset="0"/>
                <a:cs typeface="Arial" pitchFamily="34" charset="0"/>
              </a:rPr>
              <a:pPr/>
              <a:t>25</a:t>
            </a:fld>
            <a:endParaRPr lang="en-US">
              <a:latin typeface="Arial" pitchFamily="34" charset="0"/>
              <a:cs typeface="Arial"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914400" y="4343400"/>
            <a:ext cx="5029200" cy="4114800"/>
          </a:xfrm>
          <a:noFill/>
        </p:spPr>
        <p:txBody>
          <a:bodyPr>
            <a:normAutofit fontScale="92500" lnSpcReduction="10000"/>
          </a:bodyPr>
          <a:lstStyle/>
          <a:p>
            <a:pPr eaLnBrk="1" hangingPunct="1"/>
            <a:r>
              <a:rPr lang="en-US" sz="1000">
                <a:latin typeface="Arial" pitchFamily="34" charset="0"/>
                <a:cs typeface="Arial" pitchFamily="34" charset="0"/>
              </a:rPr>
              <a:t>You cannot use relational operators for comparing the contents of strings.</a:t>
            </a:r>
          </a:p>
          <a:p>
            <a:pPr eaLnBrk="1" hangingPunct="1"/>
            <a:endParaRPr lang="en-US" sz="1000">
              <a:latin typeface="Arial" pitchFamily="34" charset="0"/>
              <a:cs typeface="Arial" pitchFamily="34" charset="0"/>
            </a:endParaRPr>
          </a:p>
          <a:p>
            <a:pPr eaLnBrk="1" hangingPunct="1"/>
            <a:r>
              <a:rPr lang="en-US" sz="1000">
                <a:solidFill>
                  <a:srgbClr val="000000"/>
                </a:solidFill>
                <a:latin typeface="Courier New" pitchFamily="49" charset="0"/>
                <a:cs typeface="Arial" pitchFamily="34" charset="0"/>
              </a:rPr>
              <a:t>word1.compareTo(word2)</a:t>
            </a:r>
            <a:r>
              <a:rPr lang="en-US" sz="1000">
                <a:latin typeface="Arial" pitchFamily="34" charset="0"/>
                <a:cs typeface="Arial" pitchFamily="34" charset="0"/>
              </a:rPr>
              <a:t> returns an </a:t>
            </a:r>
            <a:r>
              <a:rPr lang="en-US" sz="1000">
                <a:solidFill>
                  <a:srgbClr val="000000"/>
                </a:solidFill>
                <a:latin typeface="Courier New" pitchFamily="49" charset="0"/>
                <a:cs typeface="Arial" pitchFamily="34" charset="0"/>
              </a:rPr>
              <a:t>int</a:t>
            </a:r>
            <a:r>
              <a:rPr lang="en-US" sz="1000">
                <a:latin typeface="Arial" pitchFamily="34" charset="0"/>
                <a:cs typeface="Arial" pitchFamily="34" charset="0"/>
              </a:rPr>
              <a:t>.  Basically if </a:t>
            </a:r>
            <a:r>
              <a:rPr lang="en-US" sz="1000">
                <a:solidFill>
                  <a:srgbClr val="000000"/>
                </a:solidFill>
                <a:latin typeface="Courier New" pitchFamily="49" charset="0"/>
                <a:cs typeface="Arial" pitchFamily="34" charset="0"/>
              </a:rPr>
              <a:t>word1</a:t>
            </a:r>
            <a:r>
              <a:rPr lang="en-US" sz="1000">
                <a:latin typeface="Arial" pitchFamily="34" charset="0"/>
                <a:cs typeface="Arial" pitchFamily="34" charset="0"/>
              </a:rPr>
              <a:t> is “smaller” than </a:t>
            </a:r>
            <a:r>
              <a:rPr lang="en-US" sz="1000">
                <a:solidFill>
                  <a:srgbClr val="000000"/>
                </a:solidFill>
                <a:latin typeface="Courier New" pitchFamily="49" charset="0"/>
                <a:cs typeface="Arial" pitchFamily="34" charset="0"/>
              </a:rPr>
              <a:t>word2</a:t>
            </a:r>
            <a:r>
              <a:rPr lang="en-US" sz="1000">
                <a:latin typeface="Arial" pitchFamily="34" charset="0"/>
                <a:cs typeface="Arial" pitchFamily="34" charset="0"/>
              </a:rPr>
              <a:t>, the result is negative, and if </a:t>
            </a:r>
            <a:r>
              <a:rPr lang="en-US" sz="1000">
                <a:solidFill>
                  <a:srgbClr val="000000"/>
                </a:solidFill>
                <a:latin typeface="Courier New" pitchFamily="49" charset="0"/>
                <a:cs typeface="Arial" pitchFamily="34" charset="0"/>
              </a:rPr>
              <a:t>word1</a:t>
            </a:r>
            <a:r>
              <a:rPr lang="en-US" sz="1000">
                <a:latin typeface="Arial" pitchFamily="34" charset="0"/>
                <a:cs typeface="Arial" pitchFamily="34" charset="0"/>
              </a:rPr>
              <a:t> is “larger” the result is positive.  </a:t>
            </a:r>
            <a:r>
              <a:rPr lang="en-US" sz="1000">
                <a:solidFill>
                  <a:srgbClr val="000000"/>
                </a:solidFill>
                <a:latin typeface="Courier New" pitchFamily="49" charset="0"/>
                <a:cs typeface="Arial" pitchFamily="34" charset="0"/>
              </a:rPr>
              <a:t>compareTo</a:t>
            </a:r>
            <a:r>
              <a:rPr lang="en-US" sz="1000">
                <a:latin typeface="Arial" pitchFamily="34" charset="0"/>
                <a:cs typeface="Arial" pitchFamily="34" charset="0"/>
              </a:rPr>
              <a:t> returns 0 whenever </a:t>
            </a:r>
            <a:r>
              <a:rPr lang="en-US" sz="1000">
                <a:solidFill>
                  <a:srgbClr val="000000"/>
                </a:solidFill>
                <a:latin typeface="Courier New" pitchFamily="49" charset="0"/>
                <a:cs typeface="Arial" pitchFamily="34" charset="0"/>
              </a:rPr>
              <a:t>equals</a:t>
            </a:r>
            <a:r>
              <a:rPr lang="en-US" sz="1000">
                <a:latin typeface="Arial" pitchFamily="34" charset="0"/>
                <a:cs typeface="Arial" pitchFamily="34" charset="0"/>
              </a:rPr>
              <a:t> returns </a:t>
            </a:r>
            <a:r>
              <a:rPr lang="en-US" sz="1000">
                <a:solidFill>
                  <a:srgbClr val="000000"/>
                </a:solidFill>
                <a:latin typeface="Courier New" pitchFamily="49" charset="0"/>
                <a:cs typeface="Arial" pitchFamily="34" charset="0"/>
              </a:rPr>
              <a:t>true</a:t>
            </a:r>
            <a:r>
              <a:rPr lang="en-US" sz="1000">
                <a:latin typeface="Arial" pitchFamily="34" charset="0"/>
                <a:cs typeface="Arial" pitchFamily="34" charset="0"/>
              </a:rPr>
              <a:t>.</a:t>
            </a:r>
          </a:p>
          <a:p>
            <a:pPr eaLnBrk="1" hangingPunct="1"/>
            <a:endParaRPr lang="en-US" sz="1000">
              <a:latin typeface="Arial" pitchFamily="34" charset="0"/>
              <a:cs typeface="Arial" pitchFamily="34" charset="0"/>
            </a:endParaRPr>
          </a:p>
          <a:p>
            <a:pPr eaLnBrk="1" hangingPunct="1"/>
            <a:r>
              <a:rPr lang="en-US" sz="1000">
                <a:latin typeface="Arial" pitchFamily="34" charset="0"/>
                <a:cs typeface="Arial" pitchFamily="34" charset="0"/>
              </a:rPr>
              <a:t>Here is how Java docs describe </a:t>
            </a:r>
            <a:r>
              <a:rPr lang="en-US" sz="1000">
                <a:solidFill>
                  <a:srgbClr val="000000"/>
                </a:solidFill>
                <a:latin typeface="Courier New" pitchFamily="49" charset="0"/>
                <a:cs typeface="Arial" pitchFamily="34" charset="0"/>
              </a:rPr>
              <a:t>compareTo</a:t>
            </a:r>
            <a:r>
              <a:rPr lang="en-US" sz="1000">
                <a:latin typeface="Arial" pitchFamily="34" charset="0"/>
                <a:cs typeface="Arial" pitchFamily="34" charset="0"/>
              </a:rPr>
              <a:t>:</a:t>
            </a:r>
            <a:endParaRPr lang="en-US" sz="900">
              <a:latin typeface="Arial" pitchFamily="34" charset="0"/>
              <a:cs typeface="Arial" pitchFamily="34" charset="0"/>
            </a:endParaRPr>
          </a:p>
          <a:p>
            <a:pPr eaLnBrk="1" hangingPunct="1"/>
            <a:endParaRPr lang="en-US" sz="900">
              <a:latin typeface="Arial" pitchFamily="34" charset="0"/>
              <a:cs typeface="Arial" pitchFamily="34" charset="0"/>
            </a:endParaRPr>
          </a:p>
          <a:p>
            <a:pPr lvl="2" eaLnBrk="1" hangingPunct="1"/>
            <a:r>
              <a:rPr lang="en-US" sz="900">
                <a:latin typeface="Arial" pitchFamily="34" charset="0"/>
                <a:cs typeface="Arial"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endParaRPr lang="en-US" sz="900">
              <a:latin typeface="Arial" pitchFamily="34" charset="0"/>
              <a:cs typeface="Arial" pitchFamily="34" charset="0"/>
            </a:endParaRPr>
          </a:p>
          <a:p>
            <a:pPr lvl="2" eaLnBrk="1" hangingPunct="1"/>
            <a:r>
              <a:rPr lang="en-US" sz="900">
                <a:latin typeface="Arial" pitchFamily="34" charset="0"/>
                <a:cs typeface="Arial"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endParaRPr lang="en-US" sz="900">
              <a:latin typeface="Arial" pitchFamily="34" charset="0"/>
              <a:cs typeface="Arial" pitchFamily="34" charset="0"/>
            </a:endParaRPr>
          </a:p>
          <a:p>
            <a:pPr lvl="2" eaLnBrk="1" hangingPunct="1"/>
            <a:r>
              <a:rPr lang="en-US" sz="900">
                <a:latin typeface="Arial" pitchFamily="34" charset="0"/>
                <a:cs typeface="Arial" pitchFamily="34" charset="0"/>
              </a:rPr>
              <a:t> t</a:t>
            </a:r>
            <a:r>
              <a:rPr lang="en-US" sz="900">
                <a:solidFill>
                  <a:srgbClr val="000000"/>
                </a:solidFill>
                <a:latin typeface="Courier New" pitchFamily="49" charset="0"/>
                <a:cs typeface="Arial" pitchFamily="34" charset="0"/>
              </a:rPr>
              <a:t>his.charAt(k)-anotherString.charAt(k)</a:t>
            </a:r>
            <a:endParaRPr lang="en-US" sz="900">
              <a:latin typeface="Arial" pitchFamily="34" charset="0"/>
              <a:cs typeface="Arial" pitchFamily="34" charset="0"/>
            </a:endParaRPr>
          </a:p>
          <a:p>
            <a:pPr lvl="2" eaLnBrk="1" hangingPunct="1"/>
            <a:r>
              <a:rPr lang="en-US" sz="900">
                <a:latin typeface="Arial" pitchFamily="34" charset="0"/>
                <a:cs typeface="Arial" pitchFamily="34" charset="0"/>
              </a:rPr>
              <a:t> </a:t>
            </a:r>
          </a:p>
          <a:p>
            <a:pPr lvl="2" eaLnBrk="1" hangingPunct="1"/>
            <a:r>
              <a:rPr lang="en-US" sz="900">
                <a:latin typeface="Arial" pitchFamily="34" charset="0"/>
                <a:cs typeface="Arial"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endParaRPr lang="en-US" sz="900">
              <a:latin typeface="Arial" pitchFamily="34" charset="0"/>
              <a:cs typeface="Arial" pitchFamily="34" charset="0"/>
            </a:endParaRPr>
          </a:p>
          <a:p>
            <a:pPr eaLnBrk="1" hangingPunct="1"/>
            <a:r>
              <a:rPr lang="en-US" sz="900">
                <a:solidFill>
                  <a:srgbClr val="000000"/>
                </a:solidFill>
                <a:latin typeface="Courier New" pitchFamily="49" charset="0"/>
                <a:cs typeface="Arial" pitchFamily="34" charset="0"/>
              </a:rPr>
              <a:t>	this.length()-anotherString.length()</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miter lim="800000"/>
            <a:headEnd/>
            <a:tailEnd/>
          </a:ln>
        </p:spPr>
        <p:txBody>
          <a:bodyPr/>
          <a:lstStyle/>
          <a:p>
            <a:fld id="{8805CA12-64E3-4DA2-8767-8C8B96D80C04}" type="slidenum">
              <a:rPr lang="en-US">
                <a:latin typeface="Arial" pitchFamily="34" charset="0"/>
                <a:cs typeface="Arial" pitchFamily="34" charset="0"/>
              </a:rPr>
              <a:pPr/>
              <a:t>26</a:t>
            </a:fld>
            <a:endParaRPr lang="en-US">
              <a:latin typeface="Arial" pitchFamily="34" charset="0"/>
              <a:cs typeface="Arial"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914400" y="4343400"/>
            <a:ext cx="5029200" cy="4114800"/>
          </a:xfrm>
          <a:noFill/>
        </p:spPr>
        <p:txBody>
          <a:bodyPr>
            <a:normAutofit fontScale="92500" lnSpcReduction="10000"/>
          </a:bodyPr>
          <a:lstStyle/>
          <a:p>
            <a:pPr eaLnBrk="1" hangingPunct="1"/>
            <a:r>
              <a:rPr lang="en-US" sz="1000">
                <a:latin typeface="Arial" pitchFamily="34" charset="0"/>
                <a:cs typeface="Arial" pitchFamily="34" charset="0"/>
              </a:rPr>
              <a:t>You cannot use relational operators for comparing the contents of strings.</a:t>
            </a:r>
          </a:p>
          <a:p>
            <a:pPr eaLnBrk="1" hangingPunct="1"/>
            <a:endParaRPr lang="en-US" sz="1000">
              <a:latin typeface="Arial" pitchFamily="34" charset="0"/>
              <a:cs typeface="Arial" pitchFamily="34" charset="0"/>
            </a:endParaRPr>
          </a:p>
          <a:p>
            <a:pPr eaLnBrk="1" hangingPunct="1"/>
            <a:r>
              <a:rPr lang="en-US" sz="1000">
                <a:solidFill>
                  <a:srgbClr val="000000"/>
                </a:solidFill>
                <a:latin typeface="Courier New" pitchFamily="49" charset="0"/>
                <a:cs typeface="Arial" pitchFamily="34" charset="0"/>
              </a:rPr>
              <a:t>word1.compareTo(word2)</a:t>
            </a:r>
            <a:r>
              <a:rPr lang="en-US" sz="1000">
                <a:latin typeface="Arial" pitchFamily="34" charset="0"/>
                <a:cs typeface="Arial" pitchFamily="34" charset="0"/>
              </a:rPr>
              <a:t> returns an </a:t>
            </a:r>
            <a:r>
              <a:rPr lang="en-US" sz="1000">
                <a:solidFill>
                  <a:srgbClr val="000000"/>
                </a:solidFill>
                <a:latin typeface="Courier New" pitchFamily="49" charset="0"/>
                <a:cs typeface="Arial" pitchFamily="34" charset="0"/>
              </a:rPr>
              <a:t>int</a:t>
            </a:r>
            <a:r>
              <a:rPr lang="en-US" sz="1000">
                <a:latin typeface="Arial" pitchFamily="34" charset="0"/>
                <a:cs typeface="Arial" pitchFamily="34" charset="0"/>
              </a:rPr>
              <a:t>.  Basically if </a:t>
            </a:r>
            <a:r>
              <a:rPr lang="en-US" sz="1000">
                <a:solidFill>
                  <a:srgbClr val="000000"/>
                </a:solidFill>
                <a:latin typeface="Courier New" pitchFamily="49" charset="0"/>
                <a:cs typeface="Arial" pitchFamily="34" charset="0"/>
              </a:rPr>
              <a:t>word1</a:t>
            </a:r>
            <a:r>
              <a:rPr lang="en-US" sz="1000">
                <a:latin typeface="Arial" pitchFamily="34" charset="0"/>
                <a:cs typeface="Arial" pitchFamily="34" charset="0"/>
              </a:rPr>
              <a:t> is “smaller” than </a:t>
            </a:r>
            <a:r>
              <a:rPr lang="en-US" sz="1000">
                <a:solidFill>
                  <a:srgbClr val="000000"/>
                </a:solidFill>
                <a:latin typeface="Courier New" pitchFamily="49" charset="0"/>
                <a:cs typeface="Arial" pitchFamily="34" charset="0"/>
              </a:rPr>
              <a:t>word2</a:t>
            </a:r>
            <a:r>
              <a:rPr lang="en-US" sz="1000">
                <a:latin typeface="Arial" pitchFamily="34" charset="0"/>
                <a:cs typeface="Arial" pitchFamily="34" charset="0"/>
              </a:rPr>
              <a:t>, the result is negative, and if </a:t>
            </a:r>
            <a:r>
              <a:rPr lang="en-US" sz="1000">
                <a:solidFill>
                  <a:srgbClr val="000000"/>
                </a:solidFill>
                <a:latin typeface="Courier New" pitchFamily="49" charset="0"/>
                <a:cs typeface="Arial" pitchFamily="34" charset="0"/>
              </a:rPr>
              <a:t>word1</a:t>
            </a:r>
            <a:r>
              <a:rPr lang="en-US" sz="1000">
                <a:latin typeface="Arial" pitchFamily="34" charset="0"/>
                <a:cs typeface="Arial" pitchFamily="34" charset="0"/>
              </a:rPr>
              <a:t> is “larger” the result is positive.  </a:t>
            </a:r>
            <a:r>
              <a:rPr lang="en-US" sz="1000">
                <a:solidFill>
                  <a:srgbClr val="000000"/>
                </a:solidFill>
                <a:latin typeface="Courier New" pitchFamily="49" charset="0"/>
                <a:cs typeface="Arial" pitchFamily="34" charset="0"/>
              </a:rPr>
              <a:t>compareTo</a:t>
            </a:r>
            <a:r>
              <a:rPr lang="en-US" sz="1000">
                <a:latin typeface="Arial" pitchFamily="34" charset="0"/>
                <a:cs typeface="Arial" pitchFamily="34" charset="0"/>
              </a:rPr>
              <a:t> returns 0 whenever </a:t>
            </a:r>
            <a:r>
              <a:rPr lang="en-US" sz="1000">
                <a:solidFill>
                  <a:srgbClr val="000000"/>
                </a:solidFill>
                <a:latin typeface="Courier New" pitchFamily="49" charset="0"/>
                <a:cs typeface="Arial" pitchFamily="34" charset="0"/>
              </a:rPr>
              <a:t>equals</a:t>
            </a:r>
            <a:r>
              <a:rPr lang="en-US" sz="1000">
                <a:latin typeface="Arial" pitchFamily="34" charset="0"/>
                <a:cs typeface="Arial" pitchFamily="34" charset="0"/>
              </a:rPr>
              <a:t> returns </a:t>
            </a:r>
            <a:r>
              <a:rPr lang="en-US" sz="1000">
                <a:solidFill>
                  <a:srgbClr val="000000"/>
                </a:solidFill>
                <a:latin typeface="Courier New" pitchFamily="49" charset="0"/>
                <a:cs typeface="Arial" pitchFamily="34" charset="0"/>
              </a:rPr>
              <a:t>true</a:t>
            </a:r>
            <a:r>
              <a:rPr lang="en-US" sz="1000">
                <a:latin typeface="Arial" pitchFamily="34" charset="0"/>
                <a:cs typeface="Arial" pitchFamily="34" charset="0"/>
              </a:rPr>
              <a:t>.</a:t>
            </a:r>
          </a:p>
          <a:p>
            <a:pPr eaLnBrk="1" hangingPunct="1"/>
            <a:endParaRPr lang="en-US" sz="1000">
              <a:latin typeface="Arial" pitchFamily="34" charset="0"/>
              <a:cs typeface="Arial" pitchFamily="34" charset="0"/>
            </a:endParaRPr>
          </a:p>
          <a:p>
            <a:pPr eaLnBrk="1" hangingPunct="1"/>
            <a:r>
              <a:rPr lang="en-US" sz="1000">
                <a:latin typeface="Arial" pitchFamily="34" charset="0"/>
                <a:cs typeface="Arial" pitchFamily="34" charset="0"/>
              </a:rPr>
              <a:t>Here is how Java docs describe </a:t>
            </a:r>
            <a:r>
              <a:rPr lang="en-US" sz="1000">
                <a:solidFill>
                  <a:srgbClr val="000000"/>
                </a:solidFill>
                <a:latin typeface="Courier New" pitchFamily="49" charset="0"/>
                <a:cs typeface="Arial" pitchFamily="34" charset="0"/>
              </a:rPr>
              <a:t>compareTo</a:t>
            </a:r>
            <a:r>
              <a:rPr lang="en-US" sz="1000">
                <a:latin typeface="Arial" pitchFamily="34" charset="0"/>
                <a:cs typeface="Arial" pitchFamily="34" charset="0"/>
              </a:rPr>
              <a:t>:</a:t>
            </a:r>
            <a:endParaRPr lang="en-US" sz="900">
              <a:latin typeface="Arial" pitchFamily="34" charset="0"/>
              <a:cs typeface="Arial" pitchFamily="34" charset="0"/>
            </a:endParaRPr>
          </a:p>
          <a:p>
            <a:pPr eaLnBrk="1" hangingPunct="1"/>
            <a:endParaRPr lang="en-US" sz="900">
              <a:latin typeface="Arial" pitchFamily="34" charset="0"/>
              <a:cs typeface="Arial" pitchFamily="34" charset="0"/>
            </a:endParaRPr>
          </a:p>
          <a:p>
            <a:pPr lvl="2" eaLnBrk="1" hangingPunct="1"/>
            <a:r>
              <a:rPr lang="en-US" sz="900">
                <a:latin typeface="Arial" pitchFamily="34" charset="0"/>
                <a:cs typeface="Arial"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endParaRPr lang="en-US" sz="900">
              <a:latin typeface="Arial" pitchFamily="34" charset="0"/>
              <a:cs typeface="Arial" pitchFamily="34" charset="0"/>
            </a:endParaRPr>
          </a:p>
          <a:p>
            <a:pPr lvl="2" eaLnBrk="1" hangingPunct="1"/>
            <a:r>
              <a:rPr lang="en-US" sz="900">
                <a:latin typeface="Arial" pitchFamily="34" charset="0"/>
                <a:cs typeface="Arial"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endParaRPr lang="en-US" sz="900">
              <a:latin typeface="Arial" pitchFamily="34" charset="0"/>
              <a:cs typeface="Arial" pitchFamily="34" charset="0"/>
            </a:endParaRPr>
          </a:p>
          <a:p>
            <a:pPr lvl="2" eaLnBrk="1" hangingPunct="1"/>
            <a:r>
              <a:rPr lang="en-US" sz="900">
                <a:latin typeface="Arial" pitchFamily="34" charset="0"/>
                <a:cs typeface="Arial" pitchFamily="34" charset="0"/>
              </a:rPr>
              <a:t> t</a:t>
            </a:r>
            <a:r>
              <a:rPr lang="en-US" sz="900">
                <a:solidFill>
                  <a:srgbClr val="000000"/>
                </a:solidFill>
                <a:latin typeface="Courier New" pitchFamily="49" charset="0"/>
                <a:cs typeface="Arial" pitchFamily="34" charset="0"/>
              </a:rPr>
              <a:t>his.charAt(k)-anotherString.charAt(k)</a:t>
            </a:r>
            <a:endParaRPr lang="en-US" sz="900">
              <a:latin typeface="Arial" pitchFamily="34" charset="0"/>
              <a:cs typeface="Arial" pitchFamily="34" charset="0"/>
            </a:endParaRPr>
          </a:p>
          <a:p>
            <a:pPr lvl="2" eaLnBrk="1" hangingPunct="1"/>
            <a:r>
              <a:rPr lang="en-US" sz="900">
                <a:latin typeface="Arial" pitchFamily="34" charset="0"/>
                <a:cs typeface="Arial" pitchFamily="34" charset="0"/>
              </a:rPr>
              <a:t> </a:t>
            </a:r>
          </a:p>
          <a:p>
            <a:pPr lvl="2" eaLnBrk="1" hangingPunct="1"/>
            <a:r>
              <a:rPr lang="en-US" sz="900">
                <a:latin typeface="Arial" pitchFamily="34" charset="0"/>
                <a:cs typeface="Arial"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endParaRPr lang="en-US" sz="900">
              <a:latin typeface="Arial" pitchFamily="34" charset="0"/>
              <a:cs typeface="Arial" pitchFamily="34" charset="0"/>
            </a:endParaRPr>
          </a:p>
          <a:p>
            <a:pPr eaLnBrk="1" hangingPunct="1"/>
            <a:r>
              <a:rPr lang="en-US" sz="900">
                <a:solidFill>
                  <a:srgbClr val="000000"/>
                </a:solidFill>
                <a:latin typeface="Courier New" pitchFamily="49" charset="0"/>
                <a:cs typeface="Arial" pitchFamily="34" charset="0"/>
              </a:rPr>
              <a:t>	this.length()-anotherString.length()</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4839558-8E5F-4D3E-B595-2D1285B796C6}" type="datetimeFigureOut">
              <a:rPr lang="en-US" smtClean="0"/>
              <a:pPr/>
              <a:t>10/14/2020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4839558-8E5F-4D3E-B595-2D1285B796C6}" type="datetimeFigureOut">
              <a:rPr lang="en-US" smtClean="0"/>
              <a:pPr/>
              <a:t>10/14/2020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4839558-8E5F-4D3E-B595-2D1285B796C6}" type="datetimeFigureOut">
              <a:rPr lang="en-US" smtClean="0"/>
              <a:pPr/>
              <a:t>10/14/2020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4839558-8E5F-4D3E-B595-2D1285B796C6}" type="datetimeFigureOut">
              <a:rPr lang="en-US" smtClean="0"/>
              <a:pPr/>
              <a:t>10/14/2020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839558-8E5F-4D3E-B595-2D1285B796C6}" type="datetimeFigureOut">
              <a:rPr lang="en-US" smtClean="0"/>
              <a:pPr/>
              <a:t>10/14/2020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4839558-8E5F-4D3E-B595-2D1285B796C6}" type="datetimeFigureOut">
              <a:rPr lang="en-US" smtClean="0"/>
              <a:pPr/>
              <a:t>10/14/2020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4839558-8E5F-4D3E-B595-2D1285B796C6}" type="datetimeFigureOut">
              <a:rPr lang="en-US" smtClean="0"/>
              <a:pPr/>
              <a:t>10/14/2020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4839558-8E5F-4D3E-B595-2D1285B796C6}" type="datetimeFigureOut">
              <a:rPr lang="en-US" smtClean="0"/>
              <a:pPr/>
              <a:t>10/14/2020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39558-8E5F-4D3E-B595-2D1285B796C6}" type="datetimeFigureOut">
              <a:rPr lang="en-US" smtClean="0"/>
              <a:pPr/>
              <a:t>10/14/2020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839558-8E5F-4D3E-B595-2D1285B796C6}" type="datetimeFigureOut">
              <a:rPr lang="en-US" smtClean="0"/>
              <a:pPr/>
              <a:t>10/14/2020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839558-8E5F-4D3E-B595-2D1285B796C6}" type="datetimeFigureOut">
              <a:rPr lang="en-US" smtClean="0"/>
              <a:pPr/>
              <a:t>10/14/2020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alpha val="9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839558-8E5F-4D3E-B595-2D1285B796C6}" type="datetimeFigureOut">
              <a:rPr lang="en-US" smtClean="0"/>
              <a:pPr/>
              <a:t>10/14/2020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C5DDF-CA57-4AEF-9B75-FF4806A2277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28596" y="2000240"/>
            <a:ext cx="8207375" cy="1082675"/>
          </a:xfrm>
        </p:spPr>
        <p:txBody>
          <a:bodyPr>
            <a:normAutofit fontScale="90000"/>
          </a:bodyPr>
          <a:lstStyle/>
          <a:p>
            <a:r>
              <a:rPr lang="en-US" b="1" dirty="0">
                <a:solidFill>
                  <a:schemeClr val="bg1"/>
                </a:solidFill>
                <a:latin typeface="Corbel" pitchFamily="34" charset="0"/>
              </a:rPr>
              <a:t>JAVA INTERVIEW </a:t>
            </a:r>
            <a:r>
              <a:rPr lang="en-US" b="1">
                <a:solidFill>
                  <a:schemeClr val="bg1"/>
                </a:solidFill>
                <a:latin typeface="Corbel" pitchFamily="34" charset="0"/>
              </a:rPr>
              <a:t>BOOTCAMP </a:t>
            </a:r>
            <a:br>
              <a:rPr lang="en-US" b="1">
                <a:solidFill>
                  <a:schemeClr val="bg1"/>
                </a:solidFill>
                <a:latin typeface="Corbel" pitchFamily="34" charset="0"/>
              </a:rPr>
            </a:br>
            <a:r>
              <a:rPr lang="en-US" b="1">
                <a:solidFill>
                  <a:schemeClr val="bg1"/>
                </a:solidFill>
                <a:latin typeface="Corbel" pitchFamily="34" charset="0"/>
              </a:rPr>
              <a:t>CORE </a:t>
            </a:r>
            <a:r>
              <a:rPr lang="en-US" b="1" dirty="0">
                <a:solidFill>
                  <a:schemeClr val="bg1"/>
                </a:solidFill>
                <a:latin typeface="Corbel" pitchFamily="34" charset="0"/>
              </a:rPr>
              <a:t>CONCEPTS</a:t>
            </a:r>
            <a:br>
              <a:rPr lang="en-US" b="1" dirty="0">
                <a:solidFill>
                  <a:schemeClr val="bg1"/>
                </a:solidFill>
                <a:latin typeface="Corbel" pitchFamily="34" charset="0"/>
              </a:rPr>
            </a:br>
            <a:endParaRPr lang="en-US" b="1" dirty="0">
              <a:solidFill>
                <a:schemeClr val="bg1"/>
              </a:solidFill>
              <a:latin typeface="Corbel" pitchFamily="34" charset="0"/>
            </a:endParaRPr>
          </a:p>
        </p:txBody>
      </p:sp>
      <p:sp>
        <p:nvSpPr>
          <p:cNvPr id="5" name="Subtitle 4"/>
          <p:cNvSpPr>
            <a:spLocks noGrp="1"/>
          </p:cNvSpPr>
          <p:nvPr>
            <p:ph type="subTitle" idx="1"/>
          </p:nvPr>
        </p:nvSpPr>
        <p:spPr/>
        <p:txBody>
          <a:bodyPr>
            <a:normAutofit fontScale="85000" lnSpcReduction="20000"/>
          </a:bodyPr>
          <a:lstStyle/>
          <a:p>
            <a:r>
              <a:rPr lang="en-US" sz="4400" b="1" dirty="0">
                <a:solidFill>
                  <a:schemeClr val="bg1"/>
                </a:solidFill>
                <a:latin typeface="Corbel" pitchFamily="34" charset="0"/>
              </a:rPr>
              <a:t>Lecture 20</a:t>
            </a:r>
          </a:p>
          <a:p>
            <a:endParaRPr lang="en-US" sz="4400" b="1" dirty="0">
              <a:solidFill>
                <a:schemeClr val="bg1"/>
              </a:solidFill>
              <a:latin typeface="Corbel" pitchFamily="34" charset="0"/>
            </a:endParaRPr>
          </a:p>
          <a:p>
            <a:r>
              <a:rPr lang="en-US" sz="4400" b="1" dirty="0">
                <a:solidFill>
                  <a:schemeClr val="bg1"/>
                </a:solidFill>
                <a:latin typeface="Corbel" pitchFamily="34" charset="0"/>
              </a:rPr>
              <a:t>Strings</a:t>
            </a:r>
            <a:endParaRPr lang="en-IN" sz="4400" dirty="0"/>
          </a:p>
        </p:txBody>
      </p:sp>
      <p:pic>
        <p:nvPicPr>
          <p:cNvPr id="6" name="Picture 2"/>
          <p:cNvPicPr>
            <a:picLocks noChangeAspect="1" noChangeArrowheads="1"/>
          </p:cNvPicPr>
          <p:nvPr/>
        </p:nvPicPr>
        <p:blipFill>
          <a:blip r:embed="rId2"/>
          <a:stretch>
            <a:fillRect/>
          </a:stretch>
        </p:blipFill>
        <p:spPr bwMode="auto">
          <a:xfrm>
            <a:off x="7397648" y="142852"/>
            <a:ext cx="1603508" cy="1498517"/>
          </a:xfrm>
          <a:prstGeom prst="rect">
            <a:avLst/>
          </a:prstGeom>
          <a:noFill/>
          <a:ln w="9525">
            <a:noFill/>
            <a:miter lim="800000"/>
            <a:headEnd/>
            <a:tailEnd/>
          </a:ln>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06" y="133871"/>
            <a:ext cx="1702149" cy="122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sz="4000" b="1" dirty="0">
                <a:solidFill>
                  <a:schemeClr val="bg1"/>
                </a:solidFill>
              </a:rPr>
              <a:t>String Literal Examples</a:t>
            </a:r>
          </a:p>
        </p:txBody>
      </p:sp>
      <p:sp>
        <p:nvSpPr>
          <p:cNvPr id="7171" name="Rectangle 3"/>
          <p:cNvSpPr>
            <a:spLocks noGrp="1" noChangeArrowheads="1"/>
          </p:cNvSpPr>
          <p:nvPr>
            <p:ph type="body" idx="1"/>
          </p:nvPr>
        </p:nvSpPr>
        <p:spPr>
          <a:xfrm>
            <a:off x="500035" y="1981200"/>
            <a:ext cx="8110566" cy="3581400"/>
          </a:xfrm>
          <a:solidFill>
            <a:srgbClr val="00FFFF"/>
          </a:solidFill>
          <a:ln>
            <a:solidFill>
              <a:srgbClr val="000000"/>
            </a:solidFill>
          </a:ln>
        </p:spPr>
        <p:txBody>
          <a:bodyPr/>
          <a:lstStyle/>
          <a:p>
            <a:pPr eaLnBrk="1" hangingPunct="1">
              <a:lnSpc>
                <a:spcPct val="90000"/>
              </a:lnSpc>
              <a:buFont typeface="Wingdings" pitchFamily="2" charset="2"/>
              <a:buNone/>
            </a:pPr>
            <a:r>
              <a:rPr lang="en-US" sz="2400" dirty="0">
                <a:solidFill>
                  <a:srgbClr val="FF0000"/>
                </a:solidFill>
                <a:latin typeface="Lucida Console" pitchFamily="49" charset="0"/>
              </a:rPr>
              <a:t>//assign a literal to a String variable</a:t>
            </a:r>
          </a:p>
          <a:p>
            <a:pPr eaLnBrk="1" hangingPunct="1">
              <a:lnSpc>
                <a:spcPct val="90000"/>
              </a:lnSpc>
              <a:buFont typeface="Wingdings" pitchFamily="2" charset="2"/>
              <a:buNone/>
            </a:pPr>
            <a:r>
              <a:rPr lang="en-US" sz="2400" b="1" dirty="0">
                <a:latin typeface="Lucida Console" pitchFamily="49" charset="0"/>
              </a:rPr>
              <a:t>String name = “</a:t>
            </a:r>
            <a:r>
              <a:rPr lang="en-US" sz="2400" b="1" dirty="0" err="1">
                <a:latin typeface="Lucida Console" pitchFamily="49" charset="0"/>
              </a:rPr>
              <a:t>Sachin</a:t>
            </a:r>
            <a:r>
              <a:rPr lang="en-US" sz="2400" b="1" dirty="0">
                <a:latin typeface="Lucida Console" pitchFamily="49" charset="0"/>
              </a:rPr>
              <a:t>”;</a:t>
            </a:r>
          </a:p>
          <a:p>
            <a:pPr eaLnBrk="1" hangingPunct="1">
              <a:lnSpc>
                <a:spcPct val="90000"/>
              </a:lnSpc>
              <a:buFont typeface="Wingdings" pitchFamily="2" charset="2"/>
              <a:buNone/>
            </a:pPr>
            <a:endParaRPr lang="en-US" sz="2400" dirty="0">
              <a:latin typeface="Lucida Console" pitchFamily="49" charset="0"/>
            </a:endParaRPr>
          </a:p>
          <a:p>
            <a:pPr eaLnBrk="1" hangingPunct="1">
              <a:lnSpc>
                <a:spcPct val="90000"/>
              </a:lnSpc>
              <a:buFont typeface="Wingdings" pitchFamily="2" charset="2"/>
              <a:buNone/>
            </a:pPr>
            <a:endParaRPr lang="en-US" sz="2400" dirty="0">
              <a:solidFill>
                <a:srgbClr val="FF0000"/>
              </a:solidFill>
              <a:latin typeface="Lucida Console" pitchFamily="49" charset="0"/>
            </a:endParaRPr>
          </a:p>
          <a:p>
            <a:pPr eaLnBrk="1" hangingPunct="1">
              <a:lnSpc>
                <a:spcPct val="90000"/>
              </a:lnSpc>
              <a:buFont typeface="Wingdings" pitchFamily="2" charset="2"/>
              <a:buNone/>
            </a:pPr>
            <a:endParaRPr lang="en-US" sz="2400" dirty="0">
              <a:solidFill>
                <a:srgbClr val="FF0000"/>
              </a:solidFill>
              <a:latin typeface="Lucida Console" pitchFamily="49" charset="0"/>
            </a:endParaRPr>
          </a:p>
          <a:p>
            <a:pPr eaLnBrk="1" hangingPunct="1">
              <a:lnSpc>
                <a:spcPct val="90000"/>
              </a:lnSpc>
              <a:buFont typeface="Wingdings" pitchFamily="2" charset="2"/>
              <a:buNone/>
            </a:pPr>
            <a:r>
              <a:rPr lang="en-US" sz="2400" dirty="0">
                <a:solidFill>
                  <a:srgbClr val="FF0000"/>
                </a:solidFill>
                <a:latin typeface="Lucida Console" pitchFamily="49" charset="0"/>
              </a:rPr>
              <a:t>//calling a method on a literal String</a:t>
            </a:r>
          </a:p>
          <a:p>
            <a:pPr eaLnBrk="1" hangingPunct="1">
              <a:lnSpc>
                <a:spcPct val="90000"/>
              </a:lnSpc>
              <a:buFont typeface="Wingdings" pitchFamily="2" charset="2"/>
              <a:buNone/>
            </a:pPr>
            <a:r>
              <a:rPr lang="en-US" sz="2400" b="1" dirty="0" err="1">
                <a:latin typeface="Lucida Console" pitchFamily="49" charset="0"/>
              </a:rPr>
              <a:t>int</a:t>
            </a:r>
            <a:r>
              <a:rPr lang="en-US" sz="2400" b="1" dirty="0">
                <a:latin typeface="Lucida Console" pitchFamily="49" charset="0"/>
              </a:rPr>
              <a:t> </a:t>
            </a:r>
            <a:r>
              <a:rPr lang="en-US" sz="2400" b="1" dirty="0" err="1">
                <a:latin typeface="Lucida Console" pitchFamily="49" charset="0"/>
              </a:rPr>
              <a:t>len</a:t>
            </a:r>
            <a:r>
              <a:rPr lang="en-US" sz="2400" b="1" dirty="0">
                <a:latin typeface="Lucida Console" pitchFamily="49" charset="0"/>
              </a:rPr>
              <a:t> = “</a:t>
            </a:r>
            <a:r>
              <a:rPr lang="en-US" sz="2400" b="1" dirty="0" err="1">
                <a:latin typeface="Lucida Console" pitchFamily="49" charset="0"/>
              </a:rPr>
              <a:t>Sachin”.length</a:t>
            </a:r>
            <a:r>
              <a:rPr lang="en-US" sz="2400" b="1" dirty="0">
                <a:latin typeface="Lucida Console" pitchFamily="49" charset="0"/>
              </a:rPr>
              <a:t>( );</a:t>
            </a:r>
          </a:p>
          <a:p>
            <a:pPr eaLnBrk="1" hangingPunct="1">
              <a:lnSpc>
                <a:spcPct val="90000"/>
              </a:lnSpc>
              <a:buFont typeface="Wingdings" pitchFamily="2" charset="2"/>
              <a:buNone/>
            </a:pPr>
            <a:endParaRPr lang="en-US" sz="2400" dirty="0">
              <a:latin typeface="Lucida Console"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sz="4000" b="1" dirty="0">
                <a:solidFill>
                  <a:schemeClr val="bg1"/>
                </a:solidFill>
              </a:rPr>
              <a:t>Using  The  </a:t>
            </a:r>
            <a:r>
              <a:rPr lang="en-US" sz="4000" b="1" dirty="0">
                <a:solidFill>
                  <a:srgbClr val="00B0F0"/>
                </a:solidFill>
              </a:rPr>
              <a:t>new</a:t>
            </a:r>
            <a:r>
              <a:rPr lang="en-US" sz="4000" b="1" dirty="0"/>
              <a:t> </a:t>
            </a:r>
            <a:r>
              <a:rPr lang="en-US" sz="4000" b="1" dirty="0">
                <a:solidFill>
                  <a:schemeClr val="bg1"/>
                </a:solidFill>
              </a:rPr>
              <a:t>Keyword</a:t>
            </a:r>
          </a:p>
        </p:txBody>
      </p:sp>
      <p:sp>
        <p:nvSpPr>
          <p:cNvPr id="6147" name="Rectangle 3"/>
          <p:cNvSpPr>
            <a:spLocks noGrp="1" noChangeArrowheads="1"/>
          </p:cNvSpPr>
          <p:nvPr>
            <p:ph type="body" idx="1"/>
          </p:nvPr>
        </p:nvSpPr>
        <p:spPr/>
        <p:txBody>
          <a:bodyPr>
            <a:normAutofit lnSpcReduction="10000"/>
          </a:bodyPr>
          <a:lstStyle/>
          <a:p>
            <a:pPr fontAlgn="auto">
              <a:spcAft>
                <a:spcPts val="0"/>
              </a:spcAft>
              <a:defRPr/>
            </a:pPr>
            <a:r>
              <a:rPr lang="en-US" sz="2800" dirty="0">
                <a:solidFill>
                  <a:schemeClr val="bg1"/>
                </a:solidFill>
              </a:rPr>
              <a:t>Using the new operator creates a memory location on the heap.</a:t>
            </a:r>
          </a:p>
          <a:p>
            <a:pPr eaLnBrk="1" hangingPunct="1">
              <a:buNone/>
            </a:pPr>
            <a:endParaRPr lang="en-US" sz="2800" dirty="0"/>
          </a:p>
          <a:p>
            <a:pPr eaLnBrk="1" hangingPunct="1">
              <a:buNone/>
            </a:pPr>
            <a:r>
              <a:rPr lang="en-US" sz="2800" b="1" dirty="0">
                <a:solidFill>
                  <a:schemeClr val="bg1"/>
                </a:solidFill>
              </a:rPr>
              <a:t>Example: </a:t>
            </a:r>
          </a:p>
          <a:p>
            <a:pPr eaLnBrk="1" hangingPunct="1">
              <a:buNone/>
            </a:pPr>
            <a:endParaRPr lang="en-US" sz="2800" b="1" dirty="0"/>
          </a:p>
          <a:p>
            <a:pPr eaLnBrk="1" hangingPunct="1">
              <a:buNone/>
            </a:pPr>
            <a:r>
              <a:rPr lang="en-US" sz="2800" b="1" dirty="0">
                <a:solidFill>
                  <a:srgbClr val="FFFF00"/>
                </a:solidFill>
              </a:rPr>
              <a:t>String name=new String(“</a:t>
            </a:r>
            <a:r>
              <a:rPr lang="en-US" sz="2800" b="1" dirty="0" err="1">
                <a:solidFill>
                  <a:srgbClr val="FFFF00"/>
                </a:solidFill>
              </a:rPr>
              <a:t>Sachin</a:t>
            </a:r>
            <a:r>
              <a:rPr lang="en-US" sz="2800" b="1" dirty="0">
                <a:solidFill>
                  <a:srgbClr val="FFFF00"/>
                </a:solidFill>
              </a:rPr>
              <a:t>”);</a:t>
            </a:r>
          </a:p>
          <a:p>
            <a:pPr eaLnBrk="1" hangingPunct="1">
              <a:buNone/>
            </a:pPr>
            <a:r>
              <a:rPr lang="en-US" sz="2800" b="1" dirty="0"/>
              <a:t>  </a:t>
            </a:r>
          </a:p>
          <a:p>
            <a:pPr eaLnBrk="1" hangingPunct="1">
              <a:buNone/>
            </a:pPr>
            <a:endParaRPr lang="en-US" sz="2800" b="1" dirty="0"/>
          </a:p>
          <a:p>
            <a:pPr eaLnBrk="1" hangingPunct="1">
              <a:buNone/>
            </a:pPr>
            <a:r>
              <a:rPr lang="en-US" sz="2800" b="1" dirty="0"/>
              <a:t>                  </a:t>
            </a:r>
          </a:p>
        </p:txBody>
      </p:sp>
      <p:sp>
        <p:nvSpPr>
          <p:cNvPr id="4" name="Text Box 16"/>
          <p:cNvSpPr txBox="1">
            <a:spLocks noChangeArrowheads="1"/>
          </p:cNvSpPr>
          <p:nvPr/>
        </p:nvSpPr>
        <p:spPr bwMode="auto">
          <a:xfrm>
            <a:off x="1795453" y="5127636"/>
            <a:ext cx="890587" cy="346075"/>
          </a:xfrm>
          <a:prstGeom prst="rect">
            <a:avLst/>
          </a:prstGeom>
          <a:noFill/>
          <a:ln w="9525">
            <a:solidFill>
              <a:schemeClr val="bg1"/>
            </a:solidFill>
            <a:miter lim="800000"/>
            <a:headEnd/>
            <a:tailEnd/>
          </a:ln>
          <a:effectLst/>
        </p:spPr>
        <p:txBody>
          <a:bodyPr>
            <a:spAutoFit/>
          </a:bodyPr>
          <a:lstStyle/>
          <a:p>
            <a:pPr algn="ctr"/>
            <a:r>
              <a:rPr lang="en-US" sz="1600" b="1" dirty="0">
                <a:solidFill>
                  <a:schemeClr val="bg1"/>
                </a:solidFill>
              </a:rPr>
              <a:t>name</a:t>
            </a:r>
          </a:p>
        </p:txBody>
      </p:sp>
      <p:sp>
        <p:nvSpPr>
          <p:cNvPr id="5" name="Line 17"/>
          <p:cNvSpPr>
            <a:spLocks noChangeShapeType="1"/>
          </p:cNvSpPr>
          <p:nvPr/>
        </p:nvSpPr>
        <p:spPr bwMode="auto">
          <a:xfrm>
            <a:off x="2686040" y="5297499"/>
            <a:ext cx="587375" cy="9525"/>
          </a:xfrm>
          <a:prstGeom prst="line">
            <a:avLst/>
          </a:prstGeom>
          <a:noFill/>
          <a:ln w="9525">
            <a:solidFill>
              <a:schemeClr val="bg1"/>
            </a:solidFill>
            <a:round/>
            <a:headEnd/>
            <a:tailEnd type="triangle" w="med" len="med"/>
          </a:ln>
          <a:effectLst/>
        </p:spPr>
        <p:txBody>
          <a:bodyPr wrap="none" anchor="ctr"/>
          <a:lstStyle/>
          <a:p>
            <a:endParaRPr lang="en-IN"/>
          </a:p>
        </p:txBody>
      </p:sp>
      <p:grpSp>
        <p:nvGrpSpPr>
          <p:cNvPr id="2" name="Group 27"/>
          <p:cNvGrpSpPr>
            <a:grpSpLocks/>
          </p:cNvGrpSpPr>
          <p:nvPr/>
        </p:nvGrpSpPr>
        <p:grpSpPr bwMode="auto">
          <a:xfrm>
            <a:off x="3143240" y="5072074"/>
            <a:ext cx="1673225" cy="457200"/>
            <a:chOff x="1408" y="2838"/>
            <a:chExt cx="1054" cy="288"/>
          </a:xfrm>
        </p:grpSpPr>
        <p:sp>
          <p:nvSpPr>
            <p:cNvPr id="7" name="Text Box 28"/>
            <p:cNvSpPr txBox="1">
              <a:spLocks noChangeArrowheads="1"/>
            </p:cNvSpPr>
            <p:nvPr/>
          </p:nvSpPr>
          <p:spPr bwMode="auto">
            <a:xfrm>
              <a:off x="1408" y="2838"/>
              <a:ext cx="1054" cy="288"/>
            </a:xfrm>
            <a:prstGeom prst="rect">
              <a:avLst/>
            </a:prstGeom>
            <a:noFill/>
            <a:ln w="9525">
              <a:solidFill>
                <a:schemeClr val="bg1"/>
              </a:solidFill>
              <a:miter lim="800000"/>
              <a:headEnd/>
              <a:tailEnd/>
            </a:ln>
            <a:effectLst/>
          </p:spPr>
          <p:txBody>
            <a:bodyPr>
              <a:spAutoFit/>
            </a:bodyPr>
            <a:lstStyle/>
            <a:p>
              <a:pPr algn="ctr"/>
              <a:r>
                <a:rPr lang="en-US" sz="2400" dirty="0">
                  <a:solidFill>
                    <a:srgbClr val="FFFF00"/>
                  </a:solidFill>
                </a:rPr>
                <a:t>“</a:t>
              </a:r>
              <a:r>
                <a:rPr lang="en-US" sz="2400" dirty="0" err="1">
                  <a:solidFill>
                    <a:srgbClr val="FFFF00"/>
                  </a:solidFill>
                </a:rPr>
                <a:t>Sachin</a:t>
              </a:r>
              <a:r>
                <a:rPr lang="en-US" sz="2400" dirty="0">
                  <a:solidFill>
                    <a:srgbClr val="FFFF00"/>
                  </a:solidFill>
                </a:rPr>
                <a:t>”</a:t>
              </a:r>
            </a:p>
          </p:txBody>
        </p:sp>
        <p:sp>
          <p:nvSpPr>
            <p:cNvPr id="8" name="AutoShape 29"/>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2" dur="500"/>
                                        <p:tgtEl>
                                          <p:spTgt spid="61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animEffect transition="in" filter="blinds(horizontal)">
                                      <p:cBhvr>
                                        <p:cTn id="17" dur="500"/>
                                        <p:tgtEl>
                                          <p:spTgt spid="614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7">
                                            <p:txEl>
                                              <p:pRg st="5" end="5"/>
                                            </p:txEl>
                                          </p:spTgt>
                                        </p:tgtEl>
                                        <p:attrNameLst>
                                          <p:attrName>style.visibility</p:attrName>
                                        </p:attrNameLst>
                                      </p:cBhvr>
                                      <p:to>
                                        <p:strVal val="visible"/>
                                      </p:to>
                                    </p:set>
                                    <p:animEffect transition="in" filter="blinds(horizontal)">
                                      <p:cBhvr>
                                        <p:cTn id="22" dur="500"/>
                                        <p:tgtEl>
                                          <p:spTgt spid="614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47">
                                            <p:txEl>
                                              <p:pRg st="7" end="7"/>
                                            </p:txEl>
                                          </p:spTgt>
                                        </p:tgtEl>
                                        <p:attrNameLst>
                                          <p:attrName>style.visibility</p:attrName>
                                        </p:attrNameLst>
                                      </p:cBhvr>
                                      <p:to>
                                        <p:strVal val="visible"/>
                                      </p:to>
                                    </p:set>
                                    <p:animEffect transition="in" filter="blinds(horizontal)">
                                      <p:cBhvr>
                                        <p:cTn id="27" dur="500"/>
                                        <p:tgtEl>
                                          <p:spTgt spid="614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linds(horizontal)">
                                      <p:cBhvr>
                                        <p:cTn id="35" dur="500"/>
                                        <p:tgtEl>
                                          <p:spTgt spid="5"/>
                                        </p:tgtEl>
                                      </p:cBhvr>
                                    </p:animEffect>
                                  </p:childTnLst>
                                </p:cTn>
                              </p:par>
                              <p:par>
                                <p:cTn id="36" presetID="3" presetClass="entr" presetSubtype="10"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linds(horizontal)">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sz="4000" b="1" dirty="0">
                <a:solidFill>
                  <a:schemeClr val="bg1"/>
                </a:solidFill>
              </a:rPr>
              <a:t>What Is The Difference  ?</a:t>
            </a:r>
          </a:p>
        </p:txBody>
      </p:sp>
      <p:sp>
        <p:nvSpPr>
          <p:cNvPr id="8195" name="Rectangle 3"/>
          <p:cNvSpPr>
            <a:spLocks noGrp="1" noChangeArrowheads="1"/>
          </p:cNvSpPr>
          <p:nvPr>
            <p:ph type="body" idx="1"/>
          </p:nvPr>
        </p:nvSpPr>
        <p:spPr/>
        <p:txBody>
          <a:bodyPr>
            <a:normAutofit fontScale="92500"/>
          </a:bodyPr>
          <a:lstStyle/>
          <a:p>
            <a:r>
              <a:rPr lang="en-IN" sz="2800" dirty="0">
                <a:solidFill>
                  <a:srgbClr val="00B0F0"/>
                </a:solidFill>
              </a:rPr>
              <a:t>String literals </a:t>
            </a:r>
            <a:r>
              <a:rPr lang="en-IN" sz="2800" dirty="0">
                <a:solidFill>
                  <a:schemeClr val="bg1"/>
                </a:solidFill>
              </a:rPr>
              <a:t>reside in a special area of memory called </a:t>
            </a:r>
            <a:r>
              <a:rPr lang="en-IN" sz="2800" dirty="0">
                <a:solidFill>
                  <a:srgbClr val="FFFF00"/>
                </a:solidFill>
              </a:rPr>
              <a:t>“String Constant Pool” </a:t>
            </a:r>
            <a:r>
              <a:rPr lang="en-IN" sz="2800" dirty="0">
                <a:solidFill>
                  <a:schemeClr val="bg1"/>
                </a:solidFill>
              </a:rPr>
              <a:t>while string objects live in heap.</a:t>
            </a:r>
          </a:p>
          <a:p>
            <a:endParaRPr lang="en-IN" sz="2800" dirty="0">
              <a:solidFill>
                <a:schemeClr val="bg1"/>
              </a:solidFill>
            </a:endParaRPr>
          </a:p>
          <a:p>
            <a:r>
              <a:rPr lang="en-IN" sz="2800" dirty="0">
                <a:solidFill>
                  <a:schemeClr val="bg1"/>
                </a:solidFill>
              </a:rPr>
              <a:t>When the compiler encounters a</a:t>
            </a:r>
            <a:r>
              <a:rPr lang="en-IN" sz="2800" dirty="0"/>
              <a:t> </a:t>
            </a:r>
            <a:r>
              <a:rPr lang="en-IN" sz="2800" dirty="0">
                <a:solidFill>
                  <a:srgbClr val="00B0F0"/>
                </a:solidFill>
              </a:rPr>
              <a:t>String literal</a:t>
            </a:r>
            <a:r>
              <a:rPr lang="en-IN" sz="2800" dirty="0">
                <a:solidFill>
                  <a:schemeClr val="bg1"/>
                </a:solidFill>
              </a:rPr>
              <a:t>, it checks the pool to see if an identical String already exists. </a:t>
            </a:r>
          </a:p>
          <a:p>
            <a:endParaRPr lang="en-IN" sz="2800" dirty="0">
              <a:solidFill>
                <a:schemeClr val="bg1"/>
              </a:solidFill>
            </a:endParaRPr>
          </a:p>
          <a:p>
            <a:r>
              <a:rPr lang="en-IN" sz="2800" dirty="0">
                <a:solidFill>
                  <a:schemeClr val="bg1"/>
                </a:solidFill>
              </a:rPr>
              <a:t>If a match is found, the reference to the new literal is directed to the existing</a:t>
            </a:r>
            <a:r>
              <a:rPr lang="en-IN" sz="2800" dirty="0"/>
              <a:t> </a:t>
            </a:r>
            <a:r>
              <a:rPr lang="en-IN" sz="2800" dirty="0">
                <a:solidFill>
                  <a:srgbClr val="00B0F0"/>
                </a:solidFill>
              </a:rPr>
              <a:t>String</a:t>
            </a:r>
            <a:r>
              <a:rPr lang="en-IN" sz="2800" dirty="0">
                <a:solidFill>
                  <a:schemeClr val="bg1"/>
                </a:solidFill>
              </a:rPr>
              <a:t>, and no new String literal object is created. (The existing String simply has an additional reference.)</a:t>
            </a:r>
            <a:r>
              <a:rPr lang="en-IN" sz="2800" dirty="0"/>
              <a:t> </a:t>
            </a:r>
            <a:endParaRPr lang="en-US" sz="28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sz="4000" b="1" dirty="0">
                <a:solidFill>
                  <a:schemeClr val="bg1"/>
                </a:solidFill>
              </a:rPr>
              <a:t>What Is The Difference  ?</a:t>
            </a:r>
          </a:p>
        </p:txBody>
      </p:sp>
      <p:sp>
        <p:nvSpPr>
          <p:cNvPr id="8195" name="Rectangle 3"/>
          <p:cNvSpPr>
            <a:spLocks noGrp="1" noChangeArrowheads="1"/>
          </p:cNvSpPr>
          <p:nvPr>
            <p:ph type="body" idx="1"/>
          </p:nvPr>
        </p:nvSpPr>
        <p:spPr/>
        <p:txBody>
          <a:bodyPr>
            <a:normAutofit/>
          </a:bodyPr>
          <a:lstStyle/>
          <a:p>
            <a:pPr>
              <a:buNone/>
            </a:pPr>
            <a:endParaRPr lang="en-US" sz="2800" dirty="0"/>
          </a:p>
        </p:txBody>
      </p:sp>
      <p:pic>
        <p:nvPicPr>
          <p:cNvPr id="4" name="Picture 3" descr="nq4pX.jpg"/>
          <p:cNvPicPr>
            <a:picLocks noChangeAspect="1"/>
          </p:cNvPicPr>
          <p:nvPr/>
        </p:nvPicPr>
        <p:blipFill>
          <a:blip r:embed="rId2"/>
          <a:stretch>
            <a:fillRect/>
          </a:stretch>
        </p:blipFill>
        <p:spPr>
          <a:xfrm>
            <a:off x="500034" y="1643050"/>
            <a:ext cx="8143932" cy="478634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sz="4000" b="1" dirty="0">
                <a:solidFill>
                  <a:schemeClr val="bg1"/>
                </a:solidFill>
              </a:rPr>
              <a:t>Empty Strings</a:t>
            </a:r>
          </a:p>
        </p:txBody>
      </p:sp>
      <p:sp>
        <p:nvSpPr>
          <p:cNvPr id="11267" name="Rectangle 3"/>
          <p:cNvSpPr>
            <a:spLocks noGrp="1" noChangeArrowheads="1"/>
          </p:cNvSpPr>
          <p:nvPr>
            <p:ph type="body" idx="1"/>
          </p:nvPr>
        </p:nvSpPr>
        <p:spPr>
          <a:xfrm>
            <a:off x="571473" y="1752600"/>
            <a:ext cx="8039128" cy="4343400"/>
          </a:xfrm>
        </p:spPr>
        <p:txBody>
          <a:bodyPr/>
          <a:lstStyle/>
          <a:p>
            <a:pPr eaLnBrk="1" hangingPunct="1"/>
            <a:r>
              <a:rPr lang="en-US" sz="2800" dirty="0">
                <a:solidFill>
                  <a:schemeClr val="bg1"/>
                </a:solidFill>
              </a:rPr>
              <a:t>An empty String has no characters.  It’s length is 0.</a:t>
            </a:r>
          </a:p>
          <a:p>
            <a:pPr eaLnBrk="1" hangingPunct="1"/>
            <a:endParaRPr lang="en-US" sz="2800" dirty="0"/>
          </a:p>
          <a:p>
            <a:pPr eaLnBrk="1" hangingPunct="1"/>
            <a:endParaRPr lang="en-US" sz="2800" dirty="0"/>
          </a:p>
          <a:p>
            <a:pPr eaLnBrk="1" hangingPunct="1"/>
            <a:endParaRPr lang="en-US" sz="2800" dirty="0"/>
          </a:p>
          <a:p>
            <a:pPr eaLnBrk="1" hangingPunct="1"/>
            <a:r>
              <a:rPr lang="en-US" sz="2800" dirty="0">
                <a:solidFill>
                  <a:schemeClr val="bg1"/>
                </a:solidFill>
              </a:rPr>
              <a:t>Not the same as an uninitialized String.</a:t>
            </a:r>
          </a:p>
        </p:txBody>
      </p:sp>
      <p:sp>
        <p:nvSpPr>
          <p:cNvPr id="11268" name="Text Box 4"/>
          <p:cNvSpPr txBox="1">
            <a:spLocks noChangeArrowheads="1"/>
          </p:cNvSpPr>
          <p:nvPr/>
        </p:nvSpPr>
        <p:spPr bwMode="auto">
          <a:xfrm>
            <a:off x="857225" y="2711450"/>
            <a:ext cx="4781576" cy="830997"/>
          </a:xfrm>
          <a:prstGeom prst="rect">
            <a:avLst/>
          </a:prstGeom>
          <a:solidFill>
            <a:srgbClr val="CCECFF"/>
          </a:solidFill>
          <a:ln w="9525">
            <a:noFill/>
            <a:miter lim="800000"/>
            <a:headEnd/>
            <a:tailEnd/>
          </a:ln>
          <a:effectLst/>
        </p:spPr>
        <p:txBody>
          <a:bodyPr wrap="square">
            <a:spAutoFit/>
          </a:bodyPr>
          <a:lstStyle/>
          <a:p>
            <a:r>
              <a:rPr lang="en-US" sz="2400" dirty="0"/>
              <a:t>  String word1 = "";</a:t>
            </a:r>
          </a:p>
          <a:p>
            <a:pPr>
              <a:spcBef>
                <a:spcPct val="0"/>
              </a:spcBef>
            </a:pPr>
            <a:r>
              <a:rPr lang="en-US" sz="2400" dirty="0"/>
              <a:t>  String word2 = new  String();</a:t>
            </a:r>
          </a:p>
        </p:txBody>
      </p:sp>
      <p:sp>
        <p:nvSpPr>
          <p:cNvPr id="11269" name="Line 5"/>
          <p:cNvSpPr>
            <a:spLocks noChangeShapeType="1"/>
          </p:cNvSpPr>
          <p:nvPr/>
        </p:nvSpPr>
        <p:spPr bwMode="auto">
          <a:xfrm flipV="1">
            <a:off x="4749800" y="2913063"/>
            <a:ext cx="1600200" cy="0"/>
          </a:xfrm>
          <a:prstGeom prst="line">
            <a:avLst/>
          </a:prstGeom>
          <a:noFill/>
          <a:ln w="9525">
            <a:solidFill>
              <a:srgbClr val="FF0000"/>
            </a:solidFill>
            <a:round/>
            <a:headEnd type="triangle" w="med" len="med"/>
            <a:tailEnd/>
          </a:ln>
          <a:effectLst/>
        </p:spPr>
        <p:txBody>
          <a:bodyPr wrap="none" anchor="ctr"/>
          <a:lstStyle/>
          <a:p>
            <a:endParaRPr lang="en-IN"/>
          </a:p>
        </p:txBody>
      </p:sp>
      <p:sp>
        <p:nvSpPr>
          <p:cNvPr id="11270" name="Line 6"/>
          <p:cNvSpPr>
            <a:spLocks noChangeShapeType="1"/>
          </p:cNvSpPr>
          <p:nvPr/>
        </p:nvSpPr>
        <p:spPr bwMode="auto">
          <a:xfrm flipV="1">
            <a:off x="5588000" y="2913063"/>
            <a:ext cx="762000" cy="381000"/>
          </a:xfrm>
          <a:prstGeom prst="line">
            <a:avLst/>
          </a:prstGeom>
          <a:noFill/>
          <a:ln w="9525">
            <a:solidFill>
              <a:srgbClr val="FF0000"/>
            </a:solidFill>
            <a:round/>
            <a:headEnd type="triangle" w="med" len="med"/>
            <a:tailEnd/>
          </a:ln>
          <a:effectLst/>
        </p:spPr>
        <p:txBody>
          <a:bodyPr wrap="none" anchor="ctr"/>
          <a:lstStyle/>
          <a:p>
            <a:endParaRPr lang="en-IN"/>
          </a:p>
        </p:txBody>
      </p:sp>
      <p:sp>
        <p:nvSpPr>
          <p:cNvPr id="11271" name="Text Box 7"/>
          <p:cNvSpPr txBox="1">
            <a:spLocks noChangeArrowheads="1"/>
          </p:cNvSpPr>
          <p:nvPr/>
        </p:nvSpPr>
        <p:spPr bwMode="auto">
          <a:xfrm>
            <a:off x="1600200" y="4868863"/>
            <a:ext cx="4038600" cy="457200"/>
          </a:xfrm>
          <a:prstGeom prst="rect">
            <a:avLst/>
          </a:prstGeom>
          <a:solidFill>
            <a:srgbClr val="CCECFF"/>
          </a:solidFill>
          <a:ln w="9525">
            <a:noFill/>
            <a:miter lim="800000"/>
            <a:headEnd/>
            <a:tailEnd/>
          </a:ln>
          <a:effectLst/>
        </p:spPr>
        <p:txBody>
          <a:bodyPr>
            <a:spAutoFit/>
          </a:bodyPr>
          <a:lstStyle/>
          <a:p>
            <a:r>
              <a:rPr lang="en-US" sz="2400" dirty="0"/>
              <a:t>  private String name;</a:t>
            </a:r>
          </a:p>
        </p:txBody>
      </p:sp>
      <p:sp>
        <p:nvSpPr>
          <p:cNvPr id="11272" name="Text Box 8"/>
          <p:cNvSpPr txBox="1">
            <a:spLocks noChangeArrowheads="1"/>
          </p:cNvSpPr>
          <p:nvPr/>
        </p:nvSpPr>
        <p:spPr bwMode="auto">
          <a:xfrm>
            <a:off x="6096000" y="4852988"/>
            <a:ext cx="2262214" cy="461665"/>
          </a:xfrm>
          <a:prstGeom prst="rect">
            <a:avLst/>
          </a:prstGeom>
          <a:solidFill>
            <a:schemeClr val="accent2">
              <a:lumMod val="60000"/>
              <a:lumOff val="40000"/>
            </a:schemeClr>
          </a:solidFill>
          <a:ln w="9525">
            <a:noFill/>
            <a:miter lim="800000"/>
            <a:headEnd/>
            <a:tailEnd/>
          </a:ln>
          <a:effectLst/>
        </p:spPr>
        <p:txBody>
          <a:bodyPr wrap="square">
            <a:spAutoFit/>
          </a:bodyPr>
          <a:lstStyle/>
          <a:p>
            <a:r>
              <a:rPr lang="en-US" sz="2400" dirty="0">
                <a:solidFill>
                  <a:srgbClr val="0070C0"/>
                </a:solidFill>
              </a:rPr>
              <a:t>name is </a:t>
            </a:r>
            <a:r>
              <a:rPr lang="en-US" sz="2400" b="1" dirty="0">
                <a:solidFill>
                  <a:srgbClr val="FF0000"/>
                </a:solidFill>
              </a:rPr>
              <a:t>null</a:t>
            </a:r>
          </a:p>
        </p:txBody>
      </p:sp>
      <p:sp>
        <p:nvSpPr>
          <p:cNvPr id="11273" name="Line 9"/>
          <p:cNvSpPr>
            <a:spLocks noChangeShapeType="1"/>
          </p:cNvSpPr>
          <p:nvPr/>
        </p:nvSpPr>
        <p:spPr bwMode="auto">
          <a:xfrm>
            <a:off x="5237163" y="5157788"/>
            <a:ext cx="858837" cy="0"/>
          </a:xfrm>
          <a:prstGeom prst="line">
            <a:avLst/>
          </a:prstGeom>
          <a:noFill/>
          <a:ln w="9525">
            <a:solidFill>
              <a:srgbClr val="FF0000"/>
            </a:solidFill>
            <a:round/>
            <a:headEnd type="triangle" w="med" len="med"/>
            <a:tailEnd/>
          </a:ln>
          <a:effectLst/>
        </p:spPr>
        <p:txBody>
          <a:bodyPr wrap="none" anchor="ctr"/>
          <a:lstStyle/>
          <a:p>
            <a:endParaRPr lang="en-IN"/>
          </a:p>
        </p:txBody>
      </p:sp>
      <p:sp>
        <p:nvSpPr>
          <p:cNvPr id="11274" name="Text Box 10"/>
          <p:cNvSpPr txBox="1">
            <a:spLocks noChangeArrowheads="1"/>
          </p:cNvSpPr>
          <p:nvPr/>
        </p:nvSpPr>
        <p:spPr bwMode="auto">
          <a:xfrm>
            <a:off x="6307138" y="2693988"/>
            <a:ext cx="2133600" cy="457200"/>
          </a:xfrm>
          <a:prstGeom prst="rect">
            <a:avLst/>
          </a:prstGeom>
          <a:solidFill>
            <a:schemeClr val="accent2">
              <a:lumMod val="60000"/>
              <a:lumOff val="40000"/>
            </a:schemeClr>
          </a:solidFill>
          <a:ln w="9525">
            <a:noFill/>
            <a:miter lim="800000"/>
            <a:headEnd/>
            <a:tailEnd/>
          </a:ln>
          <a:effectLst/>
        </p:spPr>
        <p:txBody>
          <a:bodyPr>
            <a:spAutoFit/>
          </a:bodyPr>
          <a:lstStyle/>
          <a:p>
            <a:r>
              <a:rPr lang="en-US" sz="2400" dirty="0">
                <a:solidFill>
                  <a:srgbClr val="0070C0"/>
                </a:solidFill>
              </a:rPr>
              <a:t>Empty strings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8"/>
                                        </p:tgtEl>
                                        <p:attrNameLst>
                                          <p:attrName>style.visibility</p:attrName>
                                        </p:attrNameLst>
                                      </p:cBhvr>
                                      <p:to>
                                        <p:strVal val="visible"/>
                                      </p:to>
                                    </p:set>
                                    <p:animEffect transition="in" filter="blinds(horizontal)">
                                      <p:cBhvr>
                                        <p:cTn id="12" dur="500"/>
                                        <p:tgtEl>
                                          <p:spTgt spid="112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70"/>
                                        </p:tgtEl>
                                        <p:attrNameLst>
                                          <p:attrName>style.visibility</p:attrName>
                                        </p:attrNameLst>
                                      </p:cBhvr>
                                      <p:to>
                                        <p:strVal val="visible"/>
                                      </p:to>
                                    </p:set>
                                    <p:animEffect transition="in" filter="blinds(horizontal)">
                                      <p:cBhvr>
                                        <p:cTn id="17" dur="500"/>
                                        <p:tgtEl>
                                          <p:spTgt spid="1127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1269"/>
                                        </p:tgtEl>
                                        <p:attrNameLst>
                                          <p:attrName>style.visibility</p:attrName>
                                        </p:attrNameLst>
                                      </p:cBhvr>
                                      <p:to>
                                        <p:strVal val="visible"/>
                                      </p:to>
                                    </p:set>
                                    <p:animEffect transition="in" filter="blinds(horizontal)">
                                      <p:cBhvr>
                                        <p:cTn id="20" dur="500"/>
                                        <p:tgtEl>
                                          <p:spTgt spid="1126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274"/>
                                        </p:tgtEl>
                                        <p:attrNameLst>
                                          <p:attrName>style.visibility</p:attrName>
                                        </p:attrNameLst>
                                      </p:cBhvr>
                                      <p:to>
                                        <p:strVal val="visible"/>
                                      </p:to>
                                    </p:set>
                                    <p:animEffect transition="in" filter="blinds(horizontal)">
                                      <p:cBhvr>
                                        <p:cTn id="23" dur="500"/>
                                        <p:tgtEl>
                                          <p:spTgt spid="1127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28" dur="500"/>
                                        <p:tgtEl>
                                          <p:spTgt spid="1126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1271"/>
                                        </p:tgtEl>
                                        <p:attrNameLst>
                                          <p:attrName>style.visibility</p:attrName>
                                        </p:attrNameLst>
                                      </p:cBhvr>
                                      <p:to>
                                        <p:strVal val="visible"/>
                                      </p:to>
                                    </p:set>
                                    <p:animEffect transition="in" filter="blinds(horizontal)">
                                      <p:cBhvr>
                                        <p:cTn id="33" dur="500"/>
                                        <p:tgtEl>
                                          <p:spTgt spid="1127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273"/>
                                        </p:tgtEl>
                                        <p:attrNameLst>
                                          <p:attrName>style.visibility</p:attrName>
                                        </p:attrNameLst>
                                      </p:cBhvr>
                                      <p:to>
                                        <p:strVal val="visible"/>
                                      </p:to>
                                    </p:set>
                                    <p:animEffect transition="in" filter="blinds(horizontal)">
                                      <p:cBhvr>
                                        <p:cTn id="36" dur="500"/>
                                        <p:tgtEl>
                                          <p:spTgt spid="1127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1272"/>
                                        </p:tgtEl>
                                        <p:attrNameLst>
                                          <p:attrName>style.visibility</p:attrName>
                                        </p:attrNameLst>
                                      </p:cBhvr>
                                      <p:to>
                                        <p:strVal val="visible"/>
                                      </p:to>
                                    </p:set>
                                    <p:animEffect transition="in" filter="blinds(horizontal)">
                                      <p:cBhvr>
                                        <p:cTn id="39" dur="5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0" grpId="0" animBg="1"/>
      <p:bldP spid="11271" grpId="0" animBg="1"/>
      <p:bldP spid="11272" grpId="0" animBg="1"/>
      <p:bldP spid="11273" grpId="0" animBg="1"/>
      <p:bldP spid="1127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Autofit/>
          </a:bodyPr>
          <a:lstStyle/>
          <a:p>
            <a:pPr eaLnBrk="1" hangingPunct="1"/>
            <a:r>
              <a:rPr lang="en-US" sz="4000" b="1" dirty="0">
                <a:solidFill>
                  <a:schemeClr val="bg1"/>
                </a:solidFill>
              </a:rPr>
              <a:t>No Argument Constructors</a:t>
            </a:r>
          </a:p>
        </p:txBody>
      </p:sp>
      <p:sp>
        <p:nvSpPr>
          <p:cNvPr id="12291" name="Rectangle 3"/>
          <p:cNvSpPr>
            <a:spLocks noGrp="1" noChangeArrowheads="1"/>
          </p:cNvSpPr>
          <p:nvPr>
            <p:ph type="body" idx="1"/>
          </p:nvPr>
        </p:nvSpPr>
        <p:spPr/>
        <p:txBody>
          <a:bodyPr/>
          <a:lstStyle/>
          <a:p>
            <a:pPr eaLnBrk="1" hangingPunct="1"/>
            <a:r>
              <a:rPr lang="en-US" sz="2800" dirty="0">
                <a:solidFill>
                  <a:schemeClr val="bg1"/>
                </a:solidFill>
              </a:rPr>
              <a:t>No-argument constructor creates an empty String. </a:t>
            </a:r>
            <a:br>
              <a:rPr lang="en-US" dirty="0"/>
            </a:br>
            <a:endParaRPr lang="en-US" dirty="0">
              <a:latin typeface="Lucida Console" pitchFamily="49" charset="0"/>
            </a:endParaRPr>
          </a:p>
          <a:p>
            <a:pPr eaLnBrk="1" hangingPunct="1"/>
            <a:endParaRPr lang="en-US" dirty="0"/>
          </a:p>
          <a:p>
            <a:pPr eaLnBrk="1" hangingPunct="1"/>
            <a:endParaRPr lang="en-US" dirty="0"/>
          </a:p>
          <a:p>
            <a:pPr eaLnBrk="1" hangingPunct="1"/>
            <a:r>
              <a:rPr lang="en-US" sz="2800" dirty="0">
                <a:solidFill>
                  <a:schemeClr val="bg1"/>
                </a:solidFill>
              </a:rPr>
              <a:t>A more common approach is to assign the variable to an empty literal String.  </a:t>
            </a:r>
            <a:endParaRPr lang="en-US" sz="2800" dirty="0">
              <a:solidFill>
                <a:schemeClr val="bg1"/>
              </a:solidFill>
              <a:latin typeface="Lucida Console" pitchFamily="49" charset="0"/>
            </a:endParaRPr>
          </a:p>
        </p:txBody>
      </p:sp>
      <p:sp>
        <p:nvSpPr>
          <p:cNvPr id="12292" name="Text Box 5"/>
          <p:cNvSpPr txBox="1">
            <a:spLocks noChangeArrowheads="1"/>
          </p:cNvSpPr>
          <p:nvPr/>
        </p:nvSpPr>
        <p:spPr bwMode="auto">
          <a:xfrm>
            <a:off x="642910" y="5286388"/>
            <a:ext cx="7786742" cy="457200"/>
          </a:xfrm>
          <a:prstGeom prst="rect">
            <a:avLst/>
          </a:prstGeom>
          <a:solidFill>
            <a:srgbClr val="CCECFF"/>
          </a:solidFill>
          <a:ln w="9525">
            <a:noFill/>
            <a:miter lim="800000"/>
            <a:headEnd/>
            <a:tailEnd/>
          </a:ln>
          <a:effectLst/>
        </p:spPr>
        <p:txBody>
          <a:bodyPr wrap="square">
            <a:spAutoFit/>
          </a:bodyPr>
          <a:lstStyle/>
          <a:p>
            <a:r>
              <a:rPr lang="en-US" sz="2400" b="1" dirty="0"/>
              <a:t>String empty = “”</a:t>
            </a:r>
            <a:r>
              <a:rPr lang="en-US" sz="2400" dirty="0"/>
              <a:t>;//</a:t>
            </a:r>
            <a:r>
              <a:rPr lang="en-US" sz="2400" dirty="0">
                <a:solidFill>
                  <a:srgbClr val="FF0000"/>
                </a:solidFill>
              </a:rPr>
              <a:t>nothing between quotes </a:t>
            </a:r>
          </a:p>
        </p:txBody>
      </p:sp>
      <p:sp>
        <p:nvSpPr>
          <p:cNvPr id="12293" name="Text Box 7"/>
          <p:cNvSpPr txBox="1">
            <a:spLocks noChangeArrowheads="1"/>
          </p:cNvSpPr>
          <p:nvPr/>
        </p:nvSpPr>
        <p:spPr bwMode="auto">
          <a:xfrm>
            <a:off x="714348" y="2643182"/>
            <a:ext cx="7643866" cy="457200"/>
          </a:xfrm>
          <a:prstGeom prst="rect">
            <a:avLst/>
          </a:prstGeom>
          <a:solidFill>
            <a:srgbClr val="CCECFF"/>
          </a:solidFill>
          <a:ln w="9525">
            <a:noFill/>
            <a:miter lim="800000"/>
            <a:headEnd/>
            <a:tailEnd/>
          </a:ln>
          <a:effectLst/>
        </p:spPr>
        <p:txBody>
          <a:bodyPr wrap="square">
            <a:spAutoFit/>
          </a:bodyPr>
          <a:lstStyle/>
          <a:p>
            <a:r>
              <a:rPr lang="en-US" sz="2400" b="1" dirty="0"/>
              <a:t>String empty = new String();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3"/>
                                        </p:tgtEl>
                                        <p:attrNameLst>
                                          <p:attrName>style.visibility</p:attrName>
                                        </p:attrNameLst>
                                      </p:cBhvr>
                                      <p:to>
                                        <p:strVal val="visible"/>
                                      </p:to>
                                    </p:set>
                                    <p:animEffect transition="in" filter="blinds(horizontal)">
                                      <p:cBhvr>
                                        <p:cTn id="12" dur="500"/>
                                        <p:tgtEl>
                                          <p:spTgt spid="122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17" dur="500"/>
                                        <p:tgtEl>
                                          <p:spTgt spid="122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blinds(horizontal)">
                                      <p:cBhvr>
                                        <p:cTn id="22"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nimBg="1"/>
      <p:bldP spid="1229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en-US" sz="4000" b="1" dirty="0">
                <a:solidFill>
                  <a:schemeClr val="bg1"/>
                </a:solidFill>
              </a:rPr>
              <a:t>Copy Constructors</a:t>
            </a:r>
          </a:p>
        </p:txBody>
      </p:sp>
      <p:sp>
        <p:nvSpPr>
          <p:cNvPr id="13315" name="Rectangle 3"/>
          <p:cNvSpPr>
            <a:spLocks noGrp="1" noChangeArrowheads="1"/>
          </p:cNvSpPr>
          <p:nvPr>
            <p:ph type="body" idx="1"/>
          </p:nvPr>
        </p:nvSpPr>
        <p:spPr>
          <a:xfrm>
            <a:off x="214283" y="1428736"/>
            <a:ext cx="8396318" cy="4667264"/>
          </a:xfrm>
        </p:spPr>
        <p:txBody>
          <a:bodyPr/>
          <a:lstStyle/>
          <a:p>
            <a:pPr eaLnBrk="1" hangingPunct="1"/>
            <a:r>
              <a:rPr lang="en-US" sz="2400" dirty="0">
                <a:solidFill>
                  <a:schemeClr val="bg1"/>
                </a:solidFill>
              </a:rPr>
              <a:t>Copy constructor creates a copy of an existing String.  </a:t>
            </a:r>
          </a:p>
          <a:p>
            <a:pPr eaLnBrk="1" hangingPunct="1">
              <a:buNone/>
            </a:pPr>
            <a:endParaRPr lang="en-US" sz="2400" dirty="0">
              <a:solidFill>
                <a:schemeClr val="bg1"/>
              </a:solidFill>
            </a:endParaRPr>
          </a:p>
          <a:p>
            <a:pPr eaLnBrk="1" hangingPunct="1"/>
            <a:r>
              <a:rPr lang="en-US" sz="2400" dirty="0">
                <a:solidFill>
                  <a:schemeClr val="bg1"/>
                </a:solidFill>
              </a:rPr>
              <a:t>Not the same as an assignment.</a:t>
            </a:r>
          </a:p>
        </p:txBody>
      </p:sp>
      <p:sp>
        <p:nvSpPr>
          <p:cNvPr id="13316" name="Text Box 14"/>
          <p:cNvSpPr txBox="1">
            <a:spLocks noChangeArrowheads="1"/>
          </p:cNvSpPr>
          <p:nvPr/>
        </p:nvSpPr>
        <p:spPr bwMode="auto">
          <a:xfrm>
            <a:off x="1214414" y="3689350"/>
            <a:ext cx="3932261" cy="646331"/>
          </a:xfrm>
          <a:prstGeom prst="rect">
            <a:avLst/>
          </a:prstGeom>
          <a:solidFill>
            <a:srgbClr val="CCECFF"/>
          </a:solidFill>
          <a:ln w="9525">
            <a:noFill/>
            <a:miter lim="800000"/>
            <a:headEnd/>
            <a:tailEnd/>
          </a:ln>
          <a:effectLst/>
        </p:spPr>
        <p:txBody>
          <a:bodyPr wrap="square">
            <a:spAutoFit/>
          </a:bodyPr>
          <a:lstStyle/>
          <a:p>
            <a:r>
              <a:rPr lang="en-US" dirty="0"/>
              <a:t>String word = new String(“Java”);</a:t>
            </a:r>
            <a:br>
              <a:rPr lang="en-US" dirty="0"/>
            </a:br>
            <a:r>
              <a:rPr lang="en-US" dirty="0"/>
              <a:t>String word2 = new String(word);</a:t>
            </a:r>
          </a:p>
        </p:txBody>
      </p:sp>
      <p:sp>
        <p:nvSpPr>
          <p:cNvPr id="13317" name="Text Box 16"/>
          <p:cNvSpPr txBox="1">
            <a:spLocks noChangeArrowheads="1"/>
          </p:cNvSpPr>
          <p:nvPr/>
        </p:nvSpPr>
        <p:spPr bwMode="auto">
          <a:xfrm>
            <a:off x="5551488" y="3638550"/>
            <a:ext cx="890587" cy="346075"/>
          </a:xfrm>
          <a:prstGeom prst="rect">
            <a:avLst/>
          </a:prstGeom>
          <a:noFill/>
          <a:ln w="9525">
            <a:solidFill>
              <a:schemeClr val="bg1"/>
            </a:solidFill>
            <a:miter lim="800000"/>
            <a:headEnd/>
            <a:tailEnd/>
          </a:ln>
          <a:effectLst/>
        </p:spPr>
        <p:txBody>
          <a:bodyPr>
            <a:spAutoFit/>
          </a:bodyPr>
          <a:lstStyle/>
          <a:p>
            <a:pPr algn="ctr"/>
            <a:r>
              <a:rPr lang="en-US" sz="1600" dirty="0">
                <a:solidFill>
                  <a:schemeClr val="bg1"/>
                </a:solidFill>
              </a:rPr>
              <a:t>word</a:t>
            </a:r>
          </a:p>
        </p:txBody>
      </p:sp>
      <p:sp>
        <p:nvSpPr>
          <p:cNvPr id="13318" name="Line 17"/>
          <p:cNvSpPr>
            <a:spLocks noChangeShapeType="1"/>
          </p:cNvSpPr>
          <p:nvPr/>
        </p:nvSpPr>
        <p:spPr bwMode="auto">
          <a:xfrm>
            <a:off x="6442075" y="3808413"/>
            <a:ext cx="587375" cy="9525"/>
          </a:xfrm>
          <a:prstGeom prst="line">
            <a:avLst/>
          </a:prstGeom>
          <a:noFill/>
          <a:ln w="9525">
            <a:solidFill>
              <a:schemeClr val="bg1"/>
            </a:solidFill>
            <a:round/>
            <a:headEnd/>
            <a:tailEnd type="triangle" w="med" len="med"/>
          </a:ln>
          <a:effectLst/>
        </p:spPr>
        <p:txBody>
          <a:bodyPr wrap="none" anchor="ctr"/>
          <a:lstStyle/>
          <a:p>
            <a:endParaRPr lang="en-IN"/>
          </a:p>
        </p:txBody>
      </p:sp>
      <p:sp>
        <p:nvSpPr>
          <p:cNvPr id="13319" name="Text Box 22"/>
          <p:cNvSpPr txBox="1">
            <a:spLocks noChangeArrowheads="1"/>
          </p:cNvSpPr>
          <p:nvPr/>
        </p:nvSpPr>
        <p:spPr bwMode="auto">
          <a:xfrm>
            <a:off x="5551488" y="4071938"/>
            <a:ext cx="890587" cy="346075"/>
          </a:xfrm>
          <a:prstGeom prst="rect">
            <a:avLst/>
          </a:prstGeom>
          <a:noFill/>
          <a:ln w="9525">
            <a:solidFill>
              <a:schemeClr val="bg1"/>
            </a:solidFill>
            <a:miter lim="800000"/>
            <a:headEnd/>
            <a:tailEnd/>
          </a:ln>
          <a:effectLst/>
        </p:spPr>
        <p:txBody>
          <a:bodyPr>
            <a:spAutoFit/>
          </a:bodyPr>
          <a:lstStyle/>
          <a:p>
            <a:pPr algn="ctr"/>
            <a:r>
              <a:rPr lang="en-US" sz="1600" dirty="0">
                <a:solidFill>
                  <a:schemeClr val="bg1"/>
                </a:solidFill>
              </a:rPr>
              <a:t>word2</a:t>
            </a:r>
          </a:p>
        </p:txBody>
      </p:sp>
      <p:sp>
        <p:nvSpPr>
          <p:cNvPr id="13320" name="Line 26"/>
          <p:cNvSpPr>
            <a:spLocks noChangeShapeType="1"/>
          </p:cNvSpPr>
          <p:nvPr/>
        </p:nvSpPr>
        <p:spPr bwMode="auto">
          <a:xfrm>
            <a:off x="6438900" y="4238625"/>
            <a:ext cx="587375" cy="9525"/>
          </a:xfrm>
          <a:prstGeom prst="line">
            <a:avLst/>
          </a:prstGeom>
          <a:noFill/>
          <a:ln w="9525">
            <a:solidFill>
              <a:schemeClr val="bg1"/>
            </a:solidFill>
            <a:round/>
            <a:headEnd/>
            <a:tailEnd type="triangle" w="med" len="med"/>
          </a:ln>
          <a:effectLst/>
        </p:spPr>
        <p:txBody>
          <a:bodyPr wrap="none" anchor="ctr"/>
          <a:lstStyle/>
          <a:p>
            <a:endParaRPr lang="en-IN"/>
          </a:p>
        </p:txBody>
      </p:sp>
      <p:grpSp>
        <p:nvGrpSpPr>
          <p:cNvPr id="2" name="Group 27"/>
          <p:cNvGrpSpPr>
            <a:grpSpLocks/>
          </p:cNvGrpSpPr>
          <p:nvPr/>
        </p:nvGrpSpPr>
        <p:grpSpPr bwMode="auto">
          <a:xfrm>
            <a:off x="6899275" y="3582988"/>
            <a:ext cx="1673225" cy="457200"/>
            <a:chOff x="1408" y="2838"/>
            <a:chExt cx="1054" cy="288"/>
          </a:xfrm>
        </p:grpSpPr>
        <p:sp>
          <p:nvSpPr>
            <p:cNvPr id="13335" name="Text Box 28"/>
            <p:cNvSpPr txBox="1">
              <a:spLocks noChangeArrowheads="1"/>
            </p:cNvSpPr>
            <p:nvPr/>
          </p:nvSpPr>
          <p:spPr bwMode="auto">
            <a:xfrm>
              <a:off x="1408" y="2838"/>
              <a:ext cx="1054" cy="288"/>
            </a:xfrm>
            <a:prstGeom prst="rect">
              <a:avLst/>
            </a:prstGeom>
            <a:noFill/>
            <a:ln w="9525">
              <a:noFill/>
              <a:miter lim="800000"/>
              <a:headEnd/>
              <a:tailEnd/>
            </a:ln>
            <a:effectLst/>
          </p:spPr>
          <p:txBody>
            <a:bodyPr>
              <a:spAutoFit/>
            </a:bodyPr>
            <a:lstStyle/>
            <a:p>
              <a:pPr algn="ctr"/>
              <a:r>
                <a:rPr lang="en-US" sz="2400" dirty="0">
                  <a:solidFill>
                    <a:srgbClr val="FFFF00"/>
                  </a:solidFill>
                </a:rPr>
                <a:t>“Java"</a:t>
              </a:r>
            </a:p>
          </p:txBody>
        </p:sp>
        <p:sp>
          <p:nvSpPr>
            <p:cNvPr id="13336" name="AutoShape 29"/>
            <p:cNvSpPr>
              <a:spLocks noChangeArrowheads="1"/>
            </p:cNvSpPr>
            <p:nvPr/>
          </p:nvSpPr>
          <p:spPr bwMode="auto">
            <a:xfrm>
              <a:off x="1500" y="2866"/>
              <a:ext cx="898" cy="247"/>
            </a:xfrm>
            <a:prstGeom prst="roundRect">
              <a:avLst>
                <a:gd name="adj" fmla="val 16667"/>
              </a:avLst>
            </a:prstGeom>
            <a:noFill/>
            <a:ln w="9525">
              <a:solidFill>
                <a:schemeClr val="bg1"/>
              </a:solidFill>
              <a:round/>
              <a:headEnd/>
              <a:tailEnd/>
            </a:ln>
            <a:effectLst/>
          </p:spPr>
          <p:txBody>
            <a:bodyPr wrap="none" anchor="ctr"/>
            <a:lstStyle/>
            <a:p>
              <a:endParaRPr lang="en-US"/>
            </a:p>
          </p:txBody>
        </p:sp>
      </p:grpSp>
      <p:grpSp>
        <p:nvGrpSpPr>
          <p:cNvPr id="3" name="Group 30"/>
          <p:cNvGrpSpPr>
            <a:grpSpLocks/>
          </p:cNvGrpSpPr>
          <p:nvPr/>
        </p:nvGrpSpPr>
        <p:grpSpPr bwMode="auto">
          <a:xfrm>
            <a:off x="6899275" y="4005263"/>
            <a:ext cx="1673225" cy="457200"/>
            <a:chOff x="1408" y="2838"/>
            <a:chExt cx="1054" cy="288"/>
          </a:xfrm>
        </p:grpSpPr>
        <p:sp>
          <p:nvSpPr>
            <p:cNvPr id="13333" name="Text Box 31"/>
            <p:cNvSpPr txBox="1">
              <a:spLocks noChangeArrowheads="1"/>
            </p:cNvSpPr>
            <p:nvPr/>
          </p:nvSpPr>
          <p:spPr bwMode="auto">
            <a:xfrm>
              <a:off x="1408" y="2838"/>
              <a:ext cx="1054" cy="288"/>
            </a:xfrm>
            <a:prstGeom prst="rect">
              <a:avLst/>
            </a:prstGeom>
            <a:noFill/>
            <a:ln w="9525">
              <a:solidFill>
                <a:schemeClr val="bg1"/>
              </a:solidFill>
              <a:miter lim="800000"/>
              <a:headEnd/>
              <a:tailEnd/>
            </a:ln>
            <a:effectLst/>
          </p:spPr>
          <p:txBody>
            <a:bodyPr>
              <a:spAutoFit/>
            </a:bodyPr>
            <a:lstStyle/>
            <a:p>
              <a:pPr algn="ctr"/>
              <a:r>
                <a:rPr lang="en-US" sz="2400" dirty="0">
                  <a:solidFill>
                    <a:srgbClr val="FFFF00"/>
                  </a:solidFill>
                </a:rPr>
                <a:t>“Java"</a:t>
              </a:r>
            </a:p>
          </p:txBody>
        </p:sp>
        <p:sp>
          <p:nvSpPr>
            <p:cNvPr id="13334" name="AutoShape 32"/>
            <p:cNvSpPr>
              <a:spLocks noChangeArrowheads="1"/>
            </p:cNvSpPr>
            <p:nvPr/>
          </p:nvSpPr>
          <p:spPr bwMode="auto">
            <a:xfrm>
              <a:off x="1500" y="2866"/>
              <a:ext cx="898" cy="247"/>
            </a:xfrm>
            <a:prstGeom prst="roundRect">
              <a:avLst>
                <a:gd name="adj" fmla="val 16667"/>
              </a:avLst>
            </a:prstGeom>
            <a:noFill/>
            <a:ln w="9525">
              <a:solidFill>
                <a:schemeClr val="bg1"/>
              </a:solidFill>
              <a:round/>
              <a:headEnd/>
              <a:tailEnd/>
            </a:ln>
            <a:effectLst/>
          </p:spPr>
          <p:txBody>
            <a:bodyPr wrap="none" anchor="ctr"/>
            <a:lstStyle/>
            <a:p>
              <a:endParaRPr lang="en-US"/>
            </a:p>
          </p:txBody>
        </p:sp>
      </p:grpSp>
      <p:sp>
        <p:nvSpPr>
          <p:cNvPr id="13323" name="Text Box 35"/>
          <p:cNvSpPr txBox="1">
            <a:spLocks noChangeArrowheads="1"/>
          </p:cNvSpPr>
          <p:nvPr/>
        </p:nvSpPr>
        <p:spPr bwMode="auto">
          <a:xfrm>
            <a:off x="1498600" y="3213100"/>
            <a:ext cx="6959600" cy="336550"/>
          </a:xfrm>
          <a:prstGeom prst="rect">
            <a:avLst/>
          </a:prstGeom>
          <a:noFill/>
          <a:ln w="9525">
            <a:noFill/>
            <a:miter lim="800000"/>
            <a:headEnd/>
            <a:tailEnd/>
          </a:ln>
          <a:effectLst/>
        </p:spPr>
        <p:txBody>
          <a:bodyPr>
            <a:spAutoFit/>
          </a:bodyPr>
          <a:lstStyle/>
          <a:p>
            <a:r>
              <a:rPr lang="en-US" sz="1600" dirty="0">
                <a:solidFill>
                  <a:srgbClr val="FFFF00"/>
                </a:solidFill>
              </a:rPr>
              <a:t>Copy Constructor: Each variable points to a different copy of the String.</a:t>
            </a:r>
          </a:p>
        </p:txBody>
      </p:sp>
      <p:sp>
        <p:nvSpPr>
          <p:cNvPr id="13324" name="Text Box 36"/>
          <p:cNvSpPr txBox="1">
            <a:spLocks noChangeArrowheads="1"/>
          </p:cNvSpPr>
          <p:nvPr/>
        </p:nvSpPr>
        <p:spPr bwMode="auto">
          <a:xfrm>
            <a:off x="1142976" y="5222875"/>
            <a:ext cx="3992587" cy="641350"/>
          </a:xfrm>
          <a:prstGeom prst="rect">
            <a:avLst/>
          </a:prstGeom>
          <a:solidFill>
            <a:srgbClr val="CCECFF"/>
          </a:solidFill>
          <a:ln w="9525">
            <a:noFill/>
            <a:miter lim="800000"/>
            <a:headEnd/>
            <a:tailEnd/>
          </a:ln>
          <a:effectLst/>
        </p:spPr>
        <p:txBody>
          <a:bodyPr wrap="square">
            <a:spAutoFit/>
          </a:bodyPr>
          <a:lstStyle/>
          <a:p>
            <a:r>
              <a:rPr lang="en-US" dirty="0"/>
              <a:t>String word = “Java”;</a:t>
            </a:r>
            <a:br>
              <a:rPr lang="en-US" dirty="0"/>
            </a:br>
            <a:r>
              <a:rPr lang="en-US" dirty="0"/>
              <a:t>String word2 = word;</a:t>
            </a:r>
          </a:p>
        </p:txBody>
      </p:sp>
      <p:sp>
        <p:nvSpPr>
          <p:cNvPr id="13325" name="Text Box 37"/>
          <p:cNvSpPr txBox="1">
            <a:spLocks noChangeArrowheads="1"/>
          </p:cNvSpPr>
          <p:nvPr/>
        </p:nvSpPr>
        <p:spPr bwMode="auto">
          <a:xfrm>
            <a:off x="5540375" y="5157788"/>
            <a:ext cx="890588" cy="346075"/>
          </a:xfrm>
          <a:prstGeom prst="rect">
            <a:avLst/>
          </a:prstGeom>
          <a:noFill/>
          <a:ln w="9525">
            <a:solidFill>
              <a:schemeClr val="bg1"/>
            </a:solidFill>
            <a:miter lim="800000"/>
            <a:headEnd/>
            <a:tailEnd/>
          </a:ln>
          <a:effectLst/>
        </p:spPr>
        <p:txBody>
          <a:bodyPr>
            <a:spAutoFit/>
          </a:bodyPr>
          <a:lstStyle/>
          <a:p>
            <a:pPr algn="ctr"/>
            <a:r>
              <a:rPr lang="en-US" sz="1600" dirty="0">
                <a:solidFill>
                  <a:schemeClr val="bg1"/>
                </a:solidFill>
              </a:rPr>
              <a:t>word</a:t>
            </a:r>
          </a:p>
        </p:txBody>
      </p:sp>
      <p:sp>
        <p:nvSpPr>
          <p:cNvPr id="13326" name="Line 38"/>
          <p:cNvSpPr>
            <a:spLocks noChangeShapeType="1"/>
          </p:cNvSpPr>
          <p:nvPr/>
        </p:nvSpPr>
        <p:spPr bwMode="auto">
          <a:xfrm>
            <a:off x="6430963" y="5351463"/>
            <a:ext cx="609600" cy="152400"/>
          </a:xfrm>
          <a:prstGeom prst="line">
            <a:avLst/>
          </a:prstGeom>
          <a:noFill/>
          <a:ln w="9525">
            <a:solidFill>
              <a:schemeClr val="bg1"/>
            </a:solidFill>
            <a:round/>
            <a:headEnd/>
            <a:tailEnd type="triangle" w="med" len="med"/>
          </a:ln>
          <a:effectLst/>
        </p:spPr>
        <p:txBody>
          <a:bodyPr wrap="none" anchor="ctr"/>
          <a:lstStyle/>
          <a:p>
            <a:endParaRPr lang="en-IN"/>
          </a:p>
        </p:txBody>
      </p:sp>
      <p:sp>
        <p:nvSpPr>
          <p:cNvPr id="13327" name="Line 39"/>
          <p:cNvSpPr>
            <a:spLocks noChangeShapeType="1"/>
          </p:cNvSpPr>
          <p:nvPr/>
        </p:nvSpPr>
        <p:spPr bwMode="auto">
          <a:xfrm flipV="1">
            <a:off x="6430963" y="5580063"/>
            <a:ext cx="609600" cy="152400"/>
          </a:xfrm>
          <a:prstGeom prst="line">
            <a:avLst/>
          </a:prstGeom>
          <a:noFill/>
          <a:ln w="9525">
            <a:solidFill>
              <a:schemeClr val="bg1"/>
            </a:solidFill>
            <a:round/>
            <a:headEnd/>
            <a:tailEnd type="triangle" w="med" len="med"/>
          </a:ln>
          <a:effectLst/>
        </p:spPr>
        <p:txBody>
          <a:bodyPr wrap="none" anchor="ctr"/>
          <a:lstStyle/>
          <a:p>
            <a:endParaRPr lang="en-IN"/>
          </a:p>
        </p:txBody>
      </p:sp>
      <p:grpSp>
        <p:nvGrpSpPr>
          <p:cNvPr id="4" name="Group 40"/>
          <p:cNvGrpSpPr>
            <a:grpSpLocks/>
          </p:cNvGrpSpPr>
          <p:nvPr/>
        </p:nvGrpSpPr>
        <p:grpSpPr bwMode="auto">
          <a:xfrm>
            <a:off x="6891338" y="5275263"/>
            <a:ext cx="1673225" cy="457200"/>
            <a:chOff x="1408" y="2838"/>
            <a:chExt cx="1054" cy="288"/>
          </a:xfrm>
        </p:grpSpPr>
        <p:sp>
          <p:nvSpPr>
            <p:cNvPr id="13331" name="Text Box 41"/>
            <p:cNvSpPr txBox="1">
              <a:spLocks noChangeArrowheads="1"/>
            </p:cNvSpPr>
            <p:nvPr/>
          </p:nvSpPr>
          <p:spPr bwMode="auto">
            <a:xfrm>
              <a:off x="1408" y="2838"/>
              <a:ext cx="1054" cy="288"/>
            </a:xfrm>
            <a:prstGeom prst="rect">
              <a:avLst/>
            </a:prstGeom>
            <a:noFill/>
            <a:ln w="9525">
              <a:noFill/>
              <a:miter lim="800000"/>
              <a:headEnd/>
              <a:tailEnd/>
            </a:ln>
            <a:effectLst/>
          </p:spPr>
          <p:txBody>
            <a:bodyPr>
              <a:spAutoFit/>
            </a:bodyPr>
            <a:lstStyle/>
            <a:p>
              <a:pPr algn="ctr"/>
              <a:r>
                <a:rPr lang="en-US" sz="2400" dirty="0">
                  <a:solidFill>
                    <a:srgbClr val="FFFF00"/>
                  </a:solidFill>
                </a:rPr>
                <a:t>“Java"</a:t>
              </a:r>
            </a:p>
          </p:txBody>
        </p:sp>
        <p:sp>
          <p:nvSpPr>
            <p:cNvPr id="13332" name="AutoShape 42"/>
            <p:cNvSpPr>
              <a:spLocks noChangeArrowheads="1"/>
            </p:cNvSpPr>
            <p:nvPr/>
          </p:nvSpPr>
          <p:spPr bwMode="auto">
            <a:xfrm>
              <a:off x="1500" y="2866"/>
              <a:ext cx="898" cy="247"/>
            </a:xfrm>
            <a:prstGeom prst="roundRect">
              <a:avLst>
                <a:gd name="adj" fmla="val 16667"/>
              </a:avLst>
            </a:prstGeom>
            <a:noFill/>
            <a:ln w="9525">
              <a:solidFill>
                <a:schemeClr val="bg1"/>
              </a:solidFill>
              <a:round/>
              <a:headEnd/>
              <a:tailEnd/>
            </a:ln>
            <a:effectLst/>
          </p:spPr>
          <p:txBody>
            <a:bodyPr wrap="none" anchor="ctr"/>
            <a:lstStyle/>
            <a:p>
              <a:endParaRPr lang="en-US"/>
            </a:p>
          </p:txBody>
        </p:sp>
      </p:grpSp>
      <p:sp>
        <p:nvSpPr>
          <p:cNvPr id="13329" name="Text Box 43"/>
          <p:cNvSpPr txBox="1">
            <a:spLocks noChangeArrowheads="1"/>
          </p:cNvSpPr>
          <p:nvPr/>
        </p:nvSpPr>
        <p:spPr bwMode="auto">
          <a:xfrm>
            <a:off x="5540375" y="5580063"/>
            <a:ext cx="890588" cy="346075"/>
          </a:xfrm>
          <a:prstGeom prst="rect">
            <a:avLst/>
          </a:prstGeom>
          <a:noFill/>
          <a:ln w="9525">
            <a:solidFill>
              <a:schemeClr val="bg1"/>
            </a:solidFill>
            <a:miter lim="800000"/>
            <a:headEnd/>
            <a:tailEnd/>
          </a:ln>
          <a:effectLst/>
        </p:spPr>
        <p:txBody>
          <a:bodyPr>
            <a:spAutoFit/>
          </a:bodyPr>
          <a:lstStyle/>
          <a:p>
            <a:pPr algn="ctr"/>
            <a:r>
              <a:rPr lang="en-US" sz="1600" dirty="0">
                <a:solidFill>
                  <a:schemeClr val="bg1"/>
                </a:solidFill>
              </a:rPr>
              <a:t>word2</a:t>
            </a:r>
          </a:p>
        </p:txBody>
      </p:sp>
      <p:sp>
        <p:nvSpPr>
          <p:cNvPr id="13330" name="Text Box 44"/>
          <p:cNvSpPr txBox="1">
            <a:spLocks noChangeArrowheads="1"/>
          </p:cNvSpPr>
          <p:nvPr/>
        </p:nvSpPr>
        <p:spPr bwMode="auto">
          <a:xfrm>
            <a:off x="1506538" y="4665663"/>
            <a:ext cx="5538787" cy="366712"/>
          </a:xfrm>
          <a:prstGeom prst="rect">
            <a:avLst/>
          </a:prstGeom>
          <a:noFill/>
          <a:ln w="9525">
            <a:noFill/>
            <a:miter lim="800000"/>
            <a:headEnd/>
            <a:tailEnd/>
          </a:ln>
          <a:effectLst/>
        </p:spPr>
        <p:txBody>
          <a:bodyPr>
            <a:spAutoFit/>
          </a:bodyPr>
          <a:lstStyle/>
          <a:p>
            <a:r>
              <a:rPr lang="en-US" dirty="0">
                <a:solidFill>
                  <a:srgbClr val="FFFF00"/>
                </a:solidFill>
              </a:rPr>
              <a:t>Assignment: Both variables point to the same String.</a:t>
            </a:r>
          </a:p>
        </p:txBody>
      </p:sp>
      <p:sp>
        <p:nvSpPr>
          <p:cNvPr id="25" name="Text Box 14"/>
          <p:cNvSpPr txBox="1">
            <a:spLocks noChangeArrowheads="1"/>
          </p:cNvSpPr>
          <p:nvPr/>
        </p:nvSpPr>
        <p:spPr bwMode="auto">
          <a:xfrm>
            <a:off x="1142976" y="5929330"/>
            <a:ext cx="3943352" cy="369332"/>
          </a:xfrm>
          <a:prstGeom prst="rect">
            <a:avLst/>
          </a:prstGeom>
          <a:solidFill>
            <a:srgbClr val="CCECFF"/>
          </a:solidFill>
          <a:ln w="9525">
            <a:noFill/>
            <a:miter lim="800000"/>
            <a:headEnd/>
            <a:tailEnd/>
          </a:ln>
          <a:effectLst/>
        </p:spPr>
        <p:txBody>
          <a:bodyPr wrap="square">
            <a:spAutoFit/>
          </a:bodyPr>
          <a:lstStyle/>
          <a:p>
            <a:r>
              <a:rPr lang="en-US" dirty="0"/>
              <a:t>String word3= “Java”;</a:t>
            </a:r>
          </a:p>
        </p:txBody>
      </p:sp>
      <p:sp>
        <p:nvSpPr>
          <p:cNvPr id="26" name="Line 39"/>
          <p:cNvSpPr>
            <a:spLocks noChangeShapeType="1"/>
          </p:cNvSpPr>
          <p:nvPr/>
        </p:nvSpPr>
        <p:spPr bwMode="auto">
          <a:xfrm flipV="1">
            <a:off x="6391282" y="5715016"/>
            <a:ext cx="681048" cy="509590"/>
          </a:xfrm>
          <a:prstGeom prst="line">
            <a:avLst/>
          </a:prstGeom>
          <a:noFill/>
          <a:ln w="9525">
            <a:solidFill>
              <a:schemeClr val="bg1"/>
            </a:solidFill>
            <a:round/>
            <a:headEnd/>
            <a:tailEnd type="triangle" w="med" len="med"/>
          </a:ln>
          <a:effectLst/>
        </p:spPr>
        <p:txBody>
          <a:bodyPr wrap="none" anchor="ctr"/>
          <a:lstStyle/>
          <a:p>
            <a:endParaRPr lang="en-IN"/>
          </a:p>
        </p:txBody>
      </p:sp>
      <p:sp>
        <p:nvSpPr>
          <p:cNvPr id="27" name="Text Box 43"/>
          <p:cNvSpPr txBox="1">
            <a:spLocks noChangeArrowheads="1"/>
          </p:cNvSpPr>
          <p:nvPr/>
        </p:nvSpPr>
        <p:spPr bwMode="auto">
          <a:xfrm>
            <a:off x="5500694" y="6072206"/>
            <a:ext cx="890588" cy="346075"/>
          </a:xfrm>
          <a:prstGeom prst="rect">
            <a:avLst/>
          </a:prstGeom>
          <a:noFill/>
          <a:ln w="9525">
            <a:solidFill>
              <a:schemeClr val="bg1"/>
            </a:solidFill>
            <a:miter lim="800000"/>
            <a:headEnd/>
            <a:tailEnd/>
          </a:ln>
          <a:effectLst/>
        </p:spPr>
        <p:txBody>
          <a:bodyPr wrap="square">
            <a:spAutoFit/>
          </a:bodyPr>
          <a:lstStyle/>
          <a:p>
            <a:pPr algn="ctr"/>
            <a:r>
              <a:rPr lang="en-US" sz="1600" dirty="0">
                <a:solidFill>
                  <a:schemeClr val="bg1"/>
                </a:solidFill>
              </a:rPr>
              <a:t>word3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2" dur="500"/>
                                        <p:tgtEl>
                                          <p:spTgt spid="133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23"/>
                                        </p:tgtEl>
                                        <p:attrNameLst>
                                          <p:attrName>style.visibility</p:attrName>
                                        </p:attrNameLst>
                                      </p:cBhvr>
                                      <p:to>
                                        <p:strVal val="visible"/>
                                      </p:to>
                                    </p:set>
                                    <p:animEffect transition="in" filter="blinds(horizontal)">
                                      <p:cBhvr>
                                        <p:cTn id="17" dur="500"/>
                                        <p:tgtEl>
                                          <p:spTgt spid="1332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3316"/>
                                        </p:tgtEl>
                                        <p:attrNameLst>
                                          <p:attrName>style.visibility</p:attrName>
                                        </p:attrNameLst>
                                      </p:cBhvr>
                                      <p:to>
                                        <p:strVal val="visible"/>
                                      </p:to>
                                    </p:set>
                                    <p:animEffect transition="in" filter="blinds(horizontal)">
                                      <p:cBhvr>
                                        <p:cTn id="20" dur="500"/>
                                        <p:tgtEl>
                                          <p:spTgt spid="1331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317"/>
                                        </p:tgtEl>
                                        <p:attrNameLst>
                                          <p:attrName>style.visibility</p:attrName>
                                        </p:attrNameLst>
                                      </p:cBhvr>
                                      <p:to>
                                        <p:strVal val="visible"/>
                                      </p:to>
                                    </p:set>
                                    <p:animEffect transition="in" filter="blinds(horizontal)">
                                      <p:cBhvr>
                                        <p:cTn id="25" dur="500"/>
                                        <p:tgtEl>
                                          <p:spTgt spid="1331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318"/>
                                        </p:tgtEl>
                                        <p:attrNameLst>
                                          <p:attrName>style.visibility</p:attrName>
                                        </p:attrNameLst>
                                      </p:cBhvr>
                                      <p:to>
                                        <p:strVal val="visible"/>
                                      </p:to>
                                    </p:set>
                                    <p:animEffect transition="in" filter="blinds(horizontal)">
                                      <p:cBhvr>
                                        <p:cTn id="28" dur="500"/>
                                        <p:tgtEl>
                                          <p:spTgt spid="13318"/>
                                        </p:tgtEl>
                                      </p:cBhvr>
                                    </p:animEffect>
                                  </p:childTnLst>
                                </p:cTn>
                              </p:par>
                              <p:par>
                                <p:cTn id="29" presetID="3" presetClass="entr" presetSubtype="1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3319"/>
                                        </p:tgtEl>
                                        <p:attrNameLst>
                                          <p:attrName>style.visibility</p:attrName>
                                        </p:attrNameLst>
                                      </p:cBhvr>
                                      <p:to>
                                        <p:strVal val="visible"/>
                                      </p:to>
                                    </p:set>
                                    <p:animEffect transition="in" filter="blinds(horizontal)">
                                      <p:cBhvr>
                                        <p:cTn id="36" dur="500"/>
                                        <p:tgtEl>
                                          <p:spTgt spid="1331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3320"/>
                                        </p:tgtEl>
                                        <p:attrNameLst>
                                          <p:attrName>style.visibility</p:attrName>
                                        </p:attrNameLst>
                                      </p:cBhvr>
                                      <p:to>
                                        <p:strVal val="visible"/>
                                      </p:to>
                                    </p:set>
                                    <p:animEffect transition="in" filter="blinds(horizontal)">
                                      <p:cBhvr>
                                        <p:cTn id="39" dur="500"/>
                                        <p:tgtEl>
                                          <p:spTgt spid="13320"/>
                                        </p:tgtEl>
                                      </p:cBhvr>
                                    </p:animEffect>
                                  </p:childTnLst>
                                </p:cTn>
                              </p:par>
                              <p:par>
                                <p:cTn id="40" presetID="3" presetClass="entr" presetSubtype="10" fill="hold"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linds(horizontal)">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330"/>
                                        </p:tgtEl>
                                        <p:attrNameLst>
                                          <p:attrName>style.visibility</p:attrName>
                                        </p:attrNameLst>
                                      </p:cBhvr>
                                      <p:to>
                                        <p:strVal val="visible"/>
                                      </p:to>
                                    </p:set>
                                    <p:animEffect transition="in" filter="blinds(horizontal)">
                                      <p:cBhvr>
                                        <p:cTn id="47" dur="500"/>
                                        <p:tgtEl>
                                          <p:spTgt spid="13330"/>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3324"/>
                                        </p:tgtEl>
                                        <p:attrNameLst>
                                          <p:attrName>style.visibility</p:attrName>
                                        </p:attrNameLst>
                                      </p:cBhvr>
                                      <p:to>
                                        <p:strVal val="visible"/>
                                      </p:to>
                                    </p:set>
                                    <p:animEffect transition="in" filter="blinds(horizontal)">
                                      <p:cBhvr>
                                        <p:cTn id="50" dur="500"/>
                                        <p:tgtEl>
                                          <p:spTgt spid="1332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3325"/>
                                        </p:tgtEl>
                                        <p:attrNameLst>
                                          <p:attrName>style.visibility</p:attrName>
                                        </p:attrNameLst>
                                      </p:cBhvr>
                                      <p:to>
                                        <p:strVal val="visible"/>
                                      </p:to>
                                    </p:set>
                                    <p:animEffect transition="in" filter="blinds(horizontal)">
                                      <p:cBhvr>
                                        <p:cTn id="55" dur="500"/>
                                        <p:tgtEl>
                                          <p:spTgt spid="13325"/>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3329"/>
                                        </p:tgtEl>
                                        <p:attrNameLst>
                                          <p:attrName>style.visibility</p:attrName>
                                        </p:attrNameLst>
                                      </p:cBhvr>
                                      <p:to>
                                        <p:strVal val="visible"/>
                                      </p:to>
                                    </p:set>
                                    <p:animEffect transition="in" filter="blinds(horizontal)">
                                      <p:cBhvr>
                                        <p:cTn id="58" dur="500"/>
                                        <p:tgtEl>
                                          <p:spTgt spid="1332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3327"/>
                                        </p:tgtEl>
                                        <p:attrNameLst>
                                          <p:attrName>style.visibility</p:attrName>
                                        </p:attrNameLst>
                                      </p:cBhvr>
                                      <p:to>
                                        <p:strVal val="visible"/>
                                      </p:to>
                                    </p:set>
                                    <p:animEffect transition="in" filter="blinds(horizontal)">
                                      <p:cBhvr>
                                        <p:cTn id="61" dur="500"/>
                                        <p:tgtEl>
                                          <p:spTgt spid="13327"/>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3326"/>
                                        </p:tgtEl>
                                        <p:attrNameLst>
                                          <p:attrName>style.visibility</p:attrName>
                                        </p:attrNameLst>
                                      </p:cBhvr>
                                      <p:to>
                                        <p:strVal val="visible"/>
                                      </p:to>
                                    </p:set>
                                    <p:animEffect transition="in" filter="blinds(horizontal)">
                                      <p:cBhvr>
                                        <p:cTn id="64" dur="500"/>
                                        <p:tgtEl>
                                          <p:spTgt spid="13326"/>
                                        </p:tgtEl>
                                      </p:cBhvr>
                                    </p:animEffect>
                                  </p:childTnLst>
                                </p:cTn>
                              </p:par>
                              <p:par>
                                <p:cTn id="65" presetID="3" presetClass="entr" presetSubtype="10" fill="hold" nodeType="with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blinds(horizontal)">
                                      <p:cBhvr>
                                        <p:cTn id="67" dur="500"/>
                                        <p:tgtEl>
                                          <p:spTgt spid="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blinds(horizontal)">
                                      <p:cBhvr>
                                        <p:cTn id="72" dur="500"/>
                                        <p:tgtEl>
                                          <p:spTgt spid="25"/>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blinds(horizontal)">
                                      <p:cBhvr>
                                        <p:cTn id="75" dur="500"/>
                                        <p:tgtEl>
                                          <p:spTgt spid="27"/>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blinds(horizontal)">
                                      <p:cBhvr>
                                        <p:cTn id="7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P spid="13317" grpId="0" animBg="1"/>
      <p:bldP spid="13318" grpId="0" animBg="1"/>
      <p:bldP spid="13319" grpId="0" animBg="1"/>
      <p:bldP spid="13320" grpId="0" animBg="1"/>
      <p:bldP spid="13323" grpId="0"/>
      <p:bldP spid="13324" grpId="0" animBg="1"/>
      <p:bldP spid="13325" grpId="0" animBg="1"/>
      <p:bldP spid="13326" grpId="0" animBg="1"/>
      <p:bldP spid="13327" grpId="0" animBg="1"/>
      <p:bldP spid="13329" grpId="0" animBg="1"/>
      <p:bldP spid="13330" grpId="0"/>
      <p:bldP spid="25" grpId="0" animBg="1"/>
      <p:bldP spid="26" grpId="0" animBg="1"/>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sz="4000" b="1" dirty="0">
                <a:solidFill>
                  <a:schemeClr val="bg1"/>
                </a:solidFill>
              </a:rPr>
              <a:t>Other Constructors</a:t>
            </a:r>
          </a:p>
        </p:txBody>
      </p:sp>
      <p:sp>
        <p:nvSpPr>
          <p:cNvPr id="14339" name="Rectangle 3"/>
          <p:cNvSpPr>
            <a:spLocks noGrp="1" noChangeArrowheads="1"/>
          </p:cNvSpPr>
          <p:nvPr>
            <p:ph type="body" idx="1"/>
          </p:nvPr>
        </p:nvSpPr>
        <p:spPr/>
        <p:txBody>
          <a:bodyPr>
            <a:normAutofit/>
          </a:bodyPr>
          <a:lstStyle/>
          <a:p>
            <a:pPr eaLnBrk="1" hangingPunct="1">
              <a:buFont typeface="Wingdings" pitchFamily="2" charset="2"/>
              <a:buNone/>
            </a:pPr>
            <a:r>
              <a:rPr lang="en-US" sz="2800" dirty="0">
                <a:solidFill>
                  <a:schemeClr val="bg1"/>
                </a:solidFill>
              </a:rPr>
              <a:t>Most other constructors take an array as a parameter </a:t>
            </a:r>
          </a:p>
          <a:p>
            <a:pPr eaLnBrk="1" hangingPunct="1">
              <a:buFont typeface="Wingdings" pitchFamily="2" charset="2"/>
              <a:buNone/>
            </a:pPr>
            <a:r>
              <a:rPr lang="en-US" sz="2800" dirty="0">
                <a:solidFill>
                  <a:schemeClr val="bg1"/>
                </a:solidFill>
              </a:rPr>
              <a:t>to create a </a:t>
            </a:r>
            <a:r>
              <a:rPr lang="en-US" sz="2800" dirty="0">
                <a:solidFill>
                  <a:srgbClr val="FFFF00"/>
                </a:solidFill>
              </a:rPr>
              <a:t>String</a:t>
            </a:r>
            <a:r>
              <a:rPr lang="en-US" sz="2800" dirty="0">
                <a:solidFill>
                  <a:schemeClr val="bg1"/>
                </a:solidFill>
              </a:rPr>
              <a:t>.</a:t>
            </a:r>
          </a:p>
        </p:txBody>
      </p:sp>
      <p:sp>
        <p:nvSpPr>
          <p:cNvPr id="14340" name="Text Box 4"/>
          <p:cNvSpPr txBox="1">
            <a:spLocks noChangeArrowheads="1"/>
          </p:cNvSpPr>
          <p:nvPr/>
        </p:nvSpPr>
        <p:spPr bwMode="auto">
          <a:xfrm>
            <a:off x="642910" y="3270250"/>
            <a:ext cx="7786742" cy="707886"/>
          </a:xfrm>
          <a:prstGeom prst="rect">
            <a:avLst/>
          </a:prstGeom>
          <a:solidFill>
            <a:srgbClr val="CCECFF"/>
          </a:solidFill>
          <a:ln w="9525">
            <a:noFill/>
            <a:miter lim="800000"/>
            <a:headEnd/>
            <a:tailEnd/>
          </a:ln>
          <a:effectLst/>
        </p:spPr>
        <p:txBody>
          <a:bodyPr wrap="square">
            <a:spAutoFit/>
          </a:bodyPr>
          <a:lstStyle/>
          <a:p>
            <a:pPr>
              <a:spcBef>
                <a:spcPct val="0"/>
              </a:spcBef>
            </a:pPr>
            <a:r>
              <a:rPr lang="en-US" sz="2000" b="1" dirty="0">
                <a:latin typeface="Lucida Console" pitchFamily="49" charset="0"/>
              </a:rPr>
              <a:t>char[] letters = {‘J’, ‘a’, ‘v’, ‘a’};</a:t>
            </a:r>
            <a:br>
              <a:rPr lang="en-US" sz="2000" b="1" dirty="0">
                <a:latin typeface="Lucida Console" pitchFamily="49" charset="0"/>
              </a:rPr>
            </a:br>
            <a:r>
              <a:rPr lang="en-US" sz="2000" b="1" dirty="0">
                <a:latin typeface="Lucida Console" pitchFamily="49" charset="0"/>
              </a:rPr>
              <a:t>String word = new String(letters);</a:t>
            </a:r>
            <a:r>
              <a:rPr lang="en-US" sz="2000" b="1" i="1" dirty="0">
                <a:solidFill>
                  <a:srgbClr val="FF0000"/>
                </a:solidFill>
                <a:latin typeface="Lucida Console" pitchFamily="49" charset="0"/>
              </a:rPr>
              <a:t>//”Java”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blinds(horizontal)">
                                      <p:cBhvr>
                                        <p:cTn id="7" dur="500"/>
                                        <p:tgtEl>
                                          <p:spTgt spid="143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hangingPunct="1"/>
            <a:r>
              <a:rPr lang="en-US" sz="4000" b="1" dirty="0">
                <a:solidFill>
                  <a:schemeClr val="bg1"/>
                </a:solidFill>
              </a:rPr>
              <a:t>Methods — length, </a:t>
            </a:r>
            <a:r>
              <a:rPr lang="en-US" sz="4000" b="1" dirty="0" err="1">
                <a:solidFill>
                  <a:schemeClr val="bg1"/>
                </a:solidFill>
              </a:rPr>
              <a:t>charAt</a:t>
            </a:r>
            <a:endParaRPr lang="en-US" sz="4000" b="1" dirty="0">
              <a:solidFill>
                <a:schemeClr val="bg1"/>
              </a:solidFill>
            </a:endParaRPr>
          </a:p>
        </p:txBody>
      </p:sp>
      <p:sp>
        <p:nvSpPr>
          <p:cNvPr id="15363" name="Rectangle 4"/>
          <p:cNvSpPr>
            <a:spLocks noGrp="1" noChangeArrowheads="1"/>
          </p:cNvSpPr>
          <p:nvPr>
            <p:ph type="body" sz="half" idx="1"/>
          </p:nvPr>
        </p:nvSpPr>
        <p:spPr>
          <a:xfrm>
            <a:off x="500034" y="1839913"/>
            <a:ext cx="2843241" cy="1339850"/>
          </a:xfrm>
          <a:noFill/>
        </p:spPr>
        <p:txBody>
          <a:bodyPr>
            <a:normAutofit/>
          </a:bodyPr>
          <a:lstStyle/>
          <a:p>
            <a:pPr marL="342900" indent="-342900" eaLnBrk="1" hangingPunct="1">
              <a:buFont typeface="Wingdings" pitchFamily="2" charset="2"/>
              <a:buNone/>
            </a:pPr>
            <a:r>
              <a:rPr lang="en-US" sz="2400" b="1" dirty="0" err="1">
                <a:solidFill>
                  <a:schemeClr val="bg1"/>
                </a:solidFill>
              </a:rPr>
              <a:t>int</a:t>
            </a:r>
            <a:r>
              <a:rPr lang="en-US" sz="2400" b="1" dirty="0">
                <a:solidFill>
                  <a:schemeClr val="bg1"/>
                </a:solidFill>
              </a:rPr>
              <a:t> length();</a:t>
            </a:r>
          </a:p>
          <a:p>
            <a:pPr marL="342900" indent="-342900" eaLnBrk="1" hangingPunct="1"/>
            <a:endParaRPr lang="en-US" sz="2400" dirty="0"/>
          </a:p>
          <a:p>
            <a:pPr marL="342900" indent="-342900" eaLnBrk="1" hangingPunct="1">
              <a:buFont typeface="Wingdings" pitchFamily="2" charset="2"/>
              <a:buNone/>
            </a:pPr>
            <a:r>
              <a:rPr lang="en-US" sz="2400" b="1" dirty="0">
                <a:solidFill>
                  <a:schemeClr val="bg1"/>
                </a:solidFill>
              </a:rPr>
              <a:t>char </a:t>
            </a:r>
            <a:r>
              <a:rPr lang="en-US" sz="2400" b="1" dirty="0" err="1">
                <a:solidFill>
                  <a:schemeClr val="bg1"/>
                </a:solidFill>
              </a:rPr>
              <a:t>charAt</a:t>
            </a:r>
            <a:r>
              <a:rPr lang="en-US" sz="2400" b="1" dirty="0">
                <a:solidFill>
                  <a:schemeClr val="bg1"/>
                </a:solidFill>
              </a:rPr>
              <a:t>(</a:t>
            </a:r>
            <a:r>
              <a:rPr lang="en-US" sz="2400" b="1" dirty="0" err="1">
                <a:solidFill>
                  <a:schemeClr val="bg1"/>
                </a:solidFill>
              </a:rPr>
              <a:t>int</a:t>
            </a:r>
            <a:r>
              <a:rPr lang="en-US" sz="2400" b="1" dirty="0">
                <a:solidFill>
                  <a:schemeClr val="bg1"/>
                </a:solidFill>
              </a:rPr>
              <a:t> </a:t>
            </a:r>
            <a:r>
              <a:rPr lang="en-US" sz="2400" b="1" dirty="0" err="1">
                <a:solidFill>
                  <a:schemeClr val="bg1"/>
                </a:solidFill>
              </a:rPr>
              <a:t>i</a:t>
            </a:r>
            <a:r>
              <a:rPr lang="en-US" sz="2400" b="1" dirty="0">
                <a:solidFill>
                  <a:schemeClr val="bg1"/>
                </a:solidFill>
              </a:rPr>
              <a:t>);</a:t>
            </a:r>
          </a:p>
          <a:p>
            <a:pPr marL="342900" indent="-342900" eaLnBrk="1" hangingPunct="1">
              <a:spcBef>
                <a:spcPct val="0"/>
              </a:spcBef>
            </a:pPr>
            <a:endParaRPr lang="en-US" sz="2400" dirty="0"/>
          </a:p>
        </p:txBody>
      </p:sp>
      <p:sp>
        <p:nvSpPr>
          <p:cNvPr id="15364" name="Rectangle 5"/>
          <p:cNvSpPr>
            <a:spLocks noChangeArrowheads="1"/>
          </p:cNvSpPr>
          <p:nvPr/>
        </p:nvSpPr>
        <p:spPr bwMode="auto">
          <a:xfrm>
            <a:off x="3668713" y="1839913"/>
            <a:ext cx="4713287" cy="1395412"/>
          </a:xfrm>
          <a:prstGeom prst="rect">
            <a:avLst/>
          </a:prstGeom>
          <a:noFill/>
          <a:ln w="9525">
            <a:noFill/>
            <a:miter lim="800000"/>
            <a:headEnd/>
            <a:tailEnd/>
          </a:ln>
        </p:spPr>
        <p:txBody>
          <a:bodyPr/>
          <a:lstStyle/>
          <a:p>
            <a:pPr marL="342900" indent="-342900" eaLnBrk="1" hangingPunct="1">
              <a:spcBef>
                <a:spcPct val="0"/>
              </a:spcBef>
              <a:buClr>
                <a:schemeClr val="accent1"/>
              </a:buClr>
              <a:buSzPct val="70000"/>
              <a:buFont typeface="Wingdings" pitchFamily="2" charset="2"/>
              <a:buChar char="n"/>
            </a:pPr>
            <a:r>
              <a:rPr lang="en-US" sz="2000" dirty="0">
                <a:solidFill>
                  <a:schemeClr val="bg1"/>
                </a:solidFill>
              </a:rPr>
              <a:t>Returns the number of characters in the string</a:t>
            </a:r>
            <a:br>
              <a:rPr lang="en-US" sz="2000" dirty="0"/>
            </a:br>
            <a:endParaRPr lang="en-US" sz="2000" dirty="0"/>
          </a:p>
          <a:p>
            <a:pPr marL="342900" indent="-342900" eaLnBrk="1" hangingPunct="1">
              <a:spcBef>
                <a:spcPct val="0"/>
              </a:spcBef>
              <a:buClr>
                <a:schemeClr val="accent1"/>
              </a:buClr>
              <a:buSzPct val="70000"/>
              <a:buFont typeface="Wingdings" pitchFamily="2" charset="2"/>
              <a:buChar char="n"/>
            </a:pPr>
            <a:r>
              <a:rPr lang="en-US" sz="2000" dirty="0">
                <a:solidFill>
                  <a:schemeClr val="bg1"/>
                </a:solidFill>
              </a:rPr>
              <a:t>Returns the char at position </a:t>
            </a:r>
            <a:r>
              <a:rPr lang="en-US" sz="2000" dirty="0" err="1">
                <a:solidFill>
                  <a:schemeClr val="bg1"/>
                </a:solidFill>
              </a:rPr>
              <a:t>i</a:t>
            </a:r>
            <a:r>
              <a:rPr lang="en-US" sz="2000" dirty="0">
                <a:solidFill>
                  <a:schemeClr val="bg1"/>
                </a:solidFill>
              </a:rPr>
              <a:t>.</a:t>
            </a:r>
          </a:p>
        </p:txBody>
      </p:sp>
      <p:sp>
        <p:nvSpPr>
          <p:cNvPr id="23558" name="Text Box 6"/>
          <p:cNvSpPr txBox="1">
            <a:spLocks noChangeArrowheads="1"/>
          </p:cNvSpPr>
          <p:nvPr/>
        </p:nvSpPr>
        <p:spPr bwMode="auto">
          <a:xfrm>
            <a:off x="6521450" y="4989513"/>
            <a:ext cx="1111250" cy="830997"/>
          </a:xfrm>
          <a:prstGeom prst="rect">
            <a:avLst/>
          </a:prstGeom>
          <a:noFill/>
          <a:ln w="9525">
            <a:noFill/>
            <a:miter lim="800000"/>
            <a:headEnd/>
            <a:tailEnd/>
          </a:ln>
          <a:effectLst/>
        </p:spPr>
        <p:txBody>
          <a:bodyPr>
            <a:spAutoFit/>
          </a:bodyPr>
          <a:lstStyle/>
          <a:p>
            <a:r>
              <a:rPr lang="en-US" sz="1600" dirty="0"/>
              <a:t> </a:t>
            </a:r>
            <a:r>
              <a:rPr lang="en-US" sz="2400" dirty="0">
                <a:solidFill>
                  <a:srgbClr val="FFFF00"/>
                </a:solidFill>
              </a:rPr>
              <a:t>7</a:t>
            </a:r>
          </a:p>
          <a:p>
            <a:r>
              <a:rPr lang="en-US" sz="2400" dirty="0">
                <a:solidFill>
                  <a:srgbClr val="FFFF00"/>
                </a:solidFill>
              </a:rPr>
              <a:t>’n'</a:t>
            </a:r>
          </a:p>
        </p:txBody>
      </p:sp>
      <p:sp>
        <p:nvSpPr>
          <p:cNvPr id="15366" name="Text Box 7"/>
          <p:cNvSpPr txBox="1">
            <a:spLocks noChangeArrowheads="1"/>
          </p:cNvSpPr>
          <p:nvPr/>
        </p:nvSpPr>
        <p:spPr bwMode="auto">
          <a:xfrm>
            <a:off x="1368425" y="4970463"/>
            <a:ext cx="3962400" cy="830997"/>
          </a:xfrm>
          <a:prstGeom prst="rect">
            <a:avLst/>
          </a:prstGeom>
          <a:solidFill>
            <a:srgbClr val="CCECFF"/>
          </a:solidFill>
          <a:ln w="9525">
            <a:noFill/>
            <a:miter lim="800000"/>
            <a:headEnd/>
            <a:tailEnd/>
          </a:ln>
          <a:effectLst/>
        </p:spPr>
        <p:txBody>
          <a:bodyPr>
            <a:spAutoFit/>
          </a:bodyPr>
          <a:lstStyle/>
          <a:p>
            <a:r>
              <a:rPr lang="en-US" sz="2400" dirty="0"/>
              <a:t>”</a:t>
            </a:r>
            <a:r>
              <a:rPr lang="en-US" sz="2400" dirty="0" err="1"/>
              <a:t>Problem”.length</a:t>
            </a:r>
            <a:r>
              <a:rPr lang="en-US" sz="2400" dirty="0"/>
              <a:t>();</a:t>
            </a:r>
          </a:p>
          <a:p>
            <a:r>
              <a:rPr lang="en-US" sz="2400" dirty="0"/>
              <a:t>”</a:t>
            </a:r>
            <a:r>
              <a:rPr lang="en-US" sz="2400" dirty="0" err="1"/>
              <a:t>Window”.charAt</a:t>
            </a:r>
            <a:r>
              <a:rPr lang="en-US" sz="2400" dirty="0"/>
              <a:t> (2);</a:t>
            </a:r>
          </a:p>
        </p:txBody>
      </p:sp>
      <p:sp>
        <p:nvSpPr>
          <p:cNvPr id="15367" name="Text Box 8"/>
          <p:cNvSpPr txBox="1">
            <a:spLocks noChangeArrowheads="1"/>
          </p:cNvSpPr>
          <p:nvPr/>
        </p:nvSpPr>
        <p:spPr bwMode="auto">
          <a:xfrm>
            <a:off x="6092825" y="4494213"/>
            <a:ext cx="1447800" cy="457200"/>
          </a:xfrm>
          <a:prstGeom prst="rect">
            <a:avLst/>
          </a:prstGeom>
          <a:noFill/>
          <a:ln w="9525">
            <a:noFill/>
            <a:miter lim="800000"/>
            <a:headEnd/>
            <a:tailEnd/>
          </a:ln>
          <a:effectLst/>
        </p:spPr>
        <p:txBody>
          <a:bodyPr>
            <a:spAutoFit/>
          </a:bodyPr>
          <a:lstStyle/>
          <a:p>
            <a:pPr algn="ctr"/>
            <a:r>
              <a:rPr lang="en-US" sz="2400" dirty="0">
                <a:solidFill>
                  <a:schemeClr val="bg1"/>
                </a:solidFill>
              </a:rPr>
              <a:t>Returns:</a:t>
            </a:r>
          </a:p>
        </p:txBody>
      </p:sp>
      <p:sp>
        <p:nvSpPr>
          <p:cNvPr id="15368" name="Line 9"/>
          <p:cNvSpPr>
            <a:spLocks noChangeShapeType="1"/>
          </p:cNvSpPr>
          <p:nvPr/>
        </p:nvSpPr>
        <p:spPr bwMode="auto">
          <a:xfrm>
            <a:off x="4368800" y="5764213"/>
            <a:ext cx="1895475" cy="14287"/>
          </a:xfrm>
          <a:prstGeom prst="line">
            <a:avLst/>
          </a:prstGeom>
          <a:noFill/>
          <a:ln w="9525">
            <a:solidFill>
              <a:srgbClr val="FF0000"/>
            </a:solidFill>
            <a:round/>
            <a:headEnd/>
            <a:tailEnd type="triangle" w="med" len="med"/>
          </a:ln>
          <a:effectLst/>
        </p:spPr>
        <p:txBody>
          <a:bodyPr wrap="none" anchor="ctr"/>
          <a:lstStyle/>
          <a:p>
            <a:endParaRPr lang="en-IN"/>
          </a:p>
        </p:txBody>
      </p:sp>
      <p:sp>
        <p:nvSpPr>
          <p:cNvPr id="15369" name="Line 10"/>
          <p:cNvSpPr>
            <a:spLocks noChangeShapeType="1"/>
          </p:cNvSpPr>
          <p:nvPr/>
        </p:nvSpPr>
        <p:spPr bwMode="auto">
          <a:xfrm>
            <a:off x="4957763" y="5246688"/>
            <a:ext cx="1312862" cy="0"/>
          </a:xfrm>
          <a:prstGeom prst="line">
            <a:avLst/>
          </a:prstGeom>
          <a:noFill/>
          <a:ln w="9525">
            <a:solidFill>
              <a:srgbClr val="FF0000"/>
            </a:solidFill>
            <a:round/>
            <a:headEnd/>
            <a:tailEnd type="triangle" w="med" len="med"/>
          </a:ln>
          <a:effectLst/>
        </p:spPr>
        <p:txBody>
          <a:bodyPr wrap="none" anchor="ctr"/>
          <a:lstStyle/>
          <a:p>
            <a:endParaRPr lang="en-IN"/>
          </a:p>
        </p:txBody>
      </p:sp>
      <p:sp>
        <p:nvSpPr>
          <p:cNvPr id="15370" name="Text Box 11"/>
          <p:cNvSpPr txBox="1">
            <a:spLocks noChangeArrowheads="1"/>
          </p:cNvSpPr>
          <p:nvPr/>
        </p:nvSpPr>
        <p:spPr bwMode="auto">
          <a:xfrm>
            <a:off x="1222375" y="3536950"/>
            <a:ext cx="6962775" cy="822325"/>
          </a:xfrm>
          <a:prstGeom prst="rect">
            <a:avLst/>
          </a:prstGeom>
          <a:solidFill>
            <a:schemeClr val="accent2">
              <a:lumMod val="60000"/>
              <a:lumOff val="40000"/>
            </a:schemeClr>
          </a:solidFill>
          <a:ln w="9525">
            <a:noFill/>
            <a:miter lim="800000"/>
            <a:headEnd/>
            <a:tailEnd/>
          </a:ln>
          <a:effectLst/>
        </p:spPr>
        <p:txBody>
          <a:bodyPr>
            <a:spAutoFit/>
          </a:bodyPr>
          <a:lstStyle/>
          <a:p>
            <a:r>
              <a:rPr lang="en-US" sz="2400" dirty="0"/>
              <a:t>Character positions in strings are numbered starting from 0 – just like arrays.</a:t>
            </a:r>
          </a:p>
        </p:txBody>
      </p:sp>
      <p:sp>
        <p:nvSpPr>
          <p:cNvPr id="15371" name="Line 12"/>
          <p:cNvSpPr>
            <a:spLocks noChangeShapeType="1"/>
          </p:cNvSpPr>
          <p:nvPr/>
        </p:nvSpPr>
        <p:spPr bwMode="auto">
          <a:xfrm flipV="1">
            <a:off x="2946400" y="3160713"/>
            <a:ext cx="0" cy="374650"/>
          </a:xfrm>
          <a:prstGeom prst="line">
            <a:avLst/>
          </a:prstGeom>
          <a:noFill/>
          <a:ln w="9525">
            <a:solidFill>
              <a:srgbClr val="FF0000"/>
            </a:solidFill>
            <a:round/>
            <a:headEnd/>
            <a:tailEnd type="stealth" w="med" len="med"/>
          </a:ln>
          <a:effec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3558"/>
                                        </p:tgtEl>
                                        <p:attrNameLst>
                                          <p:attrName>style.visibility</p:attrName>
                                        </p:attrNameLst>
                                      </p:cBhvr>
                                      <p:to>
                                        <p:strVal val="visible"/>
                                      </p:to>
                                    </p:set>
                                    <p:anim to="" calcmode="lin" valueType="num">
                                      <p:cBhvr>
                                        <p:cTn id="7" dur="1" fill="hold"/>
                                        <p:tgtEl>
                                          <p:spTgt spid="2355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sz="4000" b="1" dirty="0">
                <a:solidFill>
                  <a:schemeClr val="bg1"/>
                </a:solidFill>
              </a:rPr>
              <a:t>What Is The Output ?</a:t>
            </a:r>
          </a:p>
        </p:txBody>
      </p:sp>
      <p:sp>
        <p:nvSpPr>
          <p:cNvPr id="8195" name="Rectangle 3"/>
          <p:cNvSpPr>
            <a:spLocks noGrp="1" noChangeArrowheads="1"/>
          </p:cNvSpPr>
          <p:nvPr>
            <p:ph type="body" idx="1"/>
          </p:nvPr>
        </p:nvSpPr>
        <p:spPr/>
        <p:txBody>
          <a:bodyPr>
            <a:normAutofit/>
          </a:bodyPr>
          <a:lstStyle/>
          <a:p>
            <a:pPr>
              <a:buNone/>
            </a:pPr>
            <a:r>
              <a:rPr lang="en-US" sz="2800" dirty="0">
                <a:solidFill>
                  <a:schemeClr val="bg1"/>
                </a:solidFill>
              </a:rPr>
              <a:t>String x=“test”;</a:t>
            </a:r>
          </a:p>
          <a:p>
            <a:pPr>
              <a:buNone/>
            </a:pPr>
            <a:r>
              <a:rPr lang="en-US" sz="2800" dirty="0" err="1">
                <a:solidFill>
                  <a:schemeClr val="bg1"/>
                </a:solidFill>
              </a:rPr>
              <a:t>System.out.println</a:t>
            </a:r>
            <a:r>
              <a:rPr lang="en-US" sz="2800" dirty="0">
                <a:solidFill>
                  <a:schemeClr val="bg1"/>
                </a:solidFill>
              </a:rPr>
              <a:t>(</a:t>
            </a:r>
            <a:r>
              <a:rPr lang="en-US" sz="2800" dirty="0" err="1">
                <a:solidFill>
                  <a:schemeClr val="bg1"/>
                </a:solidFill>
              </a:rPr>
              <a:t>x.length</a:t>
            </a:r>
            <a:r>
              <a:rPr lang="en-US" sz="2800" dirty="0">
                <a:solidFill>
                  <a:schemeClr val="bg1"/>
                </a:solidFill>
              </a:rPr>
              <a:t>);</a:t>
            </a:r>
          </a:p>
          <a:p>
            <a:endParaRPr lang="en-US" sz="2800" dirty="0">
              <a:solidFill>
                <a:schemeClr val="bg1"/>
              </a:solidFill>
            </a:endParaRPr>
          </a:p>
          <a:p>
            <a:pPr>
              <a:buNone/>
            </a:pPr>
            <a:r>
              <a:rPr lang="en-US" sz="2800" dirty="0">
                <a:solidFill>
                  <a:schemeClr val="bg1"/>
                </a:solidFill>
              </a:rPr>
              <a:t>String [ ] months=new String[12];</a:t>
            </a:r>
          </a:p>
          <a:p>
            <a:pPr>
              <a:buNone/>
            </a:pPr>
            <a:r>
              <a:rPr lang="en-US" sz="2800" dirty="0" err="1">
                <a:solidFill>
                  <a:schemeClr val="bg1"/>
                </a:solidFill>
              </a:rPr>
              <a:t>System.out.println</a:t>
            </a:r>
            <a:r>
              <a:rPr lang="en-US" sz="2800" dirty="0">
                <a:solidFill>
                  <a:schemeClr val="bg1"/>
                </a:solidFill>
              </a:rPr>
              <a:t>(</a:t>
            </a:r>
            <a:r>
              <a:rPr lang="en-US" sz="2800" dirty="0" err="1">
                <a:solidFill>
                  <a:schemeClr val="bg1"/>
                </a:solidFill>
              </a:rPr>
              <a:t>months.length</a:t>
            </a:r>
            <a:r>
              <a:rPr lang="en-US" sz="2800" dirty="0">
                <a:solidFill>
                  <a:schemeClr val="bg1"/>
                </a:solidFill>
              </a:rPr>
              <a:t>());</a:t>
            </a:r>
          </a:p>
          <a:p>
            <a:endParaRPr lang="en-US" sz="2800" dirty="0"/>
          </a:p>
          <a:p>
            <a:r>
              <a:rPr lang="en-US" sz="2800" dirty="0">
                <a:solidFill>
                  <a:srgbClr val="FFFF00"/>
                </a:solidFill>
              </a:rPr>
              <a:t>Both codes will produce syntax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6" end="6"/>
                                            </p:txEl>
                                          </p:spTgt>
                                        </p:tgtEl>
                                        <p:attrNameLst>
                                          <p:attrName>style.visibility</p:attrName>
                                        </p:attrNameLst>
                                      </p:cBhvr>
                                      <p:to>
                                        <p:strVal val="visible"/>
                                      </p:to>
                                    </p:set>
                                    <p:animEffect transition="in" filter="blinds(horizontal)">
                                      <p:cBhvr>
                                        <p:cTn id="7" dur="5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chemeClr val="bg1"/>
                </a:solidFill>
              </a:rPr>
              <a:t>CHAPTER 20</a:t>
            </a:r>
            <a:endParaRPr lang="en-IN" sz="5400" dirty="0"/>
          </a:p>
        </p:txBody>
      </p:sp>
      <p:sp>
        <p:nvSpPr>
          <p:cNvPr id="3" name="Content Placeholder 2"/>
          <p:cNvSpPr>
            <a:spLocks noGrp="1"/>
          </p:cNvSpPr>
          <p:nvPr>
            <p:ph idx="1"/>
          </p:nvPr>
        </p:nvSpPr>
        <p:spPr>
          <a:xfrm>
            <a:off x="457200" y="1600200"/>
            <a:ext cx="8229600" cy="4900634"/>
          </a:xfrm>
        </p:spPr>
        <p:txBody>
          <a:bodyPr>
            <a:normAutofit/>
          </a:bodyPr>
          <a:lstStyle/>
          <a:p>
            <a:pPr>
              <a:lnSpc>
                <a:spcPct val="80000"/>
              </a:lnSpc>
              <a:buNone/>
            </a:pPr>
            <a:r>
              <a:rPr lang="en-US" sz="2000" dirty="0">
                <a:solidFill>
                  <a:schemeClr val="bg1"/>
                </a:solidFill>
              </a:rPr>
              <a:t> 			</a:t>
            </a:r>
          </a:p>
          <a:p>
            <a:pPr>
              <a:lnSpc>
                <a:spcPct val="80000"/>
              </a:lnSpc>
              <a:buNone/>
            </a:pPr>
            <a:r>
              <a:rPr lang="en-US" sz="2000" b="1" dirty="0">
                <a:solidFill>
                  <a:schemeClr val="bg1"/>
                </a:solidFill>
              </a:rPr>
              <a:t>				</a:t>
            </a:r>
            <a:r>
              <a:rPr lang="en-US" sz="3600" b="1" u="sng" dirty="0">
                <a:solidFill>
                  <a:schemeClr val="bg1"/>
                </a:solidFill>
              </a:rPr>
              <a:t>Strings</a:t>
            </a:r>
          </a:p>
          <a:p>
            <a:pPr>
              <a:lnSpc>
                <a:spcPct val="80000"/>
              </a:lnSpc>
              <a:buNone/>
            </a:pPr>
            <a:r>
              <a:rPr lang="en-US" b="1" dirty="0">
                <a:solidFill>
                  <a:schemeClr val="bg1"/>
                </a:solidFill>
              </a:rPr>
              <a:t>		</a:t>
            </a:r>
            <a:endParaRPr lang="en-US" sz="3600" b="1" u="sng" dirty="0">
              <a:solidFill>
                <a:schemeClr val="bg1"/>
              </a:solidFill>
            </a:endParaRPr>
          </a:p>
          <a:p>
            <a:pPr>
              <a:lnSpc>
                <a:spcPct val="80000"/>
              </a:lnSpc>
              <a:buNone/>
            </a:pPr>
            <a:endParaRPr lang="en-US" b="1" u="sng" dirty="0">
              <a:solidFill>
                <a:schemeClr val="bg1"/>
              </a:solidFill>
            </a:endParaRPr>
          </a:p>
          <a:p>
            <a:pPr>
              <a:lnSpc>
                <a:spcPct val="80000"/>
              </a:lnSpc>
              <a:buNone/>
            </a:pPr>
            <a:r>
              <a:rPr lang="en-US" sz="4000" b="1" u="sng" dirty="0">
                <a:solidFill>
                  <a:schemeClr val="bg1"/>
                </a:solidFill>
              </a:rPr>
              <a:t>Topics Covered</a:t>
            </a:r>
          </a:p>
          <a:p>
            <a:r>
              <a:rPr lang="en-US" sz="3600" b="1" dirty="0">
                <a:solidFill>
                  <a:srgbClr val="FFFF00"/>
                </a:solidFill>
              </a:rPr>
              <a:t>The String class</a:t>
            </a:r>
          </a:p>
          <a:p>
            <a:r>
              <a:rPr lang="en-US" sz="3600" b="1" dirty="0">
                <a:solidFill>
                  <a:srgbClr val="FFFF00"/>
                </a:solidFill>
              </a:rPr>
              <a:t>The </a:t>
            </a:r>
            <a:r>
              <a:rPr lang="en-US" sz="3600" b="1" dirty="0" err="1">
                <a:solidFill>
                  <a:srgbClr val="FFFF00"/>
                </a:solidFill>
              </a:rPr>
              <a:t>StringBuffer</a:t>
            </a:r>
            <a:r>
              <a:rPr lang="en-US" sz="3600" b="1" dirty="0">
                <a:solidFill>
                  <a:srgbClr val="FFFF00"/>
                </a:solidFill>
              </a:rPr>
              <a:t> class</a:t>
            </a:r>
          </a:p>
          <a:p>
            <a:r>
              <a:rPr lang="en-US" sz="3600" b="1" dirty="0">
                <a:solidFill>
                  <a:srgbClr val="FFFF00"/>
                </a:solidFill>
              </a:rPr>
              <a:t>The </a:t>
            </a:r>
            <a:r>
              <a:rPr lang="en-US" sz="3600" b="1" dirty="0" err="1">
                <a:solidFill>
                  <a:srgbClr val="FFFF00"/>
                </a:solidFill>
              </a:rPr>
              <a:t>StringBuilder</a:t>
            </a:r>
            <a:r>
              <a:rPr lang="en-US" sz="3600" b="1" dirty="0">
                <a:solidFill>
                  <a:srgbClr val="FFFF00"/>
                </a:solidFill>
              </a:rPr>
              <a:t> class</a:t>
            </a:r>
          </a:p>
        </p:txBody>
      </p:sp>
      <p:pic>
        <p:nvPicPr>
          <p:cNvPr id="6" name="Picture 2"/>
          <p:cNvPicPr>
            <a:picLocks noChangeAspect="1" noChangeArrowheads="1"/>
          </p:cNvPicPr>
          <p:nvPr/>
        </p:nvPicPr>
        <p:blipFill>
          <a:blip r:embed="rId2"/>
          <a:stretch>
            <a:fillRect/>
          </a:stretch>
        </p:blipFill>
        <p:spPr bwMode="auto">
          <a:xfrm>
            <a:off x="7397648" y="142852"/>
            <a:ext cx="1603508" cy="1498517"/>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06" y="133871"/>
            <a:ext cx="1702149" cy="122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sz="4000" b="1" dirty="0">
                <a:solidFill>
                  <a:schemeClr val="bg1"/>
                </a:solidFill>
              </a:rPr>
              <a:t>Why  ?</a:t>
            </a:r>
          </a:p>
        </p:txBody>
      </p:sp>
      <p:sp>
        <p:nvSpPr>
          <p:cNvPr id="8195" name="Rectangle 3"/>
          <p:cNvSpPr>
            <a:spLocks noGrp="1" noChangeArrowheads="1"/>
          </p:cNvSpPr>
          <p:nvPr>
            <p:ph type="body" idx="1"/>
          </p:nvPr>
        </p:nvSpPr>
        <p:spPr/>
        <p:txBody>
          <a:bodyPr>
            <a:normAutofit/>
          </a:bodyPr>
          <a:lstStyle/>
          <a:p>
            <a:r>
              <a:rPr lang="en-IN" sz="2800" dirty="0">
                <a:solidFill>
                  <a:schemeClr val="bg1"/>
                </a:solidFill>
              </a:rPr>
              <a:t>Arrays have an </a:t>
            </a:r>
            <a:r>
              <a:rPr lang="en-IN" sz="2800" dirty="0">
                <a:solidFill>
                  <a:srgbClr val="00B0F0"/>
                </a:solidFill>
              </a:rPr>
              <a:t>attribute (not a method) </a:t>
            </a:r>
            <a:r>
              <a:rPr lang="en-IN" sz="2800" dirty="0">
                <a:solidFill>
                  <a:schemeClr val="bg1"/>
                </a:solidFill>
              </a:rPr>
              <a:t>called</a:t>
            </a:r>
            <a:r>
              <a:rPr lang="en-IN" sz="2800" dirty="0"/>
              <a:t> </a:t>
            </a:r>
            <a:r>
              <a:rPr lang="en-IN" sz="2800" dirty="0">
                <a:solidFill>
                  <a:srgbClr val="00B0F0"/>
                </a:solidFill>
              </a:rPr>
              <a:t>length</a:t>
            </a:r>
            <a:r>
              <a:rPr lang="en-IN" sz="2800" dirty="0">
                <a:solidFill>
                  <a:schemeClr val="bg1"/>
                </a:solidFill>
              </a:rPr>
              <a:t>,</a:t>
            </a:r>
            <a:r>
              <a:rPr lang="en-IN" sz="2800" dirty="0">
                <a:solidFill>
                  <a:srgbClr val="FF0000"/>
                </a:solidFill>
              </a:rPr>
              <a:t> </a:t>
            </a:r>
            <a:r>
              <a:rPr lang="en-IN" sz="2800" dirty="0">
                <a:solidFill>
                  <a:schemeClr val="bg1"/>
                </a:solidFill>
              </a:rPr>
              <a:t>while String objects have a method called </a:t>
            </a:r>
            <a:r>
              <a:rPr lang="en-IN" sz="2800" dirty="0">
                <a:solidFill>
                  <a:srgbClr val="00B0F0"/>
                </a:solidFill>
              </a:rPr>
              <a:t>length() ( not an attribute)</a:t>
            </a:r>
          </a:p>
          <a:p>
            <a:endParaRPr lang="en-IN" sz="2800" dirty="0"/>
          </a:p>
          <a:p>
            <a:r>
              <a:rPr lang="en-IN" sz="2800" dirty="0">
                <a:solidFill>
                  <a:schemeClr val="bg1"/>
                </a:solidFill>
              </a:rPr>
              <a:t>So an attempt to use the</a:t>
            </a:r>
            <a:r>
              <a:rPr lang="en-IN" sz="2800" dirty="0"/>
              <a:t> </a:t>
            </a:r>
            <a:r>
              <a:rPr lang="en-IN" sz="2800" dirty="0">
                <a:solidFill>
                  <a:srgbClr val="00B0F0"/>
                </a:solidFill>
              </a:rPr>
              <a:t>length()</a:t>
            </a:r>
            <a:r>
              <a:rPr lang="en-IN" sz="2800" dirty="0"/>
              <a:t> </a:t>
            </a:r>
            <a:r>
              <a:rPr lang="en-IN" sz="2800" dirty="0">
                <a:solidFill>
                  <a:schemeClr val="bg1"/>
                </a:solidFill>
              </a:rPr>
              <a:t>method on an array or an attempt to use the</a:t>
            </a:r>
            <a:r>
              <a:rPr lang="en-IN" sz="2800" dirty="0">
                <a:solidFill>
                  <a:srgbClr val="00B0F0"/>
                </a:solidFill>
              </a:rPr>
              <a:t> length</a:t>
            </a:r>
            <a:r>
              <a:rPr lang="en-IN" sz="2800" dirty="0"/>
              <a:t> </a:t>
            </a:r>
            <a:r>
              <a:rPr lang="en-IN" sz="2800" dirty="0">
                <a:solidFill>
                  <a:schemeClr val="bg1"/>
                </a:solidFill>
              </a:rPr>
              <a:t>attribute on a String, </a:t>
            </a:r>
            <a:r>
              <a:rPr lang="en-IN" sz="2800" dirty="0">
                <a:solidFill>
                  <a:srgbClr val="00B0F0"/>
                </a:solidFill>
              </a:rPr>
              <a:t>both cause compiler error</a:t>
            </a:r>
            <a:endParaRPr lang="en-US" sz="2800"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2" dur="500"/>
                                        <p:tgtEl>
                                          <p:spTgt spid="8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en-US" sz="4000" b="1" dirty="0">
                <a:solidFill>
                  <a:schemeClr val="bg1"/>
                </a:solidFill>
              </a:rPr>
              <a:t>Methods — substring</a:t>
            </a:r>
          </a:p>
        </p:txBody>
      </p:sp>
      <p:sp>
        <p:nvSpPr>
          <p:cNvPr id="24580" name="Text Box 4"/>
          <p:cNvSpPr txBox="1">
            <a:spLocks noChangeArrowheads="1"/>
          </p:cNvSpPr>
          <p:nvPr/>
        </p:nvSpPr>
        <p:spPr bwMode="auto">
          <a:xfrm>
            <a:off x="6148388" y="5073650"/>
            <a:ext cx="2486025" cy="1200329"/>
          </a:xfrm>
          <a:prstGeom prst="rect">
            <a:avLst/>
          </a:prstGeom>
          <a:noFill/>
          <a:ln w="9525">
            <a:noFill/>
            <a:miter lim="800000"/>
            <a:headEnd/>
            <a:tailEnd/>
          </a:ln>
          <a:effectLst/>
        </p:spPr>
        <p:txBody>
          <a:bodyPr>
            <a:spAutoFit/>
          </a:bodyPr>
          <a:lstStyle/>
          <a:p>
            <a:pPr>
              <a:spcBef>
                <a:spcPct val="0"/>
              </a:spcBef>
            </a:pPr>
            <a:r>
              <a:rPr lang="en-US" sz="2400" dirty="0">
                <a:solidFill>
                  <a:schemeClr val="bg1"/>
                </a:solidFill>
              </a:rPr>
              <a:t>“</a:t>
            </a:r>
            <a:r>
              <a:rPr lang="en-US" sz="2400" dirty="0" err="1">
                <a:solidFill>
                  <a:schemeClr val="bg1"/>
                </a:solidFill>
              </a:rPr>
              <a:t>lev</a:t>
            </a:r>
            <a:r>
              <a:rPr lang="en-US" sz="2400" dirty="0">
                <a:solidFill>
                  <a:schemeClr val="bg1"/>
                </a:solidFill>
              </a:rPr>
              <a:t>”</a:t>
            </a:r>
          </a:p>
          <a:p>
            <a:pPr>
              <a:spcBef>
                <a:spcPct val="0"/>
              </a:spcBef>
            </a:pPr>
            <a:r>
              <a:rPr lang="en-US" sz="2400" dirty="0">
                <a:solidFill>
                  <a:schemeClr val="bg1"/>
                </a:solidFill>
              </a:rPr>
              <a:t>“mutable”</a:t>
            </a:r>
          </a:p>
          <a:p>
            <a:pPr>
              <a:spcBef>
                <a:spcPct val="0"/>
              </a:spcBef>
            </a:pPr>
            <a:r>
              <a:rPr lang="en-US" sz="2400" dirty="0">
                <a:solidFill>
                  <a:schemeClr val="bg1"/>
                </a:solidFill>
              </a:rPr>
              <a:t>"" (empty string)</a:t>
            </a:r>
          </a:p>
        </p:txBody>
      </p:sp>
      <p:sp>
        <p:nvSpPr>
          <p:cNvPr id="16388" name="Text Box 5"/>
          <p:cNvSpPr txBox="1">
            <a:spLocks noChangeArrowheads="1"/>
          </p:cNvSpPr>
          <p:nvPr/>
        </p:nvSpPr>
        <p:spPr bwMode="auto">
          <a:xfrm>
            <a:off x="1039813" y="5094288"/>
            <a:ext cx="4083050" cy="1200329"/>
          </a:xfrm>
          <a:prstGeom prst="rect">
            <a:avLst/>
          </a:prstGeom>
          <a:solidFill>
            <a:srgbClr val="CCECFF"/>
          </a:solidFill>
          <a:ln w="9525">
            <a:noFill/>
            <a:miter lim="800000"/>
            <a:headEnd/>
            <a:tailEnd/>
          </a:ln>
          <a:effectLst/>
        </p:spPr>
        <p:txBody>
          <a:bodyPr>
            <a:spAutoFit/>
          </a:bodyPr>
          <a:lstStyle/>
          <a:p>
            <a:pPr>
              <a:spcBef>
                <a:spcPct val="0"/>
              </a:spcBef>
            </a:pPr>
            <a:r>
              <a:rPr lang="en-US" sz="2400" dirty="0"/>
              <a:t>”</a:t>
            </a:r>
            <a:r>
              <a:rPr lang="en-US" sz="2400" dirty="0" err="1"/>
              <a:t>television”.substring</a:t>
            </a:r>
            <a:r>
              <a:rPr lang="en-US" sz="2400" dirty="0"/>
              <a:t> (2,5); </a:t>
            </a:r>
          </a:p>
          <a:p>
            <a:pPr>
              <a:spcBef>
                <a:spcPct val="0"/>
              </a:spcBef>
            </a:pPr>
            <a:r>
              <a:rPr lang="en-US" sz="2400" dirty="0"/>
              <a:t>“</a:t>
            </a:r>
            <a:r>
              <a:rPr lang="en-US" sz="2400" dirty="0" err="1"/>
              <a:t>immutable”.substring</a:t>
            </a:r>
            <a:r>
              <a:rPr lang="en-US" sz="2400" dirty="0"/>
              <a:t> (2);</a:t>
            </a:r>
          </a:p>
          <a:p>
            <a:pPr>
              <a:spcBef>
                <a:spcPct val="0"/>
              </a:spcBef>
            </a:pPr>
            <a:r>
              <a:rPr lang="en-US" sz="2400" dirty="0"/>
              <a:t>“</a:t>
            </a:r>
            <a:r>
              <a:rPr lang="en-US" sz="2400" dirty="0" err="1"/>
              <a:t>hello”.substring</a:t>
            </a:r>
            <a:r>
              <a:rPr lang="en-US" sz="2400" dirty="0"/>
              <a:t> (5);</a:t>
            </a:r>
          </a:p>
        </p:txBody>
      </p:sp>
      <p:sp>
        <p:nvSpPr>
          <p:cNvPr id="16389" name="Text Box 6"/>
          <p:cNvSpPr txBox="1">
            <a:spLocks noChangeArrowheads="1"/>
          </p:cNvSpPr>
          <p:nvPr/>
        </p:nvSpPr>
        <p:spPr bwMode="auto">
          <a:xfrm>
            <a:off x="6003925" y="4767263"/>
            <a:ext cx="1447800" cy="457200"/>
          </a:xfrm>
          <a:prstGeom prst="rect">
            <a:avLst/>
          </a:prstGeom>
          <a:noFill/>
          <a:ln w="9525">
            <a:noFill/>
            <a:miter lim="800000"/>
            <a:headEnd/>
            <a:tailEnd/>
          </a:ln>
          <a:effectLst/>
        </p:spPr>
        <p:txBody>
          <a:bodyPr>
            <a:spAutoFit/>
          </a:bodyPr>
          <a:lstStyle/>
          <a:p>
            <a:pPr algn="ctr"/>
            <a:r>
              <a:rPr lang="en-US" sz="2400" b="1" dirty="0">
                <a:solidFill>
                  <a:srgbClr val="FFFF00"/>
                </a:solidFill>
              </a:rPr>
              <a:t>Returns:</a:t>
            </a:r>
          </a:p>
        </p:txBody>
      </p:sp>
      <p:sp>
        <p:nvSpPr>
          <p:cNvPr id="16390" name="Line 7"/>
          <p:cNvSpPr>
            <a:spLocks noChangeShapeType="1"/>
          </p:cNvSpPr>
          <p:nvPr/>
        </p:nvSpPr>
        <p:spPr bwMode="auto">
          <a:xfrm>
            <a:off x="5332413" y="5707063"/>
            <a:ext cx="685800" cy="0"/>
          </a:xfrm>
          <a:prstGeom prst="line">
            <a:avLst/>
          </a:prstGeom>
          <a:noFill/>
          <a:ln w="9525">
            <a:solidFill>
              <a:schemeClr val="bg1"/>
            </a:solidFill>
            <a:round/>
            <a:headEnd/>
            <a:tailEnd type="triangle" w="med" len="med"/>
          </a:ln>
          <a:effectLst/>
        </p:spPr>
        <p:txBody>
          <a:bodyPr wrap="none" anchor="ctr"/>
          <a:lstStyle/>
          <a:p>
            <a:endParaRPr lang="en-IN"/>
          </a:p>
        </p:txBody>
      </p:sp>
      <p:sp>
        <p:nvSpPr>
          <p:cNvPr id="16391" name="Line 8"/>
          <p:cNvSpPr>
            <a:spLocks noChangeShapeType="1"/>
          </p:cNvSpPr>
          <p:nvPr/>
        </p:nvSpPr>
        <p:spPr bwMode="auto">
          <a:xfrm>
            <a:off x="5332413" y="5307013"/>
            <a:ext cx="685800" cy="0"/>
          </a:xfrm>
          <a:prstGeom prst="line">
            <a:avLst/>
          </a:prstGeom>
          <a:noFill/>
          <a:ln w="9525">
            <a:solidFill>
              <a:schemeClr val="bg1"/>
            </a:solidFill>
            <a:round/>
            <a:headEnd/>
            <a:tailEnd type="triangle" w="med" len="med"/>
          </a:ln>
          <a:effectLst/>
        </p:spPr>
        <p:txBody>
          <a:bodyPr wrap="none" anchor="ctr"/>
          <a:lstStyle/>
          <a:p>
            <a:endParaRPr lang="en-IN"/>
          </a:p>
        </p:txBody>
      </p:sp>
      <p:sp>
        <p:nvSpPr>
          <p:cNvPr id="16392" name="Line 9"/>
          <p:cNvSpPr>
            <a:spLocks noChangeShapeType="1"/>
          </p:cNvSpPr>
          <p:nvPr/>
        </p:nvSpPr>
        <p:spPr bwMode="auto">
          <a:xfrm>
            <a:off x="5332413" y="6083300"/>
            <a:ext cx="685800" cy="0"/>
          </a:xfrm>
          <a:prstGeom prst="line">
            <a:avLst/>
          </a:prstGeom>
          <a:noFill/>
          <a:ln w="9525">
            <a:solidFill>
              <a:schemeClr val="bg1"/>
            </a:solidFill>
            <a:round/>
            <a:headEnd/>
            <a:tailEnd type="triangle" w="med" len="med"/>
          </a:ln>
          <a:effectLst/>
        </p:spPr>
        <p:txBody>
          <a:bodyPr wrap="none" anchor="ctr"/>
          <a:lstStyle/>
          <a:p>
            <a:endParaRPr lang="en-IN"/>
          </a:p>
        </p:txBody>
      </p:sp>
      <p:sp>
        <p:nvSpPr>
          <p:cNvPr id="16393" name="Text Box 10"/>
          <p:cNvSpPr txBox="1">
            <a:spLocks noChangeArrowheads="1"/>
          </p:cNvSpPr>
          <p:nvPr/>
        </p:nvSpPr>
        <p:spPr bwMode="auto">
          <a:xfrm>
            <a:off x="6477000" y="2244725"/>
            <a:ext cx="2216150" cy="1200329"/>
          </a:xfrm>
          <a:prstGeom prst="rect">
            <a:avLst/>
          </a:prstGeom>
          <a:noFill/>
          <a:ln w="9525">
            <a:noFill/>
            <a:miter lim="800000"/>
            <a:headEnd/>
            <a:tailEnd/>
          </a:ln>
          <a:effectLst/>
        </p:spPr>
        <p:txBody>
          <a:bodyPr>
            <a:spAutoFit/>
          </a:bodyPr>
          <a:lstStyle/>
          <a:p>
            <a:pPr>
              <a:spcBef>
                <a:spcPct val="0"/>
              </a:spcBef>
            </a:pPr>
            <a:r>
              <a:rPr lang="en-US" sz="2400" b="1" dirty="0">
                <a:latin typeface="Courier New" pitchFamily="49" charset="0"/>
              </a:rPr>
              <a:t> </a:t>
            </a:r>
            <a:r>
              <a:rPr lang="en-US" sz="2400" b="1" dirty="0">
                <a:solidFill>
                  <a:schemeClr val="bg1"/>
                </a:solidFill>
                <a:latin typeface="Courier New" pitchFamily="49" charset="0"/>
              </a:rPr>
              <a:t>television</a:t>
            </a:r>
          </a:p>
          <a:p>
            <a:pPr>
              <a:spcBef>
                <a:spcPct val="0"/>
              </a:spcBef>
            </a:pPr>
            <a:endParaRPr lang="en-US" sz="2400" b="1" i="1" dirty="0">
              <a:latin typeface="Courier New" pitchFamily="49" charset="0"/>
            </a:endParaRPr>
          </a:p>
          <a:p>
            <a:pPr>
              <a:spcBef>
                <a:spcPct val="0"/>
              </a:spcBef>
            </a:pPr>
            <a:r>
              <a:rPr lang="en-US" sz="2400" b="1" i="1" dirty="0">
                <a:latin typeface="Courier New" pitchFamily="49" charset="0"/>
              </a:rPr>
              <a:t>   </a:t>
            </a:r>
            <a:r>
              <a:rPr lang="en-US" sz="2400" b="1" i="1" dirty="0" err="1">
                <a:solidFill>
                  <a:srgbClr val="FFFF00"/>
                </a:solidFill>
                <a:latin typeface="Courier New" pitchFamily="49" charset="0"/>
              </a:rPr>
              <a:t>i</a:t>
            </a:r>
            <a:r>
              <a:rPr lang="en-US" sz="2400" b="1" i="1" dirty="0">
                <a:latin typeface="Courier New" pitchFamily="49" charset="0"/>
              </a:rPr>
              <a:t>  </a:t>
            </a:r>
            <a:r>
              <a:rPr lang="en-US" sz="2400" b="1" i="1" dirty="0">
                <a:solidFill>
                  <a:srgbClr val="FFFF00"/>
                </a:solidFill>
                <a:latin typeface="Courier New" pitchFamily="49" charset="0"/>
              </a:rPr>
              <a:t>k</a:t>
            </a:r>
            <a:endParaRPr lang="en-US" sz="2400" dirty="0">
              <a:solidFill>
                <a:srgbClr val="FFFF00"/>
              </a:solidFill>
              <a:latin typeface="Courier New" pitchFamily="49" charset="0"/>
            </a:endParaRPr>
          </a:p>
        </p:txBody>
      </p:sp>
      <p:sp>
        <p:nvSpPr>
          <p:cNvPr id="16394" name="Rectangle 11"/>
          <p:cNvSpPr>
            <a:spLocks noChangeArrowheads="1"/>
          </p:cNvSpPr>
          <p:nvPr/>
        </p:nvSpPr>
        <p:spPr bwMode="auto">
          <a:xfrm>
            <a:off x="7115175" y="2287588"/>
            <a:ext cx="542925" cy="352425"/>
          </a:xfrm>
          <a:prstGeom prst="rect">
            <a:avLst/>
          </a:prstGeom>
          <a:noFill/>
          <a:ln w="9525">
            <a:solidFill>
              <a:srgbClr val="FF3300"/>
            </a:solidFill>
            <a:miter lim="800000"/>
            <a:headEnd/>
            <a:tailEnd/>
          </a:ln>
          <a:effectLst/>
        </p:spPr>
        <p:txBody>
          <a:bodyPr wrap="none" anchor="ctr"/>
          <a:lstStyle/>
          <a:p>
            <a:endParaRPr lang="en-US"/>
          </a:p>
        </p:txBody>
      </p:sp>
      <p:sp>
        <p:nvSpPr>
          <p:cNvPr id="16395" name="Line 12"/>
          <p:cNvSpPr>
            <a:spLocks noChangeShapeType="1"/>
          </p:cNvSpPr>
          <p:nvPr/>
        </p:nvSpPr>
        <p:spPr bwMode="auto">
          <a:xfrm flipV="1">
            <a:off x="7205663" y="2665413"/>
            <a:ext cx="0" cy="315912"/>
          </a:xfrm>
          <a:prstGeom prst="line">
            <a:avLst/>
          </a:prstGeom>
          <a:noFill/>
          <a:ln w="9525">
            <a:solidFill>
              <a:schemeClr val="bg1"/>
            </a:solidFill>
            <a:round/>
            <a:headEnd/>
            <a:tailEnd type="triangle" w="med" len="med"/>
          </a:ln>
          <a:effectLst/>
        </p:spPr>
        <p:txBody>
          <a:bodyPr/>
          <a:lstStyle/>
          <a:p>
            <a:endParaRPr lang="en-IN"/>
          </a:p>
        </p:txBody>
      </p:sp>
      <p:sp>
        <p:nvSpPr>
          <p:cNvPr id="16396" name="Line 13"/>
          <p:cNvSpPr>
            <a:spLocks noChangeShapeType="1"/>
          </p:cNvSpPr>
          <p:nvPr/>
        </p:nvSpPr>
        <p:spPr bwMode="auto">
          <a:xfrm flipV="1">
            <a:off x="7761288" y="2665413"/>
            <a:ext cx="0" cy="315912"/>
          </a:xfrm>
          <a:prstGeom prst="line">
            <a:avLst/>
          </a:prstGeom>
          <a:noFill/>
          <a:ln w="9525">
            <a:solidFill>
              <a:schemeClr val="bg1"/>
            </a:solidFill>
            <a:round/>
            <a:headEnd/>
            <a:tailEnd type="triangle" w="med" len="med"/>
          </a:ln>
          <a:effectLst/>
        </p:spPr>
        <p:txBody>
          <a:bodyPr/>
          <a:lstStyle/>
          <a:p>
            <a:endParaRPr lang="en-IN"/>
          </a:p>
        </p:txBody>
      </p:sp>
      <p:sp>
        <p:nvSpPr>
          <p:cNvPr id="16397" name="Text Box 14"/>
          <p:cNvSpPr txBox="1">
            <a:spLocks noChangeArrowheads="1"/>
          </p:cNvSpPr>
          <p:nvPr/>
        </p:nvSpPr>
        <p:spPr bwMode="auto">
          <a:xfrm>
            <a:off x="6473825" y="3567113"/>
            <a:ext cx="2216150" cy="1200329"/>
          </a:xfrm>
          <a:prstGeom prst="rect">
            <a:avLst/>
          </a:prstGeom>
          <a:noFill/>
          <a:ln w="9525">
            <a:noFill/>
            <a:miter lim="800000"/>
            <a:headEnd/>
            <a:tailEnd/>
          </a:ln>
          <a:effectLst/>
        </p:spPr>
        <p:txBody>
          <a:bodyPr>
            <a:spAutoFit/>
          </a:bodyPr>
          <a:lstStyle/>
          <a:p>
            <a:pPr>
              <a:spcBef>
                <a:spcPct val="0"/>
              </a:spcBef>
            </a:pPr>
            <a:r>
              <a:rPr lang="en-US" sz="2400" b="1" dirty="0">
                <a:latin typeface="Courier New" pitchFamily="49" charset="0"/>
              </a:rPr>
              <a:t> </a:t>
            </a:r>
            <a:r>
              <a:rPr lang="en-US" sz="2400" b="1" dirty="0">
                <a:solidFill>
                  <a:schemeClr val="bg1"/>
                </a:solidFill>
                <a:latin typeface="Courier New" pitchFamily="49" charset="0"/>
              </a:rPr>
              <a:t>television</a:t>
            </a:r>
          </a:p>
          <a:p>
            <a:pPr>
              <a:spcBef>
                <a:spcPct val="0"/>
              </a:spcBef>
            </a:pPr>
            <a:endParaRPr lang="en-US" sz="2400" b="1" i="1" dirty="0">
              <a:latin typeface="Courier New" pitchFamily="49" charset="0"/>
            </a:endParaRPr>
          </a:p>
          <a:p>
            <a:pPr>
              <a:spcBef>
                <a:spcPct val="0"/>
              </a:spcBef>
            </a:pPr>
            <a:r>
              <a:rPr lang="en-US" sz="2400" b="1" i="1" dirty="0">
                <a:latin typeface="Courier New" pitchFamily="49" charset="0"/>
              </a:rPr>
              <a:t>   </a:t>
            </a:r>
            <a:r>
              <a:rPr lang="en-US" sz="2400" b="1" i="1" dirty="0" err="1">
                <a:solidFill>
                  <a:srgbClr val="FFFF00"/>
                </a:solidFill>
                <a:latin typeface="Courier New" pitchFamily="49" charset="0"/>
              </a:rPr>
              <a:t>i</a:t>
            </a:r>
            <a:endParaRPr lang="en-US" sz="2400" dirty="0">
              <a:solidFill>
                <a:srgbClr val="FFFF00"/>
              </a:solidFill>
              <a:latin typeface="Courier New" pitchFamily="49" charset="0"/>
            </a:endParaRPr>
          </a:p>
        </p:txBody>
      </p:sp>
      <p:sp>
        <p:nvSpPr>
          <p:cNvPr id="16398" name="Rectangle 15"/>
          <p:cNvSpPr>
            <a:spLocks noChangeArrowheads="1"/>
          </p:cNvSpPr>
          <p:nvPr/>
        </p:nvSpPr>
        <p:spPr bwMode="auto">
          <a:xfrm>
            <a:off x="7112000" y="3609975"/>
            <a:ext cx="1490663" cy="352425"/>
          </a:xfrm>
          <a:prstGeom prst="rect">
            <a:avLst/>
          </a:prstGeom>
          <a:noFill/>
          <a:ln w="9525">
            <a:solidFill>
              <a:srgbClr val="FF3300"/>
            </a:solidFill>
            <a:miter lim="800000"/>
            <a:headEnd/>
            <a:tailEnd/>
          </a:ln>
          <a:effectLst/>
        </p:spPr>
        <p:txBody>
          <a:bodyPr wrap="none" anchor="ctr"/>
          <a:lstStyle/>
          <a:p>
            <a:endParaRPr lang="en-US"/>
          </a:p>
        </p:txBody>
      </p:sp>
      <p:sp>
        <p:nvSpPr>
          <p:cNvPr id="16399" name="Line 16"/>
          <p:cNvSpPr>
            <a:spLocks noChangeShapeType="1"/>
          </p:cNvSpPr>
          <p:nvPr/>
        </p:nvSpPr>
        <p:spPr bwMode="auto">
          <a:xfrm flipV="1">
            <a:off x="7202488" y="3987800"/>
            <a:ext cx="0" cy="315913"/>
          </a:xfrm>
          <a:prstGeom prst="line">
            <a:avLst/>
          </a:prstGeom>
          <a:noFill/>
          <a:ln w="9525">
            <a:solidFill>
              <a:schemeClr val="bg1"/>
            </a:solidFill>
            <a:round/>
            <a:headEnd/>
            <a:tailEnd type="triangle" w="med" len="med"/>
          </a:ln>
          <a:effectLst/>
        </p:spPr>
        <p:txBody>
          <a:bodyPr/>
          <a:lstStyle/>
          <a:p>
            <a:endParaRPr lang="en-IN"/>
          </a:p>
        </p:txBody>
      </p:sp>
      <p:sp>
        <p:nvSpPr>
          <p:cNvPr id="16400" name="Rectangle 17"/>
          <p:cNvSpPr>
            <a:spLocks noGrp="1" noChangeArrowheads="1"/>
          </p:cNvSpPr>
          <p:nvPr>
            <p:ph type="body" idx="1"/>
          </p:nvPr>
        </p:nvSpPr>
        <p:spPr>
          <a:xfrm>
            <a:off x="1020763" y="2257425"/>
            <a:ext cx="5584825" cy="2574925"/>
          </a:xfrm>
          <a:noFill/>
        </p:spPr>
        <p:txBody>
          <a:bodyPr/>
          <a:lstStyle/>
          <a:p>
            <a:pPr marL="342900" indent="-342900" eaLnBrk="1" hangingPunct="1"/>
            <a:r>
              <a:rPr lang="en-US" sz="2400" dirty="0">
                <a:solidFill>
                  <a:schemeClr val="bg1"/>
                </a:solidFill>
              </a:rPr>
              <a:t>String subs = </a:t>
            </a:r>
            <a:r>
              <a:rPr lang="en-US" sz="2400" dirty="0" err="1">
                <a:solidFill>
                  <a:schemeClr val="bg1"/>
                </a:solidFill>
              </a:rPr>
              <a:t>word.</a:t>
            </a:r>
            <a:r>
              <a:rPr lang="en-US" sz="2400" b="1" dirty="0" err="1">
                <a:solidFill>
                  <a:schemeClr val="bg1"/>
                </a:solidFill>
              </a:rPr>
              <a:t>substring</a:t>
            </a:r>
            <a:r>
              <a:rPr lang="en-US" sz="2400" dirty="0">
                <a:solidFill>
                  <a:schemeClr val="bg1"/>
                </a:solidFill>
              </a:rPr>
              <a:t> (</a:t>
            </a:r>
            <a:r>
              <a:rPr lang="en-US" sz="2400" dirty="0" err="1">
                <a:solidFill>
                  <a:schemeClr val="bg1"/>
                </a:solidFill>
              </a:rPr>
              <a:t>i</a:t>
            </a:r>
            <a:r>
              <a:rPr lang="en-US" sz="2400" dirty="0">
                <a:solidFill>
                  <a:schemeClr val="bg1"/>
                </a:solidFill>
              </a:rPr>
              <a:t>, k);</a:t>
            </a:r>
          </a:p>
          <a:p>
            <a:pPr marL="742950" lvl="1" indent="-285750" eaLnBrk="1" hangingPunct="1"/>
            <a:r>
              <a:rPr lang="en-US" sz="2400" dirty="0">
                <a:solidFill>
                  <a:srgbClr val="FFFF00"/>
                </a:solidFill>
              </a:rPr>
              <a:t>returns the substring of chars in positions from </a:t>
            </a:r>
            <a:r>
              <a:rPr lang="en-US" sz="2400" b="1" dirty="0" err="1">
                <a:solidFill>
                  <a:srgbClr val="FFFF00"/>
                </a:solidFill>
              </a:rPr>
              <a:t>i</a:t>
            </a:r>
            <a:r>
              <a:rPr lang="en-US" sz="2400" dirty="0">
                <a:solidFill>
                  <a:srgbClr val="FFFF00"/>
                </a:solidFill>
              </a:rPr>
              <a:t> to </a:t>
            </a:r>
            <a:r>
              <a:rPr lang="en-US" sz="2400" b="1" dirty="0">
                <a:solidFill>
                  <a:srgbClr val="FFFF00"/>
                </a:solidFill>
              </a:rPr>
              <a:t>k</a:t>
            </a:r>
            <a:r>
              <a:rPr lang="en-US" sz="2400" b="1" i="1" dirty="0">
                <a:solidFill>
                  <a:srgbClr val="FFFF00"/>
                </a:solidFill>
              </a:rPr>
              <a:t>-</a:t>
            </a:r>
            <a:r>
              <a:rPr lang="en-US" sz="2400" b="1" dirty="0">
                <a:solidFill>
                  <a:srgbClr val="FFFF00"/>
                </a:solidFill>
              </a:rPr>
              <a:t>1</a:t>
            </a:r>
          </a:p>
          <a:p>
            <a:pPr marL="342900" indent="-342900" eaLnBrk="1" hangingPunct="1"/>
            <a:r>
              <a:rPr lang="en-US" sz="2400" dirty="0">
                <a:solidFill>
                  <a:schemeClr val="bg1"/>
                </a:solidFill>
              </a:rPr>
              <a:t>String subs = </a:t>
            </a:r>
            <a:r>
              <a:rPr lang="en-US" sz="2400" dirty="0" err="1">
                <a:solidFill>
                  <a:schemeClr val="bg1"/>
                </a:solidFill>
              </a:rPr>
              <a:t>word.</a:t>
            </a:r>
            <a:r>
              <a:rPr lang="en-US" sz="2400" b="1" dirty="0" err="1">
                <a:solidFill>
                  <a:schemeClr val="bg1"/>
                </a:solidFill>
              </a:rPr>
              <a:t>substring</a:t>
            </a:r>
            <a:r>
              <a:rPr lang="en-US" sz="2400" b="1" dirty="0">
                <a:solidFill>
                  <a:schemeClr val="bg1"/>
                </a:solidFill>
              </a:rPr>
              <a:t> </a:t>
            </a:r>
            <a:r>
              <a:rPr lang="en-US" sz="2400" dirty="0">
                <a:solidFill>
                  <a:schemeClr val="bg1"/>
                </a:solidFill>
              </a:rPr>
              <a:t>(</a:t>
            </a:r>
            <a:r>
              <a:rPr lang="en-US" sz="2400" dirty="0" err="1">
                <a:solidFill>
                  <a:schemeClr val="bg1"/>
                </a:solidFill>
              </a:rPr>
              <a:t>i</a:t>
            </a:r>
            <a:r>
              <a:rPr lang="en-US" sz="2400" dirty="0">
                <a:solidFill>
                  <a:schemeClr val="bg1"/>
                </a:solidFill>
              </a:rPr>
              <a:t>);</a:t>
            </a:r>
          </a:p>
          <a:p>
            <a:pPr marL="742950" lvl="1" indent="-285750" eaLnBrk="1" hangingPunct="1"/>
            <a:r>
              <a:rPr lang="en-US" sz="2400" dirty="0">
                <a:solidFill>
                  <a:srgbClr val="FFFF00"/>
                </a:solidFill>
              </a:rPr>
              <a:t>returns the substring from the </a:t>
            </a:r>
            <a:r>
              <a:rPr lang="en-US" sz="2400" b="1" dirty="0" err="1">
                <a:solidFill>
                  <a:srgbClr val="FFFF00"/>
                </a:solidFill>
              </a:rPr>
              <a:t>i</a:t>
            </a:r>
            <a:r>
              <a:rPr lang="en-US" sz="2400" dirty="0" err="1">
                <a:solidFill>
                  <a:srgbClr val="FFFF00"/>
                </a:solidFill>
              </a:rPr>
              <a:t>-th</a:t>
            </a:r>
            <a:r>
              <a:rPr lang="en-US" sz="2400" dirty="0">
                <a:solidFill>
                  <a:srgbClr val="FFFF00"/>
                </a:solidFill>
              </a:rPr>
              <a:t> char to the end</a:t>
            </a:r>
          </a:p>
        </p:txBody>
      </p:sp>
      <p:sp>
        <p:nvSpPr>
          <p:cNvPr id="16401" name="Rectangle 18"/>
          <p:cNvSpPr>
            <a:spLocks noChangeArrowheads="1"/>
          </p:cNvSpPr>
          <p:nvPr/>
        </p:nvSpPr>
        <p:spPr bwMode="auto">
          <a:xfrm>
            <a:off x="765175" y="1741488"/>
            <a:ext cx="7835900" cy="396875"/>
          </a:xfrm>
          <a:prstGeom prst="rect">
            <a:avLst/>
          </a:prstGeom>
          <a:noFill/>
          <a:ln w="9525" algn="ctr">
            <a:noFill/>
            <a:miter lim="800000"/>
            <a:headEnd/>
            <a:tailEnd/>
          </a:ln>
          <a:effectLst/>
        </p:spPr>
        <p:txBody>
          <a:bodyPr>
            <a:spAutoFit/>
          </a:bodyPr>
          <a:lstStyle/>
          <a:p>
            <a:r>
              <a:rPr lang="en-US" sz="2000" dirty="0">
                <a:solidFill>
                  <a:srgbClr val="FFFF00"/>
                </a:solidFill>
              </a:rPr>
              <a:t>Returns a new String by copying characters from an existing String.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4580"/>
                                        </p:tgtEl>
                                        <p:attrNameLst>
                                          <p:attrName>style.visibility</p:attrName>
                                        </p:attrNameLst>
                                      </p:cBhvr>
                                      <p:to>
                                        <p:strVal val="visible"/>
                                      </p:to>
                                    </p:set>
                                    <p:anim to="" calcmode="lin" valueType="num">
                                      <p:cBhvr>
                                        <p:cTn id="7" dur="1" fill="hold"/>
                                        <p:tgtEl>
                                          <p:spTgt spid="2458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sz="4000" b="1" dirty="0">
                <a:solidFill>
                  <a:schemeClr val="bg1"/>
                </a:solidFill>
              </a:rPr>
              <a:t>Methods — Find (</a:t>
            </a:r>
            <a:r>
              <a:rPr lang="en-US" sz="4000" b="1" dirty="0" err="1">
                <a:solidFill>
                  <a:schemeClr val="bg1"/>
                </a:solidFill>
              </a:rPr>
              <a:t>indexOf</a:t>
            </a:r>
            <a:r>
              <a:rPr lang="en-US" sz="4000" b="1" dirty="0">
                <a:solidFill>
                  <a:schemeClr val="bg1"/>
                </a:solidFill>
              </a:rPr>
              <a:t>)</a:t>
            </a:r>
          </a:p>
        </p:txBody>
      </p:sp>
      <p:sp>
        <p:nvSpPr>
          <p:cNvPr id="18435" name="Rectangle 3"/>
          <p:cNvSpPr>
            <a:spLocks noGrp="1" noChangeArrowheads="1"/>
          </p:cNvSpPr>
          <p:nvPr>
            <p:ph type="body" idx="1"/>
          </p:nvPr>
        </p:nvSpPr>
        <p:spPr>
          <a:xfrm>
            <a:off x="804863" y="2030413"/>
            <a:ext cx="7772400" cy="4802187"/>
          </a:xfrm>
        </p:spPr>
        <p:txBody>
          <a:bodyPr/>
          <a:lstStyle/>
          <a:p>
            <a:pPr marL="342900" indent="-342900" eaLnBrk="1" hangingPunct="1">
              <a:buFont typeface="Wingdings" pitchFamily="2" charset="2"/>
              <a:buNone/>
            </a:pPr>
            <a:r>
              <a:rPr lang="en-US" sz="2400" dirty="0">
                <a:solidFill>
                  <a:schemeClr val="bg1"/>
                </a:solidFill>
              </a:rPr>
              <a:t>String name =“President George Washington";</a:t>
            </a:r>
          </a:p>
          <a:p>
            <a:pPr marL="342900" indent="-342900" eaLnBrk="1" hangingPunct="1">
              <a:buFont typeface="Wingdings" pitchFamily="2" charset="2"/>
              <a:buNone/>
            </a:pPr>
            <a:endParaRPr lang="en-US" sz="2400" dirty="0"/>
          </a:p>
          <a:p>
            <a:pPr marL="342900" indent="-342900" eaLnBrk="1" hangingPunct="1">
              <a:buFont typeface="Wingdings" pitchFamily="2" charset="2"/>
              <a:buNone/>
            </a:pPr>
            <a:r>
              <a:rPr lang="en-US" sz="2400" dirty="0" err="1">
                <a:solidFill>
                  <a:schemeClr val="bg1"/>
                </a:solidFill>
              </a:rPr>
              <a:t>name.indexOf</a:t>
            </a:r>
            <a:r>
              <a:rPr lang="en-US" sz="2400" dirty="0">
                <a:solidFill>
                  <a:schemeClr val="bg1"/>
                </a:solidFill>
              </a:rPr>
              <a:t> (‘P');	</a:t>
            </a:r>
            <a:r>
              <a:rPr lang="en-US" sz="2400" dirty="0"/>
              <a:t>	</a:t>
            </a:r>
            <a:r>
              <a:rPr lang="en-US" sz="2400" dirty="0">
                <a:solidFill>
                  <a:srgbClr val="FFFF00"/>
                </a:solidFill>
              </a:rPr>
              <a:t>      0</a:t>
            </a:r>
          </a:p>
          <a:p>
            <a:pPr marL="342900" indent="-342900" eaLnBrk="1" hangingPunct="1">
              <a:buFont typeface="Wingdings" pitchFamily="2" charset="2"/>
              <a:buNone/>
            </a:pPr>
            <a:r>
              <a:rPr lang="en-US" sz="2400" dirty="0" err="1">
                <a:solidFill>
                  <a:schemeClr val="bg1"/>
                </a:solidFill>
              </a:rPr>
              <a:t>name.indexOf</a:t>
            </a:r>
            <a:r>
              <a:rPr lang="en-US" sz="2400" dirty="0">
                <a:solidFill>
                  <a:schemeClr val="bg1"/>
                </a:solidFill>
              </a:rPr>
              <a:t> (‘e');	</a:t>
            </a:r>
            <a:r>
              <a:rPr lang="en-US" sz="2400" dirty="0"/>
              <a:t>	</a:t>
            </a:r>
            <a:r>
              <a:rPr lang="en-US" sz="2400" dirty="0">
                <a:solidFill>
                  <a:srgbClr val="FFFF00"/>
                </a:solidFill>
              </a:rPr>
              <a:t>      2</a:t>
            </a:r>
          </a:p>
          <a:p>
            <a:pPr marL="342900" indent="-342900" eaLnBrk="1" hangingPunct="1">
              <a:buFont typeface="Wingdings" pitchFamily="2" charset="2"/>
              <a:buNone/>
            </a:pPr>
            <a:r>
              <a:rPr lang="en-US" sz="2400" dirty="0" err="1">
                <a:solidFill>
                  <a:schemeClr val="bg1"/>
                </a:solidFill>
              </a:rPr>
              <a:t>name.indexOf</a:t>
            </a:r>
            <a:r>
              <a:rPr lang="en-US" sz="2400" dirty="0">
                <a:solidFill>
                  <a:schemeClr val="bg1"/>
                </a:solidFill>
              </a:rPr>
              <a:t> (“George");</a:t>
            </a:r>
            <a:r>
              <a:rPr lang="en-US" sz="2400" dirty="0"/>
              <a:t>	</a:t>
            </a:r>
            <a:r>
              <a:rPr lang="en-US" sz="2400" dirty="0">
                <a:solidFill>
                  <a:srgbClr val="FFFF00"/>
                </a:solidFill>
              </a:rPr>
              <a:t>    10</a:t>
            </a:r>
          </a:p>
          <a:p>
            <a:pPr marL="342900" indent="-342900" eaLnBrk="1" hangingPunct="1">
              <a:buFont typeface="Wingdings" pitchFamily="2" charset="2"/>
              <a:buNone/>
            </a:pPr>
            <a:r>
              <a:rPr lang="en-US" sz="2400" dirty="0" err="1">
                <a:solidFill>
                  <a:schemeClr val="bg1"/>
                </a:solidFill>
              </a:rPr>
              <a:t>name.indexOf</a:t>
            </a:r>
            <a:r>
              <a:rPr lang="en-US" sz="2400" dirty="0">
                <a:solidFill>
                  <a:schemeClr val="bg1"/>
                </a:solidFill>
              </a:rPr>
              <a:t> (‘e', 3);                </a:t>
            </a:r>
            <a:r>
              <a:rPr lang="en-US" sz="2400" dirty="0">
                <a:solidFill>
                  <a:srgbClr val="FFFF00"/>
                </a:solidFill>
              </a:rPr>
              <a:t>6</a:t>
            </a:r>
            <a:r>
              <a:rPr lang="en-US" sz="2400" dirty="0">
                <a:solidFill>
                  <a:schemeClr val="bg1"/>
                </a:solidFill>
              </a:rPr>
              <a:t>   		      6   </a:t>
            </a:r>
          </a:p>
          <a:p>
            <a:pPr marL="342900" indent="-342900" eaLnBrk="1" hangingPunct="1">
              <a:buFont typeface="Wingdings" pitchFamily="2" charset="2"/>
              <a:buNone/>
            </a:pPr>
            <a:endParaRPr lang="en-US" sz="2400" dirty="0">
              <a:solidFill>
                <a:schemeClr val="bg1"/>
              </a:solidFill>
            </a:endParaRPr>
          </a:p>
          <a:p>
            <a:pPr marL="342900" indent="-342900" eaLnBrk="1" hangingPunct="1">
              <a:buFont typeface="Wingdings" pitchFamily="2" charset="2"/>
              <a:buNone/>
            </a:pPr>
            <a:r>
              <a:rPr lang="en-US" sz="2400" dirty="0" err="1">
                <a:solidFill>
                  <a:schemeClr val="bg1"/>
                </a:solidFill>
              </a:rPr>
              <a:t>name.indexOf</a:t>
            </a:r>
            <a:r>
              <a:rPr lang="en-US" sz="2400" dirty="0">
                <a:solidFill>
                  <a:schemeClr val="bg1"/>
                </a:solidFill>
              </a:rPr>
              <a:t> (“Bill");	    </a:t>
            </a:r>
            <a:r>
              <a:rPr lang="en-US" sz="2400" dirty="0">
                <a:solidFill>
                  <a:srgbClr val="FFFF00"/>
                </a:solidFill>
                <a:latin typeface="Courier New" pitchFamily="49" charset="0"/>
              </a:rPr>
              <a:t>-</a:t>
            </a:r>
            <a:r>
              <a:rPr lang="en-US" sz="2400" dirty="0">
                <a:solidFill>
                  <a:srgbClr val="FFFF00"/>
                </a:solidFill>
              </a:rPr>
              <a:t>1</a:t>
            </a:r>
          </a:p>
          <a:p>
            <a:pPr marL="342900" indent="-342900" eaLnBrk="1" hangingPunct="1">
              <a:buFont typeface="Wingdings" pitchFamily="2" charset="2"/>
              <a:buNone/>
            </a:pPr>
            <a:r>
              <a:rPr lang="en-US" sz="2400" dirty="0" err="1">
                <a:solidFill>
                  <a:schemeClr val="bg1"/>
                </a:solidFill>
              </a:rPr>
              <a:t>name.lastIndexOf</a:t>
            </a:r>
            <a:r>
              <a:rPr lang="en-US" sz="2400" dirty="0">
                <a:solidFill>
                  <a:schemeClr val="bg1"/>
                </a:solidFill>
              </a:rPr>
              <a:t> (‘e');	</a:t>
            </a:r>
            <a:r>
              <a:rPr lang="en-US" sz="2400" dirty="0">
                <a:solidFill>
                  <a:srgbClr val="FFFF00"/>
                </a:solidFill>
              </a:rPr>
              <a:t>    15</a:t>
            </a:r>
            <a:endParaRPr lang="en-US" dirty="0">
              <a:solidFill>
                <a:srgbClr val="FFFF00"/>
              </a:solidFill>
            </a:endParaRPr>
          </a:p>
        </p:txBody>
      </p:sp>
      <p:sp>
        <p:nvSpPr>
          <p:cNvPr id="18436" name="Line 4"/>
          <p:cNvSpPr>
            <a:spLocks noChangeShapeType="1"/>
          </p:cNvSpPr>
          <p:nvPr/>
        </p:nvSpPr>
        <p:spPr bwMode="auto">
          <a:xfrm flipV="1">
            <a:off x="4419600" y="1816100"/>
            <a:ext cx="0" cy="312738"/>
          </a:xfrm>
          <a:prstGeom prst="line">
            <a:avLst/>
          </a:prstGeom>
          <a:noFill/>
          <a:ln w="9525">
            <a:solidFill>
              <a:srgbClr val="FF3300"/>
            </a:solidFill>
            <a:round/>
            <a:headEnd type="triangle" w="med" len="med"/>
            <a:tailEnd/>
          </a:ln>
          <a:effectLst/>
        </p:spPr>
        <p:txBody>
          <a:bodyPr wrap="none" anchor="ctr"/>
          <a:lstStyle/>
          <a:p>
            <a:endParaRPr lang="en-IN"/>
          </a:p>
        </p:txBody>
      </p:sp>
      <p:sp>
        <p:nvSpPr>
          <p:cNvPr id="18437" name="Line 5"/>
          <p:cNvSpPr>
            <a:spLocks noChangeShapeType="1"/>
          </p:cNvSpPr>
          <p:nvPr/>
        </p:nvSpPr>
        <p:spPr bwMode="auto">
          <a:xfrm flipV="1">
            <a:off x="5214938" y="1811338"/>
            <a:ext cx="0" cy="312737"/>
          </a:xfrm>
          <a:prstGeom prst="line">
            <a:avLst/>
          </a:prstGeom>
          <a:noFill/>
          <a:ln w="9525">
            <a:solidFill>
              <a:srgbClr val="FF3300"/>
            </a:solidFill>
            <a:round/>
            <a:headEnd type="triangle" w="med" len="med"/>
            <a:tailEnd/>
          </a:ln>
          <a:effectLst/>
        </p:spPr>
        <p:txBody>
          <a:bodyPr wrap="none" anchor="ctr"/>
          <a:lstStyle/>
          <a:p>
            <a:endParaRPr lang="en-IN"/>
          </a:p>
        </p:txBody>
      </p:sp>
      <p:sp>
        <p:nvSpPr>
          <p:cNvPr id="18438" name="Line 6"/>
          <p:cNvSpPr>
            <a:spLocks noChangeShapeType="1"/>
          </p:cNvSpPr>
          <p:nvPr/>
        </p:nvSpPr>
        <p:spPr bwMode="auto">
          <a:xfrm flipV="1">
            <a:off x="3886200" y="1811338"/>
            <a:ext cx="0" cy="312737"/>
          </a:xfrm>
          <a:prstGeom prst="line">
            <a:avLst/>
          </a:prstGeom>
          <a:noFill/>
          <a:ln w="9525">
            <a:solidFill>
              <a:srgbClr val="FF3300"/>
            </a:solidFill>
            <a:round/>
            <a:headEnd type="triangle" w="med" len="med"/>
            <a:tailEnd/>
          </a:ln>
          <a:effectLst/>
        </p:spPr>
        <p:txBody>
          <a:bodyPr wrap="none" anchor="ctr"/>
          <a:lstStyle/>
          <a:p>
            <a:endParaRPr lang="en-IN"/>
          </a:p>
        </p:txBody>
      </p:sp>
      <p:sp>
        <p:nvSpPr>
          <p:cNvPr id="18439" name="Text Box 7"/>
          <p:cNvSpPr txBox="1">
            <a:spLocks noChangeArrowheads="1"/>
          </p:cNvSpPr>
          <p:nvPr/>
        </p:nvSpPr>
        <p:spPr bwMode="auto">
          <a:xfrm>
            <a:off x="4652962" y="2590800"/>
            <a:ext cx="1704987" cy="461665"/>
          </a:xfrm>
          <a:prstGeom prst="rect">
            <a:avLst/>
          </a:prstGeom>
          <a:noFill/>
          <a:ln w="9525">
            <a:noFill/>
            <a:miter lim="800000"/>
            <a:headEnd/>
            <a:tailEnd/>
          </a:ln>
          <a:effectLst/>
        </p:spPr>
        <p:txBody>
          <a:bodyPr wrap="square">
            <a:spAutoFit/>
          </a:bodyPr>
          <a:lstStyle/>
          <a:p>
            <a:r>
              <a:rPr lang="en-US" sz="2400" b="1" dirty="0">
                <a:solidFill>
                  <a:schemeClr val="bg1"/>
                </a:solidFill>
              </a:rPr>
              <a:t>Returns</a:t>
            </a:r>
            <a:r>
              <a:rPr lang="en-US" sz="2400" dirty="0">
                <a:solidFill>
                  <a:schemeClr val="bg1"/>
                </a:solidFill>
              </a:rPr>
              <a:t>:</a:t>
            </a:r>
          </a:p>
        </p:txBody>
      </p:sp>
      <p:sp>
        <p:nvSpPr>
          <p:cNvPr id="18440" name="Line 8"/>
          <p:cNvSpPr>
            <a:spLocks noChangeShapeType="1"/>
          </p:cNvSpPr>
          <p:nvPr/>
        </p:nvSpPr>
        <p:spPr bwMode="auto">
          <a:xfrm flipV="1">
            <a:off x="3063875" y="1811338"/>
            <a:ext cx="0" cy="312737"/>
          </a:xfrm>
          <a:prstGeom prst="line">
            <a:avLst/>
          </a:prstGeom>
          <a:noFill/>
          <a:ln w="9525">
            <a:solidFill>
              <a:srgbClr val="FF3300"/>
            </a:solidFill>
            <a:round/>
            <a:headEnd type="triangle" w="med" len="med"/>
            <a:tailEnd/>
          </a:ln>
          <a:effectLst/>
        </p:spPr>
        <p:txBody>
          <a:bodyPr wrap="none" anchor="ctr"/>
          <a:lstStyle/>
          <a:p>
            <a:endParaRPr lang="en-IN"/>
          </a:p>
        </p:txBody>
      </p:sp>
      <p:sp>
        <p:nvSpPr>
          <p:cNvPr id="18441" name="Text Box 9"/>
          <p:cNvSpPr txBox="1">
            <a:spLocks noChangeArrowheads="1"/>
          </p:cNvSpPr>
          <p:nvPr/>
        </p:nvSpPr>
        <p:spPr bwMode="auto">
          <a:xfrm>
            <a:off x="5903913" y="5099050"/>
            <a:ext cx="2466975" cy="457200"/>
          </a:xfrm>
          <a:prstGeom prst="rect">
            <a:avLst/>
          </a:prstGeom>
          <a:solidFill>
            <a:schemeClr val="accent2">
              <a:lumMod val="60000"/>
              <a:lumOff val="40000"/>
            </a:schemeClr>
          </a:solidFill>
          <a:ln w="9525">
            <a:noFill/>
            <a:miter lim="800000"/>
            <a:headEnd/>
            <a:tailEnd/>
          </a:ln>
          <a:effectLst/>
        </p:spPr>
        <p:txBody>
          <a:bodyPr>
            <a:spAutoFit/>
          </a:bodyPr>
          <a:lstStyle/>
          <a:p>
            <a:r>
              <a:rPr lang="en-US" sz="2400" dirty="0"/>
              <a:t>   (not found)</a:t>
            </a:r>
          </a:p>
        </p:txBody>
      </p:sp>
      <p:sp>
        <p:nvSpPr>
          <p:cNvPr id="18442" name="Text Box 10"/>
          <p:cNvSpPr txBox="1">
            <a:spLocks noChangeArrowheads="1"/>
          </p:cNvSpPr>
          <p:nvPr/>
        </p:nvSpPr>
        <p:spPr bwMode="auto">
          <a:xfrm>
            <a:off x="5891213" y="4064000"/>
            <a:ext cx="2463800" cy="822325"/>
          </a:xfrm>
          <a:prstGeom prst="rect">
            <a:avLst/>
          </a:prstGeom>
          <a:solidFill>
            <a:schemeClr val="accent2">
              <a:lumMod val="60000"/>
              <a:lumOff val="40000"/>
            </a:schemeClr>
          </a:solidFill>
          <a:ln w="9525">
            <a:noFill/>
            <a:miter lim="800000"/>
            <a:headEnd/>
            <a:tailEnd/>
          </a:ln>
          <a:effectLst/>
        </p:spPr>
        <p:txBody>
          <a:bodyPr>
            <a:spAutoFit/>
          </a:bodyPr>
          <a:lstStyle/>
          <a:p>
            <a:r>
              <a:rPr lang="en-US" sz="2400" dirty="0"/>
              <a:t>(starts searching at position 3)</a:t>
            </a:r>
          </a:p>
        </p:txBody>
      </p:sp>
      <p:sp>
        <p:nvSpPr>
          <p:cNvPr id="18443" name="Line 11"/>
          <p:cNvSpPr>
            <a:spLocks noChangeShapeType="1"/>
          </p:cNvSpPr>
          <p:nvPr/>
        </p:nvSpPr>
        <p:spPr bwMode="auto">
          <a:xfrm>
            <a:off x="5270500" y="5262563"/>
            <a:ext cx="633413" cy="0"/>
          </a:xfrm>
          <a:prstGeom prst="line">
            <a:avLst/>
          </a:prstGeom>
          <a:noFill/>
          <a:ln w="9525">
            <a:solidFill>
              <a:srgbClr val="FF0000"/>
            </a:solidFill>
            <a:round/>
            <a:headEnd/>
            <a:tailEnd/>
          </a:ln>
          <a:effectLst/>
        </p:spPr>
        <p:txBody>
          <a:bodyPr wrap="none" anchor="ctr"/>
          <a:lstStyle/>
          <a:p>
            <a:endParaRPr lang="en-IN"/>
          </a:p>
        </p:txBody>
      </p:sp>
      <p:grpSp>
        <p:nvGrpSpPr>
          <p:cNvPr id="2" name="Group 12"/>
          <p:cNvGrpSpPr>
            <a:grpSpLocks/>
          </p:cNvGrpSpPr>
          <p:nvPr/>
        </p:nvGrpSpPr>
        <p:grpSpPr bwMode="auto">
          <a:xfrm>
            <a:off x="3376613" y="4605338"/>
            <a:ext cx="2506662" cy="149225"/>
            <a:chOff x="2343" y="3049"/>
            <a:chExt cx="1469" cy="94"/>
          </a:xfrm>
        </p:grpSpPr>
        <p:sp>
          <p:nvSpPr>
            <p:cNvPr id="18447" name="Line 13"/>
            <p:cNvSpPr>
              <a:spLocks noChangeShapeType="1"/>
            </p:cNvSpPr>
            <p:nvPr/>
          </p:nvSpPr>
          <p:spPr bwMode="auto">
            <a:xfrm>
              <a:off x="2343" y="3143"/>
              <a:ext cx="1469" cy="0"/>
            </a:xfrm>
            <a:prstGeom prst="line">
              <a:avLst/>
            </a:prstGeom>
            <a:noFill/>
            <a:ln w="9525">
              <a:solidFill>
                <a:srgbClr val="FF0000"/>
              </a:solidFill>
              <a:round/>
              <a:headEnd/>
              <a:tailEnd/>
            </a:ln>
            <a:effectLst/>
          </p:spPr>
          <p:txBody>
            <a:bodyPr wrap="none" anchor="ctr"/>
            <a:lstStyle/>
            <a:p>
              <a:endParaRPr lang="en-IN"/>
            </a:p>
          </p:txBody>
        </p:sp>
        <p:sp>
          <p:nvSpPr>
            <p:cNvPr id="18448" name="Line 14"/>
            <p:cNvSpPr>
              <a:spLocks noChangeShapeType="1"/>
            </p:cNvSpPr>
            <p:nvPr/>
          </p:nvSpPr>
          <p:spPr bwMode="auto">
            <a:xfrm flipV="1">
              <a:off x="2343" y="3049"/>
              <a:ext cx="0" cy="94"/>
            </a:xfrm>
            <a:prstGeom prst="line">
              <a:avLst/>
            </a:prstGeom>
            <a:noFill/>
            <a:ln w="9525">
              <a:solidFill>
                <a:srgbClr val="FF0000"/>
              </a:solidFill>
              <a:round/>
              <a:headEnd/>
              <a:tailEnd/>
            </a:ln>
            <a:effectLst/>
          </p:spPr>
          <p:txBody>
            <a:bodyPr wrap="none" anchor="ctr"/>
            <a:lstStyle/>
            <a:p>
              <a:endParaRPr lang="en-IN"/>
            </a:p>
          </p:txBody>
        </p:sp>
      </p:grpSp>
      <p:sp>
        <p:nvSpPr>
          <p:cNvPr id="18445" name="Text Box 15"/>
          <p:cNvSpPr txBox="1">
            <a:spLocks noChangeArrowheads="1"/>
          </p:cNvSpPr>
          <p:nvPr/>
        </p:nvSpPr>
        <p:spPr bwMode="auto">
          <a:xfrm>
            <a:off x="2816225" y="1498600"/>
            <a:ext cx="3711575" cy="396875"/>
          </a:xfrm>
          <a:prstGeom prst="rect">
            <a:avLst/>
          </a:prstGeom>
          <a:solidFill>
            <a:schemeClr val="accent2">
              <a:lumMod val="60000"/>
              <a:lumOff val="40000"/>
            </a:schemeClr>
          </a:solidFill>
          <a:ln w="9525">
            <a:noFill/>
            <a:miter lim="800000"/>
            <a:headEnd/>
            <a:tailEnd/>
          </a:ln>
          <a:effectLst/>
        </p:spPr>
        <p:txBody>
          <a:bodyPr>
            <a:spAutoFit/>
          </a:bodyPr>
          <a:lstStyle/>
          <a:p>
            <a:pPr>
              <a:spcBef>
                <a:spcPct val="0"/>
              </a:spcBef>
            </a:pPr>
            <a:r>
              <a:rPr lang="en-US" sz="2000"/>
              <a:t> 0  2      6    10       15</a:t>
            </a:r>
            <a:endParaRPr lang="en-US" sz="2400">
              <a:latin typeface="Courier New" pitchFamily="49" charset="0"/>
            </a:endParaRPr>
          </a:p>
        </p:txBody>
      </p:sp>
      <p:sp>
        <p:nvSpPr>
          <p:cNvPr id="18446" name="Line 16"/>
          <p:cNvSpPr>
            <a:spLocks noChangeShapeType="1"/>
          </p:cNvSpPr>
          <p:nvPr/>
        </p:nvSpPr>
        <p:spPr bwMode="auto">
          <a:xfrm flipV="1">
            <a:off x="3330575" y="1824038"/>
            <a:ext cx="0" cy="312737"/>
          </a:xfrm>
          <a:prstGeom prst="line">
            <a:avLst/>
          </a:prstGeom>
          <a:noFill/>
          <a:ln w="9525">
            <a:solidFill>
              <a:srgbClr val="FF3300"/>
            </a:solidFill>
            <a:round/>
            <a:headEnd type="triangle" w="med" len="med"/>
            <a:tailEnd/>
          </a:ln>
          <a:effectLst/>
        </p:spPr>
        <p:txBody>
          <a:bodyPr wrap="none" anchor="ctr"/>
          <a:lstStyle/>
          <a:p>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noFill/>
        </p:spPr>
        <p:txBody>
          <a:bodyPr>
            <a:normAutofit/>
          </a:bodyPr>
          <a:lstStyle/>
          <a:p>
            <a:pPr eaLnBrk="1" hangingPunct="1"/>
            <a:r>
              <a:rPr lang="en-US" sz="4000" b="1" dirty="0">
                <a:solidFill>
                  <a:schemeClr val="bg1"/>
                </a:solidFill>
              </a:rPr>
              <a:t>Methods — Concatenation</a:t>
            </a:r>
          </a:p>
        </p:txBody>
      </p:sp>
      <p:sp>
        <p:nvSpPr>
          <p:cNvPr id="17411" name="Rectangle 5"/>
          <p:cNvSpPr>
            <a:spLocks noGrp="1" noChangeArrowheads="1"/>
          </p:cNvSpPr>
          <p:nvPr>
            <p:ph type="body" idx="1"/>
          </p:nvPr>
        </p:nvSpPr>
        <p:spPr>
          <a:xfrm>
            <a:off x="285720" y="1428736"/>
            <a:ext cx="8643997" cy="4929222"/>
          </a:xfrm>
          <a:noFill/>
        </p:spPr>
        <p:txBody>
          <a:bodyPr/>
          <a:lstStyle/>
          <a:p>
            <a:pPr marL="342900" indent="-342900" eaLnBrk="1" hangingPunct="1">
              <a:buFont typeface="Wingdings" pitchFamily="2" charset="2"/>
              <a:buNone/>
            </a:pPr>
            <a:r>
              <a:rPr lang="en-US" sz="2000" dirty="0">
                <a:solidFill>
                  <a:srgbClr val="FFFF00"/>
                </a:solidFill>
              </a:rPr>
              <a:t>String word1 = “re”, word2 = “think”; word3 = “</a:t>
            </a:r>
            <a:r>
              <a:rPr lang="en-US" sz="2000" dirty="0" err="1">
                <a:solidFill>
                  <a:srgbClr val="FFFF00"/>
                </a:solidFill>
              </a:rPr>
              <a:t>ing</a:t>
            </a:r>
            <a:r>
              <a:rPr lang="en-US" sz="2000" dirty="0">
                <a:solidFill>
                  <a:srgbClr val="FFFF00"/>
                </a:solidFill>
              </a:rPr>
              <a:t>”;</a:t>
            </a:r>
          </a:p>
          <a:p>
            <a:pPr marL="342900" indent="-342900" eaLnBrk="1" hangingPunct="1">
              <a:buFont typeface="Wingdings" pitchFamily="2" charset="2"/>
              <a:buNone/>
            </a:pPr>
            <a:r>
              <a:rPr lang="en-US" sz="2000" dirty="0" err="1">
                <a:solidFill>
                  <a:srgbClr val="FFFF00"/>
                </a:solidFill>
              </a:rPr>
              <a:t>int</a:t>
            </a:r>
            <a:r>
              <a:rPr lang="en-US" sz="2000" dirty="0">
                <a:solidFill>
                  <a:srgbClr val="FFFF00"/>
                </a:solidFill>
              </a:rPr>
              <a:t> num = 2;</a:t>
            </a:r>
          </a:p>
          <a:p>
            <a:pPr marL="342900" indent="-342900" eaLnBrk="1" hangingPunct="1"/>
            <a:r>
              <a:rPr lang="en-US" sz="2800" dirty="0">
                <a:solidFill>
                  <a:schemeClr val="bg1"/>
                </a:solidFill>
              </a:rPr>
              <a:t>String result = word1 </a:t>
            </a:r>
            <a:r>
              <a:rPr lang="en-US" sz="2800" b="1" dirty="0">
                <a:solidFill>
                  <a:schemeClr val="bg1"/>
                </a:solidFill>
              </a:rPr>
              <a:t>+</a:t>
            </a:r>
            <a:r>
              <a:rPr lang="en-US" sz="2800" dirty="0">
                <a:solidFill>
                  <a:schemeClr val="bg1"/>
                </a:solidFill>
              </a:rPr>
              <a:t> word2;</a:t>
            </a:r>
          </a:p>
          <a:p>
            <a:pPr marL="742950" lvl="1" indent="-285750" eaLnBrk="1" hangingPunct="1">
              <a:buFont typeface="Wingdings" pitchFamily="2" charset="2"/>
              <a:buNone/>
            </a:pPr>
            <a:r>
              <a:rPr lang="en-US" sz="2000" dirty="0">
                <a:solidFill>
                  <a:srgbClr val="00B0F0"/>
                </a:solidFill>
              </a:rPr>
              <a:t>//concatenates word1 and word2   “rethink“</a:t>
            </a:r>
          </a:p>
          <a:p>
            <a:pPr marL="342900" indent="-342900" eaLnBrk="1" hangingPunct="1"/>
            <a:r>
              <a:rPr lang="en-US" sz="2800" dirty="0">
                <a:solidFill>
                  <a:schemeClr val="bg1"/>
                </a:solidFill>
              </a:rPr>
              <a:t>String result = word1.</a:t>
            </a:r>
            <a:r>
              <a:rPr lang="en-US" sz="2800" b="1" dirty="0">
                <a:solidFill>
                  <a:schemeClr val="bg1"/>
                </a:solidFill>
              </a:rPr>
              <a:t>concat</a:t>
            </a:r>
            <a:r>
              <a:rPr lang="en-US" sz="2800" dirty="0">
                <a:solidFill>
                  <a:schemeClr val="bg1"/>
                </a:solidFill>
              </a:rPr>
              <a:t> (word2);</a:t>
            </a:r>
          </a:p>
          <a:p>
            <a:pPr marL="742950" lvl="1" indent="-285750" eaLnBrk="1" hangingPunct="1">
              <a:buFont typeface="Wingdings" pitchFamily="2" charset="2"/>
              <a:buNone/>
            </a:pPr>
            <a:r>
              <a:rPr lang="en-US" sz="2000" dirty="0">
                <a:solidFill>
                  <a:srgbClr val="00B0F0"/>
                </a:solidFill>
              </a:rPr>
              <a:t>//the same as word1 + word2  “rethink“</a:t>
            </a:r>
          </a:p>
          <a:p>
            <a:pPr marL="342900" indent="-342900" eaLnBrk="1" hangingPunct="1"/>
            <a:r>
              <a:rPr lang="en-US" sz="2800" b="1" dirty="0">
                <a:solidFill>
                  <a:schemeClr val="bg1"/>
                </a:solidFill>
              </a:rPr>
              <a:t>result</a:t>
            </a:r>
            <a:r>
              <a:rPr lang="en-US" sz="2800" dirty="0">
                <a:solidFill>
                  <a:schemeClr val="bg1"/>
                </a:solidFill>
              </a:rPr>
              <a:t> </a:t>
            </a:r>
            <a:r>
              <a:rPr lang="en-US" sz="2800" b="1" dirty="0">
                <a:solidFill>
                  <a:schemeClr val="bg1"/>
                </a:solidFill>
              </a:rPr>
              <a:t>+=</a:t>
            </a:r>
            <a:r>
              <a:rPr lang="en-US" sz="2800" dirty="0">
                <a:solidFill>
                  <a:schemeClr val="bg1"/>
                </a:solidFill>
              </a:rPr>
              <a:t> word3;</a:t>
            </a:r>
          </a:p>
          <a:p>
            <a:pPr marL="742950" lvl="1" indent="-285750" eaLnBrk="1" hangingPunct="1">
              <a:buFont typeface="Wingdings" pitchFamily="2" charset="2"/>
              <a:buNone/>
            </a:pPr>
            <a:r>
              <a:rPr lang="en-US" sz="2000" dirty="0">
                <a:solidFill>
                  <a:srgbClr val="00B0F0"/>
                </a:solidFill>
              </a:rPr>
              <a:t>//concatenates word3 to result  “rethinking”</a:t>
            </a:r>
          </a:p>
          <a:p>
            <a:pPr marL="342900" indent="-342900" eaLnBrk="1" hangingPunct="1"/>
            <a:r>
              <a:rPr lang="en-US" sz="2800" dirty="0">
                <a:solidFill>
                  <a:schemeClr val="bg1"/>
                </a:solidFill>
              </a:rPr>
              <a:t>r</a:t>
            </a:r>
            <a:r>
              <a:rPr lang="en-US" sz="2800" b="1" dirty="0">
                <a:solidFill>
                  <a:schemeClr val="bg1"/>
                </a:solidFill>
              </a:rPr>
              <a:t>esult</a:t>
            </a:r>
            <a:r>
              <a:rPr lang="en-US" sz="2800" dirty="0">
                <a:solidFill>
                  <a:schemeClr val="bg1"/>
                </a:solidFill>
              </a:rPr>
              <a:t> += num; </a:t>
            </a:r>
          </a:p>
          <a:p>
            <a:pPr marL="342900" indent="-342900" eaLnBrk="1" hangingPunct="1"/>
            <a:r>
              <a:rPr lang="en-US" sz="2000" dirty="0">
                <a:solidFill>
                  <a:srgbClr val="00B0F0"/>
                </a:solidFill>
              </a:rPr>
              <a:t>//converts num to String and concatenates it to result  “rethinking2”</a:t>
            </a:r>
            <a:endParaRPr lang="en-US"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linds(horizontal)">
                                      <p:cBhvr>
                                        <p:cTn id="7" dur="500"/>
                                        <p:tgtEl>
                                          <p:spTgt spid="1741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10" dur="500"/>
                                        <p:tgtEl>
                                          <p:spTgt spid="174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5" dur="500"/>
                                        <p:tgtEl>
                                          <p:spTgt spid="174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20" dur="500"/>
                                        <p:tgtEl>
                                          <p:spTgt spid="1741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25" dur="500"/>
                                        <p:tgtEl>
                                          <p:spTgt spid="1741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7411">
                                            <p:txEl>
                                              <p:pRg st="5" end="5"/>
                                            </p:txEl>
                                          </p:spTgt>
                                        </p:tgtEl>
                                        <p:attrNameLst>
                                          <p:attrName>style.visibility</p:attrName>
                                        </p:attrNameLst>
                                      </p:cBhvr>
                                      <p:to>
                                        <p:strVal val="visible"/>
                                      </p:to>
                                    </p:set>
                                    <p:animEffect transition="in" filter="blinds(horizontal)">
                                      <p:cBhvr>
                                        <p:cTn id="30" dur="500"/>
                                        <p:tgtEl>
                                          <p:spTgt spid="1741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7411">
                                            <p:txEl>
                                              <p:pRg st="6" end="6"/>
                                            </p:txEl>
                                          </p:spTgt>
                                        </p:tgtEl>
                                        <p:attrNameLst>
                                          <p:attrName>style.visibility</p:attrName>
                                        </p:attrNameLst>
                                      </p:cBhvr>
                                      <p:to>
                                        <p:strVal val="visible"/>
                                      </p:to>
                                    </p:set>
                                    <p:animEffect transition="in" filter="blinds(horizontal)">
                                      <p:cBhvr>
                                        <p:cTn id="35" dur="500"/>
                                        <p:tgtEl>
                                          <p:spTgt spid="17411">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7411">
                                            <p:txEl>
                                              <p:pRg st="7" end="7"/>
                                            </p:txEl>
                                          </p:spTgt>
                                        </p:tgtEl>
                                        <p:attrNameLst>
                                          <p:attrName>style.visibility</p:attrName>
                                        </p:attrNameLst>
                                      </p:cBhvr>
                                      <p:to>
                                        <p:strVal val="visible"/>
                                      </p:to>
                                    </p:set>
                                    <p:animEffect transition="in" filter="blinds(horizontal)">
                                      <p:cBhvr>
                                        <p:cTn id="40" dur="500"/>
                                        <p:tgtEl>
                                          <p:spTgt spid="1741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7411">
                                            <p:txEl>
                                              <p:pRg st="8" end="8"/>
                                            </p:txEl>
                                          </p:spTgt>
                                        </p:tgtEl>
                                        <p:attrNameLst>
                                          <p:attrName>style.visibility</p:attrName>
                                        </p:attrNameLst>
                                      </p:cBhvr>
                                      <p:to>
                                        <p:strVal val="visible"/>
                                      </p:to>
                                    </p:set>
                                    <p:animEffect transition="in" filter="blinds(horizontal)">
                                      <p:cBhvr>
                                        <p:cTn id="45" dur="500"/>
                                        <p:tgtEl>
                                          <p:spTgt spid="17411">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7411">
                                            <p:txEl>
                                              <p:pRg st="9" end="9"/>
                                            </p:txEl>
                                          </p:spTgt>
                                        </p:tgtEl>
                                        <p:attrNameLst>
                                          <p:attrName>style.visibility</p:attrName>
                                        </p:attrNameLst>
                                      </p:cBhvr>
                                      <p:to>
                                        <p:strVal val="visible"/>
                                      </p:to>
                                    </p:set>
                                    <p:animEffect transition="in" filter="blinds(horizontal)">
                                      <p:cBhvr>
                                        <p:cTn id="50" dur="500"/>
                                        <p:tgtEl>
                                          <p:spTgt spid="17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sz="4000" b="1" dirty="0">
                <a:solidFill>
                  <a:schemeClr val="bg1"/>
                </a:solidFill>
              </a:rPr>
              <a:t>Methods — Equality</a:t>
            </a:r>
          </a:p>
        </p:txBody>
      </p:sp>
      <p:sp>
        <p:nvSpPr>
          <p:cNvPr id="19459" name="Rectangle 3"/>
          <p:cNvSpPr>
            <a:spLocks noGrp="1" noChangeArrowheads="1"/>
          </p:cNvSpPr>
          <p:nvPr>
            <p:ph type="body" idx="1"/>
          </p:nvPr>
        </p:nvSpPr>
        <p:spPr>
          <a:xfrm>
            <a:off x="873125" y="1866900"/>
            <a:ext cx="7661275" cy="4295775"/>
          </a:xfrm>
        </p:spPr>
        <p:txBody>
          <a:bodyPr/>
          <a:lstStyle/>
          <a:p>
            <a:pPr marL="342900" indent="-342900" eaLnBrk="1" hangingPunct="1">
              <a:spcBef>
                <a:spcPct val="0"/>
              </a:spcBef>
              <a:buFont typeface="Wingdings" pitchFamily="2" charset="2"/>
              <a:buNone/>
            </a:pPr>
            <a:r>
              <a:rPr lang="en-US" sz="2400" b="1" dirty="0" err="1">
                <a:solidFill>
                  <a:srgbClr val="FFFF00"/>
                </a:solidFill>
              </a:rPr>
              <a:t>boolean</a:t>
            </a:r>
            <a:r>
              <a:rPr lang="en-US" sz="2400" b="1" dirty="0">
                <a:solidFill>
                  <a:srgbClr val="FFFF00"/>
                </a:solidFill>
              </a:rPr>
              <a:t> equals(Object</a:t>
            </a:r>
            <a:r>
              <a:rPr lang="en-US" sz="2400" dirty="0">
                <a:solidFill>
                  <a:srgbClr val="FFFF00"/>
                </a:solidFill>
              </a:rPr>
              <a:t>)</a:t>
            </a:r>
          </a:p>
          <a:p>
            <a:pPr marL="742950" lvl="1" indent="-285750" eaLnBrk="1" hangingPunct="1">
              <a:spcBef>
                <a:spcPct val="0"/>
              </a:spcBef>
              <a:buFont typeface="Wingdings" pitchFamily="2" charset="2"/>
              <a:buNone/>
            </a:pPr>
            <a:r>
              <a:rPr lang="en-US" sz="2400" dirty="0"/>
              <a:t>	</a:t>
            </a:r>
            <a:r>
              <a:rPr lang="en-US" sz="2400" dirty="0">
                <a:solidFill>
                  <a:schemeClr val="bg1"/>
                </a:solidFill>
              </a:rPr>
              <a:t>returns </a:t>
            </a:r>
            <a:r>
              <a:rPr lang="en-US" sz="2400" b="1" dirty="0">
                <a:solidFill>
                  <a:schemeClr val="bg1"/>
                </a:solidFill>
              </a:rPr>
              <a:t>true</a:t>
            </a:r>
            <a:r>
              <a:rPr lang="en-US" sz="2400" dirty="0">
                <a:solidFill>
                  <a:schemeClr val="bg1"/>
                </a:solidFill>
              </a:rPr>
              <a:t> if the string </a:t>
            </a:r>
            <a:r>
              <a:rPr lang="en-US" sz="2400" b="1" dirty="0">
                <a:solidFill>
                  <a:schemeClr val="bg1"/>
                </a:solidFill>
              </a:rPr>
              <a:t>word1</a:t>
            </a:r>
            <a:r>
              <a:rPr lang="en-US" sz="2400" dirty="0">
                <a:solidFill>
                  <a:schemeClr val="bg1"/>
                </a:solidFill>
              </a:rPr>
              <a:t> is equal to </a:t>
            </a:r>
            <a:r>
              <a:rPr lang="en-US" sz="2400" b="1" dirty="0">
                <a:solidFill>
                  <a:schemeClr val="bg1"/>
                </a:solidFill>
              </a:rPr>
              <a:t>word2</a:t>
            </a:r>
          </a:p>
          <a:p>
            <a:pPr marL="342900" indent="-342900">
              <a:spcBef>
                <a:spcPct val="0"/>
              </a:spcBef>
              <a:buNone/>
            </a:pPr>
            <a:r>
              <a:rPr lang="en-US" sz="2400" b="1" dirty="0" err="1">
                <a:solidFill>
                  <a:srgbClr val="FFFF00"/>
                </a:solidFill>
              </a:rPr>
              <a:t>boolean</a:t>
            </a:r>
            <a:r>
              <a:rPr lang="en-US" sz="2400" b="1" dirty="0">
                <a:solidFill>
                  <a:srgbClr val="FFFF00"/>
                </a:solidFill>
              </a:rPr>
              <a:t> </a:t>
            </a:r>
            <a:r>
              <a:rPr lang="en-US" sz="2400" b="1" dirty="0" err="1">
                <a:solidFill>
                  <a:srgbClr val="FFFF00"/>
                </a:solidFill>
              </a:rPr>
              <a:t>equalsIgnoreCase</a:t>
            </a:r>
            <a:r>
              <a:rPr lang="en-US" sz="2400" b="1" dirty="0">
                <a:solidFill>
                  <a:srgbClr val="FFFF00"/>
                </a:solidFill>
              </a:rPr>
              <a:t>(String)</a:t>
            </a:r>
          </a:p>
          <a:p>
            <a:pPr marL="742950" lvl="1" indent="-285750" eaLnBrk="1" hangingPunct="1">
              <a:spcBef>
                <a:spcPct val="0"/>
              </a:spcBef>
              <a:buFont typeface="Wingdings" pitchFamily="2" charset="2"/>
              <a:buNone/>
            </a:pPr>
            <a:r>
              <a:rPr lang="en-US" sz="2400" dirty="0"/>
              <a:t>	</a:t>
            </a:r>
            <a:r>
              <a:rPr lang="en-US" sz="2400" dirty="0">
                <a:solidFill>
                  <a:schemeClr val="bg1"/>
                </a:solidFill>
              </a:rPr>
              <a:t>returns </a:t>
            </a:r>
            <a:r>
              <a:rPr lang="en-US" sz="2400" b="1" dirty="0">
                <a:solidFill>
                  <a:schemeClr val="bg1"/>
                </a:solidFill>
              </a:rPr>
              <a:t>true</a:t>
            </a:r>
            <a:r>
              <a:rPr lang="en-US" sz="2400" dirty="0">
                <a:solidFill>
                  <a:schemeClr val="bg1"/>
                </a:solidFill>
              </a:rPr>
              <a:t> if the string </a:t>
            </a:r>
            <a:r>
              <a:rPr lang="en-US" sz="2400" b="1" dirty="0">
                <a:solidFill>
                  <a:schemeClr val="bg1"/>
                </a:solidFill>
              </a:rPr>
              <a:t>word1</a:t>
            </a:r>
            <a:r>
              <a:rPr lang="en-US" sz="2400" dirty="0">
                <a:solidFill>
                  <a:schemeClr val="bg1"/>
                </a:solidFill>
              </a:rPr>
              <a:t> matches </a:t>
            </a:r>
            <a:r>
              <a:rPr lang="en-US" sz="2400" b="1" dirty="0">
                <a:solidFill>
                  <a:schemeClr val="bg1"/>
                </a:solidFill>
              </a:rPr>
              <a:t>word2</a:t>
            </a:r>
            <a:r>
              <a:rPr lang="en-US" sz="2400" dirty="0">
                <a:solidFill>
                  <a:schemeClr val="bg1"/>
                </a:solidFill>
              </a:rPr>
              <a:t>, case-blind</a:t>
            </a:r>
          </a:p>
        </p:txBody>
      </p:sp>
      <p:sp>
        <p:nvSpPr>
          <p:cNvPr id="19460" name="Text Box 4"/>
          <p:cNvSpPr txBox="1">
            <a:spLocks noChangeArrowheads="1"/>
          </p:cNvSpPr>
          <p:nvPr/>
        </p:nvSpPr>
        <p:spPr bwMode="auto">
          <a:xfrm>
            <a:off x="928662" y="4857760"/>
            <a:ext cx="7605712" cy="1006475"/>
          </a:xfrm>
          <a:prstGeom prst="rect">
            <a:avLst/>
          </a:prstGeom>
          <a:solidFill>
            <a:srgbClr val="CCECFF"/>
          </a:solidFill>
          <a:ln w="9525">
            <a:noFill/>
            <a:miter lim="800000"/>
            <a:headEnd/>
            <a:tailEnd/>
          </a:ln>
          <a:effectLst/>
        </p:spPr>
        <p:txBody>
          <a:bodyPr>
            <a:spAutoFit/>
          </a:bodyPr>
          <a:lstStyle/>
          <a:p>
            <a:pPr>
              <a:spcBef>
                <a:spcPct val="0"/>
              </a:spcBef>
            </a:pPr>
            <a:r>
              <a:rPr lang="en-US" sz="2000" b="1" dirty="0">
                <a:latin typeface="Lucida Console" pitchFamily="49" charset="0"/>
              </a:rPr>
              <a:t>b = “</a:t>
            </a:r>
            <a:r>
              <a:rPr lang="en-US" sz="2000" b="1" dirty="0" err="1">
                <a:latin typeface="Lucida Console" pitchFamily="49" charset="0"/>
              </a:rPr>
              <a:t>Bhopal”.equals</a:t>
            </a:r>
            <a:r>
              <a:rPr lang="en-US" sz="2000" b="1" dirty="0">
                <a:latin typeface="Lucida Console" pitchFamily="49" charset="0"/>
              </a:rPr>
              <a:t>(“Bhopal”);//true</a:t>
            </a:r>
          </a:p>
          <a:p>
            <a:pPr>
              <a:spcBef>
                <a:spcPct val="0"/>
              </a:spcBef>
            </a:pPr>
            <a:r>
              <a:rPr lang="en-US" sz="2000" b="1" dirty="0">
                <a:latin typeface="Lucida Console" pitchFamily="49" charset="0"/>
              </a:rPr>
              <a:t>b = “</a:t>
            </a:r>
            <a:r>
              <a:rPr lang="en-US" sz="2000" b="1" dirty="0" err="1">
                <a:latin typeface="Lucida Console" pitchFamily="49" charset="0"/>
              </a:rPr>
              <a:t>Bhopal”.equals</a:t>
            </a:r>
            <a:r>
              <a:rPr lang="en-US" sz="2000" b="1" dirty="0">
                <a:latin typeface="Lucida Console" pitchFamily="49" charset="0"/>
              </a:rPr>
              <a:t>(“</a:t>
            </a:r>
            <a:r>
              <a:rPr lang="en-US" sz="2000" b="1" dirty="0" err="1">
                <a:latin typeface="Lucida Console" pitchFamily="49" charset="0"/>
              </a:rPr>
              <a:t>bhopal</a:t>
            </a:r>
            <a:r>
              <a:rPr lang="en-US" sz="2000" b="1" dirty="0">
                <a:latin typeface="Lucida Console" pitchFamily="49" charset="0"/>
              </a:rPr>
              <a:t>”);//false</a:t>
            </a:r>
            <a:br>
              <a:rPr lang="en-US" sz="2000" b="1" dirty="0">
                <a:latin typeface="Lucida Console" pitchFamily="49" charset="0"/>
              </a:rPr>
            </a:br>
            <a:r>
              <a:rPr lang="en-US" sz="2000" b="1" dirty="0">
                <a:latin typeface="Lucida Console" pitchFamily="49" charset="0"/>
              </a:rPr>
              <a:t>b = “</a:t>
            </a:r>
            <a:r>
              <a:rPr lang="en-US" sz="2000" b="1" dirty="0" err="1">
                <a:latin typeface="Lucida Console" pitchFamily="49" charset="0"/>
              </a:rPr>
              <a:t>Bhopal”.equalsIgnoreCase</a:t>
            </a:r>
            <a:r>
              <a:rPr lang="en-US" sz="2000" b="1" dirty="0">
                <a:latin typeface="Lucida Console" pitchFamily="49" charset="0"/>
              </a:rPr>
              <a:t>(“</a:t>
            </a:r>
            <a:r>
              <a:rPr lang="en-US" sz="2000" b="1" dirty="0" err="1">
                <a:latin typeface="Lucida Console" pitchFamily="49" charset="0"/>
              </a:rPr>
              <a:t>bhopal</a:t>
            </a:r>
            <a:r>
              <a:rPr lang="en-US" sz="2000" b="1" dirty="0">
                <a:latin typeface="Lucida Console" pitchFamily="49" charset="0"/>
              </a:rPr>
              <a:t>”);//true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linds(horizontal)">
                                      <p:cBhvr>
                                        <p:cTn id="7"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eaLnBrk="1" hangingPunct="1"/>
            <a:r>
              <a:rPr lang="en-US" sz="4000" b="1" dirty="0">
                <a:solidFill>
                  <a:schemeClr val="bg1"/>
                </a:solidFill>
              </a:rPr>
              <a:t>Methods — Comparisons</a:t>
            </a:r>
          </a:p>
        </p:txBody>
      </p:sp>
      <p:sp>
        <p:nvSpPr>
          <p:cNvPr id="20483" name="Rectangle 3"/>
          <p:cNvSpPr>
            <a:spLocks noGrp="1" noChangeArrowheads="1"/>
          </p:cNvSpPr>
          <p:nvPr>
            <p:ph type="body" idx="1"/>
          </p:nvPr>
        </p:nvSpPr>
        <p:spPr>
          <a:xfrm>
            <a:off x="142844" y="1500174"/>
            <a:ext cx="9001155" cy="4857784"/>
          </a:xfrm>
        </p:spPr>
        <p:txBody>
          <a:bodyPr>
            <a:normAutofit/>
          </a:bodyPr>
          <a:lstStyle/>
          <a:p>
            <a:pPr marL="342900" indent="-342900" eaLnBrk="1" hangingPunct="1">
              <a:spcBef>
                <a:spcPct val="50000"/>
              </a:spcBef>
              <a:buFont typeface="Wingdings" pitchFamily="2" charset="2"/>
              <a:buNone/>
            </a:pPr>
            <a:r>
              <a:rPr lang="en-US" sz="2400" b="1" dirty="0" err="1">
                <a:solidFill>
                  <a:srgbClr val="FFFF00"/>
                </a:solidFill>
              </a:rPr>
              <a:t>int</a:t>
            </a:r>
            <a:r>
              <a:rPr lang="en-US" sz="2400" b="1" dirty="0">
                <a:solidFill>
                  <a:srgbClr val="FFFF00"/>
                </a:solidFill>
              </a:rPr>
              <a:t> </a:t>
            </a:r>
            <a:r>
              <a:rPr lang="en-US" sz="2400" b="1" dirty="0" err="1">
                <a:solidFill>
                  <a:srgbClr val="FFFF00"/>
                </a:solidFill>
              </a:rPr>
              <a:t>compareTo</a:t>
            </a:r>
            <a:r>
              <a:rPr lang="en-US" sz="2400" b="1" dirty="0">
                <a:solidFill>
                  <a:srgbClr val="FFFF00"/>
                </a:solidFill>
              </a:rPr>
              <a:t>(Object)</a:t>
            </a:r>
          </a:p>
          <a:p>
            <a:pPr marL="342900" indent="-342900" eaLnBrk="1" hangingPunct="1">
              <a:spcBef>
                <a:spcPct val="50000"/>
              </a:spcBef>
              <a:buFont typeface="Wingdings" pitchFamily="2" charset="2"/>
              <a:buNone/>
            </a:pPr>
            <a:r>
              <a:rPr lang="en-US" sz="2400" dirty="0">
                <a:solidFill>
                  <a:schemeClr val="bg1"/>
                </a:solidFill>
              </a:rPr>
              <a:t>String s1=“Bhopal”;</a:t>
            </a:r>
          </a:p>
          <a:p>
            <a:pPr marL="342900" indent="-342900" eaLnBrk="1" hangingPunct="1">
              <a:spcBef>
                <a:spcPct val="50000"/>
              </a:spcBef>
              <a:buFont typeface="Wingdings" pitchFamily="2" charset="2"/>
              <a:buNone/>
            </a:pPr>
            <a:r>
              <a:rPr lang="en-US" sz="2400" dirty="0">
                <a:solidFill>
                  <a:schemeClr val="bg1"/>
                </a:solidFill>
              </a:rPr>
              <a:t>String s2=“</a:t>
            </a:r>
            <a:r>
              <a:rPr lang="en-US" sz="2400" dirty="0" err="1">
                <a:solidFill>
                  <a:schemeClr val="bg1"/>
                </a:solidFill>
              </a:rPr>
              <a:t>bhopal</a:t>
            </a:r>
            <a:r>
              <a:rPr lang="en-US" sz="2400" dirty="0">
                <a:solidFill>
                  <a:schemeClr val="bg1"/>
                </a:solidFill>
              </a:rPr>
              <a:t>”;</a:t>
            </a:r>
          </a:p>
          <a:p>
            <a:pPr marL="342900" indent="-342900" eaLnBrk="1" hangingPunct="1">
              <a:spcBef>
                <a:spcPct val="50000"/>
              </a:spcBef>
              <a:buFont typeface="Wingdings" pitchFamily="2" charset="2"/>
              <a:buNone/>
            </a:pPr>
            <a:r>
              <a:rPr lang="en-US" sz="2400" dirty="0" err="1">
                <a:solidFill>
                  <a:schemeClr val="bg1"/>
                </a:solidFill>
              </a:rPr>
              <a:t>int</a:t>
            </a:r>
            <a:r>
              <a:rPr lang="en-US" sz="2400" dirty="0">
                <a:solidFill>
                  <a:schemeClr val="bg1"/>
                </a:solidFill>
              </a:rPr>
              <a:t> </a:t>
            </a:r>
            <a:r>
              <a:rPr lang="en-US" sz="2400" dirty="0" err="1">
                <a:solidFill>
                  <a:schemeClr val="bg1"/>
                </a:solidFill>
              </a:rPr>
              <a:t>ans</a:t>
            </a:r>
            <a:r>
              <a:rPr lang="en-US" sz="2400" dirty="0">
                <a:solidFill>
                  <a:schemeClr val="bg1"/>
                </a:solidFill>
              </a:rPr>
              <a:t>=s1.compareTo(s2);</a:t>
            </a:r>
          </a:p>
          <a:p>
            <a:pPr marL="342900" indent="-342900" eaLnBrk="1" hangingPunct="1">
              <a:spcBef>
                <a:spcPct val="50000"/>
              </a:spcBef>
              <a:buFont typeface="Wingdings" pitchFamily="2" charset="2"/>
              <a:buNone/>
            </a:pPr>
            <a:r>
              <a:rPr lang="en-US" sz="2400" dirty="0" err="1">
                <a:solidFill>
                  <a:schemeClr val="bg1"/>
                </a:solidFill>
              </a:rPr>
              <a:t>System.out.println</a:t>
            </a:r>
            <a:r>
              <a:rPr lang="en-US" sz="2400" dirty="0">
                <a:solidFill>
                  <a:schemeClr val="bg1"/>
                </a:solidFill>
              </a:rPr>
              <a:t>(</a:t>
            </a:r>
            <a:r>
              <a:rPr lang="en-US" sz="2400" dirty="0" err="1">
                <a:solidFill>
                  <a:schemeClr val="bg1"/>
                </a:solidFill>
              </a:rPr>
              <a:t>ans</a:t>
            </a:r>
            <a:r>
              <a:rPr lang="en-US" sz="2400" dirty="0">
                <a:solidFill>
                  <a:schemeClr val="bg1"/>
                </a:solidFill>
              </a:rPr>
              <a:t>); </a:t>
            </a:r>
          </a:p>
          <a:p>
            <a:pPr marL="342900" indent="-342900" eaLnBrk="1" hangingPunct="1">
              <a:spcBef>
                <a:spcPct val="50000"/>
              </a:spcBef>
              <a:buFont typeface="Wingdings" pitchFamily="2" charset="2"/>
              <a:buNone/>
            </a:pPr>
            <a:r>
              <a:rPr lang="en-US" sz="2400" b="1" dirty="0">
                <a:solidFill>
                  <a:srgbClr val="00B0F0"/>
                </a:solidFill>
              </a:rPr>
              <a:t>//Will print  </a:t>
            </a:r>
            <a:r>
              <a:rPr lang="en-US" sz="2400" b="1" dirty="0">
                <a:solidFill>
                  <a:schemeClr val="bg1"/>
                </a:solidFill>
              </a:rPr>
              <a:t>-32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7"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eaLnBrk="1" hangingPunct="1"/>
            <a:r>
              <a:rPr lang="en-US" sz="4000" b="1" dirty="0">
                <a:solidFill>
                  <a:schemeClr val="bg1"/>
                </a:solidFill>
              </a:rPr>
              <a:t>Methods — Comparisons</a:t>
            </a:r>
          </a:p>
        </p:txBody>
      </p:sp>
      <p:sp>
        <p:nvSpPr>
          <p:cNvPr id="20483" name="Rectangle 3"/>
          <p:cNvSpPr>
            <a:spLocks noGrp="1" noChangeArrowheads="1"/>
          </p:cNvSpPr>
          <p:nvPr>
            <p:ph type="body" idx="1"/>
          </p:nvPr>
        </p:nvSpPr>
        <p:spPr>
          <a:xfrm>
            <a:off x="142844" y="1500174"/>
            <a:ext cx="9001155" cy="4857784"/>
          </a:xfrm>
        </p:spPr>
        <p:txBody>
          <a:bodyPr>
            <a:normAutofit/>
          </a:bodyPr>
          <a:lstStyle/>
          <a:p>
            <a:pPr marL="342900" indent="-342900" eaLnBrk="1" hangingPunct="1">
              <a:spcBef>
                <a:spcPct val="50000"/>
              </a:spcBef>
              <a:buFont typeface="Wingdings" pitchFamily="2" charset="2"/>
              <a:buNone/>
            </a:pPr>
            <a:r>
              <a:rPr lang="en-US" sz="2400" b="1" dirty="0" err="1">
                <a:solidFill>
                  <a:srgbClr val="FFFF00"/>
                </a:solidFill>
              </a:rPr>
              <a:t>int</a:t>
            </a:r>
            <a:r>
              <a:rPr lang="en-US" sz="2400" b="1" dirty="0">
                <a:solidFill>
                  <a:srgbClr val="FFFF00"/>
                </a:solidFill>
              </a:rPr>
              <a:t> </a:t>
            </a:r>
            <a:r>
              <a:rPr lang="en-US" sz="2400" b="1" dirty="0" err="1">
                <a:solidFill>
                  <a:srgbClr val="FFFF00"/>
                </a:solidFill>
              </a:rPr>
              <a:t>compareToIgnoreCase</a:t>
            </a:r>
            <a:r>
              <a:rPr lang="en-US" sz="2400" b="1" dirty="0">
                <a:solidFill>
                  <a:srgbClr val="FFFF00"/>
                </a:solidFill>
              </a:rPr>
              <a:t>(String)</a:t>
            </a:r>
          </a:p>
          <a:p>
            <a:pPr marL="342900" indent="-342900" eaLnBrk="1" hangingPunct="1">
              <a:spcBef>
                <a:spcPct val="50000"/>
              </a:spcBef>
              <a:buFont typeface="Wingdings" pitchFamily="2" charset="2"/>
              <a:buNone/>
            </a:pPr>
            <a:r>
              <a:rPr lang="en-US" sz="2400" dirty="0">
                <a:solidFill>
                  <a:schemeClr val="bg1"/>
                </a:solidFill>
              </a:rPr>
              <a:t>String s1=“Bhopal”;</a:t>
            </a:r>
          </a:p>
          <a:p>
            <a:pPr marL="342900" indent="-342900" eaLnBrk="1" hangingPunct="1">
              <a:spcBef>
                <a:spcPct val="50000"/>
              </a:spcBef>
              <a:buFont typeface="Wingdings" pitchFamily="2" charset="2"/>
              <a:buNone/>
            </a:pPr>
            <a:r>
              <a:rPr lang="en-US" sz="2400" dirty="0">
                <a:solidFill>
                  <a:schemeClr val="bg1"/>
                </a:solidFill>
              </a:rPr>
              <a:t>String s2=“</a:t>
            </a:r>
            <a:r>
              <a:rPr lang="en-US" sz="2400" dirty="0" err="1">
                <a:solidFill>
                  <a:schemeClr val="bg1"/>
                </a:solidFill>
              </a:rPr>
              <a:t>bhopal</a:t>
            </a:r>
            <a:r>
              <a:rPr lang="en-US" sz="2400" dirty="0">
                <a:solidFill>
                  <a:schemeClr val="bg1"/>
                </a:solidFill>
              </a:rPr>
              <a:t>”;</a:t>
            </a:r>
          </a:p>
          <a:p>
            <a:pPr marL="342900" indent="-342900" eaLnBrk="1" hangingPunct="1">
              <a:spcBef>
                <a:spcPct val="50000"/>
              </a:spcBef>
              <a:buFont typeface="Wingdings" pitchFamily="2" charset="2"/>
              <a:buNone/>
            </a:pPr>
            <a:r>
              <a:rPr lang="en-US" sz="2400" dirty="0" err="1">
                <a:solidFill>
                  <a:schemeClr val="bg1"/>
                </a:solidFill>
              </a:rPr>
              <a:t>int</a:t>
            </a:r>
            <a:r>
              <a:rPr lang="en-US" sz="2400" dirty="0">
                <a:solidFill>
                  <a:schemeClr val="bg1"/>
                </a:solidFill>
              </a:rPr>
              <a:t> </a:t>
            </a:r>
            <a:r>
              <a:rPr lang="en-US" sz="2400" dirty="0" err="1">
                <a:solidFill>
                  <a:schemeClr val="bg1"/>
                </a:solidFill>
              </a:rPr>
              <a:t>ans</a:t>
            </a:r>
            <a:r>
              <a:rPr lang="en-US" sz="2400">
                <a:solidFill>
                  <a:schemeClr val="bg1"/>
                </a:solidFill>
              </a:rPr>
              <a:t>=s1.compareToIgnoreCase(s2</a:t>
            </a:r>
            <a:r>
              <a:rPr lang="en-US" sz="2400" dirty="0">
                <a:solidFill>
                  <a:schemeClr val="bg1"/>
                </a:solidFill>
              </a:rPr>
              <a:t>);</a:t>
            </a:r>
          </a:p>
          <a:p>
            <a:pPr marL="342900" indent="-342900" eaLnBrk="1" hangingPunct="1">
              <a:spcBef>
                <a:spcPct val="50000"/>
              </a:spcBef>
              <a:buFont typeface="Wingdings" pitchFamily="2" charset="2"/>
              <a:buNone/>
            </a:pPr>
            <a:r>
              <a:rPr lang="en-US" sz="2400" dirty="0" err="1">
                <a:solidFill>
                  <a:schemeClr val="bg1"/>
                </a:solidFill>
              </a:rPr>
              <a:t>System.out.println</a:t>
            </a:r>
            <a:r>
              <a:rPr lang="en-US" sz="2400" dirty="0">
                <a:solidFill>
                  <a:schemeClr val="bg1"/>
                </a:solidFill>
              </a:rPr>
              <a:t>(</a:t>
            </a:r>
            <a:r>
              <a:rPr lang="en-US" sz="2400" dirty="0" err="1">
                <a:solidFill>
                  <a:schemeClr val="bg1"/>
                </a:solidFill>
              </a:rPr>
              <a:t>ans</a:t>
            </a:r>
            <a:r>
              <a:rPr lang="en-US" sz="2400" dirty="0">
                <a:solidFill>
                  <a:schemeClr val="bg1"/>
                </a:solidFill>
              </a:rPr>
              <a:t>);</a:t>
            </a:r>
          </a:p>
          <a:p>
            <a:pPr marL="342900" indent="-342900">
              <a:spcBef>
                <a:spcPct val="50000"/>
              </a:spcBef>
              <a:buNone/>
            </a:pPr>
            <a:r>
              <a:rPr lang="en-US" sz="2400" b="1" dirty="0">
                <a:solidFill>
                  <a:srgbClr val="00B0F0"/>
                </a:solidFill>
              </a:rPr>
              <a:t>//Will print  </a:t>
            </a:r>
            <a:r>
              <a:rPr lang="en-US" sz="2400" b="1" dirty="0">
                <a:solidFill>
                  <a:schemeClr val="bg1"/>
                </a:solidFill>
              </a:rPr>
              <a:t>0</a:t>
            </a:r>
          </a:p>
          <a:p>
            <a:pPr marL="342900" indent="-342900" eaLnBrk="1" hangingPunct="1">
              <a:spcBef>
                <a:spcPct val="50000"/>
              </a:spcBef>
              <a:buFont typeface="Wingdings" pitchFamily="2" charset="2"/>
              <a:buNone/>
            </a:pPr>
            <a:r>
              <a:rPr lang="en-US" sz="2400" dirty="0">
                <a:solidFill>
                  <a:srgbClr val="FF0000"/>
                </a:solidFill>
              </a:rPr>
              <a:t> </a:t>
            </a:r>
          </a:p>
          <a:p>
            <a:pPr marL="342900" indent="-342900" eaLnBrk="1" hangingPunct="1">
              <a:spcBef>
                <a:spcPct val="50000"/>
              </a:spcBef>
              <a:buFont typeface="Wingdings" pitchFamily="2" charset="2"/>
              <a:buNone/>
            </a:pP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7"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US" sz="4000" b="1" dirty="0">
                <a:solidFill>
                  <a:schemeClr val="bg1"/>
                </a:solidFill>
              </a:rPr>
              <a:t>Methods — trim</a:t>
            </a:r>
          </a:p>
        </p:txBody>
      </p:sp>
      <p:sp>
        <p:nvSpPr>
          <p:cNvPr id="22531" name="Rectangle 3"/>
          <p:cNvSpPr>
            <a:spLocks noGrp="1" noChangeArrowheads="1"/>
          </p:cNvSpPr>
          <p:nvPr>
            <p:ph type="body" idx="1"/>
          </p:nvPr>
        </p:nvSpPr>
        <p:spPr>
          <a:xfrm>
            <a:off x="893763" y="1752600"/>
            <a:ext cx="7397750" cy="4652963"/>
          </a:xfrm>
        </p:spPr>
        <p:txBody>
          <a:bodyPr/>
          <a:lstStyle/>
          <a:p>
            <a:pPr marL="342900" indent="-342900" eaLnBrk="1" hangingPunct="1">
              <a:spcBef>
                <a:spcPct val="0"/>
              </a:spcBef>
              <a:buClr>
                <a:schemeClr val="tx1"/>
              </a:buClr>
              <a:buFont typeface="Wingdings" pitchFamily="2" charset="2"/>
              <a:buNone/>
            </a:pPr>
            <a:r>
              <a:rPr lang="en-US" sz="2400" b="1" dirty="0">
                <a:solidFill>
                  <a:srgbClr val="FFFF00"/>
                </a:solidFill>
              </a:rPr>
              <a:t>String  trim</a:t>
            </a:r>
            <a:r>
              <a:rPr lang="en-US" sz="2400" dirty="0">
                <a:solidFill>
                  <a:srgbClr val="FFFF00"/>
                </a:solidFill>
              </a:rPr>
              <a:t> ();</a:t>
            </a:r>
          </a:p>
          <a:p>
            <a:pPr marL="742950" lvl="1" indent="-285750" eaLnBrk="1" hangingPunct="1">
              <a:spcBef>
                <a:spcPct val="0"/>
              </a:spcBef>
              <a:buClr>
                <a:schemeClr val="tx1"/>
              </a:buClr>
              <a:buFont typeface="Wingdings" pitchFamily="2" charset="2"/>
              <a:buNone/>
            </a:pPr>
            <a:r>
              <a:rPr lang="en-US" sz="2400" dirty="0"/>
              <a:t>	</a:t>
            </a:r>
            <a:r>
              <a:rPr lang="en-US" sz="2400" dirty="0">
                <a:solidFill>
                  <a:schemeClr val="bg1"/>
                </a:solidFill>
              </a:rPr>
              <a:t>returns a new string formed from </a:t>
            </a:r>
            <a:r>
              <a:rPr lang="en-US" sz="2400" b="1" dirty="0">
                <a:solidFill>
                  <a:schemeClr val="bg1"/>
                </a:solidFill>
              </a:rPr>
              <a:t>word1</a:t>
            </a:r>
            <a:r>
              <a:rPr lang="en-US" sz="2400" dirty="0">
                <a:solidFill>
                  <a:schemeClr val="bg1"/>
                </a:solidFill>
              </a:rPr>
              <a:t> by removing white space at both ends</a:t>
            </a:r>
            <a:br>
              <a:rPr lang="en-US" sz="2400" dirty="0">
                <a:solidFill>
                  <a:schemeClr val="bg1"/>
                </a:solidFill>
              </a:rPr>
            </a:br>
            <a:r>
              <a:rPr lang="en-US" sz="2400" dirty="0">
                <a:solidFill>
                  <a:schemeClr val="bg1"/>
                </a:solidFill>
              </a:rPr>
              <a:t>does not affect whites space in  the middle</a:t>
            </a:r>
          </a:p>
          <a:p>
            <a:pPr marL="742950" lvl="1" indent="-285750" eaLnBrk="1" hangingPunct="1">
              <a:spcBef>
                <a:spcPct val="0"/>
              </a:spcBef>
              <a:buClr>
                <a:schemeClr val="tx1"/>
              </a:buClr>
              <a:buFont typeface="Wingdings" pitchFamily="2" charset="2"/>
              <a:buNone/>
            </a:pPr>
            <a:endParaRPr lang="en-US" sz="2400" dirty="0"/>
          </a:p>
          <a:p>
            <a:pPr marL="742950" lvl="1" indent="-285750" eaLnBrk="1" hangingPunct="1">
              <a:spcBef>
                <a:spcPct val="0"/>
              </a:spcBef>
              <a:buClr>
                <a:schemeClr val="tx1"/>
              </a:buClr>
              <a:buFont typeface="Wingdings" pitchFamily="2" charset="2"/>
              <a:buNone/>
            </a:pPr>
            <a:endParaRPr lang="en-US" sz="2400" dirty="0"/>
          </a:p>
          <a:p>
            <a:pPr marL="342900" indent="-342900" eaLnBrk="1" hangingPunct="1">
              <a:spcBef>
                <a:spcPct val="50000"/>
              </a:spcBef>
              <a:buClr>
                <a:schemeClr val="tx1"/>
              </a:buClr>
              <a:buFont typeface="Wingdings" pitchFamily="2" charset="2"/>
              <a:buNone/>
            </a:pPr>
            <a:endParaRPr lang="en-US" sz="2400" dirty="0"/>
          </a:p>
        </p:txBody>
      </p:sp>
      <p:sp>
        <p:nvSpPr>
          <p:cNvPr id="22532" name="Text Box 4"/>
          <p:cNvSpPr txBox="1">
            <a:spLocks noChangeArrowheads="1"/>
          </p:cNvSpPr>
          <p:nvPr/>
        </p:nvSpPr>
        <p:spPr bwMode="auto">
          <a:xfrm>
            <a:off x="857224" y="4000504"/>
            <a:ext cx="7378700" cy="1569660"/>
          </a:xfrm>
          <a:prstGeom prst="rect">
            <a:avLst/>
          </a:prstGeom>
          <a:solidFill>
            <a:srgbClr val="CCECFF"/>
          </a:solidFill>
          <a:ln w="9525">
            <a:noFill/>
            <a:miter lim="800000"/>
            <a:headEnd/>
            <a:tailEnd/>
          </a:ln>
          <a:effectLst/>
        </p:spPr>
        <p:txBody>
          <a:bodyPr>
            <a:spAutoFit/>
          </a:bodyPr>
          <a:lstStyle/>
          <a:p>
            <a:pPr>
              <a:spcBef>
                <a:spcPct val="0"/>
              </a:spcBef>
            </a:pPr>
            <a:r>
              <a:rPr lang="en-US" sz="2400" dirty="0"/>
              <a:t>String word1 = “ Hi “;</a:t>
            </a:r>
          </a:p>
          <a:p>
            <a:pPr>
              <a:spcBef>
                <a:spcPct val="0"/>
              </a:spcBef>
            </a:pPr>
            <a:r>
              <a:rPr lang="en-US" sz="2400" dirty="0"/>
              <a:t>String word2 = word1.trim();</a:t>
            </a:r>
          </a:p>
          <a:p>
            <a:pPr>
              <a:spcBef>
                <a:spcPct val="0"/>
              </a:spcBef>
            </a:pPr>
            <a:r>
              <a:rPr lang="en-US" sz="2400" i="1" dirty="0">
                <a:solidFill>
                  <a:srgbClr val="FF0000"/>
                </a:solidFill>
              </a:rPr>
              <a:t>//word2 is “Hi” – no spaces on either end</a:t>
            </a:r>
          </a:p>
          <a:p>
            <a:pPr>
              <a:spcBef>
                <a:spcPct val="0"/>
              </a:spcBef>
            </a:pPr>
            <a:r>
              <a:rPr lang="en-US" sz="2400" i="1" dirty="0">
                <a:solidFill>
                  <a:srgbClr val="FF0000"/>
                </a:solidFill>
              </a:rPr>
              <a:t>//word1 is still “  Hi  “ – with spaces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2">
                                            <p:bg/>
                                          </p:spTgt>
                                        </p:tgtEl>
                                        <p:attrNameLst>
                                          <p:attrName>style.visibility</p:attrName>
                                        </p:attrNameLst>
                                      </p:cBhvr>
                                      <p:to>
                                        <p:strVal val="visible"/>
                                      </p:to>
                                    </p:set>
                                    <p:animEffect transition="in" filter="blinds(horizontal)">
                                      <p:cBhvr>
                                        <p:cTn id="7" dur="500"/>
                                        <p:tgtEl>
                                          <p:spTgt spid="22532">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532">
                                            <p:txEl>
                                              <p:pRg st="0" end="0"/>
                                            </p:txEl>
                                          </p:spTgt>
                                        </p:tgtEl>
                                        <p:attrNameLst>
                                          <p:attrName>style.visibility</p:attrName>
                                        </p:attrNameLst>
                                      </p:cBhvr>
                                      <p:to>
                                        <p:strVal val="visible"/>
                                      </p:to>
                                    </p:set>
                                    <p:animEffect transition="in" filter="blinds(horizontal)">
                                      <p:cBhvr>
                                        <p:cTn id="10" dur="500"/>
                                        <p:tgtEl>
                                          <p:spTgt spid="22532">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532">
                                            <p:txEl>
                                              <p:pRg st="1" end="1"/>
                                            </p:txEl>
                                          </p:spTgt>
                                        </p:tgtEl>
                                        <p:attrNameLst>
                                          <p:attrName>style.visibility</p:attrName>
                                        </p:attrNameLst>
                                      </p:cBhvr>
                                      <p:to>
                                        <p:strVal val="visible"/>
                                      </p:to>
                                    </p:set>
                                    <p:animEffect transition="in" filter="blinds(horizontal)">
                                      <p:cBhvr>
                                        <p:cTn id="13" dur="500"/>
                                        <p:tgtEl>
                                          <p:spTgt spid="2253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2532">
                                            <p:txEl>
                                              <p:pRg st="2" end="2"/>
                                            </p:txEl>
                                          </p:spTgt>
                                        </p:tgtEl>
                                        <p:attrNameLst>
                                          <p:attrName>style.visibility</p:attrName>
                                        </p:attrNameLst>
                                      </p:cBhvr>
                                      <p:to>
                                        <p:strVal val="visible"/>
                                      </p:to>
                                    </p:set>
                                    <p:animEffect transition="in" filter="blinds(horizontal)">
                                      <p:cBhvr>
                                        <p:cTn id="18" dur="500"/>
                                        <p:tgtEl>
                                          <p:spTgt spid="2253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2532">
                                            <p:txEl>
                                              <p:pRg st="3" end="3"/>
                                            </p:txEl>
                                          </p:spTgt>
                                        </p:tgtEl>
                                        <p:attrNameLst>
                                          <p:attrName>style.visibility</p:attrName>
                                        </p:attrNameLst>
                                      </p:cBhvr>
                                      <p:to>
                                        <p:strVal val="visible"/>
                                      </p:to>
                                    </p:set>
                                    <p:animEffect transition="in" filter="blinds(horizontal)">
                                      <p:cBhvr>
                                        <p:cTn id="23" dur="500"/>
                                        <p:tgtEl>
                                          <p:spTgt spid="225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allAtOnce"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en-US" sz="4000" b="1" dirty="0">
                <a:solidFill>
                  <a:schemeClr val="bg1"/>
                </a:solidFill>
              </a:rPr>
              <a:t>Methods — replace</a:t>
            </a:r>
          </a:p>
        </p:txBody>
      </p:sp>
      <p:sp>
        <p:nvSpPr>
          <p:cNvPr id="23555" name="Rectangle 3"/>
          <p:cNvSpPr>
            <a:spLocks noGrp="1" noChangeArrowheads="1"/>
          </p:cNvSpPr>
          <p:nvPr>
            <p:ph type="body" idx="1"/>
          </p:nvPr>
        </p:nvSpPr>
        <p:spPr>
          <a:xfrm>
            <a:off x="893763" y="1752600"/>
            <a:ext cx="7397750" cy="4652963"/>
          </a:xfrm>
        </p:spPr>
        <p:txBody>
          <a:bodyPr/>
          <a:lstStyle/>
          <a:p>
            <a:pPr marL="342900" indent="-342900" eaLnBrk="1" hangingPunct="1">
              <a:spcBef>
                <a:spcPct val="50000"/>
              </a:spcBef>
              <a:buClr>
                <a:schemeClr val="tx1"/>
              </a:buClr>
              <a:buFont typeface="Wingdings" pitchFamily="2" charset="2"/>
              <a:buNone/>
            </a:pPr>
            <a:r>
              <a:rPr lang="en-US" sz="2400" b="1" dirty="0">
                <a:solidFill>
                  <a:srgbClr val="FFFF00"/>
                </a:solidFill>
              </a:rPr>
              <a:t>String replace(char </a:t>
            </a:r>
            <a:r>
              <a:rPr lang="en-US" sz="2400" b="1" dirty="0" err="1">
                <a:solidFill>
                  <a:srgbClr val="FFFF00"/>
                </a:solidFill>
              </a:rPr>
              <a:t>oldch,char</a:t>
            </a:r>
            <a:r>
              <a:rPr lang="en-US" sz="2400" b="1" dirty="0">
                <a:solidFill>
                  <a:srgbClr val="FFFF00"/>
                </a:solidFill>
              </a:rPr>
              <a:t> </a:t>
            </a:r>
            <a:r>
              <a:rPr lang="en-US" sz="2400" b="1" dirty="0" err="1">
                <a:solidFill>
                  <a:srgbClr val="FFFF00"/>
                </a:solidFill>
              </a:rPr>
              <a:t>newch</a:t>
            </a:r>
            <a:r>
              <a:rPr lang="en-US" sz="2400" b="1" dirty="0">
                <a:solidFill>
                  <a:srgbClr val="FFFF00"/>
                </a:solidFill>
              </a:rPr>
              <a:t>)</a:t>
            </a:r>
          </a:p>
          <a:p>
            <a:pPr marL="742950" lvl="1" indent="-285750" eaLnBrk="1" hangingPunct="1">
              <a:spcBef>
                <a:spcPct val="0"/>
              </a:spcBef>
              <a:buClr>
                <a:schemeClr val="tx1"/>
              </a:buClr>
              <a:buFont typeface="Wingdings" pitchFamily="2" charset="2"/>
              <a:buNone/>
            </a:pPr>
            <a:r>
              <a:rPr lang="en-US" sz="2400" dirty="0"/>
              <a:t>	</a:t>
            </a:r>
            <a:r>
              <a:rPr lang="en-US" sz="2400" dirty="0">
                <a:solidFill>
                  <a:schemeClr val="bg1"/>
                </a:solidFill>
              </a:rPr>
              <a:t>returns a new string formed from </a:t>
            </a:r>
            <a:r>
              <a:rPr lang="en-US" sz="2400" b="1" dirty="0">
                <a:solidFill>
                  <a:schemeClr val="bg1"/>
                </a:solidFill>
              </a:rPr>
              <a:t>word1</a:t>
            </a:r>
            <a:r>
              <a:rPr lang="en-US" sz="2400" dirty="0">
                <a:solidFill>
                  <a:schemeClr val="bg1"/>
                </a:solidFill>
              </a:rPr>
              <a:t> by replacing all occurrences of </a:t>
            </a:r>
            <a:r>
              <a:rPr lang="en-US" sz="2400" b="1" dirty="0" err="1">
                <a:solidFill>
                  <a:schemeClr val="bg1"/>
                </a:solidFill>
              </a:rPr>
              <a:t>oldch</a:t>
            </a:r>
            <a:r>
              <a:rPr lang="en-US" sz="2400" dirty="0">
                <a:solidFill>
                  <a:schemeClr val="bg1"/>
                </a:solidFill>
              </a:rPr>
              <a:t> with </a:t>
            </a:r>
            <a:r>
              <a:rPr lang="en-US" sz="2400" b="1" dirty="0" err="1">
                <a:solidFill>
                  <a:schemeClr val="bg1"/>
                </a:solidFill>
              </a:rPr>
              <a:t>newch</a:t>
            </a:r>
            <a:endParaRPr lang="en-US" sz="2400" b="1" dirty="0">
              <a:solidFill>
                <a:schemeClr val="bg1"/>
              </a:solidFill>
            </a:endParaRPr>
          </a:p>
        </p:txBody>
      </p:sp>
      <p:sp>
        <p:nvSpPr>
          <p:cNvPr id="23556" name="Text Box 4"/>
          <p:cNvSpPr txBox="1">
            <a:spLocks noChangeArrowheads="1"/>
          </p:cNvSpPr>
          <p:nvPr/>
        </p:nvSpPr>
        <p:spPr bwMode="auto">
          <a:xfrm>
            <a:off x="1000100" y="3857628"/>
            <a:ext cx="6838950" cy="1200329"/>
          </a:xfrm>
          <a:prstGeom prst="rect">
            <a:avLst/>
          </a:prstGeom>
          <a:solidFill>
            <a:srgbClr val="CCECFF"/>
          </a:solidFill>
          <a:ln w="9525">
            <a:noFill/>
            <a:miter lim="800000"/>
            <a:headEnd/>
            <a:tailEnd/>
          </a:ln>
          <a:effectLst/>
        </p:spPr>
        <p:txBody>
          <a:bodyPr>
            <a:spAutoFit/>
          </a:bodyPr>
          <a:lstStyle/>
          <a:p>
            <a:pPr>
              <a:spcBef>
                <a:spcPct val="0"/>
              </a:spcBef>
            </a:pPr>
            <a:r>
              <a:rPr lang="en-US" sz="2400" dirty="0"/>
              <a:t>String word1 = “care“;</a:t>
            </a:r>
          </a:p>
          <a:p>
            <a:pPr>
              <a:spcBef>
                <a:spcPct val="0"/>
              </a:spcBef>
            </a:pPr>
            <a:r>
              <a:rPr lang="en-US" sz="2400" dirty="0"/>
              <a:t>String word2 = word1.replace(‘c’, ‘d’); </a:t>
            </a:r>
          </a:p>
          <a:p>
            <a:pPr>
              <a:spcBef>
                <a:spcPct val="0"/>
              </a:spcBef>
            </a:pPr>
            <a:r>
              <a:rPr lang="en-US" sz="2400" i="1" dirty="0">
                <a:solidFill>
                  <a:srgbClr val="FF0000"/>
                </a:solidFill>
              </a:rPr>
              <a:t>//word2 is “dare”, but word1 is still “care“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6">
                                            <p:bg/>
                                          </p:spTgt>
                                        </p:tgtEl>
                                        <p:attrNameLst>
                                          <p:attrName>style.visibility</p:attrName>
                                        </p:attrNameLst>
                                      </p:cBhvr>
                                      <p:to>
                                        <p:strVal val="visible"/>
                                      </p:to>
                                    </p:set>
                                    <p:animEffect transition="in" filter="blinds(horizontal)">
                                      <p:cBhvr>
                                        <p:cTn id="7" dur="500"/>
                                        <p:tgtEl>
                                          <p:spTgt spid="23556">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556">
                                            <p:txEl>
                                              <p:pRg st="0" end="0"/>
                                            </p:txEl>
                                          </p:spTgt>
                                        </p:tgtEl>
                                        <p:attrNameLst>
                                          <p:attrName>style.visibility</p:attrName>
                                        </p:attrNameLst>
                                      </p:cBhvr>
                                      <p:to>
                                        <p:strVal val="visible"/>
                                      </p:to>
                                    </p:set>
                                    <p:animEffect transition="in" filter="blinds(horizontal)">
                                      <p:cBhvr>
                                        <p:cTn id="10" dur="500"/>
                                        <p:tgtEl>
                                          <p:spTgt spid="23556">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556">
                                            <p:txEl>
                                              <p:pRg st="1" end="1"/>
                                            </p:txEl>
                                          </p:spTgt>
                                        </p:tgtEl>
                                        <p:attrNameLst>
                                          <p:attrName>style.visibility</p:attrName>
                                        </p:attrNameLst>
                                      </p:cBhvr>
                                      <p:to>
                                        <p:strVal val="visible"/>
                                      </p:to>
                                    </p:set>
                                    <p:animEffect transition="in" filter="blinds(horizontal)">
                                      <p:cBhvr>
                                        <p:cTn id="13" dur="500"/>
                                        <p:tgtEl>
                                          <p:spTgt spid="2355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3556">
                                            <p:txEl>
                                              <p:pRg st="2" end="2"/>
                                            </p:txEl>
                                          </p:spTgt>
                                        </p:tgtEl>
                                        <p:attrNameLst>
                                          <p:attrName>style.visibility</p:attrName>
                                        </p:attrNameLst>
                                      </p:cBhvr>
                                      <p:to>
                                        <p:strVal val="visible"/>
                                      </p:to>
                                    </p:set>
                                    <p:animEffect transition="in" filter="blinds(horizontal)">
                                      <p:cBhvr>
                                        <p:cTn id="18" dur="500"/>
                                        <p:tgtEl>
                                          <p:spTgt spid="2355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allAtOnce"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pPr eaLnBrk="1" hangingPunct="1"/>
            <a:r>
              <a:rPr lang="en-US" sz="4000" b="1" dirty="0">
                <a:solidFill>
                  <a:schemeClr val="bg1"/>
                </a:solidFill>
              </a:rPr>
              <a:t>Methods — Changing Case</a:t>
            </a:r>
          </a:p>
        </p:txBody>
      </p:sp>
      <p:sp>
        <p:nvSpPr>
          <p:cNvPr id="24579" name="Rectangle 3"/>
          <p:cNvSpPr>
            <a:spLocks noGrp="1" noChangeArrowheads="1"/>
          </p:cNvSpPr>
          <p:nvPr>
            <p:ph type="body" idx="1"/>
          </p:nvPr>
        </p:nvSpPr>
        <p:spPr>
          <a:xfrm>
            <a:off x="893763" y="1752600"/>
            <a:ext cx="7397750" cy="4652963"/>
          </a:xfrm>
        </p:spPr>
        <p:txBody>
          <a:bodyPr/>
          <a:lstStyle/>
          <a:p>
            <a:pPr marL="342900" indent="-342900" eaLnBrk="1" hangingPunct="1">
              <a:spcBef>
                <a:spcPct val="50000"/>
              </a:spcBef>
              <a:buClr>
                <a:schemeClr val="tx1"/>
              </a:buClr>
              <a:buFont typeface="Wingdings" pitchFamily="2" charset="2"/>
              <a:buNone/>
            </a:pPr>
            <a:r>
              <a:rPr lang="en-US" sz="2400" b="1" dirty="0">
                <a:solidFill>
                  <a:srgbClr val="FFFF00"/>
                </a:solidFill>
              </a:rPr>
              <a:t>String </a:t>
            </a:r>
            <a:r>
              <a:rPr lang="en-US" sz="2400" b="1" dirty="0" err="1">
                <a:solidFill>
                  <a:srgbClr val="FFFF00"/>
                </a:solidFill>
              </a:rPr>
              <a:t>toLowerCase</a:t>
            </a:r>
            <a:r>
              <a:rPr lang="en-US" sz="2400" b="1" dirty="0">
                <a:solidFill>
                  <a:srgbClr val="FFFF00"/>
                </a:solidFill>
              </a:rPr>
              <a:t>( )</a:t>
            </a:r>
          </a:p>
          <a:p>
            <a:pPr marL="342900" indent="-342900" eaLnBrk="1" hangingPunct="1">
              <a:spcBef>
                <a:spcPct val="50000"/>
              </a:spcBef>
              <a:buClr>
                <a:schemeClr val="tx1"/>
              </a:buClr>
              <a:buFont typeface="Wingdings" pitchFamily="2" charset="2"/>
              <a:buNone/>
            </a:pPr>
            <a:r>
              <a:rPr lang="en-US" sz="2400" b="1" dirty="0">
                <a:solidFill>
                  <a:srgbClr val="FFFF00"/>
                </a:solidFill>
              </a:rPr>
              <a:t>String </a:t>
            </a:r>
            <a:r>
              <a:rPr lang="en-US" sz="2400" b="1" dirty="0" err="1">
                <a:solidFill>
                  <a:srgbClr val="FFFF00"/>
                </a:solidFill>
              </a:rPr>
              <a:t>toUpperCase</a:t>
            </a:r>
            <a:r>
              <a:rPr lang="en-US" sz="2400" b="1" dirty="0">
                <a:solidFill>
                  <a:srgbClr val="FFFF00"/>
                </a:solidFill>
              </a:rPr>
              <a:t>( )</a:t>
            </a:r>
          </a:p>
          <a:p>
            <a:pPr marL="742950" lvl="1" indent="-285750" eaLnBrk="1" hangingPunct="1">
              <a:spcBef>
                <a:spcPct val="0"/>
              </a:spcBef>
              <a:buFont typeface="Wingdings" pitchFamily="2" charset="2"/>
              <a:buNone/>
            </a:pPr>
            <a:r>
              <a:rPr lang="en-US" sz="2400" dirty="0"/>
              <a:t>	</a:t>
            </a:r>
            <a:r>
              <a:rPr lang="en-US" sz="2400" dirty="0">
                <a:solidFill>
                  <a:schemeClr val="bg1"/>
                </a:solidFill>
              </a:rPr>
              <a:t>returns a new string formed from </a:t>
            </a:r>
            <a:r>
              <a:rPr lang="en-US" sz="2400" b="1" dirty="0">
                <a:solidFill>
                  <a:schemeClr val="bg1"/>
                </a:solidFill>
              </a:rPr>
              <a:t>word1</a:t>
            </a:r>
            <a:r>
              <a:rPr lang="en-US" sz="2400" dirty="0">
                <a:solidFill>
                  <a:schemeClr val="bg1"/>
                </a:solidFill>
              </a:rPr>
              <a:t> by converting its characters to upper (lower) case</a:t>
            </a:r>
          </a:p>
        </p:txBody>
      </p:sp>
      <p:sp>
        <p:nvSpPr>
          <p:cNvPr id="24580" name="Text Box 4"/>
          <p:cNvSpPr txBox="1">
            <a:spLocks noChangeArrowheads="1"/>
          </p:cNvSpPr>
          <p:nvPr/>
        </p:nvSpPr>
        <p:spPr bwMode="auto">
          <a:xfrm>
            <a:off x="1142976" y="4000504"/>
            <a:ext cx="7643866" cy="1938992"/>
          </a:xfrm>
          <a:prstGeom prst="rect">
            <a:avLst/>
          </a:prstGeom>
          <a:solidFill>
            <a:srgbClr val="CCECFF"/>
          </a:solidFill>
          <a:ln w="9525">
            <a:noFill/>
            <a:miter lim="800000"/>
            <a:headEnd/>
            <a:tailEnd/>
          </a:ln>
          <a:effectLst/>
        </p:spPr>
        <p:txBody>
          <a:bodyPr wrap="square">
            <a:spAutoFit/>
          </a:bodyPr>
          <a:lstStyle/>
          <a:p>
            <a:pPr>
              <a:spcBef>
                <a:spcPct val="0"/>
              </a:spcBef>
            </a:pPr>
            <a:r>
              <a:rPr lang="en-US" sz="2400" b="1" dirty="0"/>
              <a:t>String word1 = “</a:t>
            </a:r>
            <a:r>
              <a:rPr lang="en-US" sz="2400" b="1" dirty="0" err="1"/>
              <a:t>HeLLo</a:t>
            </a:r>
            <a:r>
              <a:rPr lang="en-US" sz="2400" b="1" dirty="0"/>
              <a:t>“;</a:t>
            </a:r>
          </a:p>
          <a:p>
            <a:pPr>
              <a:spcBef>
                <a:spcPct val="0"/>
              </a:spcBef>
            </a:pPr>
            <a:r>
              <a:rPr lang="en-US" sz="2400" b="1" dirty="0"/>
              <a:t>String word2,word3 ;</a:t>
            </a:r>
          </a:p>
          <a:p>
            <a:pPr>
              <a:spcBef>
                <a:spcPct val="0"/>
              </a:spcBef>
            </a:pPr>
            <a:r>
              <a:rPr lang="en-US" sz="2400" b="1" dirty="0"/>
              <a:t>word2= word1.toUpperCase();</a:t>
            </a:r>
            <a:r>
              <a:rPr lang="en-US" sz="2400" dirty="0"/>
              <a:t>//”HELLO”</a:t>
            </a:r>
          </a:p>
          <a:p>
            <a:pPr>
              <a:spcBef>
                <a:spcPct val="0"/>
              </a:spcBef>
            </a:pPr>
            <a:r>
              <a:rPr lang="en-US" sz="2400" b="1" dirty="0"/>
              <a:t>word3 = word1.toLowerCase();</a:t>
            </a:r>
            <a:r>
              <a:rPr lang="en-US" sz="2400" dirty="0"/>
              <a:t>//”hello”</a:t>
            </a:r>
          </a:p>
          <a:p>
            <a:pPr>
              <a:spcBef>
                <a:spcPct val="0"/>
              </a:spcBef>
            </a:pPr>
            <a:r>
              <a:rPr lang="en-US" sz="2400" dirty="0"/>
              <a:t>//word1 is still “</a:t>
            </a:r>
            <a:r>
              <a:rPr lang="en-US" sz="2400" dirty="0" err="1"/>
              <a:t>HeLLo</a:t>
            </a:r>
            <a:r>
              <a:rPr 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blinds(horizontal)">
                                      <p:cBhvr>
                                        <p:cTn id="7"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mn-lt"/>
              </a:rPr>
              <a:t>What  Is  A  String ?</a:t>
            </a:r>
          </a:p>
        </p:txBody>
      </p:sp>
      <p:sp>
        <p:nvSpPr>
          <p:cNvPr id="12" name="Content Placeholder 11"/>
          <p:cNvSpPr>
            <a:spLocks noGrp="1"/>
          </p:cNvSpPr>
          <p:nvPr>
            <p:ph sz="quarter" idx="1"/>
          </p:nvPr>
        </p:nvSpPr>
        <p:spPr>
          <a:xfrm>
            <a:off x="428596" y="1714488"/>
            <a:ext cx="7210396" cy="4521127"/>
          </a:xfrm>
        </p:spPr>
        <p:txBody>
          <a:bodyPr>
            <a:normAutofit/>
          </a:bodyPr>
          <a:lstStyle/>
          <a:p>
            <a:r>
              <a:rPr lang="en-IN" sz="2800" dirty="0">
                <a:solidFill>
                  <a:schemeClr val="bg1"/>
                </a:solidFill>
              </a:rPr>
              <a:t>In Java, a </a:t>
            </a:r>
            <a:r>
              <a:rPr lang="en-IN" sz="2800" dirty="0">
                <a:solidFill>
                  <a:srgbClr val="00B0F0"/>
                </a:solidFill>
              </a:rPr>
              <a:t>string</a:t>
            </a:r>
            <a:r>
              <a:rPr lang="en-IN" sz="2800" dirty="0"/>
              <a:t> </a:t>
            </a:r>
            <a:r>
              <a:rPr lang="en-IN" sz="2800" dirty="0">
                <a:solidFill>
                  <a:schemeClr val="bg1"/>
                </a:solidFill>
              </a:rPr>
              <a:t>is defined as a sequence of characters. </a:t>
            </a:r>
          </a:p>
          <a:p>
            <a:endParaRPr lang="en-IN" sz="2800" dirty="0">
              <a:solidFill>
                <a:schemeClr val="bg1"/>
              </a:solidFill>
            </a:endParaRPr>
          </a:p>
          <a:p>
            <a:endParaRPr lang="en-IN" sz="2800" dirty="0">
              <a:solidFill>
                <a:schemeClr val="bg1"/>
              </a:solidFill>
            </a:endParaRPr>
          </a:p>
          <a:p>
            <a:r>
              <a:rPr lang="en-IN" sz="2800" dirty="0">
                <a:solidFill>
                  <a:schemeClr val="bg1"/>
                </a:solidFill>
              </a:rPr>
              <a:t>But, unlike many other languages that implement strings as character arrays, java implements strings as objects of type </a:t>
            </a:r>
            <a:r>
              <a:rPr lang="en-IN" sz="2800" dirty="0">
                <a:solidFill>
                  <a:srgbClr val="FFFF00"/>
                </a:solidFill>
              </a:rPr>
              <a:t>String</a:t>
            </a:r>
            <a:r>
              <a:rPr lang="en-IN" sz="2800" dirty="0">
                <a:solidFill>
                  <a:schemeClr val="bg1"/>
                </a:solidFill>
              </a:rPr>
              <a:t>.</a:t>
            </a:r>
            <a:r>
              <a:rPr lang="en-IN" sz="2800" dirty="0"/>
              <a:t> </a:t>
            </a:r>
          </a:p>
          <a:p>
            <a:endParaRPr lang="en-IN" dirty="0"/>
          </a:p>
        </p:txBody>
      </p:sp>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3" end="3"/>
                                            </p:txEl>
                                          </p:spTgt>
                                        </p:tgtEl>
                                        <p:attrNameLst>
                                          <p:attrName>style.visibility</p:attrName>
                                        </p:attrNameLst>
                                      </p:cBhvr>
                                      <p:to>
                                        <p:strVal val="visible"/>
                                      </p:to>
                                    </p:set>
                                    <p:animEffect transition="in" filter="blinds(horizontal)">
                                      <p:cBhvr>
                                        <p:cTn id="1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hangingPunct="1"/>
            <a:r>
              <a:rPr lang="en-US" sz="4000" b="1" dirty="0">
                <a:solidFill>
                  <a:schemeClr val="bg1"/>
                </a:solidFill>
              </a:rPr>
              <a:t>Convert Numbers </a:t>
            </a:r>
            <a:r>
              <a:rPr lang="en-US" sz="4000" b="1" dirty="0">
                <a:solidFill>
                  <a:schemeClr val="bg1"/>
                </a:solidFill>
                <a:sym typeface="Symbol" pitchFamily="18" charset="2"/>
              </a:rPr>
              <a:t>to</a:t>
            </a:r>
            <a:r>
              <a:rPr lang="en-US" sz="4000" b="1" dirty="0">
                <a:solidFill>
                  <a:schemeClr val="bg1"/>
                </a:solidFill>
              </a:rPr>
              <a:t> Strings</a:t>
            </a:r>
          </a:p>
        </p:txBody>
      </p:sp>
      <p:sp>
        <p:nvSpPr>
          <p:cNvPr id="26627" name="Rectangle 3"/>
          <p:cNvSpPr>
            <a:spLocks noGrp="1" noChangeArrowheads="1"/>
          </p:cNvSpPr>
          <p:nvPr>
            <p:ph type="body" idx="1"/>
          </p:nvPr>
        </p:nvSpPr>
        <p:spPr>
          <a:xfrm>
            <a:off x="847725" y="1917700"/>
            <a:ext cx="7188200" cy="4343400"/>
          </a:xfrm>
        </p:spPr>
        <p:txBody>
          <a:bodyPr/>
          <a:lstStyle/>
          <a:p>
            <a:pPr marL="342900" indent="-342900" eaLnBrk="1" hangingPunct="1">
              <a:buFont typeface="Wingdings" pitchFamily="2" charset="2"/>
              <a:buNone/>
            </a:pPr>
            <a:r>
              <a:rPr lang="en-US" sz="2400" dirty="0" err="1">
                <a:solidFill>
                  <a:srgbClr val="FFFF00"/>
                </a:solidFill>
              </a:rPr>
              <a:t>int</a:t>
            </a:r>
            <a:r>
              <a:rPr lang="en-US" sz="2400" dirty="0">
                <a:solidFill>
                  <a:srgbClr val="FFFF00"/>
                </a:solidFill>
              </a:rPr>
              <a:t> num=123;</a:t>
            </a:r>
          </a:p>
          <a:p>
            <a:pPr marL="342900" indent="-342900" eaLnBrk="1" hangingPunct="1">
              <a:buFont typeface="Wingdings" pitchFamily="2" charset="2"/>
              <a:buNone/>
            </a:pPr>
            <a:r>
              <a:rPr lang="en-US" sz="2400" dirty="0">
                <a:solidFill>
                  <a:schemeClr val="bg1"/>
                </a:solidFill>
              </a:rPr>
              <a:t>Three ways to convert a number into a string:</a:t>
            </a:r>
          </a:p>
          <a:p>
            <a:pPr marL="742950" lvl="1" indent="-285750" eaLnBrk="1" hangingPunct="1">
              <a:buFont typeface="Wingdings" pitchFamily="2" charset="2"/>
              <a:buNone/>
            </a:pPr>
            <a:r>
              <a:rPr lang="en-US" sz="2400" b="1" dirty="0">
                <a:solidFill>
                  <a:srgbClr val="FFFF00"/>
                </a:solidFill>
              </a:rPr>
              <a:t>1.   String s = "" + num;</a:t>
            </a:r>
            <a:br>
              <a:rPr lang="en-US" sz="2400" dirty="0"/>
            </a:br>
            <a:endParaRPr lang="en-US" sz="2400" dirty="0"/>
          </a:p>
          <a:p>
            <a:pPr marL="742950" lvl="1" indent="-285750" eaLnBrk="1" hangingPunct="1">
              <a:buFont typeface="Wingdings" pitchFamily="2" charset="2"/>
              <a:buNone/>
            </a:pPr>
            <a:r>
              <a:rPr lang="en-US" sz="2400" b="1" dirty="0">
                <a:solidFill>
                  <a:srgbClr val="FFFF00"/>
                </a:solidFill>
              </a:rPr>
              <a:t>2.   String s = </a:t>
            </a:r>
            <a:r>
              <a:rPr lang="en-US" sz="2400" b="1" dirty="0" err="1">
                <a:solidFill>
                  <a:srgbClr val="FFFF00"/>
                </a:solidFill>
              </a:rPr>
              <a:t>Integer.toString</a:t>
            </a:r>
            <a:r>
              <a:rPr lang="en-US" sz="2400" b="1" dirty="0">
                <a:solidFill>
                  <a:srgbClr val="FFFF00"/>
                </a:solidFill>
              </a:rPr>
              <a:t> (num);</a:t>
            </a:r>
          </a:p>
          <a:p>
            <a:pPr marL="742950" lvl="1" indent="-285750" eaLnBrk="1" hangingPunct="1">
              <a:buFont typeface="Wingdings" pitchFamily="2" charset="2"/>
              <a:buNone/>
            </a:pPr>
            <a:br>
              <a:rPr lang="en-US" sz="2400" dirty="0"/>
            </a:br>
            <a:endParaRPr lang="en-US" sz="2400" dirty="0"/>
          </a:p>
          <a:p>
            <a:pPr marL="742950" lvl="1" indent="-285750" eaLnBrk="1" hangingPunct="1">
              <a:buFont typeface="Wingdings" pitchFamily="2" charset="2"/>
              <a:buNone/>
            </a:pPr>
            <a:r>
              <a:rPr lang="en-US" sz="2400" b="1" dirty="0">
                <a:solidFill>
                  <a:srgbClr val="FFFF00"/>
                </a:solidFill>
              </a:rPr>
              <a:t>3.   String s = </a:t>
            </a:r>
            <a:r>
              <a:rPr lang="en-US" sz="2400" b="1" dirty="0" err="1">
                <a:solidFill>
                  <a:srgbClr val="FFFF00"/>
                </a:solidFill>
              </a:rPr>
              <a:t>String.valueOf</a:t>
            </a:r>
            <a:r>
              <a:rPr lang="en-US" sz="2400" b="1" dirty="0">
                <a:solidFill>
                  <a:srgbClr val="FFFF00"/>
                </a:solidFill>
              </a:rPr>
              <a:t> (num);</a:t>
            </a:r>
          </a:p>
        </p:txBody>
      </p:sp>
      <p:sp>
        <p:nvSpPr>
          <p:cNvPr id="26631" name="Text Box 8"/>
          <p:cNvSpPr txBox="1">
            <a:spLocks noChangeArrowheads="1"/>
          </p:cNvSpPr>
          <p:nvPr/>
        </p:nvSpPr>
        <p:spPr bwMode="auto">
          <a:xfrm>
            <a:off x="1714480" y="5500702"/>
            <a:ext cx="4381512" cy="366713"/>
          </a:xfrm>
          <a:prstGeom prst="rect">
            <a:avLst/>
          </a:prstGeom>
          <a:solidFill>
            <a:srgbClr val="CCECFF"/>
          </a:solidFill>
          <a:ln w="9525">
            <a:noFill/>
            <a:miter lim="800000"/>
            <a:headEnd/>
            <a:tailEnd/>
          </a:ln>
          <a:effectLst/>
        </p:spPr>
        <p:txBody>
          <a:bodyPr wrap="square">
            <a:spAutoFit/>
          </a:bodyPr>
          <a:lstStyle/>
          <a:p>
            <a:r>
              <a:rPr lang="en-US" dirty="0"/>
              <a:t>s = </a:t>
            </a:r>
            <a:r>
              <a:rPr lang="en-US" dirty="0" err="1"/>
              <a:t>String.valueOf</a:t>
            </a:r>
            <a:r>
              <a:rPr lang="en-US" dirty="0"/>
              <a:t>(123);//”123”</a:t>
            </a:r>
          </a:p>
        </p:txBody>
      </p:sp>
      <p:sp>
        <p:nvSpPr>
          <p:cNvPr id="26632" name="Text Box 9"/>
          <p:cNvSpPr txBox="1">
            <a:spLocks noChangeArrowheads="1"/>
          </p:cNvSpPr>
          <p:nvPr/>
        </p:nvSpPr>
        <p:spPr bwMode="auto">
          <a:xfrm>
            <a:off x="1785918" y="3286124"/>
            <a:ext cx="3235328" cy="366713"/>
          </a:xfrm>
          <a:prstGeom prst="rect">
            <a:avLst/>
          </a:prstGeom>
          <a:solidFill>
            <a:srgbClr val="CCECFF"/>
          </a:solidFill>
          <a:ln w="9525">
            <a:noFill/>
            <a:miter lim="800000"/>
            <a:headEnd/>
            <a:tailEnd/>
          </a:ln>
          <a:effectLst/>
        </p:spPr>
        <p:txBody>
          <a:bodyPr wrap="square">
            <a:spAutoFit/>
          </a:bodyPr>
          <a:lstStyle/>
          <a:p>
            <a:r>
              <a:rPr lang="en-US" dirty="0"/>
              <a:t>s = “” + 123;//”123”</a:t>
            </a:r>
          </a:p>
        </p:txBody>
      </p:sp>
      <p:sp>
        <p:nvSpPr>
          <p:cNvPr id="26633" name="Text Box 10"/>
          <p:cNvSpPr txBox="1">
            <a:spLocks noChangeArrowheads="1"/>
          </p:cNvSpPr>
          <p:nvPr/>
        </p:nvSpPr>
        <p:spPr bwMode="auto">
          <a:xfrm>
            <a:off x="1714480" y="4143380"/>
            <a:ext cx="3975108" cy="369332"/>
          </a:xfrm>
          <a:prstGeom prst="rect">
            <a:avLst/>
          </a:prstGeom>
          <a:solidFill>
            <a:srgbClr val="CCECFF"/>
          </a:solidFill>
          <a:ln w="9525">
            <a:noFill/>
            <a:miter lim="800000"/>
            <a:headEnd/>
            <a:tailEnd/>
          </a:ln>
          <a:effectLst/>
        </p:spPr>
        <p:txBody>
          <a:bodyPr wrap="square">
            <a:spAutoFit/>
          </a:bodyPr>
          <a:lstStyle/>
          <a:p>
            <a:pPr>
              <a:spcBef>
                <a:spcPct val="0"/>
              </a:spcBef>
            </a:pPr>
            <a:r>
              <a:rPr lang="en-US" dirty="0"/>
              <a:t>s = </a:t>
            </a:r>
            <a:r>
              <a:rPr lang="en-US" dirty="0" err="1"/>
              <a:t>Integer.toString</a:t>
            </a:r>
            <a:r>
              <a:rPr lang="en-US" dirty="0"/>
              <a:t>(123);//”123”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7" dur="500"/>
                                        <p:tgtEl>
                                          <p:spTgt spid="266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2" dur="500"/>
                                        <p:tgtEl>
                                          <p:spTgt spid="266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32"/>
                                        </p:tgtEl>
                                        <p:attrNameLst>
                                          <p:attrName>style.visibility</p:attrName>
                                        </p:attrNameLst>
                                      </p:cBhvr>
                                      <p:to>
                                        <p:strVal val="visible"/>
                                      </p:to>
                                    </p:set>
                                    <p:animEffect transition="in" filter="blinds(horizontal)">
                                      <p:cBhvr>
                                        <p:cTn id="17" dur="500"/>
                                        <p:tgtEl>
                                          <p:spTgt spid="2663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blinds(horizontal)">
                                      <p:cBhvr>
                                        <p:cTn id="22" dur="500"/>
                                        <p:tgtEl>
                                          <p:spTgt spid="26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633"/>
                                        </p:tgtEl>
                                        <p:attrNameLst>
                                          <p:attrName>style.visibility</p:attrName>
                                        </p:attrNameLst>
                                      </p:cBhvr>
                                      <p:to>
                                        <p:strVal val="visible"/>
                                      </p:to>
                                    </p:set>
                                    <p:animEffect transition="in" filter="blinds(horizontal)">
                                      <p:cBhvr>
                                        <p:cTn id="27" dur="500"/>
                                        <p:tgtEl>
                                          <p:spTgt spid="2663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627">
                                            <p:txEl>
                                              <p:pRg st="5" end="5"/>
                                            </p:txEl>
                                          </p:spTgt>
                                        </p:tgtEl>
                                        <p:attrNameLst>
                                          <p:attrName>style.visibility</p:attrName>
                                        </p:attrNameLst>
                                      </p:cBhvr>
                                      <p:to>
                                        <p:strVal val="visible"/>
                                      </p:to>
                                    </p:set>
                                    <p:animEffect transition="in" filter="blinds(horizontal)">
                                      <p:cBhvr>
                                        <p:cTn id="32" dur="500"/>
                                        <p:tgtEl>
                                          <p:spTgt spid="266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631"/>
                                        </p:tgtEl>
                                        <p:attrNameLst>
                                          <p:attrName>style.visibility</p:attrName>
                                        </p:attrNameLst>
                                      </p:cBhvr>
                                      <p:to>
                                        <p:strVal val="visible"/>
                                      </p:to>
                                    </p:set>
                                    <p:animEffect transition="in" filter="blinds(horizontal)">
                                      <p:cBhvr>
                                        <p:cTn id="37"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animBg="1"/>
      <p:bldP spid="26632" grpId="0" animBg="1"/>
      <p:bldP spid="2663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chemeClr val="bg1"/>
                </a:solidFill>
              </a:rPr>
              <a:t>The  </a:t>
            </a:r>
            <a:r>
              <a:rPr lang="en-US" sz="4000" b="1" dirty="0" err="1">
                <a:solidFill>
                  <a:schemeClr val="bg1"/>
                </a:solidFill>
              </a:rPr>
              <a:t>StringBuffer</a:t>
            </a:r>
            <a:r>
              <a:rPr lang="en-US" sz="4000" b="1" dirty="0">
                <a:solidFill>
                  <a:schemeClr val="bg1"/>
                </a:solidFill>
              </a:rPr>
              <a:t>  class</a:t>
            </a:r>
            <a:endParaRPr lang="en-IN" sz="4000" b="1" dirty="0">
              <a:solidFill>
                <a:schemeClr val="bg1"/>
              </a:solidFill>
            </a:endParaRPr>
          </a:p>
        </p:txBody>
      </p:sp>
      <p:sp>
        <p:nvSpPr>
          <p:cNvPr id="3" name="Content Placeholder 2"/>
          <p:cNvSpPr>
            <a:spLocks noGrp="1"/>
          </p:cNvSpPr>
          <p:nvPr>
            <p:ph sz="quarter" idx="1"/>
          </p:nvPr>
        </p:nvSpPr>
        <p:spPr/>
        <p:txBody>
          <a:bodyPr>
            <a:normAutofit/>
          </a:bodyPr>
          <a:lstStyle/>
          <a:p>
            <a:r>
              <a:rPr lang="en-US" sz="2800" dirty="0" err="1">
                <a:solidFill>
                  <a:srgbClr val="FFFF00"/>
                </a:solidFill>
              </a:rPr>
              <a:t>StringBuffer</a:t>
            </a:r>
            <a:r>
              <a:rPr lang="en-US" sz="2800" dirty="0"/>
              <a:t> </a:t>
            </a:r>
            <a:r>
              <a:rPr lang="en-US" sz="2800" dirty="0">
                <a:solidFill>
                  <a:schemeClr val="bg1"/>
                </a:solidFill>
              </a:rPr>
              <a:t>represents a</a:t>
            </a:r>
            <a:r>
              <a:rPr lang="en-US" sz="2800" dirty="0"/>
              <a:t> </a:t>
            </a:r>
            <a:r>
              <a:rPr lang="en-US" sz="2800" dirty="0" err="1">
                <a:solidFill>
                  <a:srgbClr val="00B0F0"/>
                </a:solidFill>
              </a:rPr>
              <a:t>growable</a:t>
            </a:r>
            <a:r>
              <a:rPr lang="en-US" sz="2800" dirty="0"/>
              <a:t> </a:t>
            </a:r>
            <a:r>
              <a:rPr lang="en-US" sz="2800" dirty="0">
                <a:solidFill>
                  <a:schemeClr val="bg1"/>
                </a:solidFill>
              </a:rPr>
              <a:t>string.</a:t>
            </a:r>
          </a:p>
          <a:p>
            <a:pPr>
              <a:buNone/>
            </a:pPr>
            <a:endParaRPr lang="en-US" sz="2800" dirty="0"/>
          </a:p>
          <a:p>
            <a:endParaRPr lang="en-US" sz="2800" dirty="0"/>
          </a:p>
          <a:p>
            <a:r>
              <a:rPr lang="en-US" sz="2800" dirty="0">
                <a:solidFill>
                  <a:schemeClr val="bg1"/>
                </a:solidFill>
              </a:rPr>
              <a:t>Characters in </a:t>
            </a:r>
            <a:r>
              <a:rPr lang="en-US" sz="2800" dirty="0" err="1">
                <a:solidFill>
                  <a:srgbClr val="FFFF00"/>
                </a:solidFill>
              </a:rPr>
              <a:t>StringBuffer</a:t>
            </a:r>
            <a:r>
              <a:rPr lang="en-US" sz="2800" dirty="0"/>
              <a:t> </a:t>
            </a:r>
            <a:r>
              <a:rPr lang="en-US" sz="2800" dirty="0">
                <a:solidFill>
                  <a:schemeClr val="bg1"/>
                </a:solidFill>
              </a:rPr>
              <a:t>can be </a:t>
            </a:r>
            <a:r>
              <a:rPr lang="en-US" sz="2800" dirty="0">
                <a:solidFill>
                  <a:srgbClr val="00B0F0"/>
                </a:solidFill>
              </a:rPr>
              <a:t>inserted/appended/added/deleted </a:t>
            </a:r>
            <a:r>
              <a:rPr lang="en-US" sz="2800" dirty="0">
                <a:solidFill>
                  <a:schemeClr val="bg1"/>
                </a:solidFill>
              </a:rPr>
              <a:t>any where and the size of the</a:t>
            </a:r>
            <a:r>
              <a:rPr lang="en-US" sz="2800" dirty="0"/>
              <a:t> </a:t>
            </a:r>
            <a:r>
              <a:rPr lang="en-US" sz="2800" dirty="0" err="1">
                <a:solidFill>
                  <a:srgbClr val="FFFF00"/>
                </a:solidFill>
              </a:rPr>
              <a:t>StringBuffer</a:t>
            </a:r>
            <a:r>
              <a:rPr lang="en-US" sz="2800" dirty="0"/>
              <a:t> </a:t>
            </a:r>
            <a:r>
              <a:rPr lang="en-US" sz="2800" dirty="0">
                <a:solidFill>
                  <a:schemeClr val="bg1"/>
                </a:solidFill>
              </a:rPr>
              <a:t>will automatically grow/shrink to make room </a:t>
            </a:r>
          </a:p>
          <a:p>
            <a:endParaRPr lang="en-US" dirty="0"/>
          </a:p>
          <a:p>
            <a:pPr lvl="1"/>
            <a:endParaRPr lang="en-IN" dirty="0"/>
          </a:p>
          <a:p>
            <a:pPr lvl="1"/>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42541772-D4E8-4B10-80EB-46F20670A05B}" type="slidenum">
              <a:rPr lang="en-US"/>
              <a:pPr/>
              <a:t>32</a:t>
            </a:fld>
            <a:endParaRPr lang="en-US"/>
          </a:p>
        </p:txBody>
      </p:sp>
      <p:sp>
        <p:nvSpPr>
          <p:cNvPr id="4098" name="Rectangle 2"/>
          <p:cNvSpPr>
            <a:spLocks noGrp="1" noChangeArrowheads="1"/>
          </p:cNvSpPr>
          <p:nvPr>
            <p:ph type="title"/>
          </p:nvPr>
        </p:nvSpPr>
        <p:spPr/>
        <p:txBody>
          <a:bodyPr>
            <a:normAutofit/>
          </a:bodyPr>
          <a:lstStyle/>
          <a:p>
            <a:r>
              <a:rPr lang="en-US" sz="4000" b="1" dirty="0" err="1">
                <a:solidFill>
                  <a:schemeClr val="bg1"/>
                </a:solidFill>
              </a:rPr>
              <a:t>StringBuffer</a:t>
            </a:r>
            <a:r>
              <a:rPr lang="en-US" sz="4000" b="1" dirty="0">
                <a:solidFill>
                  <a:schemeClr val="bg1"/>
                </a:solidFill>
              </a:rPr>
              <a:t> Constructors</a:t>
            </a:r>
          </a:p>
        </p:txBody>
      </p:sp>
      <p:sp>
        <p:nvSpPr>
          <p:cNvPr id="4099" name="Rectangle 3"/>
          <p:cNvSpPr>
            <a:spLocks noGrp="1" noChangeArrowheads="1"/>
          </p:cNvSpPr>
          <p:nvPr>
            <p:ph type="body" idx="1"/>
          </p:nvPr>
        </p:nvSpPr>
        <p:spPr/>
        <p:txBody>
          <a:bodyPr/>
          <a:lstStyle/>
          <a:p>
            <a:pPr marL="609600" indent="-609600"/>
            <a:r>
              <a:rPr lang="en-US" sz="2400" b="1" dirty="0" err="1">
                <a:solidFill>
                  <a:srgbClr val="FFFF00"/>
                </a:solidFill>
              </a:rPr>
              <a:t>StringBuffer</a:t>
            </a:r>
            <a:r>
              <a:rPr lang="en-US" sz="2400" b="1" dirty="0">
                <a:solidFill>
                  <a:srgbClr val="FFFF00"/>
                </a:solidFill>
              </a:rPr>
              <a:t>() </a:t>
            </a:r>
          </a:p>
          <a:p>
            <a:pPr marL="609600" indent="-609600">
              <a:buFontTx/>
              <a:buNone/>
            </a:pPr>
            <a:r>
              <a:rPr lang="en-US" sz="2400" b="1" i="1" dirty="0"/>
              <a:t>	</a:t>
            </a:r>
            <a:r>
              <a:rPr lang="en-US" sz="2400" dirty="0">
                <a:solidFill>
                  <a:schemeClr val="bg1"/>
                </a:solidFill>
                <a:latin typeface="+mj-lt"/>
              </a:rPr>
              <a:t>Reserves room for 16 characters </a:t>
            </a:r>
          </a:p>
          <a:p>
            <a:pPr marL="609600" indent="-609600"/>
            <a:endParaRPr lang="en-US" sz="2400" b="1" i="1" dirty="0"/>
          </a:p>
          <a:p>
            <a:pPr marL="609600" indent="-609600"/>
            <a:r>
              <a:rPr lang="en-US" sz="2400" b="1" dirty="0" err="1">
                <a:solidFill>
                  <a:srgbClr val="FFFF00"/>
                </a:solidFill>
              </a:rPr>
              <a:t>StringBuffer</a:t>
            </a:r>
            <a:r>
              <a:rPr lang="en-US" sz="2400" b="1" dirty="0">
                <a:solidFill>
                  <a:srgbClr val="FFFF00"/>
                </a:solidFill>
              </a:rPr>
              <a:t>(</a:t>
            </a:r>
            <a:r>
              <a:rPr lang="en-US" sz="2400" b="1" dirty="0" err="1">
                <a:solidFill>
                  <a:srgbClr val="FFFF00"/>
                </a:solidFill>
              </a:rPr>
              <a:t>int</a:t>
            </a:r>
            <a:r>
              <a:rPr lang="en-US" sz="2400" b="1" dirty="0">
                <a:solidFill>
                  <a:srgbClr val="FFFF00"/>
                </a:solidFill>
              </a:rPr>
              <a:t> size)</a:t>
            </a:r>
            <a:endParaRPr lang="en-US" sz="2400" dirty="0">
              <a:solidFill>
                <a:schemeClr val="bg1"/>
              </a:solidFill>
            </a:endParaRPr>
          </a:p>
          <a:p>
            <a:pPr marL="609600" indent="-609600">
              <a:buFontTx/>
              <a:buNone/>
            </a:pPr>
            <a:r>
              <a:rPr lang="en-US" sz="2400" i="1" dirty="0">
                <a:solidFill>
                  <a:schemeClr val="bg1"/>
                </a:solidFill>
              </a:rPr>
              <a:t>       </a:t>
            </a:r>
            <a:r>
              <a:rPr lang="en-US" sz="2400" dirty="0">
                <a:solidFill>
                  <a:schemeClr val="bg1"/>
                </a:solidFill>
                <a:latin typeface="+mj-lt"/>
              </a:rPr>
              <a:t>Explicitly sets the size of buffer </a:t>
            </a:r>
          </a:p>
          <a:p>
            <a:pPr marL="609600" indent="-609600"/>
            <a:endParaRPr lang="en-US" sz="2400" b="1" i="1" dirty="0"/>
          </a:p>
          <a:p>
            <a:pPr marL="609600" indent="-609600"/>
            <a:r>
              <a:rPr lang="en-US" sz="2400" b="1" dirty="0" err="1">
                <a:solidFill>
                  <a:srgbClr val="FFFF00"/>
                </a:solidFill>
              </a:rPr>
              <a:t>StringBuffer</a:t>
            </a:r>
            <a:r>
              <a:rPr lang="en-US" sz="2400" b="1" dirty="0">
                <a:solidFill>
                  <a:srgbClr val="FFFF00"/>
                </a:solidFill>
              </a:rPr>
              <a:t>(String </a:t>
            </a:r>
            <a:r>
              <a:rPr lang="en-US" sz="2400" b="1" dirty="0" err="1">
                <a:solidFill>
                  <a:srgbClr val="FFFF00"/>
                </a:solidFill>
              </a:rPr>
              <a:t>str</a:t>
            </a:r>
            <a:r>
              <a:rPr lang="en-US" sz="2400" b="1" dirty="0">
                <a:solidFill>
                  <a:srgbClr val="FFFF00"/>
                </a:solidFill>
              </a:rPr>
              <a:t>)</a:t>
            </a:r>
          </a:p>
          <a:p>
            <a:pPr marL="609600" indent="-609600">
              <a:buFontTx/>
              <a:buNone/>
            </a:pPr>
            <a:r>
              <a:rPr lang="en-US" sz="2400" b="1" i="1" dirty="0"/>
              <a:t>       </a:t>
            </a:r>
            <a:r>
              <a:rPr lang="en-US" sz="2400" dirty="0">
                <a:solidFill>
                  <a:schemeClr val="bg1"/>
                </a:solidFill>
                <a:latin typeface="+mj-lt"/>
              </a:rPr>
              <a:t>Sets the initial content of the string Buffer and allocates</a:t>
            </a:r>
          </a:p>
          <a:p>
            <a:pPr marL="609600" indent="-609600">
              <a:buFontTx/>
              <a:buNone/>
            </a:pPr>
            <a:r>
              <a:rPr lang="en-US" sz="2400" dirty="0">
                <a:solidFill>
                  <a:schemeClr val="bg1"/>
                </a:solidFill>
                <a:latin typeface="+mj-lt"/>
              </a:rPr>
              <a:t>       room for 16 more characters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ox(in)">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099">
                                            <p:txEl>
                                              <p:pRg st="0" end="0"/>
                                            </p:txEl>
                                          </p:spTgt>
                                        </p:tgtEl>
                                        <p:attrNameLst>
                                          <p:attrName>style.visibility</p:attrName>
                                        </p:attrNameLst>
                                      </p:cBhvr>
                                      <p:to>
                                        <p:strVal val="visible"/>
                                      </p:to>
                                    </p:set>
                                    <p:anim calcmode="lin" valueType="num">
                                      <p:cBhvr additive="base">
                                        <p:cTn id="12"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099">
                                            <p:txEl>
                                              <p:pRg st="1" end="1"/>
                                            </p:txEl>
                                          </p:spTgt>
                                        </p:tgtEl>
                                        <p:attrNameLst>
                                          <p:attrName>style.visibility</p:attrName>
                                        </p:attrNameLst>
                                      </p:cBhvr>
                                      <p:to>
                                        <p:strVal val="visible"/>
                                      </p:to>
                                    </p:set>
                                    <p:anim calcmode="lin" valueType="num">
                                      <p:cBhvr additive="base">
                                        <p:cTn id="18"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099">
                                            <p:txEl>
                                              <p:pRg st="3" end="3"/>
                                            </p:txEl>
                                          </p:spTgt>
                                        </p:tgtEl>
                                        <p:attrNameLst>
                                          <p:attrName>style.visibility</p:attrName>
                                        </p:attrNameLst>
                                      </p:cBhvr>
                                      <p:to>
                                        <p:strVal val="visible"/>
                                      </p:to>
                                    </p:set>
                                    <p:anim calcmode="lin" valueType="num">
                                      <p:cBhvr additive="base">
                                        <p:cTn id="24"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0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099">
                                            <p:txEl>
                                              <p:pRg st="4" end="4"/>
                                            </p:txEl>
                                          </p:spTgt>
                                        </p:tgtEl>
                                        <p:attrNameLst>
                                          <p:attrName>style.visibility</p:attrName>
                                        </p:attrNameLst>
                                      </p:cBhvr>
                                      <p:to>
                                        <p:strVal val="visible"/>
                                      </p:to>
                                    </p:set>
                                    <p:anim calcmode="lin" valueType="num">
                                      <p:cBhvr additive="base">
                                        <p:cTn id="30"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099">
                                            <p:txEl>
                                              <p:pRg st="6" end="6"/>
                                            </p:txEl>
                                          </p:spTgt>
                                        </p:tgtEl>
                                        <p:attrNameLst>
                                          <p:attrName>style.visibility</p:attrName>
                                        </p:attrNameLst>
                                      </p:cBhvr>
                                      <p:to>
                                        <p:strVal val="visible"/>
                                      </p:to>
                                    </p:set>
                                    <p:anim calcmode="lin" valueType="num">
                                      <p:cBhvr additive="base">
                                        <p:cTn id="36" dur="500" fill="hold"/>
                                        <p:tgtEl>
                                          <p:spTgt spid="4099">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0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099">
                                            <p:txEl>
                                              <p:pRg st="7" end="7"/>
                                            </p:txEl>
                                          </p:spTgt>
                                        </p:tgtEl>
                                        <p:attrNameLst>
                                          <p:attrName>style.visibility</p:attrName>
                                        </p:attrNameLst>
                                      </p:cBhvr>
                                      <p:to>
                                        <p:strVal val="visible"/>
                                      </p:to>
                                    </p:set>
                                    <p:animEffect transition="in" filter="blinds(horizontal)">
                                      <p:cBhvr>
                                        <p:cTn id="42" dur="500"/>
                                        <p:tgtEl>
                                          <p:spTgt spid="4099">
                                            <p:txEl>
                                              <p:pRg st="7" end="7"/>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4099">
                                            <p:txEl>
                                              <p:pRg st="8" end="8"/>
                                            </p:txEl>
                                          </p:spTgt>
                                        </p:tgtEl>
                                        <p:attrNameLst>
                                          <p:attrName>style.visibility</p:attrName>
                                        </p:attrNameLst>
                                      </p:cBhvr>
                                      <p:to>
                                        <p:strVal val="visible"/>
                                      </p:to>
                                    </p:set>
                                    <p:animEffect transition="in" filter="blinds(horizontal)">
                                      <p:cBhvr>
                                        <p:cTn id="45" dur="500"/>
                                        <p:tgtEl>
                                          <p:spTgt spid="4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22F97ACA-ECF7-4DD8-9929-2C288111CF6E}" type="slidenum">
              <a:rPr lang="en-US"/>
              <a:pPr/>
              <a:t>33</a:t>
            </a:fld>
            <a:endParaRPr lang="en-US"/>
          </a:p>
        </p:txBody>
      </p:sp>
      <p:sp>
        <p:nvSpPr>
          <p:cNvPr id="5122" name="Rectangle 2"/>
          <p:cNvSpPr>
            <a:spLocks noGrp="1" noChangeArrowheads="1"/>
          </p:cNvSpPr>
          <p:nvPr>
            <p:ph type="title"/>
          </p:nvPr>
        </p:nvSpPr>
        <p:spPr>
          <a:xfrm>
            <a:off x="285720" y="500042"/>
            <a:ext cx="8229600" cy="715962"/>
          </a:xfrm>
        </p:spPr>
        <p:txBody>
          <a:bodyPr>
            <a:normAutofit/>
          </a:bodyPr>
          <a:lstStyle/>
          <a:p>
            <a:r>
              <a:rPr lang="en-US" sz="4000" b="1" dirty="0" err="1">
                <a:solidFill>
                  <a:schemeClr val="bg1"/>
                </a:solidFill>
              </a:rPr>
              <a:t>StringBuffer</a:t>
            </a:r>
            <a:r>
              <a:rPr lang="en-US" sz="4000" b="1" dirty="0">
                <a:solidFill>
                  <a:schemeClr val="bg1"/>
                </a:solidFill>
                <a:latin typeface="Arial Black" pitchFamily="34" charset="0"/>
              </a:rPr>
              <a:t> </a:t>
            </a:r>
            <a:r>
              <a:rPr lang="en-US" sz="4000" b="1" dirty="0">
                <a:solidFill>
                  <a:schemeClr val="bg1"/>
                </a:solidFill>
              </a:rPr>
              <a:t>Methods</a:t>
            </a:r>
          </a:p>
        </p:txBody>
      </p:sp>
      <p:sp>
        <p:nvSpPr>
          <p:cNvPr id="5123" name="Rectangle 3"/>
          <p:cNvSpPr>
            <a:spLocks noGrp="1" noChangeArrowheads="1"/>
          </p:cNvSpPr>
          <p:nvPr>
            <p:ph type="body" idx="1"/>
          </p:nvPr>
        </p:nvSpPr>
        <p:spPr>
          <a:xfrm>
            <a:off x="76200" y="1143000"/>
            <a:ext cx="9067800" cy="5715000"/>
          </a:xfrm>
        </p:spPr>
        <p:txBody>
          <a:bodyPr/>
          <a:lstStyle/>
          <a:p>
            <a:endParaRPr lang="en-US" sz="2000" b="1" i="1" dirty="0"/>
          </a:p>
          <a:p>
            <a:endParaRPr lang="en-US" sz="2000" b="1" i="1" dirty="0"/>
          </a:p>
          <a:p>
            <a:r>
              <a:rPr lang="en-US" sz="2000" b="1" dirty="0" err="1">
                <a:solidFill>
                  <a:srgbClr val="FFFF00"/>
                </a:solidFill>
              </a:rPr>
              <a:t>int</a:t>
            </a:r>
            <a:r>
              <a:rPr lang="en-US" sz="2000" b="1" dirty="0">
                <a:solidFill>
                  <a:srgbClr val="FFFF00"/>
                </a:solidFill>
              </a:rPr>
              <a:t> length() </a:t>
            </a:r>
            <a:r>
              <a:rPr lang="en-US" sz="2000" b="1" dirty="0">
                <a:solidFill>
                  <a:schemeClr val="bg1"/>
                </a:solidFill>
              </a:rPr>
              <a:t>returns the current length of string buffer</a:t>
            </a:r>
          </a:p>
          <a:p>
            <a:r>
              <a:rPr lang="en-US" sz="2000" b="1" dirty="0" err="1">
                <a:solidFill>
                  <a:srgbClr val="FFFF00"/>
                </a:solidFill>
              </a:rPr>
              <a:t>int</a:t>
            </a:r>
            <a:r>
              <a:rPr lang="en-US" sz="2000" b="1" dirty="0">
                <a:solidFill>
                  <a:srgbClr val="FFFF00"/>
                </a:solidFill>
              </a:rPr>
              <a:t> capacity() </a:t>
            </a:r>
            <a:r>
              <a:rPr lang="en-US" sz="2000" b="1" dirty="0">
                <a:solidFill>
                  <a:schemeClr val="bg1"/>
                </a:solidFill>
              </a:rPr>
              <a:t>returns the allocated capacity</a:t>
            </a:r>
          </a:p>
          <a:p>
            <a:r>
              <a:rPr lang="en-US" sz="2000" b="1" i="1" dirty="0">
                <a:solidFill>
                  <a:schemeClr val="bg1"/>
                </a:solidFill>
              </a:rPr>
              <a:t>Example :</a:t>
            </a:r>
          </a:p>
        </p:txBody>
      </p:sp>
      <p:sp>
        <p:nvSpPr>
          <p:cNvPr id="5124" name="Rectangle 4"/>
          <p:cNvSpPr>
            <a:spLocks noChangeArrowheads="1"/>
          </p:cNvSpPr>
          <p:nvPr/>
        </p:nvSpPr>
        <p:spPr bwMode="auto">
          <a:xfrm>
            <a:off x="152400" y="3184524"/>
            <a:ext cx="8534400" cy="3477875"/>
          </a:xfrm>
          <a:prstGeom prst="rect">
            <a:avLst/>
          </a:prstGeom>
          <a:noFill/>
          <a:ln w="9525" algn="ctr">
            <a:noFill/>
            <a:miter lim="800000"/>
            <a:headEnd/>
            <a:tailEnd/>
          </a:ln>
          <a:effectLst/>
        </p:spPr>
        <p:txBody>
          <a:bodyPr wrap="square">
            <a:spAutoFit/>
          </a:bodyPr>
          <a:lstStyle/>
          <a:p>
            <a:pPr algn="l"/>
            <a:r>
              <a:rPr lang="en-US" sz="2000" b="1" i="1" dirty="0" err="1">
                <a:solidFill>
                  <a:srgbClr val="FFFF00"/>
                </a:solidFill>
              </a:rPr>
              <a:t>StringBuffer</a:t>
            </a:r>
            <a:r>
              <a:rPr lang="en-US" sz="2000" b="1" i="1" dirty="0">
                <a:solidFill>
                  <a:srgbClr val="FFFF00"/>
                </a:solidFill>
              </a:rPr>
              <a:t> </a:t>
            </a:r>
            <a:r>
              <a:rPr lang="en-US" sz="2000" b="1" i="1" dirty="0" err="1">
                <a:solidFill>
                  <a:srgbClr val="FFFF00"/>
                </a:solidFill>
              </a:rPr>
              <a:t>strbuf</a:t>
            </a:r>
            <a:r>
              <a:rPr lang="en-US" sz="2000" b="1" i="1" dirty="0">
                <a:solidFill>
                  <a:srgbClr val="FFFF00"/>
                </a:solidFill>
              </a:rPr>
              <a:t> = new </a:t>
            </a:r>
            <a:r>
              <a:rPr lang="en-US" sz="2000" b="1" i="1" dirty="0" err="1">
                <a:solidFill>
                  <a:srgbClr val="FFFF00"/>
                </a:solidFill>
              </a:rPr>
              <a:t>StringBuffer</a:t>
            </a:r>
            <a:r>
              <a:rPr lang="en-US" sz="2000" b="1" i="1" dirty="0">
                <a:solidFill>
                  <a:srgbClr val="FFFF00"/>
                </a:solidFill>
              </a:rPr>
              <a:t>();</a:t>
            </a:r>
          </a:p>
          <a:p>
            <a:pPr algn="l"/>
            <a:endParaRPr lang="en-US" sz="2000" b="1" i="1" dirty="0">
              <a:solidFill>
                <a:srgbClr val="FFFF00"/>
              </a:solidFill>
            </a:endParaRPr>
          </a:p>
          <a:p>
            <a:pPr algn="l"/>
            <a:r>
              <a:rPr lang="en-US" sz="2000" b="1" i="1" dirty="0" err="1">
                <a:solidFill>
                  <a:srgbClr val="FFFF00"/>
                </a:solidFill>
              </a:rPr>
              <a:t>System.out.println</a:t>
            </a:r>
            <a:r>
              <a:rPr lang="en-US" sz="2000" b="1" i="1" dirty="0">
                <a:solidFill>
                  <a:srgbClr val="FFFF00"/>
                </a:solidFill>
              </a:rPr>
              <a:t>(</a:t>
            </a:r>
            <a:r>
              <a:rPr lang="en-US" sz="2000" b="1" i="1" dirty="0" err="1">
                <a:solidFill>
                  <a:srgbClr val="FFFF00"/>
                </a:solidFill>
              </a:rPr>
              <a:t>strbuf.length</a:t>
            </a:r>
            <a:r>
              <a:rPr lang="en-US" sz="2000" b="1" i="1" dirty="0">
                <a:solidFill>
                  <a:srgbClr val="FFFF00"/>
                </a:solidFill>
              </a:rPr>
              <a:t>());</a:t>
            </a:r>
          </a:p>
          <a:p>
            <a:pPr algn="l"/>
            <a:endParaRPr lang="en-US" sz="2000" b="1" i="1" dirty="0">
              <a:solidFill>
                <a:srgbClr val="FFFF00"/>
              </a:solidFill>
            </a:endParaRPr>
          </a:p>
          <a:p>
            <a:pPr algn="l"/>
            <a:r>
              <a:rPr lang="en-US" sz="2000" b="1" i="1" dirty="0" err="1">
                <a:solidFill>
                  <a:srgbClr val="FFFF00"/>
                </a:solidFill>
              </a:rPr>
              <a:t>System.out.println</a:t>
            </a:r>
            <a:r>
              <a:rPr lang="en-US" sz="2000" b="1" i="1" dirty="0">
                <a:solidFill>
                  <a:srgbClr val="FFFF00"/>
                </a:solidFill>
              </a:rPr>
              <a:t>(</a:t>
            </a:r>
            <a:r>
              <a:rPr lang="en-US" sz="2000" b="1" i="1" dirty="0" err="1">
                <a:solidFill>
                  <a:srgbClr val="FFFF00"/>
                </a:solidFill>
              </a:rPr>
              <a:t>strbuf.capacity</a:t>
            </a:r>
            <a:r>
              <a:rPr lang="en-US" sz="2000" b="1" i="1" dirty="0">
                <a:solidFill>
                  <a:srgbClr val="FFFF00"/>
                </a:solidFill>
              </a:rPr>
              <a:t>());</a:t>
            </a:r>
          </a:p>
          <a:p>
            <a:pPr algn="l"/>
            <a:endParaRPr lang="en-US" sz="2000" b="1" i="1" dirty="0">
              <a:solidFill>
                <a:srgbClr val="FFFF00"/>
              </a:solidFill>
            </a:endParaRPr>
          </a:p>
          <a:p>
            <a:pPr algn="l"/>
            <a:r>
              <a:rPr lang="en-US" sz="2000" b="1" i="1" dirty="0" err="1">
                <a:solidFill>
                  <a:srgbClr val="FFFF00"/>
                </a:solidFill>
              </a:rPr>
              <a:t>StringBuffer</a:t>
            </a:r>
            <a:r>
              <a:rPr lang="en-US" sz="2000" b="1" i="1" dirty="0">
                <a:solidFill>
                  <a:srgbClr val="FFFF00"/>
                </a:solidFill>
              </a:rPr>
              <a:t> strbuf1 = new </a:t>
            </a:r>
            <a:r>
              <a:rPr lang="en-US" sz="2000" b="1" i="1" dirty="0" err="1">
                <a:solidFill>
                  <a:srgbClr val="FFFF00"/>
                </a:solidFill>
              </a:rPr>
              <a:t>StringBuffer</a:t>
            </a:r>
            <a:r>
              <a:rPr lang="en-US" sz="2000" b="1" i="1" dirty="0">
                <a:solidFill>
                  <a:srgbClr val="FFFF00"/>
                </a:solidFill>
              </a:rPr>
              <a:t>("Object");</a:t>
            </a:r>
          </a:p>
          <a:p>
            <a:pPr algn="l"/>
            <a:endParaRPr lang="en-US" sz="2000" b="1" i="1" dirty="0">
              <a:solidFill>
                <a:srgbClr val="FFFF00"/>
              </a:solidFill>
            </a:endParaRPr>
          </a:p>
          <a:p>
            <a:pPr algn="l"/>
            <a:r>
              <a:rPr lang="en-US" sz="2000" b="1" i="1" dirty="0" err="1">
                <a:solidFill>
                  <a:srgbClr val="FFFF00"/>
                </a:solidFill>
              </a:rPr>
              <a:t>System.out.println</a:t>
            </a:r>
            <a:r>
              <a:rPr lang="en-US" sz="2000" b="1" i="1" dirty="0">
                <a:solidFill>
                  <a:srgbClr val="FFFF00"/>
                </a:solidFill>
              </a:rPr>
              <a:t>(strbuf1.length());</a:t>
            </a:r>
          </a:p>
          <a:p>
            <a:pPr algn="l"/>
            <a:endParaRPr lang="en-US" sz="2000" b="1" i="1" dirty="0">
              <a:solidFill>
                <a:srgbClr val="FFFF00"/>
              </a:solidFill>
            </a:endParaRPr>
          </a:p>
          <a:p>
            <a:pPr algn="l"/>
            <a:r>
              <a:rPr lang="en-US" sz="2000" b="1" i="1" dirty="0" err="1">
                <a:solidFill>
                  <a:srgbClr val="FFFF00"/>
                </a:solidFill>
              </a:rPr>
              <a:t>System.out.println</a:t>
            </a:r>
            <a:r>
              <a:rPr lang="en-US" sz="2000" b="1" i="1" dirty="0">
                <a:solidFill>
                  <a:srgbClr val="FFFF00"/>
                </a:solidFill>
              </a:rPr>
              <a:t>(strbuf1.capacity());</a:t>
            </a:r>
          </a:p>
        </p:txBody>
      </p:sp>
      <p:sp>
        <p:nvSpPr>
          <p:cNvPr id="5125" name="Text Box 5"/>
          <p:cNvSpPr txBox="1">
            <a:spLocks noChangeArrowheads="1"/>
          </p:cNvSpPr>
          <p:nvPr/>
        </p:nvSpPr>
        <p:spPr bwMode="auto">
          <a:xfrm>
            <a:off x="5143504" y="3786190"/>
            <a:ext cx="457200" cy="457200"/>
          </a:xfrm>
          <a:prstGeom prst="rect">
            <a:avLst/>
          </a:prstGeom>
          <a:noFill/>
          <a:ln w="9525" algn="ctr">
            <a:noFill/>
            <a:miter lim="800000"/>
            <a:headEnd/>
            <a:tailEnd/>
          </a:ln>
          <a:effectLst/>
        </p:spPr>
        <p:txBody>
          <a:bodyPr>
            <a:spAutoFit/>
          </a:bodyPr>
          <a:lstStyle/>
          <a:p>
            <a:pPr algn="l">
              <a:spcBef>
                <a:spcPct val="50000"/>
              </a:spcBef>
            </a:pPr>
            <a:r>
              <a:rPr lang="en-US" sz="2400" b="1" dirty="0">
                <a:solidFill>
                  <a:srgbClr val="00B0F0"/>
                </a:solidFill>
              </a:rPr>
              <a:t>0</a:t>
            </a:r>
          </a:p>
        </p:txBody>
      </p:sp>
      <p:sp>
        <p:nvSpPr>
          <p:cNvPr id="5126" name="Text Box 6"/>
          <p:cNvSpPr txBox="1">
            <a:spLocks noChangeArrowheads="1"/>
          </p:cNvSpPr>
          <p:nvPr/>
        </p:nvSpPr>
        <p:spPr bwMode="auto">
          <a:xfrm>
            <a:off x="5572132" y="4286256"/>
            <a:ext cx="533400" cy="457200"/>
          </a:xfrm>
          <a:prstGeom prst="rect">
            <a:avLst/>
          </a:prstGeom>
          <a:noFill/>
          <a:ln w="9525" algn="ctr">
            <a:noFill/>
            <a:miter lim="800000"/>
            <a:headEnd/>
            <a:tailEnd/>
          </a:ln>
          <a:effectLst/>
        </p:spPr>
        <p:txBody>
          <a:bodyPr>
            <a:spAutoFit/>
          </a:bodyPr>
          <a:lstStyle/>
          <a:p>
            <a:pPr algn="l">
              <a:spcBef>
                <a:spcPct val="50000"/>
              </a:spcBef>
            </a:pPr>
            <a:r>
              <a:rPr lang="en-US" sz="2400" b="1" dirty="0">
                <a:solidFill>
                  <a:srgbClr val="00B0F0"/>
                </a:solidFill>
              </a:rPr>
              <a:t>16</a:t>
            </a:r>
          </a:p>
        </p:txBody>
      </p:sp>
      <p:sp>
        <p:nvSpPr>
          <p:cNvPr id="5127" name="Text Box 7"/>
          <p:cNvSpPr txBox="1">
            <a:spLocks noChangeArrowheads="1"/>
          </p:cNvSpPr>
          <p:nvPr/>
        </p:nvSpPr>
        <p:spPr bwMode="auto">
          <a:xfrm>
            <a:off x="5715008" y="5572140"/>
            <a:ext cx="457200" cy="457200"/>
          </a:xfrm>
          <a:prstGeom prst="rect">
            <a:avLst/>
          </a:prstGeom>
          <a:noFill/>
          <a:ln w="9525" algn="ctr">
            <a:noFill/>
            <a:miter lim="800000"/>
            <a:headEnd/>
            <a:tailEnd/>
          </a:ln>
          <a:effectLst/>
        </p:spPr>
        <p:txBody>
          <a:bodyPr>
            <a:spAutoFit/>
          </a:bodyPr>
          <a:lstStyle/>
          <a:p>
            <a:pPr algn="l">
              <a:spcBef>
                <a:spcPct val="50000"/>
              </a:spcBef>
            </a:pPr>
            <a:r>
              <a:rPr lang="en-US" sz="2400" b="1" dirty="0">
                <a:solidFill>
                  <a:srgbClr val="00B0F0"/>
                </a:solidFill>
              </a:rPr>
              <a:t>6</a:t>
            </a:r>
          </a:p>
        </p:txBody>
      </p:sp>
      <p:sp>
        <p:nvSpPr>
          <p:cNvPr id="5128" name="Text Box 8"/>
          <p:cNvSpPr txBox="1">
            <a:spLocks noChangeArrowheads="1"/>
          </p:cNvSpPr>
          <p:nvPr/>
        </p:nvSpPr>
        <p:spPr bwMode="auto">
          <a:xfrm>
            <a:off x="5643570" y="6143644"/>
            <a:ext cx="838200" cy="457200"/>
          </a:xfrm>
          <a:prstGeom prst="rect">
            <a:avLst/>
          </a:prstGeom>
          <a:noFill/>
          <a:ln w="9525" algn="ctr">
            <a:noFill/>
            <a:miter lim="800000"/>
            <a:headEnd/>
            <a:tailEnd/>
          </a:ln>
          <a:effectLst/>
        </p:spPr>
        <p:txBody>
          <a:bodyPr>
            <a:spAutoFit/>
          </a:bodyPr>
          <a:lstStyle/>
          <a:p>
            <a:pPr algn="l">
              <a:spcBef>
                <a:spcPct val="50000"/>
              </a:spcBef>
            </a:pPr>
            <a:r>
              <a:rPr lang="en-US" sz="2400" b="1" dirty="0">
                <a:solidFill>
                  <a:srgbClr val="00B0F0"/>
                </a:solidFill>
              </a:rPr>
              <a:t>22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anim calcmode="lin" valueType="num">
                                      <p:cBhvr additive="base">
                                        <p:cTn id="7"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anim calcmode="lin" valueType="num">
                                      <p:cBhvr additive="base">
                                        <p:cTn id="13"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anim calcmode="lin" valueType="num">
                                      <p:cBhvr additive="base">
                                        <p:cTn id="19"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4">
                                            <p:txEl>
                                              <p:pRg st="0" end="0"/>
                                            </p:txEl>
                                          </p:spTgt>
                                        </p:tgtEl>
                                        <p:attrNameLst>
                                          <p:attrName>style.visibility</p:attrName>
                                        </p:attrNameLst>
                                      </p:cBhvr>
                                      <p:to>
                                        <p:strVal val="visible"/>
                                      </p:to>
                                    </p:set>
                                    <p:anim calcmode="lin" valueType="num">
                                      <p:cBhvr additive="base">
                                        <p:cTn id="25"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4">
                                            <p:txEl>
                                              <p:pRg st="2" end="2"/>
                                            </p:txEl>
                                          </p:spTgt>
                                        </p:tgtEl>
                                        <p:attrNameLst>
                                          <p:attrName>style.visibility</p:attrName>
                                        </p:attrNameLst>
                                      </p:cBhvr>
                                      <p:to>
                                        <p:strVal val="visible"/>
                                      </p:to>
                                    </p:set>
                                    <p:anim calcmode="lin" valueType="num">
                                      <p:cBhvr additive="base">
                                        <p:cTn id="31"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125"/>
                                        </p:tgtEl>
                                        <p:attrNameLst>
                                          <p:attrName>style.visibility</p:attrName>
                                        </p:attrNameLst>
                                      </p:cBhvr>
                                      <p:to>
                                        <p:strVal val="visible"/>
                                      </p:to>
                                    </p:set>
                                    <p:anim calcmode="lin" valueType="num">
                                      <p:cBhvr additive="base">
                                        <p:cTn id="37" dur="500" fill="hold"/>
                                        <p:tgtEl>
                                          <p:spTgt spid="5125"/>
                                        </p:tgtEl>
                                        <p:attrNameLst>
                                          <p:attrName>ppt_x</p:attrName>
                                        </p:attrNameLst>
                                      </p:cBhvr>
                                      <p:tavLst>
                                        <p:tav tm="0">
                                          <p:val>
                                            <p:strVal val="#ppt_x"/>
                                          </p:val>
                                        </p:tav>
                                        <p:tav tm="100000">
                                          <p:val>
                                            <p:strVal val="#ppt_x"/>
                                          </p:val>
                                        </p:tav>
                                      </p:tavLst>
                                    </p:anim>
                                    <p:anim calcmode="lin" valueType="num">
                                      <p:cBhvr additive="base">
                                        <p:cTn id="38" dur="500" fill="hold"/>
                                        <p:tgtEl>
                                          <p:spTgt spid="512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124">
                                            <p:txEl>
                                              <p:pRg st="4" end="4"/>
                                            </p:txEl>
                                          </p:spTgt>
                                        </p:tgtEl>
                                        <p:attrNameLst>
                                          <p:attrName>style.visibility</p:attrName>
                                        </p:attrNameLst>
                                      </p:cBhvr>
                                      <p:to>
                                        <p:strVal val="visible"/>
                                      </p:to>
                                    </p:set>
                                    <p:anim calcmode="lin" valueType="num">
                                      <p:cBhvr additive="base">
                                        <p:cTn id="43" dur="500" fill="hold"/>
                                        <p:tgtEl>
                                          <p:spTgt spid="5124">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1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126"/>
                                        </p:tgtEl>
                                        <p:attrNameLst>
                                          <p:attrName>style.visibility</p:attrName>
                                        </p:attrNameLst>
                                      </p:cBhvr>
                                      <p:to>
                                        <p:strVal val="visible"/>
                                      </p:to>
                                    </p:set>
                                    <p:anim calcmode="lin" valueType="num">
                                      <p:cBhvr additive="base">
                                        <p:cTn id="49" dur="500" fill="hold"/>
                                        <p:tgtEl>
                                          <p:spTgt spid="5126"/>
                                        </p:tgtEl>
                                        <p:attrNameLst>
                                          <p:attrName>ppt_x</p:attrName>
                                        </p:attrNameLst>
                                      </p:cBhvr>
                                      <p:tavLst>
                                        <p:tav tm="0">
                                          <p:val>
                                            <p:strVal val="#ppt_x"/>
                                          </p:val>
                                        </p:tav>
                                        <p:tav tm="100000">
                                          <p:val>
                                            <p:strVal val="#ppt_x"/>
                                          </p:val>
                                        </p:tav>
                                      </p:tavLst>
                                    </p:anim>
                                    <p:anim calcmode="lin" valueType="num">
                                      <p:cBhvr additive="base">
                                        <p:cTn id="50" dur="500" fill="hold"/>
                                        <p:tgtEl>
                                          <p:spTgt spid="512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124">
                                            <p:txEl>
                                              <p:pRg st="6" end="6"/>
                                            </p:txEl>
                                          </p:spTgt>
                                        </p:tgtEl>
                                        <p:attrNameLst>
                                          <p:attrName>style.visibility</p:attrName>
                                        </p:attrNameLst>
                                      </p:cBhvr>
                                      <p:to>
                                        <p:strVal val="visible"/>
                                      </p:to>
                                    </p:set>
                                    <p:anim calcmode="lin" valueType="num">
                                      <p:cBhvr additive="base">
                                        <p:cTn id="55" dur="500" fill="hold"/>
                                        <p:tgtEl>
                                          <p:spTgt spid="5124">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124">
                                            <p:txEl>
                                              <p:pRg st="6" end="6"/>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5124">
                                            <p:txEl>
                                              <p:pRg st="8" end="8"/>
                                            </p:txEl>
                                          </p:spTgt>
                                        </p:tgtEl>
                                        <p:attrNameLst>
                                          <p:attrName>style.visibility</p:attrName>
                                        </p:attrNameLst>
                                      </p:cBhvr>
                                      <p:to>
                                        <p:strVal val="visible"/>
                                      </p:to>
                                    </p:set>
                                    <p:anim calcmode="lin" valueType="num">
                                      <p:cBhvr additive="base">
                                        <p:cTn id="59" dur="500" fill="hold"/>
                                        <p:tgtEl>
                                          <p:spTgt spid="5124">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124">
                                            <p:txEl>
                                              <p:pRg st="8" end="8"/>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124">
                                            <p:txEl>
                                              <p:pRg st="10" end="10"/>
                                            </p:txEl>
                                          </p:spTgt>
                                        </p:tgtEl>
                                        <p:attrNameLst>
                                          <p:attrName>style.visibility</p:attrName>
                                        </p:attrNameLst>
                                      </p:cBhvr>
                                      <p:to>
                                        <p:strVal val="visible"/>
                                      </p:to>
                                    </p:set>
                                    <p:anim calcmode="lin" valueType="num">
                                      <p:cBhvr additive="base">
                                        <p:cTn id="63" dur="500" fill="hold"/>
                                        <p:tgtEl>
                                          <p:spTgt spid="5124">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12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5128"/>
                                        </p:tgtEl>
                                        <p:attrNameLst>
                                          <p:attrName>style.visibility</p:attrName>
                                        </p:attrNameLst>
                                      </p:cBhvr>
                                      <p:to>
                                        <p:strVal val="visible"/>
                                      </p:to>
                                    </p:set>
                                    <p:anim calcmode="lin" valueType="num">
                                      <p:cBhvr additive="base">
                                        <p:cTn id="69" dur="500" fill="hold"/>
                                        <p:tgtEl>
                                          <p:spTgt spid="5128"/>
                                        </p:tgtEl>
                                        <p:attrNameLst>
                                          <p:attrName>ppt_x</p:attrName>
                                        </p:attrNameLst>
                                      </p:cBhvr>
                                      <p:tavLst>
                                        <p:tav tm="0">
                                          <p:val>
                                            <p:strVal val="#ppt_x"/>
                                          </p:val>
                                        </p:tav>
                                        <p:tav tm="100000">
                                          <p:val>
                                            <p:strVal val="#ppt_x"/>
                                          </p:val>
                                        </p:tav>
                                      </p:tavLst>
                                    </p:anim>
                                    <p:anim calcmode="lin" valueType="num">
                                      <p:cBhvr additive="base">
                                        <p:cTn id="70" dur="500" fill="hold"/>
                                        <p:tgtEl>
                                          <p:spTgt spid="512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127"/>
                                        </p:tgtEl>
                                        <p:attrNameLst>
                                          <p:attrName>style.visibility</p:attrName>
                                        </p:attrNameLst>
                                      </p:cBhvr>
                                      <p:to>
                                        <p:strVal val="visible"/>
                                      </p:to>
                                    </p:set>
                                    <p:anim calcmode="lin" valueType="num">
                                      <p:cBhvr additive="base">
                                        <p:cTn id="73" dur="500" fill="hold"/>
                                        <p:tgtEl>
                                          <p:spTgt spid="5127"/>
                                        </p:tgtEl>
                                        <p:attrNameLst>
                                          <p:attrName>ppt_x</p:attrName>
                                        </p:attrNameLst>
                                      </p:cBhvr>
                                      <p:tavLst>
                                        <p:tav tm="0">
                                          <p:val>
                                            <p:strVal val="#ppt_x"/>
                                          </p:val>
                                        </p:tav>
                                        <p:tav tm="100000">
                                          <p:val>
                                            <p:strVal val="#ppt_x"/>
                                          </p:val>
                                        </p:tav>
                                      </p:tavLst>
                                    </p:anim>
                                    <p:anim calcmode="lin" valueType="num">
                                      <p:cBhvr additive="base">
                                        <p:cTn id="74" dur="500" fill="hold"/>
                                        <p:tgtEl>
                                          <p:spTgt spid="51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5125" grpId="0"/>
      <p:bldP spid="5126" grpId="0"/>
      <p:bldP spid="5127" grpId="0"/>
      <p:bldP spid="512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FE25F0A-B740-46A5-8C43-42829F622D2B}" type="slidenum">
              <a:rPr lang="en-US"/>
              <a:pPr/>
              <a:t>34</a:t>
            </a:fld>
            <a:endParaRPr lang="en-US"/>
          </a:p>
        </p:txBody>
      </p:sp>
      <p:sp>
        <p:nvSpPr>
          <p:cNvPr id="11267" name="Rectangle 3"/>
          <p:cNvSpPr>
            <a:spLocks noGrp="1" noChangeArrowheads="1"/>
          </p:cNvSpPr>
          <p:nvPr>
            <p:ph type="body" idx="1"/>
          </p:nvPr>
        </p:nvSpPr>
        <p:spPr/>
        <p:txBody>
          <a:bodyPr/>
          <a:lstStyle/>
          <a:p>
            <a:pPr marL="609600" indent="-609600"/>
            <a:r>
              <a:rPr lang="en-US" sz="2000" b="1" dirty="0">
                <a:solidFill>
                  <a:srgbClr val="FFFF00"/>
                </a:solidFill>
              </a:rPr>
              <a:t>append() </a:t>
            </a:r>
            <a:r>
              <a:rPr lang="en-US" sz="2000" dirty="0">
                <a:solidFill>
                  <a:schemeClr val="bg1"/>
                </a:solidFill>
              </a:rPr>
              <a:t>method can be used for adding at the end of 			</a:t>
            </a:r>
            <a:r>
              <a:rPr lang="en-US" sz="2000" dirty="0" err="1">
                <a:solidFill>
                  <a:schemeClr val="bg1"/>
                </a:solidFill>
              </a:rPr>
              <a:t>StringBuffer</a:t>
            </a:r>
            <a:r>
              <a:rPr lang="en-US" sz="2000" dirty="0">
                <a:solidFill>
                  <a:schemeClr val="bg1"/>
                </a:solidFill>
              </a:rPr>
              <a:t>.</a:t>
            </a:r>
          </a:p>
          <a:p>
            <a:pPr marL="609600" indent="-609600"/>
            <a:r>
              <a:rPr lang="en-US" sz="2000" b="1" dirty="0">
                <a:solidFill>
                  <a:srgbClr val="FFFF00"/>
                </a:solidFill>
              </a:rPr>
              <a:t>append() </a:t>
            </a:r>
            <a:r>
              <a:rPr lang="en-US" sz="2000" dirty="0">
                <a:solidFill>
                  <a:schemeClr val="bg1"/>
                </a:solidFill>
              </a:rPr>
              <a:t>is overloaded with following forms:</a:t>
            </a:r>
          </a:p>
          <a:p>
            <a:pPr marL="609600" indent="-609600">
              <a:buFontTx/>
              <a:buAutoNum type="arabicPeriod"/>
            </a:pPr>
            <a:endParaRPr lang="en-US" sz="2000" b="1" i="1" dirty="0">
              <a:solidFill>
                <a:srgbClr val="333300"/>
              </a:solidFill>
            </a:endParaRPr>
          </a:p>
          <a:p>
            <a:pPr marL="609600" indent="-609600">
              <a:buFontTx/>
              <a:buAutoNum type="arabicPeriod"/>
            </a:pPr>
            <a:r>
              <a:rPr lang="en-US" sz="2000" b="1" dirty="0" err="1">
                <a:solidFill>
                  <a:srgbClr val="FFFF00"/>
                </a:solidFill>
              </a:rPr>
              <a:t>StringBuffer</a:t>
            </a:r>
            <a:r>
              <a:rPr lang="en-US" sz="2000" b="1" dirty="0">
                <a:solidFill>
                  <a:srgbClr val="FFFF00"/>
                </a:solidFill>
              </a:rPr>
              <a:t> append(String </a:t>
            </a:r>
            <a:r>
              <a:rPr lang="en-US" sz="2000" b="1" dirty="0" err="1">
                <a:solidFill>
                  <a:srgbClr val="FFFF00"/>
                </a:solidFill>
              </a:rPr>
              <a:t>str</a:t>
            </a:r>
            <a:r>
              <a:rPr lang="en-US" sz="2000" b="1" dirty="0">
                <a:solidFill>
                  <a:srgbClr val="FFFF00"/>
                </a:solidFill>
              </a:rPr>
              <a:t>)</a:t>
            </a:r>
          </a:p>
          <a:p>
            <a:pPr marL="609600" indent="-609600">
              <a:buFontTx/>
              <a:buAutoNum type="arabicPeriod"/>
            </a:pPr>
            <a:endParaRPr lang="en-US" sz="2000" b="1" i="1" dirty="0">
              <a:solidFill>
                <a:srgbClr val="333300"/>
              </a:solidFill>
            </a:endParaRPr>
          </a:p>
          <a:p>
            <a:pPr marL="609600" indent="-609600">
              <a:buFontTx/>
              <a:buAutoNum type="arabicPeriod"/>
            </a:pPr>
            <a:r>
              <a:rPr lang="en-US" sz="2000" b="1" dirty="0" err="1">
                <a:solidFill>
                  <a:srgbClr val="FFFF00"/>
                </a:solidFill>
              </a:rPr>
              <a:t>StringBuffer</a:t>
            </a:r>
            <a:r>
              <a:rPr lang="en-US" sz="2000" b="1" dirty="0">
                <a:solidFill>
                  <a:srgbClr val="FFFF00"/>
                </a:solidFill>
              </a:rPr>
              <a:t> append(</a:t>
            </a:r>
            <a:r>
              <a:rPr lang="en-US" sz="2000" b="1" dirty="0" err="1">
                <a:solidFill>
                  <a:srgbClr val="FFFF00"/>
                </a:solidFill>
              </a:rPr>
              <a:t>int</a:t>
            </a:r>
            <a:r>
              <a:rPr lang="en-US" sz="2000" b="1" dirty="0">
                <a:solidFill>
                  <a:srgbClr val="FFFF00"/>
                </a:solidFill>
              </a:rPr>
              <a:t> num)</a:t>
            </a:r>
          </a:p>
          <a:p>
            <a:pPr marL="609600" indent="-609600">
              <a:buFontTx/>
              <a:buNone/>
            </a:pPr>
            <a:r>
              <a:rPr lang="en-US" sz="2000" dirty="0">
                <a:solidFill>
                  <a:schemeClr val="accent2"/>
                </a:solidFill>
              </a:rPr>
              <a:t>	</a:t>
            </a:r>
          </a:p>
          <a:p>
            <a:pPr marL="609600" indent="-609600">
              <a:buFontTx/>
              <a:buNone/>
            </a:pPr>
            <a:r>
              <a:rPr lang="en-US" sz="2000" dirty="0">
                <a:solidFill>
                  <a:schemeClr val="accent2"/>
                </a:solidFill>
              </a:rPr>
              <a:t>	</a:t>
            </a:r>
            <a:r>
              <a:rPr lang="en-US" sz="2000" dirty="0">
                <a:solidFill>
                  <a:schemeClr val="bg1"/>
                </a:solidFill>
              </a:rPr>
              <a:t>like this anything can be appended</a:t>
            </a:r>
          </a:p>
        </p:txBody>
      </p:sp>
      <p:sp>
        <p:nvSpPr>
          <p:cNvPr id="8" name="Rectangle 2"/>
          <p:cNvSpPr>
            <a:spLocks noGrp="1" noChangeArrowheads="1"/>
          </p:cNvSpPr>
          <p:nvPr>
            <p:ph type="title"/>
          </p:nvPr>
        </p:nvSpPr>
        <p:spPr>
          <a:xfrm>
            <a:off x="285720" y="500042"/>
            <a:ext cx="8229600" cy="715962"/>
          </a:xfrm>
        </p:spPr>
        <p:txBody>
          <a:bodyPr>
            <a:normAutofit/>
          </a:bodyPr>
          <a:lstStyle/>
          <a:p>
            <a:r>
              <a:rPr lang="en-US" sz="4000" b="1" dirty="0" err="1">
                <a:solidFill>
                  <a:schemeClr val="bg1"/>
                </a:solidFill>
              </a:rPr>
              <a:t>StringBuffer</a:t>
            </a:r>
            <a:r>
              <a:rPr lang="en-US" sz="4000" b="1" dirty="0">
                <a:solidFill>
                  <a:schemeClr val="bg1"/>
                </a:solidFill>
                <a:latin typeface="Arial Black" pitchFamily="34" charset="0"/>
              </a:rPr>
              <a:t> </a:t>
            </a:r>
            <a:r>
              <a:rPr lang="en-US" sz="4000" b="1" dirty="0">
                <a:solidFill>
                  <a:schemeClr val="bg1"/>
                </a:solidFill>
              </a:rPr>
              <a:t>Methods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anim calcmode="lin" valueType="num">
                                      <p:cBhvr additive="base">
                                        <p:cTn id="19"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67">
                                            <p:txEl>
                                              <p:pRg st="5" end="5"/>
                                            </p:txEl>
                                          </p:spTgt>
                                        </p:tgtEl>
                                        <p:attrNameLst>
                                          <p:attrName>style.visibility</p:attrName>
                                        </p:attrNameLst>
                                      </p:cBhvr>
                                      <p:to>
                                        <p:strVal val="visible"/>
                                      </p:to>
                                    </p:set>
                                    <p:anim calcmode="lin" valueType="num">
                                      <p:cBhvr additive="base">
                                        <p:cTn id="25"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1267">
                                            <p:txEl>
                                              <p:pRg st="7" end="7"/>
                                            </p:txEl>
                                          </p:spTgt>
                                        </p:tgtEl>
                                        <p:attrNameLst>
                                          <p:attrName>style.visibility</p:attrName>
                                        </p:attrNameLst>
                                      </p:cBhvr>
                                      <p:to>
                                        <p:strVal val="visible"/>
                                      </p:to>
                                    </p:set>
                                    <p:animEffect transition="in" filter="blinds(horizontal)">
                                      <p:cBhvr>
                                        <p:cTn id="31" dur="500"/>
                                        <p:tgtEl>
                                          <p:spTgt spid="11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97B5DAAB-52E3-40AE-A569-5FD97348F691}" type="slidenum">
              <a:rPr lang="en-US"/>
              <a:pPr/>
              <a:t>35</a:t>
            </a:fld>
            <a:endParaRPr lang="en-US"/>
          </a:p>
        </p:txBody>
      </p:sp>
      <p:sp>
        <p:nvSpPr>
          <p:cNvPr id="16386" name="Rectangle 2"/>
          <p:cNvSpPr>
            <a:spLocks noGrp="1" noChangeArrowheads="1"/>
          </p:cNvSpPr>
          <p:nvPr>
            <p:ph type="title"/>
          </p:nvPr>
        </p:nvSpPr>
        <p:spPr>
          <a:xfrm>
            <a:off x="76200" y="214290"/>
            <a:ext cx="9067800" cy="952504"/>
          </a:xfrm>
        </p:spPr>
        <p:txBody>
          <a:bodyPr>
            <a:normAutofit/>
          </a:bodyPr>
          <a:lstStyle/>
          <a:p>
            <a:r>
              <a:rPr lang="en-US" sz="4400" b="1" dirty="0">
                <a:solidFill>
                  <a:schemeClr val="bg1"/>
                </a:solidFill>
              </a:rPr>
              <a:t>append( ) Example</a:t>
            </a:r>
          </a:p>
        </p:txBody>
      </p:sp>
      <p:sp>
        <p:nvSpPr>
          <p:cNvPr id="16389" name="Rectangle 5"/>
          <p:cNvSpPr>
            <a:spLocks noChangeArrowheads="1"/>
          </p:cNvSpPr>
          <p:nvPr/>
        </p:nvSpPr>
        <p:spPr bwMode="auto">
          <a:xfrm>
            <a:off x="214282" y="1357299"/>
            <a:ext cx="8472518" cy="4708981"/>
          </a:xfrm>
          <a:prstGeom prst="rect">
            <a:avLst/>
          </a:prstGeom>
          <a:noFill/>
          <a:ln w="9525" algn="ctr">
            <a:noFill/>
            <a:miter lim="800000"/>
            <a:headEnd/>
            <a:tailEnd/>
          </a:ln>
          <a:effectLst/>
        </p:spPr>
        <p:txBody>
          <a:bodyPr wrap="square">
            <a:spAutoFit/>
          </a:bodyPr>
          <a:lstStyle/>
          <a:p>
            <a:pPr algn="l"/>
            <a:r>
              <a:rPr lang="en-US" sz="2000" b="1" dirty="0">
                <a:solidFill>
                  <a:schemeClr val="bg1"/>
                </a:solidFill>
              </a:rPr>
              <a:t>class Demo</a:t>
            </a:r>
          </a:p>
          <a:p>
            <a:pPr algn="l"/>
            <a:r>
              <a:rPr lang="en-US" sz="2000" b="1" dirty="0">
                <a:solidFill>
                  <a:schemeClr val="bg1"/>
                </a:solidFill>
              </a:rPr>
              <a:t>{</a:t>
            </a:r>
          </a:p>
          <a:p>
            <a:pPr algn="l"/>
            <a:r>
              <a:rPr lang="en-US" sz="2000" b="1" dirty="0">
                <a:solidFill>
                  <a:schemeClr val="bg1"/>
                </a:solidFill>
              </a:rPr>
              <a:t>public static void main(String </a:t>
            </a:r>
            <a:r>
              <a:rPr lang="en-US" sz="2000" b="1" dirty="0" err="1">
                <a:solidFill>
                  <a:schemeClr val="bg1"/>
                </a:solidFill>
              </a:rPr>
              <a:t>args</a:t>
            </a:r>
            <a:r>
              <a:rPr lang="en-US" sz="2000" b="1" dirty="0">
                <a:solidFill>
                  <a:schemeClr val="bg1"/>
                </a:solidFill>
              </a:rPr>
              <a:t>[])</a:t>
            </a:r>
          </a:p>
          <a:p>
            <a:pPr algn="l"/>
            <a:r>
              <a:rPr lang="en-US" sz="2000" b="1" dirty="0">
                <a:solidFill>
                  <a:schemeClr val="bg1"/>
                </a:solidFill>
              </a:rPr>
              <a:t>{</a:t>
            </a:r>
          </a:p>
          <a:p>
            <a:pPr algn="l"/>
            <a:r>
              <a:rPr lang="en-US" sz="2000" b="1" dirty="0" err="1">
                <a:solidFill>
                  <a:schemeClr val="bg1"/>
                </a:solidFill>
              </a:rPr>
              <a:t>StringBuffer</a:t>
            </a:r>
            <a:r>
              <a:rPr lang="en-US" sz="2000" b="1" dirty="0">
                <a:solidFill>
                  <a:schemeClr val="bg1"/>
                </a:solidFill>
              </a:rPr>
              <a:t> </a:t>
            </a:r>
            <a:r>
              <a:rPr lang="en-US" sz="2000" b="1" dirty="0" err="1">
                <a:solidFill>
                  <a:schemeClr val="bg1"/>
                </a:solidFill>
              </a:rPr>
              <a:t>strbuf</a:t>
            </a:r>
            <a:r>
              <a:rPr lang="en-US" sz="2000" b="1" dirty="0">
                <a:solidFill>
                  <a:schemeClr val="bg1"/>
                </a:solidFill>
              </a:rPr>
              <a:t> = new </a:t>
            </a:r>
            <a:r>
              <a:rPr lang="en-US" sz="2000" b="1" dirty="0" err="1">
                <a:solidFill>
                  <a:schemeClr val="bg1"/>
                </a:solidFill>
              </a:rPr>
              <a:t>StringBuffer</a:t>
            </a:r>
            <a:r>
              <a:rPr lang="en-US" sz="2000" b="1" dirty="0">
                <a:solidFill>
                  <a:schemeClr val="bg1"/>
                </a:solidFill>
              </a:rPr>
              <a:t>(“Java");</a:t>
            </a:r>
          </a:p>
          <a:p>
            <a:pPr algn="l"/>
            <a:endParaRPr lang="en-US" sz="2000" b="1" dirty="0">
              <a:solidFill>
                <a:schemeClr val="tx1">
                  <a:lumMod val="95000"/>
                  <a:lumOff val="5000"/>
                </a:schemeClr>
              </a:solidFill>
            </a:endParaRPr>
          </a:p>
          <a:p>
            <a:pPr algn="l"/>
            <a:r>
              <a:rPr lang="en-US" sz="2000" b="1" dirty="0" err="1">
                <a:solidFill>
                  <a:srgbClr val="FFFF00"/>
                </a:solidFill>
                <a:latin typeface="+mj-lt"/>
              </a:rPr>
              <a:t>strbuf.append</a:t>
            </a:r>
            <a:r>
              <a:rPr lang="en-US" sz="2000" b="1" dirty="0">
                <a:solidFill>
                  <a:srgbClr val="FFFF00"/>
                </a:solidFill>
                <a:latin typeface="+mj-lt"/>
              </a:rPr>
              <a:t>(" SE");</a:t>
            </a:r>
          </a:p>
          <a:p>
            <a:pPr algn="l"/>
            <a:endParaRPr lang="en-US" sz="2000" b="1" dirty="0">
              <a:solidFill>
                <a:schemeClr val="tx1">
                  <a:lumMod val="95000"/>
                  <a:lumOff val="5000"/>
                </a:schemeClr>
              </a:solidFill>
            </a:endParaRPr>
          </a:p>
          <a:p>
            <a:pPr algn="l"/>
            <a:r>
              <a:rPr lang="en-US" sz="2000" b="1" dirty="0" err="1">
                <a:solidFill>
                  <a:schemeClr val="bg1"/>
                </a:solidFill>
              </a:rPr>
              <a:t>System.out.println</a:t>
            </a:r>
            <a:r>
              <a:rPr lang="en-US" sz="2000" b="1" dirty="0">
                <a:solidFill>
                  <a:schemeClr val="bg1"/>
                </a:solidFill>
              </a:rPr>
              <a:t>(</a:t>
            </a:r>
            <a:r>
              <a:rPr lang="en-US" sz="2000" b="1" dirty="0" err="1">
                <a:solidFill>
                  <a:schemeClr val="bg1"/>
                </a:solidFill>
              </a:rPr>
              <a:t>strbuf</a:t>
            </a:r>
            <a:r>
              <a:rPr lang="en-US" sz="2000" b="1" dirty="0">
                <a:solidFill>
                  <a:schemeClr val="bg1"/>
                </a:solidFill>
              </a:rPr>
              <a:t>);</a:t>
            </a:r>
          </a:p>
          <a:p>
            <a:pPr algn="l"/>
            <a:endParaRPr lang="en-US" sz="2000" b="1" dirty="0">
              <a:solidFill>
                <a:schemeClr val="bg1"/>
              </a:solidFill>
            </a:endParaRPr>
          </a:p>
          <a:p>
            <a:pPr algn="l"/>
            <a:r>
              <a:rPr lang="en-US" sz="2000" b="1" dirty="0" err="1">
                <a:solidFill>
                  <a:srgbClr val="FFFF00"/>
                </a:solidFill>
              </a:rPr>
              <a:t>strbuf.append</a:t>
            </a:r>
            <a:r>
              <a:rPr lang="en-US" sz="2000" b="1" dirty="0">
                <a:solidFill>
                  <a:srgbClr val="FFFF00"/>
                </a:solidFill>
              </a:rPr>
              <a:t>(8.0);</a:t>
            </a:r>
          </a:p>
          <a:p>
            <a:pPr algn="l"/>
            <a:endParaRPr lang="en-US" sz="2000" b="1" dirty="0">
              <a:solidFill>
                <a:schemeClr val="bg1"/>
              </a:solidFill>
            </a:endParaRPr>
          </a:p>
          <a:p>
            <a:pPr algn="l"/>
            <a:r>
              <a:rPr lang="en-US" sz="2000" b="1" dirty="0" err="1">
                <a:solidFill>
                  <a:schemeClr val="bg1"/>
                </a:solidFill>
              </a:rPr>
              <a:t>System.out.println</a:t>
            </a:r>
            <a:r>
              <a:rPr lang="en-US" sz="2000" b="1" dirty="0">
                <a:solidFill>
                  <a:schemeClr val="bg1"/>
                </a:solidFill>
              </a:rPr>
              <a:t>(</a:t>
            </a:r>
            <a:r>
              <a:rPr lang="en-US" sz="2000" b="1" dirty="0" err="1">
                <a:solidFill>
                  <a:schemeClr val="bg1"/>
                </a:solidFill>
              </a:rPr>
              <a:t>strbuf</a:t>
            </a:r>
            <a:r>
              <a:rPr lang="en-US" sz="2000" b="1" dirty="0">
                <a:solidFill>
                  <a:schemeClr val="bg1"/>
                </a:solidFill>
              </a:rPr>
              <a:t>);</a:t>
            </a:r>
          </a:p>
          <a:p>
            <a:pPr algn="l"/>
            <a:r>
              <a:rPr lang="en-US" sz="2000" b="1" dirty="0">
                <a:solidFill>
                  <a:schemeClr val="bg1"/>
                </a:solidFill>
              </a:rPr>
              <a:t>}</a:t>
            </a:r>
          </a:p>
          <a:p>
            <a:pPr algn="l"/>
            <a:r>
              <a:rPr lang="en-US" sz="2000" b="1" dirty="0">
                <a:solidFill>
                  <a:schemeClr val="bg1"/>
                </a:solidFill>
              </a:rPr>
              <a:t>}</a:t>
            </a:r>
          </a:p>
        </p:txBody>
      </p:sp>
      <p:sp>
        <p:nvSpPr>
          <p:cNvPr id="16390" name="Text Box 6"/>
          <p:cNvSpPr txBox="1">
            <a:spLocks noChangeArrowheads="1"/>
          </p:cNvSpPr>
          <p:nvPr/>
        </p:nvSpPr>
        <p:spPr bwMode="auto">
          <a:xfrm>
            <a:off x="4143372" y="3786190"/>
            <a:ext cx="2362200" cy="396875"/>
          </a:xfrm>
          <a:prstGeom prst="rect">
            <a:avLst/>
          </a:prstGeom>
          <a:noFill/>
          <a:ln w="9525" algn="ctr">
            <a:noFill/>
            <a:miter lim="800000"/>
            <a:headEnd/>
            <a:tailEnd/>
          </a:ln>
          <a:effectLst/>
        </p:spPr>
        <p:txBody>
          <a:bodyPr>
            <a:spAutoFit/>
          </a:bodyPr>
          <a:lstStyle/>
          <a:p>
            <a:pPr>
              <a:spcBef>
                <a:spcPct val="50000"/>
              </a:spcBef>
            </a:pPr>
            <a:r>
              <a:rPr lang="en-US" sz="2000" b="1" i="1" dirty="0">
                <a:solidFill>
                  <a:srgbClr val="00B0F0"/>
                </a:solidFill>
              </a:rPr>
              <a:t>Java SE</a:t>
            </a:r>
          </a:p>
        </p:txBody>
      </p:sp>
      <p:sp>
        <p:nvSpPr>
          <p:cNvPr id="16391" name="Rectangle 7"/>
          <p:cNvSpPr>
            <a:spLocks noChangeArrowheads="1"/>
          </p:cNvSpPr>
          <p:nvPr/>
        </p:nvSpPr>
        <p:spPr bwMode="auto">
          <a:xfrm>
            <a:off x="4214810" y="5000636"/>
            <a:ext cx="1289135" cy="400110"/>
          </a:xfrm>
          <a:prstGeom prst="rect">
            <a:avLst/>
          </a:prstGeom>
          <a:noFill/>
          <a:ln w="9525" algn="ctr">
            <a:noFill/>
            <a:miter lim="800000"/>
            <a:headEnd/>
            <a:tailEnd/>
          </a:ln>
          <a:effectLst/>
        </p:spPr>
        <p:txBody>
          <a:bodyPr wrap="none">
            <a:spAutoFit/>
          </a:bodyPr>
          <a:lstStyle/>
          <a:p>
            <a:r>
              <a:rPr lang="en-US" sz="2000" b="1" i="1" dirty="0">
                <a:solidFill>
                  <a:srgbClr val="00B0F0"/>
                </a:solidFill>
              </a:rPr>
              <a:t>Java SE8.0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Effect transition="in" filter="box(in)">
                                      <p:cBhvr>
                                        <p:cTn id="7" dur="500"/>
                                        <p:tgtEl>
                                          <p:spTgt spid="1638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389">
                                            <p:txEl>
                                              <p:pRg st="1" end="1"/>
                                            </p:txEl>
                                          </p:spTgt>
                                        </p:tgtEl>
                                        <p:attrNameLst>
                                          <p:attrName>style.visibility</p:attrName>
                                        </p:attrNameLst>
                                      </p:cBhvr>
                                      <p:to>
                                        <p:strVal val="visible"/>
                                      </p:to>
                                    </p:set>
                                    <p:animEffect transition="in" filter="box(in)">
                                      <p:cBhvr>
                                        <p:cTn id="10" dur="500"/>
                                        <p:tgtEl>
                                          <p:spTgt spid="16389">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6389">
                                            <p:txEl>
                                              <p:pRg st="2" end="2"/>
                                            </p:txEl>
                                          </p:spTgt>
                                        </p:tgtEl>
                                        <p:attrNameLst>
                                          <p:attrName>style.visibility</p:attrName>
                                        </p:attrNameLst>
                                      </p:cBhvr>
                                      <p:to>
                                        <p:strVal val="visible"/>
                                      </p:to>
                                    </p:set>
                                    <p:animEffect transition="in" filter="box(in)">
                                      <p:cBhvr>
                                        <p:cTn id="13" dur="500"/>
                                        <p:tgtEl>
                                          <p:spTgt spid="16389">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6389">
                                            <p:txEl>
                                              <p:pRg st="3" end="3"/>
                                            </p:txEl>
                                          </p:spTgt>
                                        </p:tgtEl>
                                        <p:attrNameLst>
                                          <p:attrName>style.visibility</p:attrName>
                                        </p:attrNameLst>
                                      </p:cBhvr>
                                      <p:to>
                                        <p:strVal val="visible"/>
                                      </p:to>
                                    </p:set>
                                    <p:animEffect transition="in" filter="box(in)">
                                      <p:cBhvr>
                                        <p:cTn id="16" dur="500"/>
                                        <p:tgtEl>
                                          <p:spTgt spid="1638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6389">
                                            <p:txEl>
                                              <p:pRg st="4" end="4"/>
                                            </p:txEl>
                                          </p:spTgt>
                                        </p:tgtEl>
                                        <p:attrNameLst>
                                          <p:attrName>style.visibility</p:attrName>
                                        </p:attrNameLst>
                                      </p:cBhvr>
                                      <p:to>
                                        <p:strVal val="visible"/>
                                      </p:to>
                                    </p:set>
                                    <p:anim calcmode="lin" valueType="num">
                                      <p:cBhvr additive="base">
                                        <p:cTn id="21" dur="500" fill="hold"/>
                                        <p:tgtEl>
                                          <p:spTgt spid="1638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38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389">
                                            <p:txEl>
                                              <p:pRg st="6" end="6"/>
                                            </p:txEl>
                                          </p:spTgt>
                                        </p:tgtEl>
                                        <p:attrNameLst>
                                          <p:attrName>style.visibility</p:attrName>
                                        </p:attrNameLst>
                                      </p:cBhvr>
                                      <p:to>
                                        <p:strVal val="visible"/>
                                      </p:to>
                                    </p:set>
                                    <p:anim calcmode="lin" valueType="num">
                                      <p:cBhvr additive="base">
                                        <p:cTn id="27" dur="500" fill="hold"/>
                                        <p:tgtEl>
                                          <p:spTgt spid="16389">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38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389">
                                            <p:txEl>
                                              <p:pRg st="8" end="8"/>
                                            </p:txEl>
                                          </p:spTgt>
                                        </p:tgtEl>
                                        <p:attrNameLst>
                                          <p:attrName>style.visibility</p:attrName>
                                        </p:attrNameLst>
                                      </p:cBhvr>
                                      <p:to>
                                        <p:strVal val="visible"/>
                                      </p:to>
                                    </p:set>
                                    <p:anim calcmode="lin" valueType="num">
                                      <p:cBhvr additive="base">
                                        <p:cTn id="33" dur="500" fill="hold"/>
                                        <p:tgtEl>
                                          <p:spTgt spid="16389">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38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6390"/>
                                        </p:tgtEl>
                                        <p:attrNameLst>
                                          <p:attrName>style.visibility</p:attrName>
                                        </p:attrNameLst>
                                      </p:cBhvr>
                                      <p:to>
                                        <p:strVal val="visible"/>
                                      </p:to>
                                    </p:set>
                                    <p:anim calcmode="lin" valueType="num">
                                      <p:cBhvr additive="base">
                                        <p:cTn id="39" dur="500" fill="hold"/>
                                        <p:tgtEl>
                                          <p:spTgt spid="16390"/>
                                        </p:tgtEl>
                                        <p:attrNameLst>
                                          <p:attrName>ppt_x</p:attrName>
                                        </p:attrNameLst>
                                      </p:cBhvr>
                                      <p:tavLst>
                                        <p:tav tm="0">
                                          <p:val>
                                            <p:strVal val="#ppt_x"/>
                                          </p:val>
                                        </p:tav>
                                        <p:tav tm="100000">
                                          <p:val>
                                            <p:strVal val="#ppt_x"/>
                                          </p:val>
                                        </p:tav>
                                      </p:tavLst>
                                    </p:anim>
                                    <p:anim calcmode="lin" valueType="num">
                                      <p:cBhvr additive="base">
                                        <p:cTn id="40"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6389">
                                            <p:txEl>
                                              <p:pRg st="10" end="10"/>
                                            </p:txEl>
                                          </p:spTgt>
                                        </p:tgtEl>
                                        <p:attrNameLst>
                                          <p:attrName>style.visibility</p:attrName>
                                        </p:attrNameLst>
                                      </p:cBhvr>
                                      <p:to>
                                        <p:strVal val="visible"/>
                                      </p:to>
                                    </p:set>
                                    <p:anim calcmode="lin" valueType="num">
                                      <p:cBhvr additive="base">
                                        <p:cTn id="45" dur="500" fill="hold"/>
                                        <p:tgtEl>
                                          <p:spTgt spid="16389">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389">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389">
                                            <p:txEl>
                                              <p:pRg st="12" end="12"/>
                                            </p:txEl>
                                          </p:spTgt>
                                        </p:tgtEl>
                                        <p:attrNameLst>
                                          <p:attrName>style.visibility</p:attrName>
                                        </p:attrNameLst>
                                      </p:cBhvr>
                                      <p:to>
                                        <p:strVal val="visible"/>
                                      </p:to>
                                    </p:set>
                                    <p:anim calcmode="lin" valueType="num">
                                      <p:cBhvr additive="base">
                                        <p:cTn id="49" dur="500" fill="hold"/>
                                        <p:tgtEl>
                                          <p:spTgt spid="16389">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389">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6389">
                                            <p:txEl>
                                              <p:pRg st="13" end="13"/>
                                            </p:txEl>
                                          </p:spTgt>
                                        </p:tgtEl>
                                        <p:attrNameLst>
                                          <p:attrName>style.visibility</p:attrName>
                                        </p:attrNameLst>
                                      </p:cBhvr>
                                      <p:to>
                                        <p:strVal val="visible"/>
                                      </p:to>
                                    </p:set>
                                    <p:anim calcmode="lin" valueType="num">
                                      <p:cBhvr additive="base">
                                        <p:cTn id="53" dur="500" fill="hold"/>
                                        <p:tgtEl>
                                          <p:spTgt spid="16389">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6389">
                                            <p:txEl>
                                              <p:pRg st="13" end="13"/>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6389">
                                            <p:txEl>
                                              <p:pRg st="14" end="14"/>
                                            </p:txEl>
                                          </p:spTgt>
                                        </p:tgtEl>
                                        <p:attrNameLst>
                                          <p:attrName>style.visibility</p:attrName>
                                        </p:attrNameLst>
                                      </p:cBhvr>
                                      <p:to>
                                        <p:strVal val="visible"/>
                                      </p:to>
                                    </p:set>
                                    <p:anim calcmode="lin" valueType="num">
                                      <p:cBhvr additive="base">
                                        <p:cTn id="57" dur="500" fill="hold"/>
                                        <p:tgtEl>
                                          <p:spTgt spid="16389">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6389">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391"/>
                                        </p:tgtEl>
                                        <p:attrNameLst>
                                          <p:attrName>style.visibility</p:attrName>
                                        </p:attrNameLst>
                                      </p:cBhvr>
                                      <p:to>
                                        <p:strVal val="visible"/>
                                      </p:to>
                                    </p:set>
                                    <p:anim calcmode="lin" valueType="num">
                                      <p:cBhvr additive="base">
                                        <p:cTn id="63" dur="500" fill="hold"/>
                                        <p:tgtEl>
                                          <p:spTgt spid="16391"/>
                                        </p:tgtEl>
                                        <p:attrNameLst>
                                          <p:attrName>ppt_x</p:attrName>
                                        </p:attrNameLst>
                                      </p:cBhvr>
                                      <p:tavLst>
                                        <p:tav tm="0">
                                          <p:val>
                                            <p:strVal val="#ppt_x"/>
                                          </p:val>
                                        </p:tav>
                                        <p:tav tm="100000">
                                          <p:val>
                                            <p:strVal val="#ppt_x"/>
                                          </p:val>
                                        </p:tav>
                                      </p:tavLst>
                                    </p:anim>
                                    <p:anim calcmode="lin" valueType="num">
                                      <p:cBhvr additive="base">
                                        <p:cTn id="64" dur="500" fill="hold"/>
                                        <p:tgtEl>
                                          <p:spTgt spid="163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P spid="1639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6A357B9B-866F-4F99-BB96-56998FBE9B58}" type="slidenum">
              <a:rPr lang="en-US"/>
              <a:pPr/>
              <a:t>36</a:t>
            </a:fld>
            <a:endParaRPr lang="en-US"/>
          </a:p>
        </p:txBody>
      </p:sp>
      <p:sp>
        <p:nvSpPr>
          <p:cNvPr id="10242" name="Rectangle 2"/>
          <p:cNvSpPr>
            <a:spLocks noGrp="1" noChangeArrowheads="1"/>
          </p:cNvSpPr>
          <p:nvPr>
            <p:ph type="title"/>
          </p:nvPr>
        </p:nvSpPr>
        <p:spPr>
          <a:xfrm>
            <a:off x="152400" y="76200"/>
            <a:ext cx="8229600" cy="1143000"/>
          </a:xfrm>
        </p:spPr>
        <p:txBody>
          <a:bodyPr>
            <a:normAutofit/>
          </a:bodyPr>
          <a:lstStyle/>
          <a:p>
            <a:r>
              <a:rPr lang="en-US" sz="4000" b="1" dirty="0" err="1">
                <a:solidFill>
                  <a:schemeClr val="bg1"/>
                </a:solidFill>
              </a:rPr>
              <a:t>setCharAt</a:t>
            </a:r>
            <a:r>
              <a:rPr lang="en-US" sz="4000" b="1" dirty="0">
                <a:solidFill>
                  <a:schemeClr val="bg1"/>
                </a:solidFill>
              </a:rPr>
              <a:t>( )</a:t>
            </a:r>
          </a:p>
        </p:txBody>
      </p:sp>
      <p:sp>
        <p:nvSpPr>
          <p:cNvPr id="10243" name="Rectangle 3"/>
          <p:cNvSpPr>
            <a:spLocks noGrp="1" noChangeArrowheads="1"/>
          </p:cNvSpPr>
          <p:nvPr>
            <p:ph type="body" idx="1"/>
          </p:nvPr>
        </p:nvSpPr>
        <p:spPr>
          <a:xfrm>
            <a:off x="152400" y="1371600"/>
            <a:ext cx="8229600" cy="1828800"/>
          </a:xfrm>
        </p:spPr>
        <p:txBody>
          <a:bodyPr>
            <a:normAutofit/>
          </a:bodyPr>
          <a:lstStyle/>
          <a:p>
            <a:endParaRPr lang="en-US" sz="2000" b="1" dirty="0"/>
          </a:p>
          <a:p>
            <a:r>
              <a:rPr lang="en-US" sz="2800" dirty="0" err="1">
                <a:solidFill>
                  <a:srgbClr val="FFFF00"/>
                </a:solidFill>
              </a:rPr>
              <a:t>StringBuffer</a:t>
            </a:r>
            <a:r>
              <a:rPr lang="en-US" sz="2800" dirty="0">
                <a:solidFill>
                  <a:srgbClr val="FFFF00"/>
                </a:solidFill>
              </a:rPr>
              <a:t> </a:t>
            </a:r>
            <a:r>
              <a:rPr lang="en-US" sz="2800" dirty="0" err="1">
                <a:solidFill>
                  <a:srgbClr val="FFFF00"/>
                </a:solidFill>
              </a:rPr>
              <a:t>setCharAt</a:t>
            </a:r>
            <a:r>
              <a:rPr lang="en-US" sz="2800" dirty="0">
                <a:solidFill>
                  <a:srgbClr val="FFFF00"/>
                </a:solidFill>
              </a:rPr>
              <a:t>(</a:t>
            </a:r>
            <a:r>
              <a:rPr lang="en-US" sz="2800" dirty="0" err="1">
                <a:solidFill>
                  <a:srgbClr val="FFFF00"/>
                </a:solidFill>
              </a:rPr>
              <a:t>int</a:t>
            </a:r>
            <a:r>
              <a:rPr lang="en-US" sz="2800" dirty="0">
                <a:solidFill>
                  <a:srgbClr val="FFFF00"/>
                </a:solidFill>
              </a:rPr>
              <a:t> </a:t>
            </a:r>
            <a:r>
              <a:rPr lang="en-US" sz="2800" dirty="0" err="1">
                <a:solidFill>
                  <a:srgbClr val="FFFF00"/>
                </a:solidFill>
              </a:rPr>
              <a:t>pos,char</a:t>
            </a:r>
            <a:r>
              <a:rPr lang="en-US" sz="2800" dirty="0">
                <a:solidFill>
                  <a:srgbClr val="FFFF00"/>
                </a:solidFill>
              </a:rPr>
              <a:t> </a:t>
            </a:r>
            <a:r>
              <a:rPr lang="en-US" sz="2800" dirty="0" err="1">
                <a:solidFill>
                  <a:srgbClr val="FFFF00"/>
                </a:solidFill>
              </a:rPr>
              <a:t>ch</a:t>
            </a:r>
            <a:r>
              <a:rPr lang="en-US" sz="2800" dirty="0">
                <a:solidFill>
                  <a:srgbClr val="FFFF00"/>
                </a:solidFill>
              </a:rPr>
              <a:t>) </a:t>
            </a:r>
            <a:r>
              <a:rPr lang="en-US" sz="2800" dirty="0">
                <a:solidFill>
                  <a:schemeClr val="bg1"/>
                </a:solidFill>
              </a:rPr>
              <a:t>method sets the character </a:t>
            </a:r>
            <a:r>
              <a:rPr lang="en-US" sz="2800" dirty="0" err="1">
                <a:solidFill>
                  <a:srgbClr val="FFFF00"/>
                </a:solidFill>
              </a:rPr>
              <a:t>ch</a:t>
            </a:r>
            <a:r>
              <a:rPr lang="en-US" sz="2800" dirty="0">
                <a:solidFill>
                  <a:srgbClr val="FFFF00"/>
                </a:solidFill>
              </a:rPr>
              <a:t> </a:t>
            </a:r>
            <a:r>
              <a:rPr lang="en-US" sz="2800" dirty="0">
                <a:solidFill>
                  <a:schemeClr val="bg1"/>
                </a:solidFill>
              </a:rPr>
              <a:t>at the </a:t>
            </a:r>
            <a:r>
              <a:rPr lang="en-US" sz="2800" dirty="0">
                <a:solidFill>
                  <a:srgbClr val="FFFF00"/>
                </a:solidFill>
              </a:rPr>
              <a:t>pos</a:t>
            </a:r>
            <a:r>
              <a:rPr lang="en-US" sz="2800" dirty="0">
                <a:solidFill>
                  <a:schemeClr val="bg1"/>
                </a:solidFill>
              </a:rPr>
              <a:t> index.</a:t>
            </a:r>
          </a:p>
        </p:txBody>
      </p:sp>
      <p:sp>
        <p:nvSpPr>
          <p:cNvPr id="10244" name="Rectangle 4"/>
          <p:cNvSpPr>
            <a:spLocks noChangeArrowheads="1"/>
          </p:cNvSpPr>
          <p:nvPr/>
        </p:nvSpPr>
        <p:spPr bwMode="auto">
          <a:xfrm>
            <a:off x="76200" y="3565525"/>
            <a:ext cx="8991600" cy="2246769"/>
          </a:xfrm>
          <a:prstGeom prst="rect">
            <a:avLst/>
          </a:prstGeom>
          <a:noFill/>
          <a:ln w="9525" algn="ctr">
            <a:noFill/>
            <a:miter lim="800000"/>
            <a:headEnd/>
            <a:tailEnd/>
          </a:ln>
          <a:effectLst/>
        </p:spPr>
        <p:txBody>
          <a:bodyPr wrap="square">
            <a:spAutoFit/>
          </a:bodyPr>
          <a:lstStyle/>
          <a:p>
            <a:pPr algn="l"/>
            <a:r>
              <a:rPr lang="en-US" sz="2000" b="1" dirty="0" err="1">
                <a:solidFill>
                  <a:srgbClr val="FFFF00"/>
                </a:solidFill>
                <a:latin typeface="+mj-lt"/>
              </a:rPr>
              <a:t>StringBuffer</a:t>
            </a:r>
            <a:r>
              <a:rPr lang="en-US" sz="2000" b="1" dirty="0">
                <a:solidFill>
                  <a:srgbClr val="FFFF00"/>
                </a:solidFill>
                <a:latin typeface="+mj-lt"/>
              </a:rPr>
              <a:t> </a:t>
            </a:r>
            <a:r>
              <a:rPr lang="en-US" sz="2000" b="1" dirty="0" err="1">
                <a:solidFill>
                  <a:srgbClr val="FFFF00"/>
                </a:solidFill>
                <a:latin typeface="+mj-lt"/>
              </a:rPr>
              <a:t>strbuf</a:t>
            </a:r>
            <a:r>
              <a:rPr lang="en-US" sz="2000" b="1" dirty="0">
                <a:solidFill>
                  <a:srgbClr val="FFFF00"/>
                </a:solidFill>
                <a:latin typeface="+mj-lt"/>
              </a:rPr>
              <a:t> = new </a:t>
            </a:r>
            <a:r>
              <a:rPr lang="en-US" sz="2000" b="1" dirty="0" err="1">
                <a:solidFill>
                  <a:srgbClr val="FFFF00"/>
                </a:solidFill>
                <a:latin typeface="+mj-lt"/>
              </a:rPr>
              <a:t>StringBuffer</a:t>
            </a:r>
            <a:r>
              <a:rPr lang="en-US" sz="2000" b="1" dirty="0">
                <a:solidFill>
                  <a:srgbClr val="FFFF00"/>
                </a:solidFill>
                <a:latin typeface="+mj-lt"/>
              </a:rPr>
              <a:t>(“Dove");</a:t>
            </a:r>
          </a:p>
          <a:p>
            <a:pPr algn="l"/>
            <a:endParaRPr lang="en-US" sz="2000" b="1" dirty="0">
              <a:solidFill>
                <a:srgbClr val="FFFF00"/>
              </a:solidFill>
              <a:latin typeface="+mj-lt"/>
            </a:endParaRPr>
          </a:p>
          <a:p>
            <a:pPr algn="l"/>
            <a:r>
              <a:rPr lang="en-US" sz="2000" b="1" dirty="0" err="1">
                <a:solidFill>
                  <a:srgbClr val="FFFF00"/>
                </a:solidFill>
                <a:latin typeface="+mj-lt"/>
              </a:rPr>
              <a:t>System.out.println</a:t>
            </a:r>
            <a:r>
              <a:rPr lang="en-US" sz="2000" b="1" dirty="0">
                <a:solidFill>
                  <a:srgbClr val="FFFF00"/>
                </a:solidFill>
                <a:latin typeface="+mj-lt"/>
              </a:rPr>
              <a:t>(</a:t>
            </a:r>
            <a:r>
              <a:rPr lang="en-US" sz="2000" b="1" dirty="0" err="1">
                <a:solidFill>
                  <a:srgbClr val="FFFF00"/>
                </a:solidFill>
                <a:latin typeface="+mj-lt"/>
              </a:rPr>
              <a:t>strbuf</a:t>
            </a:r>
            <a:r>
              <a:rPr lang="en-US" sz="2000" b="1" dirty="0">
                <a:solidFill>
                  <a:srgbClr val="FFFF00"/>
                </a:solidFill>
                <a:latin typeface="+mj-lt"/>
              </a:rPr>
              <a:t>);</a:t>
            </a:r>
          </a:p>
          <a:p>
            <a:pPr algn="l"/>
            <a:endParaRPr lang="en-US" sz="2000" b="1" dirty="0">
              <a:solidFill>
                <a:srgbClr val="FFFF00"/>
              </a:solidFill>
              <a:latin typeface="+mj-lt"/>
            </a:endParaRPr>
          </a:p>
          <a:p>
            <a:pPr algn="l"/>
            <a:r>
              <a:rPr lang="en-US" sz="2000" b="1" dirty="0" err="1">
                <a:solidFill>
                  <a:srgbClr val="FFFF00"/>
                </a:solidFill>
                <a:latin typeface="+mj-lt"/>
              </a:rPr>
              <a:t>strbuf.setCharAt</a:t>
            </a:r>
            <a:r>
              <a:rPr lang="en-US" sz="2000" b="1" dirty="0">
                <a:solidFill>
                  <a:srgbClr val="FFFF00"/>
                </a:solidFill>
                <a:latin typeface="+mj-lt"/>
              </a:rPr>
              <a:t>(0,’L');</a:t>
            </a:r>
          </a:p>
          <a:p>
            <a:pPr algn="l"/>
            <a:endParaRPr lang="en-US" sz="2000" b="1" dirty="0">
              <a:solidFill>
                <a:srgbClr val="FFFF00"/>
              </a:solidFill>
              <a:latin typeface="+mj-lt"/>
            </a:endParaRPr>
          </a:p>
          <a:p>
            <a:pPr algn="l"/>
            <a:r>
              <a:rPr lang="en-US" sz="2000" b="1" dirty="0" err="1">
                <a:solidFill>
                  <a:srgbClr val="FFFF00"/>
                </a:solidFill>
                <a:latin typeface="+mj-lt"/>
              </a:rPr>
              <a:t>System.out.println</a:t>
            </a:r>
            <a:r>
              <a:rPr lang="en-US" sz="2000" b="1" dirty="0">
                <a:solidFill>
                  <a:srgbClr val="FFFF00"/>
                </a:solidFill>
                <a:latin typeface="+mj-lt"/>
              </a:rPr>
              <a:t>(</a:t>
            </a:r>
            <a:r>
              <a:rPr lang="en-US" sz="2000" b="1" dirty="0" err="1">
                <a:solidFill>
                  <a:srgbClr val="FFFF00"/>
                </a:solidFill>
                <a:latin typeface="+mj-lt"/>
              </a:rPr>
              <a:t>strbuf</a:t>
            </a:r>
            <a:r>
              <a:rPr lang="en-US" sz="2000" b="1" dirty="0">
                <a:solidFill>
                  <a:srgbClr val="FFFF00"/>
                </a:solidFill>
                <a:latin typeface="+mj-lt"/>
              </a:rPr>
              <a:t>);</a:t>
            </a:r>
          </a:p>
        </p:txBody>
      </p:sp>
      <p:sp>
        <p:nvSpPr>
          <p:cNvPr id="10245" name="Rectangle 5"/>
          <p:cNvSpPr>
            <a:spLocks noChangeArrowheads="1"/>
          </p:cNvSpPr>
          <p:nvPr/>
        </p:nvSpPr>
        <p:spPr bwMode="auto">
          <a:xfrm>
            <a:off x="3929058" y="4143380"/>
            <a:ext cx="2667000" cy="1569660"/>
          </a:xfrm>
          <a:prstGeom prst="rect">
            <a:avLst/>
          </a:prstGeom>
          <a:noFill/>
          <a:ln w="9525" algn="ctr">
            <a:noFill/>
            <a:miter lim="800000"/>
            <a:headEnd/>
            <a:tailEnd/>
          </a:ln>
          <a:effectLst/>
        </p:spPr>
        <p:txBody>
          <a:bodyPr wrap="square">
            <a:spAutoFit/>
          </a:bodyPr>
          <a:lstStyle/>
          <a:p>
            <a:r>
              <a:rPr lang="en-US" sz="2400" b="1" i="1" dirty="0">
                <a:solidFill>
                  <a:srgbClr val="00B0F0"/>
                </a:solidFill>
              </a:rPr>
              <a:t>Dove</a:t>
            </a:r>
          </a:p>
          <a:p>
            <a:endParaRPr lang="en-US" sz="2400" b="1" i="1" dirty="0">
              <a:solidFill>
                <a:srgbClr val="FF0000"/>
              </a:solidFill>
            </a:endParaRPr>
          </a:p>
          <a:p>
            <a:endParaRPr lang="en-US" sz="2400" b="1" i="1" dirty="0">
              <a:solidFill>
                <a:srgbClr val="FF0000"/>
              </a:solidFill>
            </a:endParaRPr>
          </a:p>
          <a:p>
            <a:r>
              <a:rPr lang="en-US" sz="2400" b="1" i="1" dirty="0">
                <a:solidFill>
                  <a:srgbClr val="00B0F0"/>
                </a:solidFill>
              </a:rPr>
              <a:t>Love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 calcmode="lin" valueType="num">
                                      <p:cBhvr additive="base">
                                        <p:cTn id="7"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0244"/>
                                        </p:tgtEl>
                                        <p:attrNameLst>
                                          <p:attrName>style.visibility</p:attrName>
                                        </p:attrNameLst>
                                      </p:cBhvr>
                                      <p:to>
                                        <p:strVal val="visible"/>
                                      </p:to>
                                    </p:set>
                                    <p:animEffect transition="in" filter="box(in)">
                                      <p:cBhvr>
                                        <p:cTn id="13" dur="500"/>
                                        <p:tgtEl>
                                          <p:spTgt spid="1024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245"/>
                                        </p:tgtEl>
                                        <p:attrNameLst>
                                          <p:attrName>style.visibility</p:attrName>
                                        </p:attrNameLst>
                                      </p:cBhvr>
                                      <p:to>
                                        <p:strVal val="visible"/>
                                      </p:to>
                                    </p:set>
                                    <p:anim calcmode="lin" valueType="num">
                                      <p:cBhvr additive="base">
                                        <p:cTn id="18" dur="500" fill="hold"/>
                                        <p:tgtEl>
                                          <p:spTgt spid="10245"/>
                                        </p:tgtEl>
                                        <p:attrNameLst>
                                          <p:attrName>ppt_x</p:attrName>
                                        </p:attrNameLst>
                                      </p:cBhvr>
                                      <p:tavLst>
                                        <p:tav tm="0">
                                          <p:val>
                                            <p:strVal val="#ppt_x"/>
                                          </p:val>
                                        </p:tav>
                                        <p:tav tm="100000">
                                          <p:val>
                                            <p:strVal val="#ppt_x"/>
                                          </p:val>
                                        </p:tav>
                                      </p:tavLst>
                                    </p:anim>
                                    <p:anim calcmode="lin" valueType="num">
                                      <p:cBhvr additive="base">
                                        <p:cTn id="19" dur="500" fill="hold"/>
                                        <p:tgtEl>
                                          <p:spTgt spid="102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10244" grpId="0"/>
      <p:bldP spid="1024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690338F-708D-4BB1-84CC-AEFBCFAAEFB6}" type="slidenum">
              <a:rPr lang="en-US"/>
              <a:pPr/>
              <a:t>37</a:t>
            </a:fld>
            <a:endParaRPr lang="en-US"/>
          </a:p>
        </p:txBody>
      </p:sp>
      <p:sp>
        <p:nvSpPr>
          <p:cNvPr id="12290" name="Rectangle 2"/>
          <p:cNvSpPr>
            <a:spLocks noGrp="1" noChangeArrowheads="1"/>
          </p:cNvSpPr>
          <p:nvPr>
            <p:ph type="title"/>
          </p:nvPr>
        </p:nvSpPr>
        <p:spPr/>
        <p:txBody>
          <a:bodyPr>
            <a:noAutofit/>
          </a:bodyPr>
          <a:lstStyle/>
          <a:p>
            <a:r>
              <a:rPr lang="en-US" sz="4400" b="1" dirty="0">
                <a:solidFill>
                  <a:schemeClr val="bg1"/>
                </a:solidFill>
              </a:rPr>
              <a:t>Inserting characters</a:t>
            </a:r>
          </a:p>
        </p:txBody>
      </p:sp>
      <p:sp>
        <p:nvSpPr>
          <p:cNvPr id="12291" name="Rectangle 3"/>
          <p:cNvSpPr>
            <a:spLocks noGrp="1" noChangeArrowheads="1"/>
          </p:cNvSpPr>
          <p:nvPr>
            <p:ph type="body" idx="1"/>
          </p:nvPr>
        </p:nvSpPr>
        <p:spPr/>
        <p:txBody>
          <a:bodyPr/>
          <a:lstStyle/>
          <a:p>
            <a:pPr marL="609600" indent="-609600"/>
            <a:r>
              <a:rPr lang="en-US" sz="2400" b="1" dirty="0">
                <a:solidFill>
                  <a:srgbClr val="FFFF00"/>
                </a:solidFill>
              </a:rPr>
              <a:t>insert() </a:t>
            </a:r>
            <a:r>
              <a:rPr lang="en-US" sz="2400" dirty="0">
                <a:solidFill>
                  <a:schemeClr val="bg1"/>
                </a:solidFill>
              </a:rPr>
              <a:t>method can be used for inserting characters</a:t>
            </a:r>
          </a:p>
          <a:p>
            <a:pPr marL="609600" indent="-609600"/>
            <a:r>
              <a:rPr lang="en-US" sz="2400" b="1" dirty="0">
                <a:solidFill>
                  <a:srgbClr val="FFFF00"/>
                </a:solidFill>
              </a:rPr>
              <a:t>insert() </a:t>
            </a:r>
            <a:r>
              <a:rPr lang="en-US" sz="2400" dirty="0">
                <a:solidFill>
                  <a:schemeClr val="bg1"/>
                </a:solidFill>
              </a:rPr>
              <a:t>method is also overloaded</a:t>
            </a:r>
          </a:p>
          <a:p>
            <a:pPr marL="609600" indent="-609600">
              <a:buFontTx/>
              <a:buAutoNum type="arabicPeriod"/>
            </a:pPr>
            <a:endParaRPr lang="en-US" sz="2400" b="1" dirty="0"/>
          </a:p>
          <a:p>
            <a:pPr marL="609600" indent="-609600">
              <a:buFontTx/>
              <a:buAutoNum type="arabicPeriod"/>
            </a:pPr>
            <a:r>
              <a:rPr lang="en-US" sz="2400" b="1" dirty="0" err="1">
                <a:solidFill>
                  <a:srgbClr val="FFFF00"/>
                </a:solidFill>
              </a:rPr>
              <a:t>StringBuffer</a:t>
            </a:r>
            <a:r>
              <a:rPr lang="en-US" sz="2400" b="1" dirty="0">
                <a:solidFill>
                  <a:srgbClr val="FFFF00"/>
                </a:solidFill>
              </a:rPr>
              <a:t> insert(</a:t>
            </a:r>
            <a:r>
              <a:rPr lang="en-US" sz="2400" b="1" dirty="0" err="1">
                <a:solidFill>
                  <a:srgbClr val="FFFF00"/>
                </a:solidFill>
              </a:rPr>
              <a:t>int</a:t>
            </a:r>
            <a:r>
              <a:rPr lang="en-US" sz="2400" b="1" dirty="0">
                <a:solidFill>
                  <a:srgbClr val="FFFF00"/>
                </a:solidFill>
              </a:rPr>
              <a:t> index , String </a:t>
            </a:r>
            <a:r>
              <a:rPr lang="en-US" sz="2400" b="1" dirty="0" err="1">
                <a:solidFill>
                  <a:srgbClr val="FFFF00"/>
                </a:solidFill>
              </a:rPr>
              <a:t>str</a:t>
            </a:r>
            <a:r>
              <a:rPr lang="en-US" sz="2400" b="1" dirty="0">
                <a:solidFill>
                  <a:srgbClr val="FFFF00"/>
                </a:solidFill>
              </a:rPr>
              <a:t>);</a:t>
            </a:r>
          </a:p>
          <a:p>
            <a:pPr marL="609600" indent="-609600">
              <a:buFontTx/>
              <a:buAutoNum type="arabicPeriod"/>
            </a:pPr>
            <a:endParaRPr lang="en-US" sz="2400" b="1" dirty="0">
              <a:solidFill>
                <a:srgbClr val="FFFF00"/>
              </a:solidFill>
            </a:endParaRPr>
          </a:p>
          <a:p>
            <a:pPr marL="609600" indent="-609600">
              <a:buFontTx/>
              <a:buAutoNum type="arabicPeriod"/>
            </a:pPr>
            <a:r>
              <a:rPr lang="en-US" sz="2400" b="1" dirty="0" err="1">
                <a:solidFill>
                  <a:srgbClr val="FFFF00"/>
                </a:solidFill>
              </a:rPr>
              <a:t>StringBuffer</a:t>
            </a:r>
            <a:r>
              <a:rPr lang="en-US" sz="2400" b="1" dirty="0">
                <a:solidFill>
                  <a:srgbClr val="FFFF00"/>
                </a:solidFill>
              </a:rPr>
              <a:t> insert(</a:t>
            </a:r>
            <a:r>
              <a:rPr lang="en-US" sz="2400" b="1" dirty="0" err="1">
                <a:solidFill>
                  <a:srgbClr val="FFFF00"/>
                </a:solidFill>
              </a:rPr>
              <a:t>int</a:t>
            </a:r>
            <a:r>
              <a:rPr lang="en-US" sz="2400" b="1" dirty="0">
                <a:solidFill>
                  <a:srgbClr val="FFFF00"/>
                </a:solidFill>
              </a:rPr>
              <a:t> index , </a:t>
            </a:r>
            <a:r>
              <a:rPr lang="en-US" sz="2400" b="1" dirty="0" err="1">
                <a:solidFill>
                  <a:srgbClr val="FFFF00"/>
                </a:solidFill>
              </a:rPr>
              <a:t>int</a:t>
            </a:r>
            <a:r>
              <a:rPr lang="en-US" sz="2400" b="1" dirty="0">
                <a:solidFill>
                  <a:srgbClr val="FFFF00"/>
                </a:solidFill>
              </a:rPr>
              <a:t> x);</a:t>
            </a:r>
          </a:p>
          <a:p>
            <a:pPr marL="609600" indent="-609600">
              <a:buNone/>
            </a:pPr>
            <a:r>
              <a:rPr lang="en-US" sz="2400" b="1" dirty="0">
                <a:solidFill>
                  <a:srgbClr val="FFFF00"/>
                </a:solidFill>
              </a:rPr>
              <a:t>        </a:t>
            </a:r>
          </a:p>
          <a:p>
            <a:pPr marL="609600" indent="-609600">
              <a:buNone/>
            </a:pPr>
            <a:r>
              <a:rPr lang="en-US" sz="2400" b="1" dirty="0"/>
              <a:t>        </a:t>
            </a:r>
            <a:r>
              <a:rPr lang="en-US" sz="2400" dirty="0">
                <a:solidFill>
                  <a:schemeClr val="bg1"/>
                </a:solidFill>
              </a:rPr>
              <a:t>like this we can insert any kind of value</a:t>
            </a:r>
          </a:p>
          <a:p>
            <a:pPr marL="609600" indent="-609600">
              <a:buNone/>
            </a:pPr>
            <a:endParaRPr lang="en-US" sz="2400" b="1" i="1" dirty="0">
              <a:solidFill>
                <a:srgbClr val="FF0000"/>
              </a:solidFill>
            </a:endParaRPr>
          </a:p>
          <a:p>
            <a:pPr marL="609600" indent="-609600">
              <a:buFontTx/>
              <a:buAutoNum type="arabicPeriod"/>
            </a:pPr>
            <a:endParaRPr lang="en-US" sz="2400" b="1"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anim calcmode="lin" valueType="num">
                                      <p:cBhvr additive="base">
                                        <p:cTn id="19"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1">
                                            <p:txEl>
                                              <p:pRg st="5" end="5"/>
                                            </p:txEl>
                                          </p:spTgt>
                                        </p:tgtEl>
                                        <p:attrNameLst>
                                          <p:attrName>style.visibility</p:attrName>
                                        </p:attrNameLst>
                                      </p:cBhvr>
                                      <p:to>
                                        <p:strVal val="visible"/>
                                      </p:to>
                                    </p:set>
                                    <p:anim calcmode="lin" valueType="num">
                                      <p:cBhvr additive="base">
                                        <p:cTn id="25" dur="5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291">
                                            <p:txEl>
                                              <p:pRg st="6" end="6"/>
                                            </p:txEl>
                                          </p:spTgt>
                                        </p:tgtEl>
                                        <p:attrNameLst>
                                          <p:attrName>style.visibility</p:attrName>
                                        </p:attrNameLst>
                                      </p:cBhvr>
                                      <p:to>
                                        <p:strVal val="visible"/>
                                      </p:to>
                                    </p:set>
                                    <p:anim calcmode="lin" valueType="num">
                                      <p:cBhvr additive="base">
                                        <p:cTn id="31" dur="500" fill="hold"/>
                                        <p:tgtEl>
                                          <p:spTgt spid="1229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291">
                                            <p:txEl>
                                              <p:pRg st="7" end="7"/>
                                            </p:txEl>
                                          </p:spTgt>
                                        </p:tgtEl>
                                        <p:attrNameLst>
                                          <p:attrName>style.visibility</p:attrName>
                                        </p:attrNameLst>
                                      </p:cBhvr>
                                      <p:to>
                                        <p:strVal val="visible"/>
                                      </p:to>
                                    </p:set>
                                    <p:anim calcmode="lin" valueType="num">
                                      <p:cBhvr additive="base">
                                        <p:cTn id="37" dur="500" fill="hold"/>
                                        <p:tgtEl>
                                          <p:spTgt spid="1229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9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66FC9B84-F37B-479B-A4F7-6E704BBEF651}" type="slidenum">
              <a:rPr lang="en-US"/>
              <a:pPr/>
              <a:t>38</a:t>
            </a:fld>
            <a:endParaRPr lang="en-US"/>
          </a:p>
        </p:txBody>
      </p:sp>
      <p:sp>
        <p:nvSpPr>
          <p:cNvPr id="19462" name="Rectangle 6"/>
          <p:cNvSpPr>
            <a:spLocks noChangeArrowheads="1"/>
          </p:cNvSpPr>
          <p:nvPr/>
        </p:nvSpPr>
        <p:spPr bwMode="auto">
          <a:xfrm>
            <a:off x="152400" y="1981200"/>
            <a:ext cx="8777318" cy="2677656"/>
          </a:xfrm>
          <a:prstGeom prst="rect">
            <a:avLst/>
          </a:prstGeom>
          <a:noFill/>
          <a:ln w="9525" algn="ctr">
            <a:noFill/>
            <a:miter lim="800000"/>
            <a:headEnd/>
            <a:tailEnd/>
          </a:ln>
          <a:effectLst/>
        </p:spPr>
        <p:txBody>
          <a:bodyPr wrap="square">
            <a:spAutoFit/>
          </a:bodyPr>
          <a:lstStyle/>
          <a:p>
            <a:pPr algn="l"/>
            <a:r>
              <a:rPr lang="en-US" sz="2400" dirty="0" err="1">
                <a:solidFill>
                  <a:srgbClr val="FFFF00"/>
                </a:solidFill>
              </a:rPr>
              <a:t>StringBuffer</a:t>
            </a:r>
            <a:r>
              <a:rPr lang="en-US" sz="2400" dirty="0">
                <a:solidFill>
                  <a:srgbClr val="FFFF00"/>
                </a:solidFill>
              </a:rPr>
              <a:t> </a:t>
            </a:r>
            <a:r>
              <a:rPr lang="en-US" sz="2400" dirty="0" err="1">
                <a:solidFill>
                  <a:srgbClr val="FFFF00"/>
                </a:solidFill>
              </a:rPr>
              <a:t>strbuf</a:t>
            </a:r>
            <a:r>
              <a:rPr lang="en-US" sz="2400" dirty="0">
                <a:solidFill>
                  <a:srgbClr val="FFFF00"/>
                </a:solidFill>
              </a:rPr>
              <a:t> = new </a:t>
            </a:r>
            <a:r>
              <a:rPr lang="en-US" sz="2400" dirty="0" err="1">
                <a:solidFill>
                  <a:srgbClr val="FFFF00"/>
                </a:solidFill>
              </a:rPr>
              <a:t>StringBuffer</a:t>
            </a:r>
            <a:r>
              <a:rPr lang="en-US" sz="2400" dirty="0">
                <a:solidFill>
                  <a:srgbClr val="FFFF00"/>
                </a:solidFill>
              </a:rPr>
              <a:t>(“Insure”);</a:t>
            </a:r>
          </a:p>
          <a:p>
            <a:pPr algn="l"/>
            <a:endParaRPr lang="en-US" sz="2400" dirty="0">
              <a:solidFill>
                <a:srgbClr val="FFFF00"/>
              </a:solidFill>
            </a:endParaRPr>
          </a:p>
          <a:p>
            <a:pPr algn="l"/>
            <a:r>
              <a:rPr lang="en-US" sz="2400" dirty="0" err="1">
                <a:solidFill>
                  <a:srgbClr val="FFFF00"/>
                </a:solidFill>
              </a:rPr>
              <a:t>strbuf.insert</a:t>
            </a:r>
            <a:r>
              <a:rPr lang="en-US" sz="2400" dirty="0">
                <a:solidFill>
                  <a:srgbClr val="FFFF00"/>
                </a:solidFill>
              </a:rPr>
              <a:t>(3,”ec”);</a:t>
            </a:r>
          </a:p>
          <a:p>
            <a:pPr algn="l"/>
            <a:endParaRPr lang="en-US" sz="2400" dirty="0">
              <a:solidFill>
                <a:srgbClr val="FFFF00"/>
              </a:solidFill>
            </a:endParaRPr>
          </a:p>
          <a:p>
            <a:pPr algn="l"/>
            <a:r>
              <a:rPr lang="en-US" sz="2400" dirty="0" err="1">
                <a:solidFill>
                  <a:srgbClr val="FFFF00"/>
                </a:solidFill>
              </a:rPr>
              <a:t>System.out.println</a:t>
            </a:r>
            <a:r>
              <a:rPr lang="en-US" sz="2400" dirty="0">
                <a:solidFill>
                  <a:srgbClr val="FFFF00"/>
                </a:solidFill>
              </a:rPr>
              <a:t>(</a:t>
            </a:r>
            <a:r>
              <a:rPr lang="en-US" sz="2400" dirty="0" err="1">
                <a:solidFill>
                  <a:srgbClr val="FFFF00"/>
                </a:solidFill>
              </a:rPr>
              <a:t>strbuf</a:t>
            </a:r>
            <a:r>
              <a:rPr lang="en-US" sz="2400" dirty="0">
                <a:solidFill>
                  <a:srgbClr val="FFFF00"/>
                </a:solidFill>
              </a:rPr>
              <a:t>);</a:t>
            </a:r>
          </a:p>
          <a:p>
            <a:pPr algn="l"/>
            <a:endParaRPr lang="en-US" sz="2400" dirty="0">
              <a:solidFill>
                <a:srgbClr val="FFFF00"/>
              </a:solidFill>
            </a:endParaRPr>
          </a:p>
          <a:p>
            <a:pPr algn="l"/>
            <a:r>
              <a:rPr lang="en-US" sz="2400" dirty="0" err="1">
                <a:solidFill>
                  <a:srgbClr val="FFFF00"/>
                </a:solidFill>
              </a:rPr>
              <a:t>System.out.println</a:t>
            </a:r>
            <a:r>
              <a:rPr lang="en-US" sz="2400" dirty="0">
                <a:solidFill>
                  <a:srgbClr val="FFFF00"/>
                </a:solidFill>
              </a:rPr>
              <a:t>(</a:t>
            </a:r>
            <a:r>
              <a:rPr lang="en-US" sz="2400" dirty="0" err="1">
                <a:solidFill>
                  <a:srgbClr val="FFFF00"/>
                </a:solidFill>
              </a:rPr>
              <a:t>strbuf.length</a:t>
            </a:r>
            <a:r>
              <a:rPr lang="en-US" sz="2400" dirty="0">
                <a:solidFill>
                  <a:srgbClr val="FFFF00"/>
                </a:solidFill>
              </a:rPr>
              <a:t>());</a:t>
            </a:r>
          </a:p>
        </p:txBody>
      </p:sp>
      <p:sp>
        <p:nvSpPr>
          <p:cNvPr id="19463" name="Rectangle 7"/>
          <p:cNvSpPr>
            <a:spLocks noChangeArrowheads="1"/>
          </p:cNvSpPr>
          <p:nvPr/>
        </p:nvSpPr>
        <p:spPr bwMode="auto">
          <a:xfrm>
            <a:off x="4786314" y="3500438"/>
            <a:ext cx="2143140" cy="461665"/>
          </a:xfrm>
          <a:prstGeom prst="rect">
            <a:avLst/>
          </a:prstGeom>
          <a:noFill/>
          <a:ln w="9525" algn="ctr">
            <a:noFill/>
            <a:miter lim="800000"/>
            <a:headEnd/>
            <a:tailEnd/>
          </a:ln>
          <a:effectLst/>
        </p:spPr>
        <p:txBody>
          <a:bodyPr wrap="square">
            <a:spAutoFit/>
          </a:bodyPr>
          <a:lstStyle/>
          <a:p>
            <a:pPr algn="l"/>
            <a:r>
              <a:rPr lang="en-US" sz="2400" b="1" i="1" dirty="0">
                <a:solidFill>
                  <a:srgbClr val="00B0F0"/>
                </a:solidFill>
              </a:rPr>
              <a:t>Insecure</a:t>
            </a:r>
          </a:p>
        </p:txBody>
      </p:sp>
      <p:sp>
        <p:nvSpPr>
          <p:cNvPr id="11" name="Rectangle 2"/>
          <p:cNvSpPr>
            <a:spLocks noGrp="1" noChangeArrowheads="1"/>
          </p:cNvSpPr>
          <p:nvPr>
            <p:ph type="title"/>
          </p:nvPr>
        </p:nvSpPr>
        <p:spPr>
          <a:xfrm>
            <a:off x="76200" y="214290"/>
            <a:ext cx="9067800" cy="952504"/>
          </a:xfrm>
        </p:spPr>
        <p:txBody>
          <a:bodyPr>
            <a:normAutofit/>
          </a:bodyPr>
          <a:lstStyle/>
          <a:p>
            <a:r>
              <a:rPr lang="en-US" sz="4400" b="1" dirty="0">
                <a:solidFill>
                  <a:schemeClr val="bg1"/>
                </a:solidFill>
              </a:rPr>
              <a:t>insert( ) Example</a:t>
            </a:r>
          </a:p>
        </p:txBody>
      </p:sp>
      <p:sp>
        <p:nvSpPr>
          <p:cNvPr id="13" name="Rectangle 7"/>
          <p:cNvSpPr>
            <a:spLocks noChangeArrowheads="1"/>
          </p:cNvSpPr>
          <p:nvPr/>
        </p:nvSpPr>
        <p:spPr bwMode="auto">
          <a:xfrm>
            <a:off x="6143636" y="4214818"/>
            <a:ext cx="2143140" cy="461665"/>
          </a:xfrm>
          <a:prstGeom prst="rect">
            <a:avLst/>
          </a:prstGeom>
          <a:noFill/>
          <a:ln w="9525" algn="ctr">
            <a:noFill/>
            <a:miter lim="800000"/>
            <a:headEnd/>
            <a:tailEnd/>
          </a:ln>
          <a:effectLst/>
        </p:spPr>
        <p:txBody>
          <a:bodyPr wrap="square">
            <a:spAutoFit/>
          </a:bodyPr>
          <a:lstStyle/>
          <a:p>
            <a:pPr algn="l"/>
            <a:r>
              <a:rPr lang="en-US" sz="2400" b="1" i="1" dirty="0">
                <a:solidFill>
                  <a:srgbClr val="00B0F0"/>
                </a:solidFill>
              </a:rPr>
              <a:t>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box(in)">
                                      <p:cBhvr>
                                        <p:cTn id="7" dur="500"/>
                                        <p:tgtEl>
                                          <p:spTgt spid="1946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463"/>
                                        </p:tgtEl>
                                        <p:attrNameLst>
                                          <p:attrName>style.visibility</p:attrName>
                                        </p:attrNameLst>
                                      </p:cBhvr>
                                      <p:to>
                                        <p:strVal val="visible"/>
                                      </p:to>
                                    </p:set>
                                    <p:anim calcmode="lin" valueType="num">
                                      <p:cBhvr additive="base">
                                        <p:cTn id="12" dur="500" fill="hold"/>
                                        <p:tgtEl>
                                          <p:spTgt spid="19463"/>
                                        </p:tgtEl>
                                        <p:attrNameLst>
                                          <p:attrName>ppt_x</p:attrName>
                                        </p:attrNameLst>
                                      </p:cBhvr>
                                      <p:tavLst>
                                        <p:tav tm="0">
                                          <p:val>
                                            <p:strVal val="#ppt_x"/>
                                          </p:val>
                                        </p:tav>
                                        <p:tav tm="100000">
                                          <p:val>
                                            <p:strVal val="#ppt_x"/>
                                          </p:val>
                                        </p:tav>
                                      </p:tavLst>
                                    </p:anim>
                                    <p:anim calcmode="lin" valueType="num">
                                      <p:cBhvr additive="base">
                                        <p:cTn id="13" dur="500" fill="hold"/>
                                        <p:tgtEl>
                                          <p:spTgt spid="1946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p:bldP spid="19463" grpId="0"/>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73556CC-6EE8-4060-95E7-68BF29FBAA9C}" type="slidenum">
              <a:rPr lang="en-US"/>
              <a:pPr/>
              <a:t>39</a:t>
            </a:fld>
            <a:endParaRPr lang="en-US"/>
          </a:p>
        </p:txBody>
      </p:sp>
      <p:sp>
        <p:nvSpPr>
          <p:cNvPr id="13314" name="Rectangle 2"/>
          <p:cNvSpPr>
            <a:spLocks noGrp="1" noChangeArrowheads="1"/>
          </p:cNvSpPr>
          <p:nvPr>
            <p:ph type="title"/>
          </p:nvPr>
        </p:nvSpPr>
        <p:spPr/>
        <p:txBody>
          <a:bodyPr>
            <a:noAutofit/>
          </a:bodyPr>
          <a:lstStyle/>
          <a:p>
            <a:r>
              <a:rPr lang="en-US" sz="4000" b="1" dirty="0">
                <a:solidFill>
                  <a:schemeClr val="bg1"/>
                </a:solidFill>
              </a:rPr>
              <a:t>Reverse the String Buffer</a:t>
            </a:r>
          </a:p>
        </p:txBody>
      </p:sp>
      <p:sp>
        <p:nvSpPr>
          <p:cNvPr id="13315" name="Rectangle 3"/>
          <p:cNvSpPr>
            <a:spLocks noGrp="1" noChangeArrowheads="1"/>
          </p:cNvSpPr>
          <p:nvPr>
            <p:ph type="body" idx="1"/>
          </p:nvPr>
        </p:nvSpPr>
        <p:spPr/>
        <p:txBody>
          <a:bodyPr>
            <a:normAutofit/>
          </a:bodyPr>
          <a:lstStyle/>
          <a:p>
            <a:r>
              <a:rPr lang="en-US" sz="2800" dirty="0">
                <a:solidFill>
                  <a:srgbClr val="FFFF00"/>
                </a:solidFill>
              </a:rPr>
              <a:t>reverse() </a:t>
            </a:r>
            <a:r>
              <a:rPr lang="en-US" sz="2500" dirty="0">
                <a:solidFill>
                  <a:schemeClr val="bg1"/>
                </a:solidFill>
              </a:rPr>
              <a:t>method reverse the contents of 			             </a:t>
            </a:r>
            <a:r>
              <a:rPr lang="en-US" sz="2500" dirty="0" err="1">
                <a:solidFill>
                  <a:schemeClr val="bg1"/>
                </a:solidFill>
              </a:rPr>
              <a:t>StringBuffer</a:t>
            </a:r>
            <a:r>
              <a:rPr lang="en-US" sz="2500" dirty="0">
                <a:solidFill>
                  <a:schemeClr val="bg1"/>
                </a:solidFill>
              </a:rPr>
              <a:t> in place</a:t>
            </a:r>
          </a:p>
          <a:p>
            <a:r>
              <a:rPr lang="en-US" sz="2800" dirty="0">
                <a:solidFill>
                  <a:schemeClr val="bg1"/>
                </a:solidFill>
              </a:rPr>
              <a:t>Syntax:</a:t>
            </a:r>
          </a:p>
          <a:p>
            <a:pPr>
              <a:buFontTx/>
              <a:buNone/>
            </a:pPr>
            <a:r>
              <a:rPr lang="en-US" sz="2800" dirty="0"/>
              <a:t>	</a:t>
            </a:r>
            <a:r>
              <a:rPr lang="en-US" sz="2800" dirty="0" err="1">
                <a:solidFill>
                  <a:srgbClr val="FFFF00"/>
                </a:solidFill>
              </a:rPr>
              <a:t>StringBuffer</a:t>
            </a:r>
            <a:r>
              <a:rPr lang="en-US" sz="2800" dirty="0">
                <a:solidFill>
                  <a:srgbClr val="FFFF00"/>
                </a:solidFill>
              </a:rPr>
              <a:t> reverse();</a:t>
            </a:r>
          </a:p>
          <a:p>
            <a:r>
              <a:rPr lang="en-US" sz="2800" dirty="0">
                <a:solidFill>
                  <a:schemeClr val="bg1"/>
                </a:solidFill>
              </a:rPr>
              <a:t>Example :</a:t>
            </a:r>
          </a:p>
          <a:p>
            <a:pPr>
              <a:buFontTx/>
              <a:buNone/>
            </a:pPr>
            <a:r>
              <a:rPr lang="en-US" sz="2800" dirty="0" err="1">
                <a:solidFill>
                  <a:srgbClr val="FFFF00"/>
                </a:solidFill>
              </a:rPr>
              <a:t>StringBuffer</a:t>
            </a:r>
            <a:r>
              <a:rPr lang="en-US" sz="2800" dirty="0">
                <a:solidFill>
                  <a:srgbClr val="FFFF00"/>
                </a:solidFill>
              </a:rPr>
              <a:t> s1 = new </a:t>
            </a:r>
            <a:r>
              <a:rPr lang="en-US" sz="2800" dirty="0" err="1">
                <a:solidFill>
                  <a:srgbClr val="FFFF00"/>
                </a:solidFill>
              </a:rPr>
              <a:t>StringBuffer</a:t>
            </a:r>
            <a:r>
              <a:rPr lang="en-US" sz="2800" dirty="0">
                <a:solidFill>
                  <a:srgbClr val="FFFF00"/>
                </a:solidFill>
              </a:rPr>
              <a:t>(“Rama”);</a:t>
            </a:r>
          </a:p>
          <a:p>
            <a:pPr>
              <a:buFontTx/>
              <a:buNone/>
            </a:pPr>
            <a:r>
              <a:rPr lang="en-US" sz="2800" dirty="0">
                <a:solidFill>
                  <a:srgbClr val="FFFF00"/>
                </a:solidFill>
              </a:rPr>
              <a:t>s1.reverse( );</a:t>
            </a:r>
          </a:p>
          <a:p>
            <a:pPr>
              <a:buFontTx/>
              <a:buNone/>
            </a:pPr>
            <a:r>
              <a:rPr lang="en-US" sz="2800" dirty="0" err="1">
                <a:solidFill>
                  <a:srgbClr val="FFFF00"/>
                </a:solidFill>
              </a:rPr>
              <a:t>System.out.println</a:t>
            </a:r>
            <a:r>
              <a:rPr lang="en-US" sz="2800" dirty="0">
                <a:solidFill>
                  <a:srgbClr val="FFFF00"/>
                </a:solidFill>
              </a:rPr>
              <a:t>(s1); </a:t>
            </a:r>
          </a:p>
        </p:txBody>
      </p:sp>
      <p:sp>
        <p:nvSpPr>
          <p:cNvPr id="5" name="Rectangle 7"/>
          <p:cNvSpPr>
            <a:spLocks noChangeArrowheads="1"/>
          </p:cNvSpPr>
          <p:nvPr/>
        </p:nvSpPr>
        <p:spPr bwMode="auto">
          <a:xfrm>
            <a:off x="4071934" y="4857760"/>
            <a:ext cx="2143140" cy="461665"/>
          </a:xfrm>
          <a:prstGeom prst="rect">
            <a:avLst/>
          </a:prstGeom>
          <a:noFill/>
          <a:ln w="9525" algn="ctr">
            <a:noFill/>
            <a:miter lim="800000"/>
            <a:headEnd/>
            <a:tailEnd/>
          </a:ln>
          <a:effectLst/>
        </p:spPr>
        <p:txBody>
          <a:bodyPr wrap="square">
            <a:spAutoFit/>
          </a:bodyPr>
          <a:lstStyle/>
          <a:p>
            <a:pPr algn="l"/>
            <a:r>
              <a:rPr lang="en-US" sz="2400" b="1" i="1" dirty="0" err="1">
                <a:solidFill>
                  <a:srgbClr val="00B0F0"/>
                </a:solidFill>
              </a:rPr>
              <a:t>amaR</a:t>
            </a:r>
            <a:endParaRPr lang="en-US" sz="2400" b="1" i="1"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 calcmode="lin" valueType="num">
                                      <p:cBhvr additive="base">
                                        <p:cTn id="19"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315">
                                            <p:txEl>
                                              <p:pRg st="3" end="3"/>
                                            </p:txEl>
                                          </p:spTgt>
                                        </p:tgtEl>
                                        <p:attrNameLst>
                                          <p:attrName>style.visibility</p:attrName>
                                        </p:attrNameLst>
                                      </p:cBhvr>
                                      <p:to>
                                        <p:strVal val="visible"/>
                                      </p:to>
                                    </p:set>
                                    <p:anim calcmode="lin" valueType="num">
                                      <p:cBhvr additive="base">
                                        <p:cTn id="25"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315">
                                            <p:txEl>
                                              <p:pRg st="4" end="4"/>
                                            </p:txEl>
                                          </p:spTgt>
                                        </p:tgtEl>
                                        <p:attrNameLst>
                                          <p:attrName>style.visibility</p:attrName>
                                        </p:attrNameLst>
                                      </p:cBhvr>
                                      <p:to>
                                        <p:strVal val="visible"/>
                                      </p:to>
                                    </p:set>
                                    <p:anim calcmode="lin" valueType="num">
                                      <p:cBhvr additive="base">
                                        <p:cTn id="31"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315">
                                            <p:txEl>
                                              <p:pRg st="5" end="5"/>
                                            </p:txEl>
                                          </p:spTgt>
                                        </p:tgtEl>
                                        <p:attrNameLst>
                                          <p:attrName>style.visibility</p:attrName>
                                        </p:attrNameLst>
                                      </p:cBhvr>
                                      <p:to>
                                        <p:strVal val="visible"/>
                                      </p:to>
                                    </p:set>
                                    <p:anim calcmode="lin" valueType="num">
                                      <p:cBhvr additive="base">
                                        <p:cTn id="37"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315">
                                            <p:txEl>
                                              <p:pRg st="6" end="6"/>
                                            </p:txEl>
                                          </p:spTgt>
                                        </p:tgtEl>
                                        <p:attrNameLst>
                                          <p:attrName>style.visibility</p:attrName>
                                        </p:attrNameLst>
                                      </p:cBhvr>
                                      <p:to>
                                        <p:strVal val="visible"/>
                                      </p:to>
                                    </p:set>
                                    <p:anim calcmode="lin" valueType="num">
                                      <p:cBhvr additive="base">
                                        <p:cTn id="43"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3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mn-lt"/>
              </a:rPr>
              <a:t>How To Represent Strings In Java ?</a:t>
            </a:r>
          </a:p>
        </p:txBody>
      </p:sp>
      <p:sp>
        <p:nvSpPr>
          <p:cNvPr id="12" name="Content Placeholder 11"/>
          <p:cNvSpPr>
            <a:spLocks noGrp="1"/>
          </p:cNvSpPr>
          <p:nvPr>
            <p:ph sz="quarter" idx="1"/>
          </p:nvPr>
        </p:nvSpPr>
        <p:spPr>
          <a:xfrm>
            <a:off x="428596" y="1714488"/>
            <a:ext cx="7210396" cy="4521127"/>
          </a:xfrm>
        </p:spPr>
        <p:txBody>
          <a:bodyPr>
            <a:normAutofit/>
          </a:bodyPr>
          <a:lstStyle/>
          <a:p>
            <a:r>
              <a:rPr lang="en-IN" dirty="0">
                <a:solidFill>
                  <a:schemeClr val="bg1"/>
                </a:solidFill>
              </a:rPr>
              <a:t>Java handles Strings by </a:t>
            </a:r>
            <a:r>
              <a:rPr lang="en-IN" dirty="0">
                <a:solidFill>
                  <a:srgbClr val="00B0F0"/>
                </a:solidFill>
              </a:rPr>
              <a:t>three</a:t>
            </a:r>
            <a:r>
              <a:rPr lang="en-IN" dirty="0"/>
              <a:t> </a:t>
            </a:r>
            <a:r>
              <a:rPr lang="en-IN" dirty="0">
                <a:solidFill>
                  <a:schemeClr val="bg1"/>
                </a:solidFill>
              </a:rPr>
              <a:t>classes:</a:t>
            </a:r>
          </a:p>
          <a:p>
            <a:pPr lvl="1"/>
            <a:r>
              <a:rPr lang="en-IN" dirty="0">
                <a:solidFill>
                  <a:srgbClr val="FFFF00"/>
                </a:solidFill>
              </a:rPr>
              <a:t>String</a:t>
            </a:r>
          </a:p>
          <a:p>
            <a:pPr lvl="1"/>
            <a:r>
              <a:rPr lang="en-IN" dirty="0" err="1">
                <a:solidFill>
                  <a:srgbClr val="FFFF00"/>
                </a:solidFill>
              </a:rPr>
              <a:t>StringBuffer</a:t>
            </a:r>
            <a:r>
              <a:rPr lang="en-IN" dirty="0"/>
              <a:t> </a:t>
            </a:r>
            <a:r>
              <a:rPr lang="en-IN" dirty="0">
                <a:solidFill>
                  <a:schemeClr val="bg1"/>
                </a:solidFill>
              </a:rPr>
              <a:t>and </a:t>
            </a:r>
          </a:p>
          <a:p>
            <a:pPr lvl="1"/>
            <a:r>
              <a:rPr lang="en-IN" dirty="0" err="1">
                <a:solidFill>
                  <a:srgbClr val="FFFF00"/>
                </a:solidFill>
              </a:rPr>
              <a:t>StringBuilder</a:t>
            </a:r>
            <a:r>
              <a:rPr lang="en-IN" dirty="0">
                <a:solidFill>
                  <a:srgbClr val="FFFF00"/>
                </a:solidFill>
              </a:rPr>
              <a:t> </a:t>
            </a:r>
          </a:p>
          <a:p>
            <a:endParaRPr lang="en-IN" dirty="0"/>
          </a:p>
          <a:p>
            <a:r>
              <a:rPr lang="en-IN" sz="2800" dirty="0">
                <a:solidFill>
                  <a:schemeClr val="bg1"/>
                </a:solidFill>
              </a:rPr>
              <a:t>All are defined in the package </a:t>
            </a:r>
            <a:r>
              <a:rPr lang="en-IN" sz="2800" dirty="0" err="1">
                <a:solidFill>
                  <a:srgbClr val="FFFF00"/>
                </a:solidFill>
              </a:rPr>
              <a:t>java.lang</a:t>
            </a:r>
            <a:r>
              <a:rPr lang="en-IN" sz="2800" dirty="0">
                <a:solidFill>
                  <a:srgbClr val="FFFF00"/>
                </a:solidFill>
              </a:rPr>
              <a:t> </a:t>
            </a:r>
            <a:r>
              <a:rPr lang="en-IN" sz="2800" dirty="0">
                <a:solidFill>
                  <a:schemeClr val="bg1"/>
                </a:solidFill>
              </a:rPr>
              <a:t>and </a:t>
            </a:r>
            <a:r>
              <a:rPr lang="en-IN" sz="2800" dirty="0" err="1">
                <a:solidFill>
                  <a:schemeClr val="bg1"/>
                </a:solidFill>
              </a:rPr>
              <a:t>and</a:t>
            </a:r>
            <a:r>
              <a:rPr lang="en-IN" sz="2800">
                <a:solidFill>
                  <a:schemeClr val="bg1"/>
                </a:solidFill>
              </a:rPr>
              <a:t> most interviews cover </a:t>
            </a:r>
            <a:r>
              <a:rPr lang="en-IN" sz="2800" dirty="0">
                <a:solidFill>
                  <a:schemeClr val="bg1"/>
                </a:solidFill>
              </a:rPr>
              <a:t>only </a:t>
            </a:r>
            <a:r>
              <a:rPr lang="en-IN" sz="2800" b="1" dirty="0">
                <a:solidFill>
                  <a:srgbClr val="FFFF00"/>
                </a:solidFill>
              </a:rPr>
              <a:t>String</a:t>
            </a:r>
            <a:r>
              <a:rPr lang="en-IN" sz="2800" dirty="0">
                <a:solidFill>
                  <a:schemeClr val="bg1"/>
                </a:solidFill>
              </a:rPr>
              <a:t> and </a:t>
            </a:r>
            <a:r>
              <a:rPr lang="en-IN" sz="2800" b="1" dirty="0" err="1">
                <a:solidFill>
                  <a:srgbClr val="FFFF00"/>
                </a:solidFill>
              </a:rPr>
              <a:t>StringBuffer</a:t>
            </a:r>
            <a:r>
              <a:rPr lang="en-IN" sz="2800" dirty="0">
                <a:solidFill>
                  <a:schemeClr val="bg1"/>
                </a:solidFill>
              </a:rPr>
              <a:t> classes</a:t>
            </a:r>
          </a:p>
        </p:txBody>
      </p:sp>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blinds(horizontal)">
                                      <p:cBhvr>
                                        <p:cTn id="10" dur="500"/>
                                        <p:tgtEl>
                                          <p:spTgt spid="1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blinds(horizontal)">
                                      <p:cBhvr>
                                        <p:cTn id="13" dur="500"/>
                                        <p:tgtEl>
                                          <p:spTgt spid="1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blinds(horizontal)">
                                      <p:cBhvr>
                                        <p:cTn id="16" dur="500"/>
                                        <p:tgtEl>
                                          <p:spTgt spid="1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animEffect transition="in" filter="blinds(horizontal)">
                                      <p:cBhvr>
                                        <p:cTn id="21"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B9FD81A5-8D8C-4029-AA3D-85647D4A496C}" type="slidenum">
              <a:rPr lang="en-US"/>
              <a:pPr/>
              <a:t>40</a:t>
            </a:fld>
            <a:endParaRPr lang="en-US"/>
          </a:p>
        </p:txBody>
      </p:sp>
      <p:sp>
        <p:nvSpPr>
          <p:cNvPr id="14338" name="Rectangle 2"/>
          <p:cNvSpPr>
            <a:spLocks noGrp="1" noChangeArrowheads="1"/>
          </p:cNvSpPr>
          <p:nvPr>
            <p:ph type="title"/>
          </p:nvPr>
        </p:nvSpPr>
        <p:spPr/>
        <p:txBody>
          <a:bodyPr>
            <a:noAutofit/>
          </a:bodyPr>
          <a:lstStyle/>
          <a:p>
            <a:r>
              <a:rPr lang="en-US" sz="4000" b="1" dirty="0">
                <a:solidFill>
                  <a:schemeClr val="bg1"/>
                </a:solidFill>
              </a:rPr>
              <a:t>Deleting Characters</a:t>
            </a:r>
          </a:p>
        </p:txBody>
      </p:sp>
      <p:sp>
        <p:nvSpPr>
          <p:cNvPr id="14339" name="Rectangle 3"/>
          <p:cNvSpPr>
            <a:spLocks noGrp="1" noChangeArrowheads="1"/>
          </p:cNvSpPr>
          <p:nvPr>
            <p:ph type="body" idx="1"/>
          </p:nvPr>
        </p:nvSpPr>
        <p:spPr>
          <a:xfrm>
            <a:off x="457200" y="1828800"/>
            <a:ext cx="8229600" cy="1981200"/>
          </a:xfrm>
        </p:spPr>
        <p:txBody>
          <a:bodyPr>
            <a:normAutofit/>
          </a:bodyPr>
          <a:lstStyle/>
          <a:p>
            <a:pPr>
              <a:buFontTx/>
              <a:buNone/>
            </a:pPr>
            <a:r>
              <a:rPr lang="en-US" sz="2400" dirty="0" err="1">
                <a:solidFill>
                  <a:srgbClr val="FFFF00"/>
                </a:solidFill>
              </a:rPr>
              <a:t>StringBuffer</a:t>
            </a:r>
            <a:r>
              <a:rPr lang="en-US" sz="2400" dirty="0">
                <a:solidFill>
                  <a:srgbClr val="FFFF00"/>
                </a:solidFill>
              </a:rPr>
              <a:t> </a:t>
            </a:r>
            <a:r>
              <a:rPr lang="en-US" sz="2400" dirty="0" err="1">
                <a:solidFill>
                  <a:srgbClr val="FFFF00"/>
                </a:solidFill>
              </a:rPr>
              <a:t>deleteCharAt</a:t>
            </a:r>
            <a:r>
              <a:rPr lang="en-US" sz="2400" dirty="0">
                <a:solidFill>
                  <a:srgbClr val="FFFF00"/>
                </a:solidFill>
              </a:rPr>
              <a:t>(</a:t>
            </a:r>
            <a:r>
              <a:rPr lang="en-US" sz="2400" dirty="0" err="1">
                <a:solidFill>
                  <a:srgbClr val="FFFF00"/>
                </a:solidFill>
              </a:rPr>
              <a:t>int</a:t>
            </a:r>
            <a:r>
              <a:rPr lang="en-US" sz="2400" dirty="0">
                <a:solidFill>
                  <a:srgbClr val="FFFF00"/>
                </a:solidFill>
              </a:rPr>
              <a:t> loc)</a:t>
            </a:r>
          </a:p>
          <a:p>
            <a:pPr>
              <a:buFontTx/>
              <a:buNone/>
            </a:pPr>
            <a:r>
              <a:rPr lang="en-US" sz="2400" b="1" dirty="0">
                <a:solidFill>
                  <a:srgbClr val="FF0000"/>
                </a:solidFill>
              </a:rPr>
              <a:t>    </a:t>
            </a:r>
          </a:p>
          <a:p>
            <a:pPr>
              <a:buFontTx/>
              <a:buNone/>
            </a:pPr>
            <a:r>
              <a:rPr lang="en-US" sz="2400" b="1" dirty="0">
                <a:solidFill>
                  <a:schemeClr val="bg1"/>
                </a:solidFill>
              </a:rPr>
              <a:t>Deletes a character from index indicated by loc</a:t>
            </a:r>
          </a:p>
        </p:txBody>
      </p:sp>
      <p:sp>
        <p:nvSpPr>
          <p:cNvPr id="14341" name="Rectangle 5"/>
          <p:cNvSpPr>
            <a:spLocks noChangeArrowheads="1"/>
          </p:cNvSpPr>
          <p:nvPr/>
        </p:nvSpPr>
        <p:spPr bwMode="auto">
          <a:xfrm>
            <a:off x="357158" y="3786190"/>
            <a:ext cx="8305800" cy="2286000"/>
          </a:xfrm>
          <a:prstGeom prst="rect">
            <a:avLst/>
          </a:prstGeom>
          <a:noFill/>
          <a:ln w="9525">
            <a:noFill/>
            <a:miter lim="800000"/>
            <a:headEnd/>
            <a:tailEnd/>
          </a:ln>
          <a:effectLst/>
        </p:spPr>
        <p:txBody>
          <a:bodyPr/>
          <a:lstStyle/>
          <a:p>
            <a:pPr marL="342900" indent="-342900" algn="l">
              <a:spcBef>
                <a:spcPct val="20000"/>
              </a:spcBef>
            </a:pPr>
            <a:r>
              <a:rPr lang="en-US" sz="2400" dirty="0" err="1">
                <a:solidFill>
                  <a:srgbClr val="FFFF00"/>
                </a:solidFill>
              </a:rPr>
              <a:t>StringBuffer</a:t>
            </a:r>
            <a:r>
              <a:rPr lang="en-US" sz="2400" dirty="0">
                <a:solidFill>
                  <a:srgbClr val="FFFF00"/>
                </a:solidFill>
              </a:rPr>
              <a:t> delete(</a:t>
            </a:r>
            <a:r>
              <a:rPr lang="en-US" sz="2400" dirty="0" err="1">
                <a:solidFill>
                  <a:srgbClr val="FFFF00"/>
                </a:solidFill>
              </a:rPr>
              <a:t>int</a:t>
            </a:r>
            <a:r>
              <a:rPr lang="en-US" sz="2400" dirty="0">
                <a:solidFill>
                  <a:srgbClr val="FFFF00"/>
                </a:solidFill>
              </a:rPr>
              <a:t> </a:t>
            </a:r>
            <a:r>
              <a:rPr lang="en-US" sz="2400" dirty="0" err="1">
                <a:solidFill>
                  <a:srgbClr val="FFFF00"/>
                </a:solidFill>
              </a:rPr>
              <a:t>startIndex</a:t>
            </a:r>
            <a:r>
              <a:rPr lang="en-US" sz="2400" dirty="0">
                <a:solidFill>
                  <a:srgbClr val="FFFF00"/>
                </a:solidFill>
              </a:rPr>
              <a:t> , </a:t>
            </a:r>
            <a:r>
              <a:rPr lang="en-US" sz="2400" dirty="0" err="1">
                <a:solidFill>
                  <a:srgbClr val="FFFF00"/>
                </a:solidFill>
              </a:rPr>
              <a:t>int</a:t>
            </a:r>
            <a:r>
              <a:rPr lang="en-US" sz="2400" dirty="0">
                <a:solidFill>
                  <a:srgbClr val="FFFF00"/>
                </a:solidFill>
              </a:rPr>
              <a:t>  </a:t>
            </a:r>
            <a:r>
              <a:rPr lang="en-US" sz="2400" dirty="0" err="1">
                <a:solidFill>
                  <a:srgbClr val="FFFF00"/>
                </a:solidFill>
              </a:rPr>
              <a:t>endIndex</a:t>
            </a:r>
            <a:r>
              <a:rPr lang="en-US" sz="2400" dirty="0">
                <a:solidFill>
                  <a:srgbClr val="FFFF00"/>
                </a:solidFill>
              </a:rPr>
              <a:t>)</a:t>
            </a:r>
          </a:p>
          <a:p>
            <a:pPr marL="342900" indent="-342900" algn="l">
              <a:spcBef>
                <a:spcPct val="20000"/>
              </a:spcBef>
            </a:pPr>
            <a:endParaRPr lang="en-US" sz="2400" b="1" i="1" dirty="0">
              <a:solidFill>
                <a:srgbClr val="FF0000"/>
              </a:solidFill>
            </a:endParaRPr>
          </a:p>
          <a:p>
            <a:pPr marL="342900" indent="-342900" algn="l">
              <a:spcBef>
                <a:spcPct val="20000"/>
              </a:spcBef>
            </a:pPr>
            <a:r>
              <a:rPr lang="en-US" sz="2400" b="1" dirty="0">
                <a:solidFill>
                  <a:schemeClr val="bg1"/>
                </a:solidFill>
              </a:rPr>
              <a:t>Deletes  characters from </a:t>
            </a:r>
            <a:r>
              <a:rPr lang="en-US" sz="2400" b="1" dirty="0" err="1">
                <a:solidFill>
                  <a:schemeClr val="bg1"/>
                </a:solidFill>
              </a:rPr>
              <a:t>startIndex</a:t>
            </a:r>
            <a:r>
              <a:rPr lang="en-US" sz="2400" b="1" dirty="0">
                <a:solidFill>
                  <a:schemeClr val="bg1"/>
                </a:solidFill>
              </a:rPr>
              <a:t> to </a:t>
            </a:r>
            <a:r>
              <a:rPr lang="en-US" sz="2400" b="1" dirty="0" err="1">
                <a:solidFill>
                  <a:schemeClr val="bg1"/>
                </a:solidFill>
              </a:rPr>
              <a:t>endIndex</a:t>
            </a:r>
            <a:r>
              <a:rPr lang="en-US" sz="2400" b="1" dirty="0">
                <a:solidFill>
                  <a:schemeClr val="bg1"/>
                </a:solidFill>
              </a:rPr>
              <a:t> -1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 calcmode="lin" valueType="num">
                                      <p:cBhvr additive="base">
                                        <p:cTn id="13"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41">
                                            <p:txEl>
                                              <p:pRg st="0" end="0"/>
                                            </p:txEl>
                                          </p:spTgt>
                                        </p:tgtEl>
                                        <p:attrNameLst>
                                          <p:attrName>style.visibility</p:attrName>
                                        </p:attrNameLst>
                                      </p:cBhvr>
                                      <p:to>
                                        <p:strVal val="visible"/>
                                      </p:to>
                                    </p:set>
                                    <p:anim calcmode="lin" valueType="num">
                                      <p:cBhvr additive="base">
                                        <p:cTn id="19" dur="500" fill="hold"/>
                                        <p:tgtEl>
                                          <p:spTgt spid="1434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41">
                                            <p:txEl>
                                              <p:pRg st="2" end="2"/>
                                            </p:txEl>
                                          </p:spTgt>
                                        </p:tgtEl>
                                        <p:attrNameLst>
                                          <p:attrName>style.visibility</p:attrName>
                                        </p:attrNameLst>
                                      </p:cBhvr>
                                      <p:to>
                                        <p:strVal val="visible"/>
                                      </p:to>
                                    </p:set>
                                    <p:anim calcmode="lin" valueType="num">
                                      <p:cBhvr additive="base">
                                        <p:cTn id="25" dur="500" fill="hold"/>
                                        <p:tgtEl>
                                          <p:spTgt spid="1434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4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66FC9B84-F37B-479B-A4F7-6E704BBEF651}" type="slidenum">
              <a:rPr lang="en-US"/>
              <a:pPr/>
              <a:t>41</a:t>
            </a:fld>
            <a:endParaRPr lang="en-US"/>
          </a:p>
        </p:txBody>
      </p:sp>
      <p:sp>
        <p:nvSpPr>
          <p:cNvPr id="19462" name="Rectangle 6"/>
          <p:cNvSpPr>
            <a:spLocks noChangeArrowheads="1"/>
          </p:cNvSpPr>
          <p:nvPr/>
        </p:nvSpPr>
        <p:spPr bwMode="auto">
          <a:xfrm>
            <a:off x="152400" y="1981200"/>
            <a:ext cx="8491566" cy="2677656"/>
          </a:xfrm>
          <a:prstGeom prst="rect">
            <a:avLst/>
          </a:prstGeom>
          <a:noFill/>
          <a:ln w="9525" algn="ctr">
            <a:noFill/>
            <a:miter lim="800000"/>
            <a:headEnd/>
            <a:tailEnd/>
          </a:ln>
          <a:effectLst/>
        </p:spPr>
        <p:txBody>
          <a:bodyPr wrap="square">
            <a:spAutoFit/>
          </a:bodyPr>
          <a:lstStyle/>
          <a:p>
            <a:pPr algn="l"/>
            <a:r>
              <a:rPr lang="en-US" sz="2400" b="1" dirty="0" err="1">
                <a:solidFill>
                  <a:srgbClr val="FFFF00"/>
                </a:solidFill>
              </a:rPr>
              <a:t>StringBuffer</a:t>
            </a:r>
            <a:r>
              <a:rPr lang="en-US" sz="2400" b="1" dirty="0">
                <a:solidFill>
                  <a:srgbClr val="FFFF00"/>
                </a:solidFill>
              </a:rPr>
              <a:t> </a:t>
            </a:r>
            <a:r>
              <a:rPr lang="en-US" sz="2400" b="1" dirty="0" err="1">
                <a:solidFill>
                  <a:srgbClr val="FFFF00"/>
                </a:solidFill>
              </a:rPr>
              <a:t>strbuf</a:t>
            </a:r>
            <a:r>
              <a:rPr lang="en-US" sz="2400" b="1" dirty="0">
                <a:solidFill>
                  <a:srgbClr val="FFFF00"/>
                </a:solidFill>
              </a:rPr>
              <a:t>=new </a:t>
            </a:r>
            <a:r>
              <a:rPr lang="en-US" sz="2400" b="1" dirty="0" err="1">
                <a:solidFill>
                  <a:srgbClr val="FFFF00"/>
                </a:solidFill>
              </a:rPr>
              <a:t>StringBuffer</a:t>
            </a:r>
            <a:r>
              <a:rPr lang="en-US" sz="2400" b="1" dirty="0">
                <a:solidFill>
                  <a:srgbClr val="FFFF00"/>
                </a:solidFill>
              </a:rPr>
              <a:t>(“Design”); </a:t>
            </a:r>
          </a:p>
          <a:p>
            <a:pPr algn="l"/>
            <a:endParaRPr lang="en-US" sz="2400" b="1" dirty="0">
              <a:solidFill>
                <a:srgbClr val="FFFF00"/>
              </a:solidFill>
            </a:endParaRPr>
          </a:p>
          <a:p>
            <a:pPr algn="l"/>
            <a:r>
              <a:rPr lang="en-US" sz="2400" b="1" dirty="0" err="1">
                <a:solidFill>
                  <a:srgbClr val="FFFF00"/>
                </a:solidFill>
              </a:rPr>
              <a:t>strbuf.delete</a:t>
            </a:r>
            <a:r>
              <a:rPr lang="en-US" sz="2400" b="1" dirty="0">
                <a:solidFill>
                  <a:srgbClr val="FFFF00"/>
                </a:solidFill>
              </a:rPr>
              <a:t>(0,2);</a:t>
            </a:r>
          </a:p>
          <a:p>
            <a:pPr algn="l"/>
            <a:endParaRPr lang="en-US" sz="2400" b="1" dirty="0">
              <a:solidFill>
                <a:srgbClr val="FFFF00"/>
              </a:solidFill>
            </a:endParaRPr>
          </a:p>
          <a:p>
            <a:pPr algn="l"/>
            <a:r>
              <a:rPr lang="en-US" sz="2400" b="1" dirty="0" err="1">
                <a:solidFill>
                  <a:srgbClr val="FFFF00"/>
                </a:solidFill>
              </a:rPr>
              <a:t>System.out.println</a:t>
            </a:r>
            <a:r>
              <a:rPr lang="en-US" sz="2400" b="1" dirty="0">
                <a:solidFill>
                  <a:srgbClr val="FFFF00"/>
                </a:solidFill>
              </a:rPr>
              <a:t>(</a:t>
            </a:r>
            <a:r>
              <a:rPr lang="en-US" sz="2400" b="1" dirty="0" err="1">
                <a:solidFill>
                  <a:srgbClr val="FFFF00"/>
                </a:solidFill>
              </a:rPr>
              <a:t>strbuf</a:t>
            </a:r>
            <a:r>
              <a:rPr lang="en-US" sz="2400" b="1" dirty="0">
                <a:solidFill>
                  <a:srgbClr val="FFFF00"/>
                </a:solidFill>
              </a:rPr>
              <a:t>);</a:t>
            </a:r>
          </a:p>
          <a:p>
            <a:pPr algn="l"/>
            <a:endParaRPr lang="en-US" sz="2400" b="1" dirty="0">
              <a:solidFill>
                <a:srgbClr val="FFFF00"/>
              </a:solidFill>
            </a:endParaRPr>
          </a:p>
          <a:p>
            <a:pPr algn="l"/>
            <a:r>
              <a:rPr lang="en-US" sz="2400" b="1" dirty="0" err="1">
                <a:solidFill>
                  <a:srgbClr val="FFFF00"/>
                </a:solidFill>
              </a:rPr>
              <a:t>System.out.println</a:t>
            </a:r>
            <a:r>
              <a:rPr lang="en-US" sz="2400" b="1" dirty="0">
                <a:solidFill>
                  <a:srgbClr val="FFFF00"/>
                </a:solidFill>
              </a:rPr>
              <a:t>(</a:t>
            </a:r>
            <a:r>
              <a:rPr lang="en-US" sz="2400" b="1" dirty="0" err="1">
                <a:solidFill>
                  <a:srgbClr val="FFFF00"/>
                </a:solidFill>
              </a:rPr>
              <a:t>strbuf.length</a:t>
            </a:r>
            <a:r>
              <a:rPr lang="en-US" sz="2400" b="1" dirty="0">
                <a:solidFill>
                  <a:srgbClr val="FFFF00"/>
                </a:solidFill>
              </a:rPr>
              <a:t>());</a:t>
            </a:r>
          </a:p>
        </p:txBody>
      </p:sp>
      <p:sp>
        <p:nvSpPr>
          <p:cNvPr id="19463" name="Rectangle 7"/>
          <p:cNvSpPr>
            <a:spLocks noChangeArrowheads="1"/>
          </p:cNvSpPr>
          <p:nvPr/>
        </p:nvSpPr>
        <p:spPr bwMode="auto">
          <a:xfrm>
            <a:off x="4786314" y="3429000"/>
            <a:ext cx="2143140" cy="461665"/>
          </a:xfrm>
          <a:prstGeom prst="rect">
            <a:avLst/>
          </a:prstGeom>
          <a:noFill/>
          <a:ln w="9525" algn="ctr">
            <a:noFill/>
            <a:miter lim="800000"/>
            <a:headEnd/>
            <a:tailEnd/>
          </a:ln>
          <a:effectLst/>
        </p:spPr>
        <p:txBody>
          <a:bodyPr wrap="square">
            <a:spAutoFit/>
          </a:bodyPr>
          <a:lstStyle/>
          <a:p>
            <a:pPr algn="l"/>
            <a:r>
              <a:rPr lang="en-US" sz="2400" b="1" i="1" dirty="0">
                <a:solidFill>
                  <a:srgbClr val="00B0F0"/>
                </a:solidFill>
              </a:rPr>
              <a:t>sign</a:t>
            </a:r>
          </a:p>
        </p:txBody>
      </p:sp>
      <p:sp>
        <p:nvSpPr>
          <p:cNvPr id="11" name="Rectangle 2"/>
          <p:cNvSpPr>
            <a:spLocks noGrp="1" noChangeArrowheads="1"/>
          </p:cNvSpPr>
          <p:nvPr>
            <p:ph type="title"/>
          </p:nvPr>
        </p:nvSpPr>
        <p:spPr>
          <a:xfrm>
            <a:off x="76200" y="500042"/>
            <a:ext cx="9067800" cy="952504"/>
          </a:xfrm>
        </p:spPr>
        <p:txBody>
          <a:bodyPr>
            <a:normAutofit/>
          </a:bodyPr>
          <a:lstStyle/>
          <a:p>
            <a:r>
              <a:rPr lang="en-US" sz="4400" b="1" dirty="0">
                <a:solidFill>
                  <a:schemeClr val="bg1"/>
                </a:solidFill>
              </a:rPr>
              <a:t>delete( ) Example</a:t>
            </a:r>
          </a:p>
        </p:txBody>
      </p:sp>
      <p:sp>
        <p:nvSpPr>
          <p:cNvPr id="13" name="Rectangle 7"/>
          <p:cNvSpPr>
            <a:spLocks noChangeArrowheads="1"/>
          </p:cNvSpPr>
          <p:nvPr/>
        </p:nvSpPr>
        <p:spPr bwMode="auto">
          <a:xfrm>
            <a:off x="6143636" y="4214818"/>
            <a:ext cx="2143140" cy="461665"/>
          </a:xfrm>
          <a:prstGeom prst="rect">
            <a:avLst/>
          </a:prstGeom>
          <a:noFill/>
          <a:ln w="9525" algn="ctr">
            <a:noFill/>
            <a:miter lim="800000"/>
            <a:headEnd/>
            <a:tailEnd/>
          </a:ln>
          <a:effectLst/>
        </p:spPr>
        <p:txBody>
          <a:bodyPr wrap="square">
            <a:spAutoFit/>
          </a:bodyPr>
          <a:lstStyle/>
          <a:p>
            <a:pPr algn="l"/>
            <a:r>
              <a:rPr lang="en-US" sz="2400" b="1" i="1" dirty="0">
                <a:solidFill>
                  <a:srgbClr val="00B0F0"/>
                </a:solidFill>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box(in)">
                                      <p:cBhvr>
                                        <p:cTn id="7" dur="500"/>
                                        <p:tgtEl>
                                          <p:spTgt spid="1946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463"/>
                                        </p:tgtEl>
                                        <p:attrNameLst>
                                          <p:attrName>style.visibility</p:attrName>
                                        </p:attrNameLst>
                                      </p:cBhvr>
                                      <p:to>
                                        <p:strVal val="visible"/>
                                      </p:to>
                                    </p:set>
                                    <p:anim calcmode="lin" valueType="num">
                                      <p:cBhvr additive="base">
                                        <p:cTn id="12" dur="500" fill="hold"/>
                                        <p:tgtEl>
                                          <p:spTgt spid="19463"/>
                                        </p:tgtEl>
                                        <p:attrNameLst>
                                          <p:attrName>ppt_x</p:attrName>
                                        </p:attrNameLst>
                                      </p:cBhvr>
                                      <p:tavLst>
                                        <p:tav tm="0">
                                          <p:val>
                                            <p:strVal val="#ppt_x"/>
                                          </p:val>
                                        </p:tav>
                                        <p:tav tm="100000">
                                          <p:val>
                                            <p:strVal val="#ppt_x"/>
                                          </p:val>
                                        </p:tav>
                                      </p:tavLst>
                                    </p:anim>
                                    <p:anim calcmode="lin" valueType="num">
                                      <p:cBhvr additive="base">
                                        <p:cTn id="13" dur="500" fill="hold"/>
                                        <p:tgtEl>
                                          <p:spTgt spid="1946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p:bldP spid="19463"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bg1"/>
                </a:solidFill>
              </a:rPr>
              <a:t>String V/s </a:t>
            </a:r>
            <a:r>
              <a:rPr lang="en-US" sz="4000" b="1" dirty="0" err="1">
                <a:solidFill>
                  <a:schemeClr val="bg1"/>
                </a:solidFill>
              </a:rPr>
              <a:t>StringBuffer</a:t>
            </a:r>
            <a:endParaRPr lang="en-IN" sz="4000" b="1" dirty="0">
              <a:solidFill>
                <a:schemeClr val="bg1"/>
              </a:solidFill>
            </a:endParaRPr>
          </a:p>
        </p:txBody>
      </p:sp>
      <p:sp>
        <p:nvSpPr>
          <p:cNvPr id="4" name="Rectangle 3"/>
          <p:cNvSpPr>
            <a:spLocks noGrp="1" noChangeArrowheads="1"/>
          </p:cNvSpPr>
          <p:nvPr>
            <p:ph sz="quarter" idx="1"/>
          </p:nvPr>
        </p:nvSpPr>
        <p:spPr/>
        <p:txBody>
          <a:bodyPr/>
          <a:lstStyle/>
          <a:p>
            <a:r>
              <a:rPr lang="en-US" sz="2800" dirty="0">
                <a:solidFill>
                  <a:schemeClr val="bg1"/>
                </a:solidFill>
              </a:rPr>
              <a:t>If we make a </a:t>
            </a:r>
            <a:r>
              <a:rPr lang="en-US" sz="2800" i="1" dirty="0">
                <a:solidFill>
                  <a:schemeClr val="bg1"/>
                </a:solidFill>
              </a:rPr>
              <a:t>lot</a:t>
            </a:r>
            <a:r>
              <a:rPr lang="en-US" sz="2800" dirty="0">
                <a:solidFill>
                  <a:schemeClr val="bg1"/>
                </a:solidFill>
              </a:rPr>
              <a:t> (thousands) of changes or additions to a </a:t>
            </a:r>
            <a:r>
              <a:rPr lang="en-US" sz="2800" b="1" dirty="0">
                <a:solidFill>
                  <a:srgbClr val="FFFF00"/>
                </a:solidFill>
                <a:latin typeface="Trebuchet MS" pitchFamily="34" charset="0"/>
              </a:rPr>
              <a:t>String</a:t>
            </a:r>
            <a:r>
              <a:rPr lang="en-US" sz="2800" dirty="0">
                <a:solidFill>
                  <a:schemeClr val="bg1"/>
                </a:solidFill>
              </a:rPr>
              <a:t>, it is much more efficient to use a </a:t>
            </a:r>
            <a:r>
              <a:rPr lang="en-US" sz="2800" b="1" dirty="0" err="1">
                <a:solidFill>
                  <a:srgbClr val="FFFF00"/>
                </a:solidFill>
                <a:latin typeface="Trebuchet MS" pitchFamily="34" charset="0"/>
              </a:rPr>
              <a:t>StringBuffer</a:t>
            </a:r>
            <a:br>
              <a:rPr lang="en-US" sz="2800" dirty="0">
                <a:solidFill>
                  <a:schemeClr val="accent2"/>
                </a:solidFill>
                <a:latin typeface="Trebuchet MS" pitchFamily="34" charset="0"/>
              </a:rPr>
            </a:br>
            <a:endParaRPr lang="en-US" sz="2800" dirty="0"/>
          </a:p>
          <a:p>
            <a:endParaRPr lang="en-US" sz="2800" dirty="0"/>
          </a:p>
          <a:p>
            <a:r>
              <a:rPr lang="en-US" sz="2800" dirty="0">
                <a:solidFill>
                  <a:schemeClr val="bg1"/>
                </a:solidFill>
              </a:rPr>
              <a:t>If we are simply examining the contents of a string, then a </a:t>
            </a:r>
            <a:r>
              <a:rPr lang="en-US" sz="2800" b="1" dirty="0">
                <a:solidFill>
                  <a:srgbClr val="FFFF00"/>
                </a:solidFill>
                <a:latin typeface="Trebuchet MS" pitchFamily="34" charset="0"/>
              </a:rPr>
              <a:t>String</a:t>
            </a:r>
            <a:r>
              <a:rPr lang="en-US" sz="2800" dirty="0"/>
              <a:t> </a:t>
            </a:r>
            <a:r>
              <a:rPr lang="en-US" sz="2800" dirty="0">
                <a:solidFill>
                  <a:schemeClr val="bg1"/>
                </a:solidFill>
              </a:rPr>
              <a:t>should be used</a:t>
            </a:r>
            <a:br>
              <a:rPr lang="en-US" dirty="0">
                <a:solidFill>
                  <a:schemeClr val="accent2"/>
                </a:solidFill>
                <a:latin typeface="Trebuchet MS" pitchFamily="34" charset="0"/>
              </a:rPr>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bg1"/>
                </a:solidFill>
              </a:rPr>
              <a:t>What About </a:t>
            </a:r>
            <a:r>
              <a:rPr lang="en-US" sz="4000" b="1" dirty="0" err="1">
                <a:solidFill>
                  <a:schemeClr val="bg1"/>
                </a:solidFill>
              </a:rPr>
              <a:t>StringBuilder</a:t>
            </a:r>
            <a:r>
              <a:rPr lang="en-US" sz="4000" b="1" dirty="0">
                <a:solidFill>
                  <a:schemeClr val="bg1"/>
                </a:solidFill>
              </a:rPr>
              <a:t> ?</a:t>
            </a:r>
            <a:endParaRPr lang="en-IN" sz="4000" b="1" dirty="0">
              <a:solidFill>
                <a:schemeClr val="bg1"/>
              </a:solidFill>
            </a:endParaRPr>
          </a:p>
        </p:txBody>
      </p:sp>
      <p:sp>
        <p:nvSpPr>
          <p:cNvPr id="4" name="Rectangle 3"/>
          <p:cNvSpPr>
            <a:spLocks noGrp="1" noChangeArrowheads="1"/>
          </p:cNvSpPr>
          <p:nvPr>
            <p:ph sz="quarter" idx="1"/>
          </p:nvPr>
        </p:nvSpPr>
        <p:spPr/>
        <p:txBody>
          <a:bodyPr>
            <a:normAutofit fontScale="70000" lnSpcReduction="20000"/>
          </a:bodyPr>
          <a:lstStyle/>
          <a:p>
            <a:r>
              <a:rPr lang="en-IN" dirty="0">
                <a:solidFill>
                  <a:schemeClr val="bg1"/>
                </a:solidFill>
              </a:rPr>
              <a:t>The</a:t>
            </a:r>
            <a:r>
              <a:rPr lang="en-IN" dirty="0"/>
              <a:t> </a:t>
            </a:r>
            <a:r>
              <a:rPr lang="en-IN" dirty="0" err="1">
                <a:solidFill>
                  <a:srgbClr val="FFFF00"/>
                </a:solidFill>
              </a:rPr>
              <a:t>StringBuilder</a:t>
            </a:r>
            <a:r>
              <a:rPr lang="en-IN" dirty="0">
                <a:solidFill>
                  <a:srgbClr val="FFFF00"/>
                </a:solidFill>
              </a:rPr>
              <a:t> </a:t>
            </a:r>
            <a:r>
              <a:rPr lang="en-IN" dirty="0">
                <a:solidFill>
                  <a:schemeClr val="bg1"/>
                </a:solidFill>
              </a:rPr>
              <a:t>class was added in </a:t>
            </a:r>
            <a:r>
              <a:rPr lang="en-IN" dirty="0">
                <a:solidFill>
                  <a:srgbClr val="FFFF00"/>
                </a:solidFill>
              </a:rPr>
              <a:t>Java 5</a:t>
            </a:r>
            <a:r>
              <a:rPr lang="en-IN" dirty="0">
                <a:solidFill>
                  <a:schemeClr val="bg1"/>
                </a:solidFill>
              </a:rPr>
              <a:t>.</a:t>
            </a:r>
            <a:r>
              <a:rPr lang="en-IN" dirty="0"/>
              <a:t> </a:t>
            </a:r>
            <a:r>
              <a:rPr lang="en-IN" dirty="0">
                <a:solidFill>
                  <a:schemeClr val="bg1"/>
                </a:solidFill>
              </a:rPr>
              <a:t>It has exactly the same API as the</a:t>
            </a:r>
            <a:r>
              <a:rPr lang="en-IN" dirty="0"/>
              <a:t> </a:t>
            </a:r>
            <a:r>
              <a:rPr lang="en-IN" dirty="0" err="1">
                <a:solidFill>
                  <a:srgbClr val="FFFF00"/>
                </a:solidFill>
              </a:rPr>
              <a:t>StringBuffer</a:t>
            </a:r>
            <a:r>
              <a:rPr lang="en-IN" dirty="0"/>
              <a:t> </a:t>
            </a:r>
            <a:r>
              <a:rPr lang="en-IN" dirty="0">
                <a:solidFill>
                  <a:schemeClr val="bg1"/>
                </a:solidFill>
              </a:rPr>
              <a:t>class, except</a:t>
            </a:r>
            <a:r>
              <a:rPr lang="en-IN" dirty="0"/>
              <a:t> </a:t>
            </a:r>
            <a:r>
              <a:rPr lang="en-IN" dirty="0" err="1">
                <a:solidFill>
                  <a:srgbClr val="FFFF00"/>
                </a:solidFill>
              </a:rPr>
              <a:t>StringBuilder</a:t>
            </a:r>
            <a:r>
              <a:rPr lang="en-IN" dirty="0">
                <a:solidFill>
                  <a:srgbClr val="FFFF00"/>
                </a:solidFill>
              </a:rPr>
              <a:t> </a:t>
            </a:r>
            <a:r>
              <a:rPr lang="en-IN" dirty="0">
                <a:solidFill>
                  <a:schemeClr val="bg1"/>
                </a:solidFill>
              </a:rPr>
              <a:t>is not thread-safe. </a:t>
            </a:r>
          </a:p>
          <a:p>
            <a:endParaRPr lang="en-IN" dirty="0">
              <a:solidFill>
                <a:schemeClr val="bg1"/>
              </a:solidFill>
            </a:endParaRPr>
          </a:p>
          <a:p>
            <a:r>
              <a:rPr lang="en-IN" dirty="0">
                <a:solidFill>
                  <a:schemeClr val="bg1"/>
                </a:solidFill>
              </a:rPr>
              <a:t>In other words, its methods are not </a:t>
            </a:r>
            <a:r>
              <a:rPr lang="en-IN" dirty="0">
                <a:solidFill>
                  <a:srgbClr val="FFFF00"/>
                </a:solidFill>
              </a:rPr>
              <a:t>synchronized. </a:t>
            </a:r>
          </a:p>
          <a:p>
            <a:endParaRPr lang="en-IN" dirty="0"/>
          </a:p>
          <a:p>
            <a:r>
              <a:rPr lang="en-IN" dirty="0">
                <a:solidFill>
                  <a:schemeClr val="bg1"/>
                </a:solidFill>
              </a:rPr>
              <a:t>Oracle recommends that we use</a:t>
            </a:r>
            <a:r>
              <a:rPr lang="en-IN" dirty="0"/>
              <a:t> </a:t>
            </a:r>
            <a:r>
              <a:rPr lang="en-IN" dirty="0" err="1">
                <a:solidFill>
                  <a:srgbClr val="FFFF00"/>
                </a:solidFill>
              </a:rPr>
              <a:t>StringBuilder</a:t>
            </a:r>
            <a:r>
              <a:rPr lang="en-IN" dirty="0">
                <a:solidFill>
                  <a:schemeClr val="bg1"/>
                </a:solidFill>
              </a:rPr>
              <a:t> instead of </a:t>
            </a:r>
            <a:r>
              <a:rPr lang="en-IN" dirty="0" err="1">
                <a:solidFill>
                  <a:srgbClr val="FFFF00"/>
                </a:solidFill>
              </a:rPr>
              <a:t>StringBuffer</a:t>
            </a:r>
            <a:r>
              <a:rPr lang="en-IN" dirty="0"/>
              <a:t> </a:t>
            </a:r>
            <a:r>
              <a:rPr lang="en-IN" dirty="0">
                <a:solidFill>
                  <a:schemeClr val="bg1"/>
                </a:solidFill>
              </a:rPr>
              <a:t>whenever possible, because</a:t>
            </a:r>
            <a:r>
              <a:rPr lang="en-IN" dirty="0"/>
              <a:t> </a:t>
            </a:r>
            <a:r>
              <a:rPr lang="en-IN" dirty="0" err="1">
                <a:solidFill>
                  <a:srgbClr val="FFFF00"/>
                </a:solidFill>
              </a:rPr>
              <a:t>StringBuilder</a:t>
            </a:r>
            <a:r>
              <a:rPr lang="en-IN" dirty="0">
                <a:solidFill>
                  <a:srgbClr val="0070C0"/>
                </a:solidFill>
              </a:rPr>
              <a:t> </a:t>
            </a:r>
            <a:r>
              <a:rPr lang="en-IN" dirty="0">
                <a:solidFill>
                  <a:schemeClr val="bg1"/>
                </a:solidFill>
              </a:rPr>
              <a:t>will run faster </a:t>
            </a:r>
          </a:p>
          <a:p>
            <a:endParaRPr lang="en-IN" dirty="0">
              <a:solidFill>
                <a:schemeClr val="bg1"/>
              </a:solidFill>
            </a:endParaRPr>
          </a:p>
          <a:p>
            <a:r>
              <a:rPr lang="en-IN" dirty="0">
                <a:solidFill>
                  <a:schemeClr val="bg1"/>
                </a:solidFill>
              </a:rPr>
              <a:t>So apart from synchronization, anything we say about </a:t>
            </a:r>
            <a:r>
              <a:rPr lang="en-IN" dirty="0" err="1">
                <a:solidFill>
                  <a:srgbClr val="FFFF00"/>
                </a:solidFill>
              </a:rPr>
              <a:t>StringBuffer’s</a:t>
            </a:r>
            <a:r>
              <a:rPr lang="en-IN" dirty="0">
                <a:solidFill>
                  <a:srgbClr val="FFFF00"/>
                </a:solidFill>
              </a:rPr>
              <a:t> </a:t>
            </a:r>
            <a:r>
              <a:rPr lang="en-IN" dirty="0">
                <a:solidFill>
                  <a:schemeClr val="bg1"/>
                </a:solidFill>
              </a:rPr>
              <a:t>methods holds true for </a:t>
            </a:r>
            <a:r>
              <a:rPr lang="en-IN" dirty="0" err="1">
                <a:solidFill>
                  <a:srgbClr val="FFFF00"/>
                </a:solidFill>
              </a:rPr>
              <a:t>StringBuilder’s</a:t>
            </a:r>
            <a:r>
              <a:rPr lang="en-IN" dirty="0">
                <a:solidFill>
                  <a:srgbClr val="FFFF00"/>
                </a:solidFill>
              </a:rPr>
              <a:t> </a:t>
            </a:r>
            <a:r>
              <a:rPr lang="en-IN" dirty="0">
                <a:solidFill>
                  <a:schemeClr val="bg1"/>
                </a:solidFill>
              </a:rPr>
              <a:t>methods, and vice versa</a:t>
            </a:r>
            <a:br>
              <a:rPr lang="en-US" dirty="0">
                <a:solidFill>
                  <a:schemeClr val="bg1"/>
                </a:solidFill>
                <a:latin typeface="Trebuchet MS" pitchFamily="34" charset="0"/>
              </a:rPr>
            </a:b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linds(horizontal)">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a:xfrm>
            <a:off x="428596" y="1428736"/>
            <a:ext cx="8229600" cy="4876800"/>
          </a:xfrm>
        </p:spPr>
        <p:txBody>
          <a:bodyPr>
            <a:normAutofit/>
          </a:bodyPr>
          <a:lstStyle/>
          <a:p>
            <a:pPr>
              <a:buNone/>
            </a:pPr>
            <a:endParaRPr lang="en-IN" sz="2000" b="1" dirty="0"/>
          </a:p>
          <a:p>
            <a:pPr>
              <a:buNone/>
            </a:pPr>
            <a:r>
              <a:rPr lang="en-IN" sz="2000" b="1" dirty="0">
                <a:solidFill>
                  <a:schemeClr val="bg1"/>
                </a:solidFill>
              </a:rPr>
              <a:t>1. Given:</a:t>
            </a:r>
          </a:p>
          <a:p>
            <a:pPr>
              <a:buNone/>
            </a:pPr>
            <a:endParaRPr lang="en-IN" dirty="0"/>
          </a:p>
        </p:txBody>
      </p:sp>
      <p:pic>
        <p:nvPicPr>
          <p:cNvPr id="4" name="Picture 3" descr="getfile (62).jpg"/>
          <p:cNvPicPr>
            <a:picLocks noChangeAspect="1"/>
          </p:cNvPicPr>
          <p:nvPr/>
        </p:nvPicPr>
        <p:blipFill>
          <a:blip r:embed="rId3"/>
          <a:stretch>
            <a:fillRect/>
          </a:stretch>
        </p:blipFill>
        <p:spPr>
          <a:xfrm>
            <a:off x="357158" y="2428868"/>
            <a:ext cx="8143932" cy="4214842"/>
          </a:xfrm>
          <a:prstGeom prst="rect">
            <a:avLst/>
          </a:prstGeom>
        </p:spPr>
      </p:pic>
    </p:spTree>
    <p:extLst>
      <p:ext uri="{BB962C8B-B14F-4D97-AF65-F5344CB8AC3E}">
        <p14:creationId xmlns:p14="http://schemas.microsoft.com/office/powerpoint/2010/main" val="42740566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a:buNone/>
            </a:pPr>
            <a:r>
              <a:rPr lang="en-IN" dirty="0">
                <a:solidFill>
                  <a:schemeClr val="bg1"/>
                </a:solidFill>
              </a:rPr>
              <a:t>Which two substrings will be included in the result? (Choose two.)</a:t>
            </a:r>
          </a:p>
          <a:p>
            <a:pPr>
              <a:buNone/>
            </a:pPr>
            <a:endParaRPr lang="en-IN" b="1" dirty="0">
              <a:solidFill>
                <a:schemeClr val="bg1"/>
              </a:solidFill>
            </a:endParaRPr>
          </a:p>
          <a:p>
            <a:pPr>
              <a:buNone/>
            </a:pPr>
            <a:r>
              <a:rPr lang="en-IN" b="1" dirty="0">
                <a:solidFill>
                  <a:schemeClr val="bg1"/>
                </a:solidFill>
              </a:rPr>
              <a:t>A.</a:t>
            </a:r>
            <a:r>
              <a:rPr lang="en-IN" dirty="0">
                <a:solidFill>
                  <a:schemeClr val="bg1"/>
                </a:solidFill>
              </a:rPr>
              <a:t>abc.</a:t>
            </a:r>
          </a:p>
          <a:p>
            <a:pPr>
              <a:buNone/>
            </a:pPr>
            <a:r>
              <a:rPr lang="en-IN" b="1" dirty="0" err="1">
                <a:solidFill>
                  <a:schemeClr val="bg1"/>
                </a:solidFill>
              </a:rPr>
              <a:t>B.</a:t>
            </a:r>
            <a:r>
              <a:rPr lang="en-IN" dirty="0" err="1">
                <a:solidFill>
                  <a:schemeClr val="bg1"/>
                </a:solidFill>
              </a:rPr>
              <a:t>ABCd</a:t>
            </a:r>
            <a:r>
              <a:rPr lang="en-IN" dirty="0">
                <a:solidFill>
                  <a:schemeClr val="bg1"/>
                </a:solidFill>
              </a:rPr>
              <a:t>.</a:t>
            </a:r>
          </a:p>
          <a:p>
            <a:pPr>
              <a:buNone/>
            </a:pPr>
            <a:r>
              <a:rPr lang="en-IN" b="1" dirty="0">
                <a:solidFill>
                  <a:schemeClr val="bg1"/>
                </a:solidFill>
              </a:rPr>
              <a:t>C.</a:t>
            </a:r>
            <a:r>
              <a:rPr lang="en-IN" dirty="0">
                <a:solidFill>
                  <a:schemeClr val="bg1"/>
                </a:solidFill>
              </a:rPr>
              <a:t>ABCD.</a:t>
            </a:r>
          </a:p>
          <a:p>
            <a:pPr>
              <a:buNone/>
            </a:pPr>
            <a:r>
              <a:rPr lang="en-IN" b="1" dirty="0" err="1">
                <a:solidFill>
                  <a:schemeClr val="bg1"/>
                </a:solidFill>
              </a:rPr>
              <a:t>D.</a:t>
            </a:r>
            <a:r>
              <a:rPr lang="en-IN" dirty="0" err="1">
                <a:solidFill>
                  <a:schemeClr val="bg1"/>
                </a:solidFill>
              </a:rPr>
              <a:t>cbad</a:t>
            </a:r>
            <a:r>
              <a:rPr lang="en-IN" dirty="0">
                <a:solidFill>
                  <a:schemeClr val="bg1"/>
                </a:solidFill>
              </a:rPr>
              <a:t>.</a:t>
            </a:r>
          </a:p>
          <a:p>
            <a:pPr>
              <a:buNone/>
            </a:pPr>
            <a:r>
              <a:rPr lang="en-IN" b="1" dirty="0" err="1">
                <a:solidFill>
                  <a:schemeClr val="bg1"/>
                </a:solidFill>
              </a:rPr>
              <a:t>E.</a:t>
            </a:r>
            <a:r>
              <a:rPr lang="en-IN" dirty="0" err="1">
                <a:solidFill>
                  <a:schemeClr val="bg1"/>
                </a:solidFill>
              </a:rPr>
              <a:t>dcba</a:t>
            </a:r>
            <a:r>
              <a:rPr lang="en-IN" dirty="0">
                <a:solidFill>
                  <a:schemeClr val="bg1"/>
                </a:solidFill>
              </a:rPr>
              <a:t>.</a:t>
            </a:r>
          </a:p>
          <a:p>
            <a:pPr>
              <a:buNone/>
            </a:pPr>
            <a:endParaRPr lang="en-US" b="1" dirty="0"/>
          </a:p>
          <a:p>
            <a:pPr>
              <a:buNone/>
            </a:pPr>
            <a:r>
              <a:rPr lang="en-US" b="1" dirty="0">
                <a:solidFill>
                  <a:srgbClr val="FFFF00"/>
                </a:solidFill>
              </a:rPr>
              <a:t>Answer: </a:t>
            </a:r>
            <a:r>
              <a:rPr lang="en-US" dirty="0">
                <a:solidFill>
                  <a:srgbClr val="FFFF00"/>
                </a:solidFill>
              </a:rPr>
              <a:t>A &amp; D</a:t>
            </a:r>
          </a:p>
        </p:txBody>
      </p:sp>
    </p:spTree>
    <p:extLst>
      <p:ext uri="{BB962C8B-B14F-4D97-AF65-F5344CB8AC3E}">
        <p14:creationId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dirty="0">
              <a:solidFill>
                <a:schemeClr val="bg1"/>
              </a:solidFill>
            </a:endParaRPr>
          </a:p>
        </p:txBody>
      </p:sp>
      <p:sp>
        <p:nvSpPr>
          <p:cNvPr id="3" name="Content Placeholder 2"/>
          <p:cNvSpPr>
            <a:spLocks noGrp="1"/>
          </p:cNvSpPr>
          <p:nvPr>
            <p:ph idx="1"/>
          </p:nvPr>
        </p:nvSpPr>
        <p:spPr>
          <a:xfrm>
            <a:off x="428596" y="1428736"/>
            <a:ext cx="8229600" cy="4876800"/>
          </a:xfrm>
        </p:spPr>
        <p:txBody>
          <a:bodyPr>
            <a:normAutofit/>
          </a:bodyPr>
          <a:lstStyle/>
          <a:p>
            <a:pPr>
              <a:buNone/>
            </a:pPr>
            <a:endParaRPr lang="en-IN" sz="2000" b="1" dirty="0"/>
          </a:p>
          <a:p>
            <a:pPr>
              <a:buNone/>
            </a:pPr>
            <a:r>
              <a:rPr lang="en-IN" sz="2000" b="1" dirty="0">
                <a:solidFill>
                  <a:schemeClr val="bg1"/>
                </a:solidFill>
              </a:rPr>
              <a:t>2. Given:</a:t>
            </a:r>
          </a:p>
          <a:p>
            <a:pPr>
              <a:buNone/>
            </a:pPr>
            <a:endParaRPr lang="en-IN" dirty="0"/>
          </a:p>
        </p:txBody>
      </p:sp>
      <p:pic>
        <p:nvPicPr>
          <p:cNvPr id="4" name="Picture 3" descr="getfile (62).jpg"/>
          <p:cNvPicPr>
            <a:picLocks noChangeAspect="1"/>
          </p:cNvPicPr>
          <p:nvPr/>
        </p:nvPicPr>
        <p:blipFill>
          <a:blip r:embed="rId3"/>
          <a:stretch>
            <a:fillRect/>
          </a:stretch>
        </p:blipFill>
        <p:spPr>
          <a:xfrm>
            <a:off x="357158" y="2500306"/>
            <a:ext cx="8358246" cy="3929090"/>
          </a:xfrm>
          <a:prstGeom prst="rect">
            <a:avLst/>
          </a:prstGeom>
        </p:spPr>
      </p:pic>
    </p:spTree>
    <p:extLst>
      <p:ext uri="{BB962C8B-B14F-4D97-AF65-F5344CB8AC3E}">
        <p14:creationId xmlns:p14="http://schemas.microsoft.com/office/powerpoint/2010/main" val="42740566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a:buNone/>
            </a:pPr>
            <a:r>
              <a:rPr lang="en-IN" dirty="0">
                <a:solidFill>
                  <a:schemeClr val="bg1"/>
                </a:solidFill>
              </a:rPr>
              <a:t>And, if the code compiles, the command line:</a:t>
            </a:r>
            <a:endParaRPr lang="en-IN" b="1" dirty="0">
              <a:solidFill>
                <a:schemeClr val="bg1"/>
              </a:solidFill>
            </a:endParaRPr>
          </a:p>
          <a:p>
            <a:pPr>
              <a:buNone/>
            </a:pPr>
            <a:endParaRPr lang="en-IN" dirty="0"/>
          </a:p>
          <a:p>
            <a:pPr>
              <a:buNone/>
            </a:pPr>
            <a:endParaRPr lang="en-IN" dirty="0"/>
          </a:p>
          <a:p>
            <a:pPr>
              <a:buNone/>
            </a:pPr>
            <a:r>
              <a:rPr lang="en-IN" dirty="0">
                <a:solidFill>
                  <a:schemeClr val="bg1"/>
                </a:solidFill>
              </a:rPr>
              <a:t>What is the result?</a:t>
            </a:r>
          </a:p>
          <a:p>
            <a:pPr>
              <a:buNone/>
            </a:pPr>
            <a:r>
              <a:rPr lang="en-IN" b="1" dirty="0">
                <a:solidFill>
                  <a:schemeClr val="bg1"/>
                </a:solidFill>
              </a:rPr>
              <a:t>A.</a:t>
            </a:r>
            <a:r>
              <a:rPr lang="en-IN" dirty="0">
                <a:solidFill>
                  <a:schemeClr val="bg1"/>
                </a:solidFill>
              </a:rPr>
              <a:t> EYRA VAFI DRAUMUR KARA</a:t>
            </a:r>
          </a:p>
          <a:p>
            <a:pPr>
              <a:buNone/>
            </a:pPr>
            <a:r>
              <a:rPr lang="en-IN" b="1" dirty="0">
                <a:solidFill>
                  <a:schemeClr val="bg1"/>
                </a:solidFill>
              </a:rPr>
              <a:t>B.</a:t>
            </a:r>
            <a:r>
              <a:rPr lang="en-IN" dirty="0">
                <a:solidFill>
                  <a:schemeClr val="bg1"/>
                </a:solidFill>
              </a:rPr>
              <a:t> EYRA VAFI DRAUMUR KARA null</a:t>
            </a:r>
          </a:p>
          <a:p>
            <a:pPr>
              <a:buNone/>
            </a:pPr>
            <a:r>
              <a:rPr lang="en-IN" b="1" dirty="0">
                <a:solidFill>
                  <a:schemeClr val="bg1"/>
                </a:solidFill>
              </a:rPr>
              <a:t>C.</a:t>
            </a:r>
            <a:r>
              <a:rPr lang="en-IN" dirty="0">
                <a:solidFill>
                  <a:schemeClr val="bg1"/>
                </a:solidFill>
              </a:rPr>
              <a:t> An exception is thrown with no other output</a:t>
            </a:r>
          </a:p>
          <a:p>
            <a:pPr>
              <a:buNone/>
            </a:pPr>
            <a:r>
              <a:rPr lang="en-IN" b="1" dirty="0">
                <a:solidFill>
                  <a:schemeClr val="bg1"/>
                </a:solidFill>
              </a:rPr>
              <a:t>D.</a:t>
            </a:r>
            <a:r>
              <a:rPr lang="en-IN" dirty="0">
                <a:solidFill>
                  <a:schemeClr val="bg1"/>
                </a:solidFill>
              </a:rPr>
              <a:t> EYRA VAFI DRAUMUR KARA, and then a </a:t>
            </a:r>
            <a:r>
              <a:rPr lang="en-IN" dirty="0" err="1">
                <a:solidFill>
                  <a:schemeClr val="bg1"/>
                </a:solidFill>
              </a:rPr>
              <a:t>NullPointerException</a:t>
            </a:r>
            <a:endParaRPr lang="en-IN" dirty="0">
              <a:solidFill>
                <a:schemeClr val="bg1"/>
              </a:solidFill>
            </a:endParaRPr>
          </a:p>
          <a:p>
            <a:pPr>
              <a:buNone/>
            </a:pPr>
            <a:r>
              <a:rPr lang="en-IN" b="1" dirty="0">
                <a:solidFill>
                  <a:schemeClr val="bg1"/>
                </a:solidFill>
              </a:rPr>
              <a:t>E.</a:t>
            </a:r>
            <a:r>
              <a:rPr lang="en-IN" dirty="0">
                <a:solidFill>
                  <a:schemeClr val="bg1"/>
                </a:solidFill>
              </a:rPr>
              <a:t> EYRA VAFI DRAUMUR KARA, and then an </a:t>
            </a:r>
            <a:r>
              <a:rPr lang="en-IN" dirty="0" err="1">
                <a:solidFill>
                  <a:schemeClr val="bg1"/>
                </a:solidFill>
              </a:rPr>
              <a:t>ArrayIndexOutOfBoundsException</a:t>
            </a:r>
            <a:endParaRPr lang="en-IN" dirty="0">
              <a:solidFill>
                <a:schemeClr val="bg1"/>
              </a:solidFill>
            </a:endParaRPr>
          </a:p>
          <a:p>
            <a:pPr>
              <a:buNone/>
            </a:pPr>
            <a:r>
              <a:rPr lang="en-IN" b="1" dirty="0">
                <a:solidFill>
                  <a:schemeClr val="bg1"/>
                </a:solidFill>
              </a:rPr>
              <a:t>F.</a:t>
            </a:r>
            <a:r>
              <a:rPr lang="en-IN" dirty="0">
                <a:solidFill>
                  <a:schemeClr val="bg1"/>
                </a:solidFill>
              </a:rPr>
              <a:t> Compilation fails</a:t>
            </a:r>
          </a:p>
          <a:p>
            <a:pPr>
              <a:buNone/>
            </a:pPr>
            <a:endParaRPr lang="en-IN" dirty="0"/>
          </a:p>
          <a:p>
            <a:pPr>
              <a:buNone/>
            </a:pPr>
            <a:endParaRPr lang="en-US" b="1" dirty="0"/>
          </a:p>
          <a:p>
            <a:pPr>
              <a:buNone/>
            </a:pPr>
            <a:r>
              <a:rPr lang="en-US" b="1" dirty="0">
                <a:solidFill>
                  <a:srgbClr val="FFFF00"/>
                </a:solidFill>
              </a:rPr>
              <a:t>Answer: </a:t>
            </a:r>
            <a:r>
              <a:rPr lang="en-US" dirty="0">
                <a:solidFill>
                  <a:srgbClr val="FFFF00"/>
                </a:solidFill>
              </a:rPr>
              <a:t>D</a:t>
            </a:r>
          </a:p>
        </p:txBody>
      </p:sp>
      <p:pic>
        <p:nvPicPr>
          <p:cNvPr id="4" name="Picture 3" descr="getfile (98).jpg"/>
          <p:cNvPicPr>
            <a:picLocks noChangeAspect="1"/>
          </p:cNvPicPr>
          <p:nvPr/>
        </p:nvPicPr>
        <p:blipFill>
          <a:blip r:embed="rId3"/>
          <a:stretch>
            <a:fillRect/>
          </a:stretch>
        </p:blipFill>
        <p:spPr>
          <a:xfrm>
            <a:off x="642910" y="2071678"/>
            <a:ext cx="5357850" cy="428628"/>
          </a:xfrm>
          <a:prstGeom prst="rect">
            <a:avLst/>
          </a:prstGeom>
        </p:spPr>
      </p:pic>
    </p:spTree>
    <p:extLst>
      <p:ext uri="{BB962C8B-B14F-4D97-AF65-F5344CB8AC3E}">
        <p14:creationId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blinds(horizontal)">
                                      <p:cBhvr>
                                        <p:cTn id="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a:xfrm>
            <a:off x="428596" y="1428736"/>
            <a:ext cx="8229600" cy="4876800"/>
          </a:xfrm>
        </p:spPr>
        <p:txBody>
          <a:bodyPr>
            <a:normAutofit/>
          </a:bodyPr>
          <a:lstStyle/>
          <a:p>
            <a:pPr>
              <a:buNone/>
            </a:pPr>
            <a:endParaRPr lang="en-IN" sz="2000" b="1" dirty="0"/>
          </a:p>
          <a:p>
            <a:pPr>
              <a:buNone/>
            </a:pPr>
            <a:r>
              <a:rPr lang="en-IN" sz="2000" b="1" dirty="0">
                <a:solidFill>
                  <a:schemeClr val="bg1"/>
                </a:solidFill>
              </a:rPr>
              <a:t>3. Given:</a:t>
            </a:r>
          </a:p>
          <a:p>
            <a:pPr>
              <a:buNone/>
            </a:pPr>
            <a:endParaRPr lang="en-IN" dirty="0"/>
          </a:p>
        </p:txBody>
      </p:sp>
      <p:pic>
        <p:nvPicPr>
          <p:cNvPr id="4" name="Picture 3" descr="getfile (62).jpg"/>
          <p:cNvPicPr>
            <a:picLocks noChangeAspect="1"/>
          </p:cNvPicPr>
          <p:nvPr/>
        </p:nvPicPr>
        <p:blipFill>
          <a:blip r:embed="rId3"/>
          <a:stretch>
            <a:fillRect/>
          </a:stretch>
        </p:blipFill>
        <p:spPr>
          <a:xfrm>
            <a:off x="553262" y="2571744"/>
            <a:ext cx="7966037" cy="3357586"/>
          </a:xfrm>
          <a:prstGeom prst="rect">
            <a:avLst/>
          </a:prstGeom>
        </p:spPr>
      </p:pic>
    </p:spTree>
    <p:extLst>
      <p:ext uri="{BB962C8B-B14F-4D97-AF65-F5344CB8AC3E}">
        <p14:creationId xmlns:p14="http://schemas.microsoft.com/office/powerpoint/2010/main" val="42740566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77500" lnSpcReduction="20000"/>
          </a:bodyPr>
          <a:lstStyle/>
          <a:p>
            <a:pPr>
              <a:buNone/>
            </a:pPr>
            <a:r>
              <a:rPr lang="en-IN" dirty="0">
                <a:solidFill>
                  <a:schemeClr val="bg1"/>
                </a:solidFill>
              </a:rPr>
              <a:t>What is the result? (Choose all that apply.)</a:t>
            </a:r>
          </a:p>
          <a:p>
            <a:pPr>
              <a:buNone/>
            </a:pPr>
            <a:r>
              <a:rPr lang="en-IN" b="1" dirty="0">
                <a:solidFill>
                  <a:schemeClr val="bg1"/>
                </a:solidFill>
              </a:rPr>
              <a:t>A.</a:t>
            </a:r>
            <a:r>
              <a:rPr lang="en-IN" dirty="0">
                <a:solidFill>
                  <a:schemeClr val="bg1"/>
                </a:solidFill>
              </a:rPr>
              <a:t> 2</a:t>
            </a:r>
          </a:p>
          <a:p>
            <a:pPr>
              <a:buNone/>
            </a:pPr>
            <a:r>
              <a:rPr lang="en-IN" b="1" dirty="0">
                <a:solidFill>
                  <a:schemeClr val="bg1"/>
                </a:solidFill>
              </a:rPr>
              <a:t>B.</a:t>
            </a:r>
            <a:r>
              <a:rPr lang="en-IN" dirty="0">
                <a:solidFill>
                  <a:schemeClr val="bg1"/>
                </a:solidFill>
              </a:rPr>
              <a:t> 4</a:t>
            </a:r>
          </a:p>
          <a:p>
            <a:pPr>
              <a:buNone/>
            </a:pPr>
            <a:r>
              <a:rPr lang="en-IN" b="1" dirty="0">
                <a:solidFill>
                  <a:schemeClr val="bg1"/>
                </a:solidFill>
              </a:rPr>
              <a:t>C.</a:t>
            </a:r>
            <a:r>
              <a:rPr lang="en-IN" dirty="0">
                <a:solidFill>
                  <a:schemeClr val="bg1"/>
                </a:solidFill>
              </a:rPr>
              <a:t> An exception is thrown at runtime</a:t>
            </a:r>
          </a:p>
          <a:p>
            <a:pPr>
              <a:buNone/>
            </a:pPr>
            <a:r>
              <a:rPr lang="en-IN" b="1" dirty="0">
                <a:solidFill>
                  <a:schemeClr val="bg1"/>
                </a:solidFill>
              </a:rPr>
              <a:t>D.</a:t>
            </a:r>
            <a:r>
              <a:rPr lang="en-IN" dirty="0">
                <a:solidFill>
                  <a:schemeClr val="bg1"/>
                </a:solidFill>
              </a:rPr>
              <a:t> Compilation fails due to an error on line 4</a:t>
            </a:r>
          </a:p>
          <a:p>
            <a:pPr>
              <a:buNone/>
            </a:pPr>
            <a:r>
              <a:rPr lang="en-IN" b="1" dirty="0">
                <a:solidFill>
                  <a:schemeClr val="bg1"/>
                </a:solidFill>
              </a:rPr>
              <a:t>E.</a:t>
            </a:r>
            <a:r>
              <a:rPr lang="en-IN" dirty="0">
                <a:solidFill>
                  <a:schemeClr val="bg1"/>
                </a:solidFill>
              </a:rPr>
              <a:t> Compilation fails due to an error on line 5</a:t>
            </a:r>
          </a:p>
          <a:p>
            <a:pPr>
              <a:buNone/>
            </a:pPr>
            <a:r>
              <a:rPr lang="en-IN" b="1" dirty="0">
                <a:solidFill>
                  <a:schemeClr val="bg1"/>
                </a:solidFill>
              </a:rPr>
              <a:t>F.</a:t>
            </a:r>
            <a:r>
              <a:rPr lang="en-IN" dirty="0">
                <a:solidFill>
                  <a:schemeClr val="bg1"/>
                </a:solidFill>
              </a:rPr>
              <a:t> Compilation fails due to an error on line 6</a:t>
            </a:r>
          </a:p>
          <a:p>
            <a:pPr>
              <a:buNone/>
            </a:pPr>
            <a:r>
              <a:rPr lang="en-IN" b="1" dirty="0">
                <a:solidFill>
                  <a:schemeClr val="bg1"/>
                </a:solidFill>
              </a:rPr>
              <a:t>G.</a:t>
            </a:r>
            <a:r>
              <a:rPr lang="en-IN" dirty="0">
                <a:solidFill>
                  <a:schemeClr val="bg1"/>
                </a:solidFill>
              </a:rPr>
              <a:t> Compilation fails due to an error on line 7</a:t>
            </a:r>
          </a:p>
          <a:p>
            <a:pPr>
              <a:buNone/>
            </a:pPr>
            <a:endParaRPr lang="en-IN" dirty="0"/>
          </a:p>
          <a:p>
            <a:pPr>
              <a:buNone/>
            </a:pPr>
            <a:endParaRPr lang="en-US" b="1" dirty="0"/>
          </a:p>
          <a:p>
            <a:pPr>
              <a:buNone/>
            </a:pPr>
            <a:r>
              <a:rPr lang="en-US" b="1" dirty="0">
                <a:solidFill>
                  <a:srgbClr val="FFFF00"/>
                </a:solidFill>
              </a:rPr>
              <a:t>Answer: </a:t>
            </a:r>
            <a:r>
              <a:rPr lang="en-US" dirty="0">
                <a:solidFill>
                  <a:srgbClr val="FFFF00"/>
                </a:solidFill>
              </a:rPr>
              <a:t>C</a:t>
            </a:r>
          </a:p>
        </p:txBody>
      </p:sp>
    </p:spTree>
    <p:extLst>
      <p:ext uri="{BB962C8B-B14F-4D97-AF65-F5344CB8AC3E}">
        <p14:creationId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blinds(horizontal)">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bg1"/>
                </a:solidFill>
                <a:latin typeface="+mn-lt"/>
              </a:rPr>
              <a:t>String V/s </a:t>
            </a:r>
            <a:r>
              <a:rPr lang="en-US" b="1" dirty="0" err="1">
                <a:solidFill>
                  <a:schemeClr val="bg1"/>
                </a:solidFill>
                <a:latin typeface="+mn-lt"/>
              </a:rPr>
              <a:t>StringBuffer</a:t>
            </a:r>
            <a:r>
              <a:rPr lang="en-US" b="1" dirty="0">
                <a:solidFill>
                  <a:schemeClr val="bg1"/>
                </a:solidFill>
                <a:latin typeface="+mn-lt"/>
              </a:rPr>
              <a:t> V/s </a:t>
            </a:r>
            <a:r>
              <a:rPr lang="en-US" b="1" dirty="0" err="1">
                <a:solidFill>
                  <a:schemeClr val="bg1"/>
                </a:solidFill>
                <a:latin typeface="+mn-lt"/>
              </a:rPr>
              <a:t>StringBuilder</a:t>
            </a:r>
            <a:endParaRPr lang="en-US" b="1" dirty="0">
              <a:solidFill>
                <a:schemeClr val="bg1"/>
              </a:solidFill>
              <a:latin typeface="+mn-lt"/>
            </a:endParaRPr>
          </a:p>
        </p:txBody>
      </p:sp>
      <p:graphicFrame>
        <p:nvGraphicFramePr>
          <p:cNvPr id="4" name="Content Placeholder 3"/>
          <p:cNvGraphicFramePr>
            <a:graphicFrameLocks noGrp="1"/>
          </p:cNvGraphicFramePr>
          <p:nvPr>
            <p:ph sz="quarter" idx="1"/>
          </p:nvPr>
        </p:nvGraphicFramePr>
        <p:xfrm>
          <a:off x="428623" y="1714500"/>
          <a:ext cx="8286780" cy="4857772"/>
        </p:xfrm>
        <a:graphic>
          <a:graphicData uri="http://schemas.openxmlformats.org/drawingml/2006/table">
            <a:tbl>
              <a:tblPr firstRow="1" bandRow="1">
                <a:tableStyleId>{5C22544A-7EE6-4342-B048-85BDC9FD1C3A}</a:tableStyleId>
              </a:tblPr>
              <a:tblGrid>
                <a:gridCol w="2762260">
                  <a:extLst>
                    <a:ext uri="{9D8B030D-6E8A-4147-A177-3AD203B41FA5}">
                      <a16:colId xmlns:a16="http://schemas.microsoft.com/office/drawing/2014/main" val="20000"/>
                    </a:ext>
                  </a:extLst>
                </a:gridCol>
                <a:gridCol w="2762260">
                  <a:extLst>
                    <a:ext uri="{9D8B030D-6E8A-4147-A177-3AD203B41FA5}">
                      <a16:colId xmlns:a16="http://schemas.microsoft.com/office/drawing/2014/main" val="20001"/>
                    </a:ext>
                  </a:extLst>
                </a:gridCol>
                <a:gridCol w="2762260">
                  <a:extLst>
                    <a:ext uri="{9D8B030D-6E8A-4147-A177-3AD203B41FA5}">
                      <a16:colId xmlns:a16="http://schemas.microsoft.com/office/drawing/2014/main" val="20002"/>
                    </a:ext>
                  </a:extLst>
                </a:gridCol>
              </a:tblGrid>
              <a:tr h="563401">
                <a:tc>
                  <a:txBody>
                    <a:bodyPr/>
                    <a:lstStyle/>
                    <a:p>
                      <a:r>
                        <a:rPr lang="en-US" sz="2400" dirty="0"/>
                        <a:t>String</a:t>
                      </a:r>
                      <a:endParaRPr lang="en-IN" sz="2400" dirty="0"/>
                    </a:p>
                  </a:txBody>
                  <a:tcPr/>
                </a:tc>
                <a:tc>
                  <a:txBody>
                    <a:bodyPr/>
                    <a:lstStyle/>
                    <a:p>
                      <a:r>
                        <a:rPr lang="en-US" sz="2400" dirty="0" err="1"/>
                        <a:t>StringBuffer</a:t>
                      </a:r>
                      <a:endParaRPr lang="en-IN" sz="2400" dirty="0"/>
                    </a:p>
                  </a:txBody>
                  <a:tcPr/>
                </a:tc>
                <a:tc>
                  <a:txBody>
                    <a:bodyPr/>
                    <a:lstStyle/>
                    <a:p>
                      <a:r>
                        <a:rPr lang="en-US" sz="2400" dirty="0" err="1"/>
                        <a:t>StringBuilder</a:t>
                      </a:r>
                      <a:endParaRPr lang="en-IN" sz="2400" dirty="0"/>
                    </a:p>
                  </a:txBody>
                  <a:tcPr/>
                </a:tc>
                <a:extLst>
                  <a:ext uri="{0D108BD9-81ED-4DB2-BD59-A6C34878D82A}">
                    <a16:rowId xmlns:a16="http://schemas.microsoft.com/office/drawing/2014/main" val="10000"/>
                  </a:ext>
                </a:extLst>
              </a:tr>
              <a:tr h="456981">
                <a:tc>
                  <a:txBody>
                    <a:bodyPr/>
                    <a:lstStyle/>
                    <a:p>
                      <a:r>
                        <a:rPr lang="en-US" b="1" dirty="0"/>
                        <a:t>Added from</a:t>
                      </a:r>
                      <a:r>
                        <a:rPr lang="en-US" b="1" baseline="0" dirty="0"/>
                        <a:t> JDK 1.0</a:t>
                      </a:r>
                      <a:endParaRPr lang="en-IN" b="1" dirty="0"/>
                    </a:p>
                  </a:txBody>
                  <a:tcPr/>
                </a:tc>
                <a:tc>
                  <a:txBody>
                    <a:bodyPr/>
                    <a:lstStyle/>
                    <a:p>
                      <a:r>
                        <a:rPr lang="en-US" b="1" dirty="0"/>
                        <a:t>Added from JDK 1.0</a:t>
                      </a:r>
                      <a:endParaRPr lang="en-IN" b="1" dirty="0"/>
                    </a:p>
                  </a:txBody>
                  <a:tcPr/>
                </a:tc>
                <a:tc>
                  <a:txBody>
                    <a:bodyPr/>
                    <a:lstStyle/>
                    <a:p>
                      <a:r>
                        <a:rPr lang="en-US" b="1" dirty="0"/>
                        <a:t>Added from JDK 5.0</a:t>
                      </a:r>
                      <a:endParaRPr lang="en-IN" b="1" dirty="0"/>
                    </a:p>
                  </a:txBody>
                  <a:tcPr/>
                </a:tc>
                <a:extLst>
                  <a:ext uri="{0D108BD9-81ED-4DB2-BD59-A6C34878D82A}">
                    <a16:rowId xmlns:a16="http://schemas.microsoft.com/office/drawing/2014/main" val="10001"/>
                  </a:ext>
                </a:extLst>
              </a:tr>
              <a:tr h="1126803">
                <a:tc>
                  <a:txBody>
                    <a:bodyPr/>
                    <a:lstStyle/>
                    <a:p>
                      <a:r>
                        <a:rPr lang="en-US" b="1" dirty="0"/>
                        <a:t>String</a:t>
                      </a:r>
                      <a:r>
                        <a:rPr lang="en-US" b="1" baseline="0" dirty="0"/>
                        <a:t> objects are immutable</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t>StringBuffer</a:t>
                      </a:r>
                      <a:r>
                        <a:rPr lang="en-US" b="1" baseline="0" dirty="0"/>
                        <a:t> objects are mutable</a:t>
                      </a:r>
                      <a:endParaRPr lang="en-IN" b="1" dirty="0"/>
                    </a:p>
                    <a:p>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t>StringBuilder</a:t>
                      </a:r>
                      <a:r>
                        <a:rPr lang="en-US" b="1" baseline="0" dirty="0"/>
                        <a:t> objects are mutable</a:t>
                      </a:r>
                      <a:endParaRPr lang="en-IN" b="1" dirty="0"/>
                    </a:p>
                    <a:p>
                      <a:endParaRPr lang="en-IN" b="1" dirty="0"/>
                    </a:p>
                  </a:txBody>
                  <a:tcPr/>
                </a:tc>
                <a:extLst>
                  <a:ext uri="{0D108BD9-81ED-4DB2-BD59-A6C34878D82A}">
                    <a16:rowId xmlns:a16="http://schemas.microsoft.com/office/drawing/2014/main" val="10002"/>
                  </a:ext>
                </a:extLst>
              </a:tr>
              <a:tr h="1464844">
                <a:tc>
                  <a:txBody>
                    <a:bodyPr/>
                    <a:lstStyle/>
                    <a:p>
                      <a:r>
                        <a:rPr lang="en-US" b="1" dirty="0">
                          <a:solidFill>
                            <a:srgbClr val="FF0000"/>
                          </a:solidFill>
                        </a:rPr>
                        <a:t>String objects </a:t>
                      </a:r>
                      <a:r>
                        <a:rPr lang="en-US" b="1" dirty="0"/>
                        <a:t>are stored in </a:t>
                      </a:r>
                      <a:r>
                        <a:rPr lang="en-US" b="1" dirty="0">
                          <a:solidFill>
                            <a:srgbClr val="FF0000"/>
                          </a:solidFill>
                        </a:rPr>
                        <a:t>heap</a:t>
                      </a:r>
                      <a:r>
                        <a:rPr lang="en-US" b="1" baseline="0" dirty="0">
                          <a:solidFill>
                            <a:srgbClr val="FF0000"/>
                          </a:solidFill>
                        </a:rPr>
                        <a:t> </a:t>
                      </a:r>
                      <a:r>
                        <a:rPr lang="en-US" b="1" baseline="0" dirty="0"/>
                        <a:t>and </a:t>
                      </a:r>
                      <a:r>
                        <a:rPr lang="en-US" b="1" baseline="0" dirty="0">
                          <a:solidFill>
                            <a:srgbClr val="FF0000"/>
                          </a:solidFill>
                        </a:rPr>
                        <a:t>string constants </a:t>
                      </a:r>
                      <a:r>
                        <a:rPr lang="en-US" b="1" baseline="0" dirty="0"/>
                        <a:t>are stored in “</a:t>
                      </a:r>
                      <a:r>
                        <a:rPr lang="en-US" b="1" baseline="0" dirty="0">
                          <a:solidFill>
                            <a:srgbClr val="FF0000"/>
                          </a:solidFill>
                        </a:rPr>
                        <a:t>String Pool</a:t>
                      </a:r>
                      <a:r>
                        <a:rPr lang="en-US" b="1" baseline="0" dirty="0"/>
                        <a:t>”</a:t>
                      </a:r>
                      <a:endParaRPr lang="en-IN" b="1" dirty="0"/>
                    </a:p>
                  </a:txBody>
                  <a:tcPr/>
                </a:tc>
                <a:tc>
                  <a:txBody>
                    <a:bodyPr/>
                    <a:lstStyle/>
                    <a:p>
                      <a:r>
                        <a:rPr lang="en-US" b="1" dirty="0" err="1">
                          <a:solidFill>
                            <a:srgbClr val="FF0000"/>
                          </a:solidFill>
                        </a:rPr>
                        <a:t>StringBuffer</a:t>
                      </a:r>
                      <a:r>
                        <a:rPr lang="en-US" b="1" dirty="0"/>
                        <a:t> objects are stored in </a:t>
                      </a:r>
                      <a:r>
                        <a:rPr lang="en-US" b="1" dirty="0">
                          <a:solidFill>
                            <a:srgbClr val="FF0000"/>
                          </a:solidFill>
                        </a:rPr>
                        <a:t>heap</a:t>
                      </a:r>
                      <a:endParaRPr lang="en-IN"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solidFill>
                            <a:srgbClr val="FF0000"/>
                          </a:solidFill>
                        </a:rPr>
                        <a:t>StringBuilder</a:t>
                      </a:r>
                      <a:r>
                        <a:rPr lang="en-US" b="1" dirty="0"/>
                        <a:t> objects are stored in </a:t>
                      </a:r>
                      <a:r>
                        <a:rPr lang="en-US" b="1" dirty="0">
                          <a:solidFill>
                            <a:srgbClr val="FF0000"/>
                          </a:solidFill>
                        </a:rPr>
                        <a:t>heap</a:t>
                      </a:r>
                      <a:endParaRPr lang="en-IN" b="1" dirty="0">
                        <a:solidFill>
                          <a:srgbClr val="FF0000"/>
                        </a:solidFill>
                      </a:endParaRPr>
                    </a:p>
                    <a:p>
                      <a:endParaRPr lang="en-IN" b="1" dirty="0"/>
                    </a:p>
                  </a:txBody>
                  <a:tcPr/>
                </a:tc>
                <a:extLst>
                  <a:ext uri="{0D108BD9-81ED-4DB2-BD59-A6C34878D82A}">
                    <a16:rowId xmlns:a16="http://schemas.microsoft.com/office/drawing/2014/main" val="10003"/>
                  </a:ext>
                </a:extLst>
              </a:tr>
              <a:tr h="788762">
                <a:tc>
                  <a:txBody>
                    <a:bodyPr/>
                    <a:lstStyle/>
                    <a:p>
                      <a:r>
                        <a:rPr lang="en-US" b="1" dirty="0"/>
                        <a:t>Thread-Safe</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Thread-Safe</a:t>
                      </a:r>
                      <a:endParaRPr lang="en-IN" b="1" dirty="0"/>
                    </a:p>
                    <a:p>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 Thread-Safe</a:t>
                      </a:r>
                      <a:endParaRPr lang="en-IN" b="1" dirty="0"/>
                    </a:p>
                    <a:p>
                      <a:endParaRPr lang="en-IN" b="1" dirty="0"/>
                    </a:p>
                  </a:txBody>
                  <a:tcPr/>
                </a:tc>
                <a:extLst>
                  <a:ext uri="{0D108BD9-81ED-4DB2-BD59-A6C34878D82A}">
                    <a16:rowId xmlns:a16="http://schemas.microsoft.com/office/drawing/2014/main" val="10004"/>
                  </a:ext>
                </a:extLst>
              </a:tr>
              <a:tr h="456981">
                <a:tc>
                  <a:txBody>
                    <a:bodyPr/>
                    <a:lstStyle/>
                    <a:p>
                      <a:r>
                        <a:rPr lang="en-US" b="1" dirty="0"/>
                        <a:t>Fast performance</a:t>
                      </a:r>
                      <a:endParaRPr lang="en-IN" b="1" dirty="0"/>
                    </a:p>
                  </a:txBody>
                  <a:tcPr/>
                </a:tc>
                <a:tc>
                  <a:txBody>
                    <a:bodyPr/>
                    <a:lstStyle/>
                    <a:p>
                      <a:r>
                        <a:rPr lang="en-US" b="1" dirty="0"/>
                        <a:t>Very slow performance</a:t>
                      </a:r>
                      <a:endParaRPr lang="en-IN" b="1" dirty="0"/>
                    </a:p>
                  </a:txBody>
                  <a:tcPr/>
                </a:tc>
                <a:tc>
                  <a:txBody>
                    <a:bodyPr/>
                    <a:lstStyle/>
                    <a:p>
                      <a:r>
                        <a:rPr lang="en-US" b="1" dirty="0"/>
                        <a:t>Fast</a:t>
                      </a:r>
                      <a:r>
                        <a:rPr lang="en-US" b="1" baseline="0" dirty="0"/>
                        <a:t> performance</a:t>
                      </a:r>
                      <a:endParaRPr lang="en-IN" b="1"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a:xfrm>
            <a:off x="428596" y="1428736"/>
            <a:ext cx="8229600" cy="4876800"/>
          </a:xfrm>
        </p:spPr>
        <p:txBody>
          <a:bodyPr>
            <a:normAutofit/>
          </a:bodyPr>
          <a:lstStyle/>
          <a:p>
            <a:pPr>
              <a:buNone/>
            </a:pPr>
            <a:endParaRPr lang="en-IN" sz="2000" b="1" dirty="0"/>
          </a:p>
          <a:p>
            <a:pPr>
              <a:buNone/>
            </a:pPr>
            <a:r>
              <a:rPr lang="en-IN" sz="2000" b="1" dirty="0">
                <a:solidFill>
                  <a:schemeClr val="bg1"/>
                </a:solidFill>
              </a:rPr>
              <a:t>4. Given:</a:t>
            </a:r>
          </a:p>
          <a:p>
            <a:pPr>
              <a:buNone/>
            </a:pPr>
            <a:endParaRPr lang="en-IN" dirty="0"/>
          </a:p>
        </p:txBody>
      </p:sp>
      <p:pic>
        <p:nvPicPr>
          <p:cNvPr id="4" name="Picture 3" descr="getfile (62).jpg"/>
          <p:cNvPicPr>
            <a:picLocks noChangeAspect="1"/>
          </p:cNvPicPr>
          <p:nvPr/>
        </p:nvPicPr>
        <p:blipFill>
          <a:blip r:embed="rId3"/>
          <a:stretch>
            <a:fillRect/>
          </a:stretch>
        </p:blipFill>
        <p:spPr>
          <a:xfrm>
            <a:off x="553262" y="2658431"/>
            <a:ext cx="7966037" cy="3628089"/>
          </a:xfrm>
          <a:prstGeom prst="rect">
            <a:avLst/>
          </a:prstGeom>
        </p:spPr>
      </p:pic>
    </p:spTree>
    <p:extLst>
      <p:ext uri="{BB962C8B-B14F-4D97-AF65-F5344CB8AC3E}">
        <p14:creationId xmlns:p14="http://schemas.microsoft.com/office/powerpoint/2010/main" val="42740566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70000" lnSpcReduction="20000"/>
          </a:bodyPr>
          <a:lstStyle/>
          <a:p>
            <a:pPr>
              <a:buNone/>
            </a:pPr>
            <a:r>
              <a:rPr lang="en-IN" dirty="0">
                <a:solidFill>
                  <a:schemeClr val="bg1"/>
                </a:solidFill>
              </a:rPr>
              <a:t>What is the result?</a:t>
            </a:r>
          </a:p>
          <a:p>
            <a:pPr>
              <a:buNone/>
            </a:pPr>
            <a:endParaRPr lang="en-IN" b="1" dirty="0">
              <a:solidFill>
                <a:schemeClr val="bg1"/>
              </a:solidFill>
            </a:endParaRPr>
          </a:p>
          <a:p>
            <a:pPr>
              <a:buNone/>
            </a:pPr>
            <a:r>
              <a:rPr lang="en-IN" b="1" dirty="0">
                <a:solidFill>
                  <a:schemeClr val="bg1"/>
                </a:solidFill>
              </a:rPr>
              <a:t>A.</a:t>
            </a:r>
            <a:r>
              <a:rPr lang="en-IN" dirty="0">
                <a:solidFill>
                  <a:schemeClr val="bg1"/>
                </a:solidFill>
              </a:rPr>
              <a:t> [apple, banana, carrot, plum]</a:t>
            </a:r>
          </a:p>
          <a:p>
            <a:pPr>
              <a:buNone/>
            </a:pPr>
            <a:r>
              <a:rPr lang="en-IN" b="1" dirty="0">
                <a:solidFill>
                  <a:schemeClr val="bg1"/>
                </a:solidFill>
              </a:rPr>
              <a:t>B.</a:t>
            </a:r>
            <a:r>
              <a:rPr lang="en-IN" dirty="0">
                <a:solidFill>
                  <a:schemeClr val="bg1"/>
                </a:solidFill>
              </a:rPr>
              <a:t> [apple, plum, carrot, banana]</a:t>
            </a:r>
          </a:p>
          <a:p>
            <a:pPr>
              <a:buNone/>
            </a:pPr>
            <a:r>
              <a:rPr lang="en-IN" b="1" dirty="0">
                <a:solidFill>
                  <a:schemeClr val="bg1"/>
                </a:solidFill>
              </a:rPr>
              <a:t>C.</a:t>
            </a:r>
            <a:r>
              <a:rPr lang="en-IN" dirty="0">
                <a:solidFill>
                  <a:schemeClr val="bg1"/>
                </a:solidFill>
              </a:rPr>
              <a:t> [apple, plum, banana, carrot]</a:t>
            </a:r>
          </a:p>
          <a:p>
            <a:pPr>
              <a:buNone/>
            </a:pPr>
            <a:r>
              <a:rPr lang="en-IN" b="1" dirty="0">
                <a:solidFill>
                  <a:schemeClr val="bg1"/>
                </a:solidFill>
              </a:rPr>
              <a:t>D.</a:t>
            </a:r>
            <a:r>
              <a:rPr lang="en-IN" dirty="0">
                <a:solidFill>
                  <a:schemeClr val="bg1"/>
                </a:solidFill>
              </a:rPr>
              <a:t> [plum, banana, carrot, apple]</a:t>
            </a:r>
          </a:p>
          <a:p>
            <a:pPr>
              <a:buNone/>
            </a:pPr>
            <a:r>
              <a:rPr lang="en-IN" b="1" dirty="0">
                <a:solidFill>
                  <a:schemeClr val="bg1"/>
                </a:solidFill>
              </a:rPr>
              <a:t>E.</a:t>
            </a:r>
            <a:r>
              <a:rPr lang="en-IN" dirty="0">
                <a:solidFill>
                  <a:schemeClr val="bg1"/>
                </a:solidFill>
              </a:rPr>
              <a:t> [plum, apple, carrot, banana]</a:t>
            </a:r>
          </a:p>
          <a:p>
            <a:pPr>
              <a:buNone/>
            </a:pPr>
            <a:r>
              <a:rPr lang="en-IN" b="1" dirty="0">
                <a:solidFill>
                  <a:schemeClr val="bg1"/>
                </a:solidFill>
              </a:rPr>
              <a:t>F.</a:t>
            </a:r>
            <a:r>
              <a:rPr lang="en-IN" dirty="0">
                <a:solidFill>
                  <a:schemeClr val="bg1"/>
                </a:solidFill>
              </a:rPr>
              <a:t> [banana, plum, carrot, apple]</a:t>
            </a:r>
          </a:p>
          <a:p>
            <a:pPr>
              <a:buNone/>
            </a:pPr>
            <a:r>
              <a:rPr lang="en-IN" b="1" dirty="0">
                <a:solidFill>
                  <a:schemeClr val="bg1"/>
                </a:solidFill>
              </a:rPr>
              <a:t>G.</a:t>
            </a:r>
            <a:r>
              <a:rPr lang="en-IN" dirty="0">
                <a:solidFill>
                  <a:schemeClr val="bg1"/>
                </a:solidFill>
              </a:rPr>
              <a:t> Compilation fails</a:t>
            </a:r>
          </a:p>
          <a:p>
            <a:pPr>
              <a:buNone/>
            </a:pPr>
            <a:endParaRPr lang="en-IN" dirty="0"/>
          </a:p>
          <a:p>
            <a:pPr>
              <a:buNone/>
            </a:pPr>
            <a:endParaRPr lang="en-US" b="1" dirty="0"/>
          </a:p>
          <a:p>
            <a:pPr>
              <a:buNone/>
            </a:pPr>
            <a:r>
              <a:rPr lang="en-US" b="1" dirty="0">
                <a:solidFill>
                  <a:srgbClr val="FFFF00"/>
                </a:solidFill>
              </a:rPr>
              <a:t>Answer: </a:t>
            </a:r>
            <a:r>
              <a:rPr lang="en-US" dirty="0">
                <a:solidFill>
                  <a:srgbClr val="FFFF00"/>
                </a:solidFill>
              </a:rPr>
              <a:t>B</a:t>
            </a:r>
          </a:p>
        </p:txBody>
      </p:sp>
    </p:spTree>
    <p:extLst>
      <p:ext uri="{BB962C8B-B14F-4D97-AF65-F5344CB8AC3E}">
        <p14:creationId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blinds(horizontal)">
                                      <p:cBhvr>
                                        <p:cTn id="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a:xfrm>
            <a:off x="428596" y="1428736"/>
            <a:ext cx="8229600" cy="4876800"/>
          </a:xfrm>
        </p:spPr>
        <p:txBody>
          <a:bodyPr>
            <a:normAutofit/>
          </a:bodyPr>
          <a:lstStyle/>
          <a:p>
            <a:pPr>
              <a:buNone/>
            </a:pPr>
            <a:endParaRPr lang="en-IN" sz="2000" b="1" dirty="0"/>
          </a:p>
          <a:p>
            <a:pPr>
              <a:buNone/>
            </a:pPr>
            <a:r>
              <a:rPr lang="en-IN" sz="2000" b="1" dirty="0">
                <a:solidFill>
                  <a:schemeClr val="bg1"/>
                </a:solidFill>
              </a:rPr>
              <a:t>5. Given:</a:t>
            </a:r>
          </a:p>
          <a:p>
            <a:pPr>
              <a:buNone/>
            </a:pPr>
            <a:endParaRPr lang="en-IN" dirty="0"/>
          </a:p>
        </p:txBody>
      </p:sp>
      <p:pic>
        <p:nvPicPr>
          <p:cNvPr id="4" name="Picture 3" descr="getfile (62).jpg"/>
          <p:cNvPicPr>
            <a:picLocks noChangeAspect="1"/>
          </p:cNvPicPr>
          <p:nvPr/>
        </p:nvPicPr>
        <p:blipFill>
          <a:blip r:embed="rId3"/>
          <a:stretch>
            <a:fillRect/>
          </a:stretch>
        </p:blipFill>
        <p:spPr>
          <a:xfrm>
            <a:off x="571472" y="2658431"/>
            <a:ext cx="7929617" cy="3628089"/>
          </a:xfrm>
          <a:prstGeom prst="rect">
            <a:avLst/>
          </a:prstGeom>
        </p:spPr>
      </p:pic>
    </p:spTree>
    <p:extLst>
      <p:ext uri="{BB962C8B-B14F-4D97-AF65-F5344CB8AC3E}">
        <p14:creationId xmlns:p14="http://schemas.microsoft.com/office/powerpoint/2010/main" val="42740566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a:buNone/>
            </a:pPr>
            <a:r>
              <a:rPr lang="en-IN" dirty="0">
                <a:solidFill>
                  <a:schemeClr val="bg1"/>
                </a:solidFill>
              </a:rPr>
              <a:t>Which two are true about the objects created within main(), and </a:t>
            </a:r>
          </a:p>
          <a:p>
            <a:pPr>
              <a:buNone/>
            </a:pPr>
            <a:r>
              <a:rPr lang="en-IN" dirty="0">
                <a:solidFill>
                  <a:schemeClr val="bg1"/>
                </a:solidFill>
              </a:rPr>
              <a:t>which are eligible for garbage collection when line 14 is </a:t>
            </a:r>
          </a:p>
          <a:p>
            <a:pPr>
              <a:buNone/>
            </a:pPr>
            <a:r>
              <a:rPr lang="en-IN" dirty="0">
                <a:solidFill>
                  <a:schemeClr val="bg1"/>
                </a:solidFill>
              </a:rPr>
              <a:t>reached?</a:t>
            </a:r>
          </a:p>
          <a:p>
            <a:pPr>
              <a:buNone/>
            </a:pPr>
            <a:endParaRPr lang="en-IN" b="1" dirty="0">
              <a:solidFill>
                <a:schemeClr val="bg1"/>
              </a:solidFill>
            </a:endParaRPr>
          </a:p>
          <a:p>
            <a:pPr>
              <a:buNone/>
            </a:pPr>
            <a:r>
              <a:rPr lang="en-IN" b="1" dirty="0">
                <a:solidFill>
                  <a:schemeClr val="bg1"/>
                </a:solidFill>
              </a:rPr>
              <a:t>A.</a:t>
            </a:r>
            <a:r>
              <a:rPr lang="en-IN" dirty="0">
                <a:solidFill>
                  <a:schemeClr val="bg1"/>
                </a:solidFill>
              </a:rPr>
              <a:t> Three objects were created</a:t>
            </a:r>
          </a:p>
          <a:p>
            <a:pPr>
              <a:buNone/>
            </a:pPr>
            <a:r>
              <a:rPr lang="en-IN" b="1" dirty="0">
                <a:solidFill>
                  <a:schemeClr val="bg1"/>
                </a:solidFill>
              </a:rPr>
              <a:t>B.</a:t>
            </a:r>
            <a:r>
              <a:rPr lang="en-IN" dirty="0">
                <a:solidFill>
                  <a:schemeClr val="bg1"/>
                </a:solidFill>
              </a:rPr>
              <a:t> Four objects were created</a:t>
            </a:r>
          </a:p>
          <a:p>
            <a:pPr>
              <a:buNone/>
            </a:pPr>
            <a:r>
              <a:rPr lang="en-IN" b="1" dirty="0">
                <a:solidFill>
                  <a:schemeClr val="bg1"/>
                </a:solidFill>
              </a:rPr>
              <a:t>C.</a:t>
            </a:r>
            <a:r>
              <a:rPr lang="en-IN" dirty="0">
                <a:solidFill>
                  <a:schemeClr val="bg1"/>
                </a:solidFill>
              </a:rPr>
              <a:t> Five objects were created</a:t>
            </a:r>
          </a:p>
          <a:p>
            <a:pPr>
              <a:buNone/>
            </a:pPr>
            <a:r>
              <a:rPr lang="en-IN" b="1" dirty="0">
                <a:solidFill>
                  <a:schemeClr val="bg1"/>
                </a:solidFill>
              </a:rPr>
              <a:t>D.</a:t>
            </a:r>
            <a:r>
              <a:rPr lang="en-IN" dirty="0">
                <a:solidFill>
                  <a:schemeClr val="bg1"/>
                </a:solidFill>
              </a:rPr>
              <a:t> Zero objects are eligible for GC</a:t>
            </a:r>
          </a:p>
          <a:p>
            <a:pPr>
              <a:buNone/>
            </a:pPr>
            <a:r>
              <a:rPr lang="en-IN" b="1" dirty="0">
                <a:solidFill>
                  <a:schemeClr val="bg1"/>
                </a:solidFill>
              </a:rPr>
              <a:t>E.</a:t>
            </a:r>
            <a:r>
              <a:rPr lang="en-IN" dirty="0">
                <a:solidFill>
                  <a:schemeClr val="bg1"/>
                </a:solidFill>
              </a:rPr>
              <a:t> One object is eligible for GC</a:t>
            </a:r>
          </a:p>
          <a:p>
            <a:pPr>
              <a:buNone/>
            </a:pPr>
            <a:r>
              <a:rPr lang="en-IN" b="1" dirty="0">
                <a:solidFill>
                  <a:schemeClr val="bg1"/>
                </a:solidFill>
              </a:rPr>
              <a:t>F.</a:t>
            </a:r>
            <a:r>
              <a:rPr lang="en-IN" dirty="0">
                <a:solidFill>
                  <a:schemeClr val="bg1"/>
                </a:solidFill>
              </a:rPr>
              <a:t> Two objects are eligible for GC</a:t>
            </a:r>
          </a:p>
          <a:p>
            <a:pPr>
              <a:buNone/>
            </a:pPr>
            <a:r>
              <a:rPr lang="en-IN" b="1" dirty="0">
                <a:solidFill>
                  <a:schemeClr val="bg1"/>
                </a:solidFill>
              </a:rPr>
              <a:t>G.</a:t>
            </a:r>
            <a:r>
              <a:rPr lang="en-IN" dirty="0">
                <a:solidFill>
                  <a:schemeClr val="bg1"/>
                </a:solidFill>
              </a:rPr>
              <a:t> Three objects are eligible for GC</a:t>
            </a:r>
          </a:p>
          <a:p>
            <a:pPr>
              <a:buNone/>
            </a:pPr>
            <a:endParaRPr lang="en-IN" dirty="0"/>
          </a:p>
          <a:p>
            <a:pPr>
              <a:buNone/>
            </a:pPr>
            <a:endParaRPr lang="en-US" b="1" dirty="0"/>
          </a:p>
          <a:p>
            <a:pPr>
              <a:buNone/>
            </a:pPr>
            <a:r>
              <a:rPr lang="en-US" b="1" dirty="0">
                <a:solidFill>
                  <a:srgbClr val="FFFF00"/>
                </a:solidFill>
              </a:rPr>
              <a:t>Answer: </a:t>
            </a:r>
            <a:r>
              <a:rPr lang="en-US" dirty="0">
                <a:solidFill>
                  <a:srgbClr val="FFFF00"/>
                </a:solidFill>
              </a:rPr>
              <a:t>C &amp; F</a:t>
            </a:r>
          </a:p>
        </p:txBody>
      </p:sp>
    </p:spTree>
    <p:extLst>
      <p:ext uri="{BB962C8B-B14F-4D97-AF65-F5344CB8AC3E}">
        <p14:creationId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blinds(horizontal)">
                                      <p:cBhvr>
                                        <p:cTn id="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dirty="0">
              <a:solidFill>
                <a:schemeClr val="bg1"/>
              </a:solidFill>
            </a:endParaRPr>
          </a:p>
        </p:txBody>
      </p:sp>
      <p:sp>
        <p:nvSpPr>
          <p:cNvPr id="3" name="Content Placeholder 2"/>
          <p:cNvSpPr>
            <a:spLocks noGrp="1"/>
          </p:cNvSpPr>
          <p:nvPr>
            <p:ph idx="1"/>
          </p:nvPr>
        </p:nvSpPr>
        <p:spPr>
          <a:xfrm>
            <a:off x="428596" y="1428736"/>
            <a:ext cx="8229600" cy="4876800"/>
          </a:xfrm>
        </p:spPr>
        <p:txBody>
          <a:bodyPr>
            <a:normAutofit/>
          </a:bodyPr>
          <a:lstStyle/>
          <a:p>
            <a:pPr>
              <a:buNone/>
            </a:pPr>
            <a:endParaRPr lang="en-IN" sz="2000" b="1" dirty="0"/>
          </a:p>
          <a:p>
            <a:pPr>
              <a:buNone/>
            </a:pPr>
            <a:r>
              <a:rPr lang="en-IN" sz="2000" b="1" dirty="0">
                <a:solidFill>
                  <a:schemeClr val="bg1"/>
                </a:solidFill>
              </a:rPr>
              <a:t>6. Given:</a:t>
            </a:r>
          </a:p>
          <a:p>
            <a:pPr>
              <a:buNone/>
            </a:pPr>
            <a:endParaRPr lang="en-IN" dirty="0"/>
          </a:p>
        </p:txBody>
      </p:sp>
      <p:pic>
        <p:nvPicPr>
          <p:cNvPr id="4" name="Picture 3" descr="getfile (62).jpg"/>
          <p:cNvPicPr>
            <a:picLocks noChangeAspect="1"/>
          </p:cNvPicPr>
          <p:nvPr/>
        </p:nvPicPr>
        <p:blipFill>
          <a:blip r:embed="rId3"/>
          <a:stretch>
            <a:fillRect/>
          </a:stretch>
        </p:blipFill>
        <p:spPr>
          <a:xfrm>
            <a:off x="571472" y="2571744"/>
            <a:ext cx="7929617" cy="3500461"/>
          </a:xfrm>
          <a:prstGeom prst="rect">
            <a:avLst/>
          </a:prstGeom>
        </p:spPr>
      </p:pic>
    </p:spTree>
    <p:extLst>
      <p:ext uri="{BB962C8B-B14F-4D97-AF65-F5344CB8AC3E}">
        <p14:creationId xmlns:p14="http://schemas.microsoft.com/office/powerpoint/2010/main" val="4274056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70000" lnSpcReduction="20000"/>
          </a:bodyPr>
          <a:lstStyle/>
          <a:p>
            <a:pPr>
              <a:buNone/>
            </a:pPr>
            <a:r>
              <a:rPr lang="en-IN" dirty="0">
                <a:solidFill>
                  <a:schemeClr val="bg1"/>
                </a:solidFill>
              </a:rPr>
              <a:t>What is the result?</a:t>
            </a:r>
          </a:p>
          <a:p>
            <a:pPr>
              <a:buNone/>
            </a:pPr>
            <a:endParaRPr lang="en-IN" b="1" dirty="0">
              <a:solidFill>
                <a:schemeClr val="bg1"/>
              </a:solidFill>
            </a:endParaRPr>
          </a:p>
          <a:p>
            <a:pPr>
              <a:buNone/>
            </a:pPr>
            <a:r>
              <a:rPr lang="en-IN" b="1" dirty="0">
                <a:solidFill>
                  <a:schemeClr val="bg1"/>
                </a:solidFill>
              </a:rPr>
              <a:t>A.</a:t>
            </a:r>
            <a:r>
              <a:rPr lang="en-IN" dirty="0">
                <a:solidFill>
                  <a:schemeClr val="bg1"/>
                </a:solidFill>
              </a:rPr>
              <a:t> 2 4</a:t>
            </a:r>
          </a:p>
          <a:p>
            <a:pPr>
              <a:buNone/>
            </a:pPr>
            <a:r>
              <a:rPr lang="en-IN" b="1" dirty="0">
                <a:solidFill>
                  <a:schemeClr val="bg1"/>
                </a:solidFill>
              </a:rPr>
              <a:t>B.</a:t>
            </a:r>
            <a:r>
              <a:rPr lang="en-IN" dirty="0">
                <a:solidFill>
                  <a:schemeClr val="bg1"/>
                </a:solidFill>
              </a:rPr>
              <a:t> 2 7</a:t>
            </a:r>
          </a:p>
          <a:p>
            <a:pPr>
              <a:buNone/>
            </a:pPr>
            <a:r>
              <a:rPr lang="en-IN" b="1" dirty="0">
                <a:solidFill>
                  <a:schemeClr val="bg1"/>
                </a:solidFill>
              </a:rPr>
              <a:t>C.</a:t>
            </a:r>
            <a:r>
              <a:rPr lang="en-IN" dirty="0">
                <a:solidFill>
                  <a:schemeClr val="bg1"/>
                </a:solidFill>
              </a:rPr>
              <a:t> 3 2</a:t>
            </a:r>
          </a:p>
          <a:p>
            <a:pPr>
              <a:buNone/>
            </a:pPr>
            <a:r>
              <a:rPr lang="en-IN" b="1" dirty="0">
                <a:solidFill>
                  <a:schemeClr val="bg1"/>
                </a:solidFill>
              </a:rPr>
              <a:t>D.</a:t>
            </a:r>
            <a:r>
              <a:rPr lang="en-IN" dirty="0">
                <a:solidFill>
                  <a:schemeClr val="bg1"/>
                </a:solidFill>
              </a:rPr>
              <a:t> 3 7</a:t>
            </a:r>
          </a:p>
          <a:p>
            <a:pPr>
              <a:buNone/>
            </a:pPr>
            <a:r>
              <a:rPr lang="en-IN" b="1" dirty="0">
                <a:solidFill>
                  <a:schemeClr val="bg1"/>
                </a:solidFill>
              </a:rPr>
              <a:t>E.</a:t>
            </a:r>
            <a:r>
              <a:rPr lang="en-IN" dirty="0">
                <a:solidFill>
                  <a:schemeClr val="bg1"/>
                </a:solidFill>
              </a:rPr>
              <a:t> 4 2</a:t>
            </a:r>
          </a:p>
          <a:p>
            <a:pPr>
              <a:buNone/>
            </a:pPr>
            <a:r>
              <a:rPr lang="en-IN" b="1" dirty="0">
                <a:solidFill>
                  <a:schemeClr val="bg1"/>
                </a:solidFill>
              </a:rPr>
              <a:t>F.</a:t>
            </a:r>
            <a:r>
              <a:rPr lang="en-IN" dirty="0">
                <a:solidFill>
                  <a:schemeClr val="bg1"/>
                </a:solidFill>
              </a:rPr>
              <a:t> 4 7</a:t>
            </a:r>
          </a:p>
          <a:p>
            <a:pPr>
              <a:buNone/>
            </a:pPr>
            <a:r>
              <a:rPr lang="en-IN" b="1" dirty="0">
                <a:solidFill>
                  <a:schemeClr val="bg1"/>
                </a:solidFill>
              </a:rPr>
              <a:t>G.</a:t>
            </a:r>
            <a:r>
              <a:rPr lang="en-IN" dirty="0">
                <a:solidFill>
                  <a:schemeClr val="bg1"/>
                </a:solidFill>
              </a:rPr>
              <a:t> Compilation fails</a:t>
            </a:r>
          </a:p>
          <a:p>
            <a:pPr>
              <a:buNone/>
            </a:pPr>
            <a:endParaRPr lang="en-IN" dirty="0"/>
          </a:p>
          <a:p>
            <a:pPr>
              <a:buNone/>
            </a:pPr>
            <a:endParaRPr lang="en-US" b="1" dirty="0"/>
          </a:p>
          <a:p>
            <a:pPr>
              <a:buNone/>
            </a:pPr>
            <a:r>
              <a:rPr lang="en-US" b="1" dirty="0">
                <a:solidFill>
                  <a:srgbClr val="FFFF00"/>
                </a:solidFill>
              </a:rPr>
              <a:t>Answer: </a:t>
            </a:r>
            <a:r>
              <a:rPr lang="en-US" dirty="0">
                <a:solidFill>
                  <a:srgbClr val="FFFF00"/>
                </a:solidFill>
              </a:rPr>
              <a:t>C</a:t>
            </a:r>
          </a:p>
        </p:txBody>
      </p:sp>
    </p:spTree>
    <p:extLst>
      <p:ext uri="{BB962C8B-B14F-4D97-AF65-F5344CB8AC3E}">
        <p14:creationId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blinds(horizontal)">
                                      <p:cBhvr>
                                        <p:cTn id="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a:xfrm>
            <a:off x="428596" y="1428736"/>
            <a:ext cx="8229600" cy="4876800"/>
          </a:xfrm>
        </p:spPr>
        <p:txBody>
          <a:bodyPr>
            <a:normAutofit/>
          </a:bodyPr>
          <a:lstStyle/>
          <a:p>
            <a:pPr>
              <a:buNone/>
            </a:pPr>
            <a:endParaRPr lang="en-IN" sz="2000" b="1" dirty="0"/>
          </a:p>
          <a:p>
            <a:pPr>
              <a:buNone/>
            </a:pPr>
            <a:r>
              <a:rPr lang="en-IN" sz="2000" b="1" dirty="0">
                <a:solidFill>
                  <a:schemeClr val="bg1"/>
                </a:solidFill>
              </a:rPr>
              <a:t>7. Given:</a:t>
            </a:r>
          </a:p>
          <a:p>
            <a:pPr>
              <a:buNone/>
            </a:pPr>
            <a:endParaRPr lang="en-IN" dirty="0"/>
          </a:p>
        </p:txBody>
      </p:sp>
      <p:pic>
        <p:nvPicPr>
          <p:cNvPr id="4" name="Picture 3" descr="getfile (62).jpg"/>
          <p:cNvPicPr>
            <a:picLocks noChangeAspect="1"/>
          </p:cNvPicPr>
          <p:nvPr/>
        </p:nvPicPr>
        <p:blipFill>
          <a:blip r:embed="rId3"/>
          <a:stretch>
            <a:fillRect/>
          </a:stretch>
        </p:blipFill>
        <p:spPr>
          <a:xfrm>
            <a:off x="700929" y="2285992"/>
            <a:ext cx="7670702" cy="3786213"/>
          </a:xfrm>
          <a:prstGeom prst="rect">
            <a:avLst/>
          </a:prstGeom>
        </p:spPr>
      </p:pic>
    </p:spTree>
    <p:extLst>
      <p:ext uri="{BB962C8B-B14F-4D97-AF65-F5344CB8AC3E}">
        <p14:creationId xmlns:p14="http://schemas.microsoft.com/office/powerpoint/2010/main" val="42740566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70000" lnSpcReduction="20000"/>
          </a:bodyPr>
          <a:lstStyle/>
          <a:p>
            <a:pPr>
              <a:buNone/>
            </a:pPr>
            <a:r>
              <a:rPr lang="en-IN" dirty="0">
                <a:solidFill>
                  <a:schemeClr val="bg1"/>
                </a:solidFill>
              </a:rPr>
              <a:t>Which are true? (Choose all that apply.)</a:t>
            </a:r>
          </a:p>
          <a:p>
            <a:pPr>
              <a:buNone/>
            </a:pPr>
            <a:endParaRPr lang="en-IN" b="1" dirty="0">
              <a:solidFill>
                <a:schemeClr val="bg1"/>
              </a:solidFill>
            </a:endParaRPr>
          </a:p>
          <a:p>
            <a:pPr>
              <a:buNone/>
            </a:pPr>
            <a:r>
              <a:rPr lang="en-IN" b="1" dirty="0">
                <a:solidFill>
                  <a:schemeClr val="bg1"/>
                </a:solidFill>
              </a:rPr>
              <a:t>A.</a:t>
            </a:r>
            <a:r>
              <a:rPr lang="en-IN" dirty="0">
                <a:solidFill>
                  <a:schemeClr val="bg1"/>
                </a:solidFill>
              </a:rPr>
              <a:t> Compilation fails</a:t>
            </a:r>
          </a:p>
          <a:p>
            <a:pPr>
              <a:buNone/>
            </a:pPr>
            <a:r>
              <a:rPr lang="en-IN" b="1" dirty="0">
                <a:solidFill>
                  <a:schemeClr val="bg1"/>
                </a:solidFill>
              </a:rPr>
              <a:t>B.</a:t>
            </a:r>
            <a:r>
              <a:rPr lang="en-IN" dirty="0">
                <a:solidFill>
                  <a:schemeClr val="bg1"/>
                </a:solidFill>
              </a:rPr>
              <a:t> The first line of output is </a:t>
            </a:r>
            <a:r>
              <a:rPr lang="en-IN" dirty="0" err="1">
                <a:solidFill>
                  <a:schemeClr val="bg1"/>
                </a:solidFill>
              </a:rPr>
              <a:t>abc</a:t>
            </a:r>
            <a:r>
              <a:rPr lang="en-IN" dirty="0">
                <a:solidFill>
                  <a:schemeClr val="bg1"/>
                </a:solidFill>
              </a:rPr>
              <a:t> </a:t>
            </a:r>
            <a:r>
              <a:rPr lang="en-IN" dirty="0" err="1">
                <a:solidFill>
                  <a:schemeClr val="bg1"/>
                </a:solidFill>
              </a:rPr>
              <a:t>abc</a:t>
            </a:r>
            <a:r>
              <a:rPr lang="en-IN" dirty="0">
                <a:solidFill>
                  <a:schemeClr val="bg1"/>
                </a:solidFill>
              </a:rPr>
              <a:t> true</a:t>
            </a:r>
          </a:p>
          <a:p>
            <a:pPr>
              <a:buNone/>
            </a:pPr>
            <a:r>
              <a:rPr lang="en-IN" b="1" dirty="0">
                <a:solidFill>
                  <a:schemeClr val="bg1"/>
                </a:solidFill>
              </a:rPr>
              <a:t>C.</a:t>
            </a:r>
            <a:r>
              <a:rPr lang="en-IN" dirty="0">
                <a:solidFill>
                  <a:schemeClr val="bg1"/>
                </a:solidFill>
              </a:rPr>
              <a:t> The first line of output is </a:t>
            </a:r>
            <a:r>
              <a:rPr lang="en-IN" dirty="0" err="1">
                <a:solidFill>
                  <a:schemeClr val="bg1"/>
                </a:solidFill>
              </a:rPr>
              <a:t>abc</a:t>
            </a:r>
            <a:r>
              <a:rPr lang="en-IN" dirty="0">
                <a:solidFill>
                  <a:schemeClr val="bg1"/>
                </a:solidFill>
              </a:rPr>
              <a:t> </a:t>
            </a:r>
            <a:r>
              <a:rPr lang="en-IN" dirty="0" err="1">
                <a:solidFill>
                  <a:schemeClr val="bg1"/>
                </a:solidFill>
              </a:rPr>
              <a:t>abc</a:t>
            </a:r>
            <a:r>
              <a:rPr lang="en-IN" dirty="0">
                <a:solidFill>
                  <a:schemeClr val="bg1"/>
                </a:solidFill>
              </a:rPr>
              <a:t> false</a:t>
            </a:r>
          </a:p>
          <a:p>
            <a:pPr>
              <a:buNone/>
            </a:pPr>
            <a:r>
              <a:rPr lang="en-IN" b="1" dirty="0">
                <a:solidFill>
                  <a:schemeClr val="bg1"/>
                </a:solidFill>
              </a:rPr>
              <a:t>D.</a:t>
            </a:r>
            <a:r>
              <a:rPr lang="en-IN" dirty="0">
                <a:solidFill>
                  <a:schemeClr val="bg1"/>
                </a:solidFill>
              </a:rPr>
              <a:t> The first line of output is </a:t>
            </a:r>
            <a:r>
              <a:rPr lang="en-IN" dirty="0" err="1">
                <a:solidFill>
                  <a:schemeClr val="bg1"/>
                </a:solidFill>
              </a:rPr>
              <a:t>abcd</a:t>
            </a:r>
            <a:r>
              <a:rPr lang="en-IN" dirty="0">
                <a:solidFill>
                  <a:schemeClr val="bg1"/>
                </a:solidFill>
              </a:rPr>
              <a:t> </a:t>
            </a:r>
            <a:r>
              <a:rPr lang="en-IN" dirty="0" err="1">
                <a:solidFill>
                  <a:schemeClr val="bg1"/>
                </a:solidFill>
              </a:rPr>
              <a:t>abc</a:t>
            </a:r>
            <a:r>
              <a:rPr lang="en-IN" dirty="0">
                <a:solidFill>
                  <a:schemeClr val="bg1"/>
                </a:solidFill>
              </a:rPr>
              <a:t> false</a:t>
            </a:r>
          </a:p>
          <a:p>
            <a:pPr>
              <a:buNone/>
            </a:pPr>
            <a:r>
              <a:rPr lang="en-IN" b="1" dirty="0">
                <a:solidFill>
                  <a:schemeClr val="bg1"/>
                </a:solidFill>
              </a:rPr>
              <a:t>E.</a:t>
            </a:r>
            <a:r>
              <a:rPr lang="en-IN" dirty="0">
                <a:solidFill>
                  <a:schemeClr val="bg1"/>
                </a:solidFill>
              </a:rPr>
              <a:t> The second line of output is </a:t>
            </a:r>
            <a:r>
              <a:rPr lang="en-IN" dirty="0" err="1">
                <a:solidFill>
                  <a:schemeClr val="bg1"/>
                </a:solidFill>
              </a:rPr>
              <a:t>abcd</a:t>
            </a:r>
            <a:r>
              <a:rPr lang="en-IN" dirty="0">
                <a:solidFill>
                  <a:schemeClr val="bg1"/>
                </a:solidFill>
              </a:rPr>
              <a:t> </a:t>
            </a:r>
            <a:r>
              <a:rPr lang="en-IN" dirty="0" err="1">
                <a:solidFill>
                  <a:schemeClr val="bg1"/>
                </a:solidFill>
              </a:rPr>
              <a:t>abc</a:t>
            </a:r>
            <a:r>
              <a:rPr lang="en-IN" dirty="0">
                <a:solidFill>
                  <a:schemeClr val="bg1"/>
                </a:solidFill>
              </a:rPr>
              <a:t> false</a:t>
            </a:r>
          </a:p>
          <a:p>
            <a:pPr>
              <a:buNone/>
            </a:pPr>
            <a:r>
              <a:rPr lang="en-IN" b="1" dirty="0">
                <a:solidFill>
                  <a:schemeClr val="bg1"/>
                </a:solidFill>
              </a:rPr>
              <a:t>F.</a:t>
            </a:r>
            <a:r>
              <a:rPr lang="en-IN" dirty="0">
                <a:solidFill>
                  <a:schemeClr val="bg1"/>
                </a:solidFill>
              </a:rPr>
              <a:t> The second line of output is </a:t>
            </a:r>
            <a:r>
              <a:rPr lang="en-IN" dirty="0" err="1">
                <a:solidFill>
                  <a:schemeClr val="bg1"/>
                </a:solidFill>
              </a:rPr>
              <a:t>abcd</a:t>
            </a:r>
            <a:r>
              <a:rPr lang="en-IN" dirty="0">
                <a:solidFill>
                  <a:schemeClr val="bg1"/>
                </a:solidFill>
              </a:rPr>
              <a:t> </a:t>
            </a:r>
            <a:r>
              <a:rPr lang="en-IN" dirty="0" err="1">
                <a:solidFill>
                  <a:schemeClr val="bg1"/>
                </a:solidFill>
              </a:rPr>
              <a:t>abcd</a:t>
            </a:r>
            <a:r>
              <a:rPr lang="en-IN" dirty="0">
                <a:solidFill>
                  <a:schemeClr val="bg1"/>
                </a:solidFill>
              </a:rPr>
              <a:t> true</a:t>
            </a:r>
          </a:p>
          <a:p>
            <a:pPr>
              <a:buNone/>
            </a:pPr>
            <a:r>
              <a:rPr lang="en-IN" b="1" dirty="0">
                <a:solidFill>
                  <a:schemeClr val="bg1"/>
                </a:solidFill>
              </a:rPr>
              <a:t>G.</a:t>
            </a:r>
            <a:r>
              <a:rPr lang="en-IN" dirty="0">
                <a:solidFill>
                  <a:schemeClr val="bg1"/>
                </a:solidFill>
              </a:rPr>
              <a:t> The second line of output is </a:t>
            </a:r>
            <a:r>
              <a:rPr lang="en-IN" dirty="0" err="1">
                <a:solidFill>
                  <a:schemeClr val="bg1"/>
                </a:solidFill>
              </a:rPr>
              <a:t>abcd</a:t>
            </a:r>
            <a:r>
              <a:rPr lang="en-IN" dirty="0">
                <a:solidFill>
                  <a:schemeClr val="bg1"/>
                </a:solidFill>
              </a:rPr>
              <a:t> </a:t>
            </a:r>
            <a:r>
              <a:rPr lang="en-IN" dirty="0" err="1">
                <a:solidFill>
                  <a:schemeClr val="bg1"/>
                </a:solidFill>
              </a:rPr>
              <a:t>abcd</a:t>
            </a:r>
            <a:r>
              <a:rPr lang="en-IN" dirty="0">
                <a:solidFill>
                  <a:schemeClr val="bg1"/>
                </a:solidFill>
              </a:rPr>
              <a:t> false</a:t>
            </a:r>
          </a:p>
          <a:p>
            <a:pPr>
              <a:buNone/>
            </a:pPr>
            <a:endParaRPr lang="en-IN" dirty="0"/>
          </a:p>
          <a:p>
            <a:pPr>
              <a:buNone/>
            </a:pPr>
            <a:endParaRPr lang="en-US" b="1" dirty="0"/>
          </a:p>
          <a:p>
            <a:pPr>
              <a:buNone/>
            </a:pPr>
            <a:r>
              <a:rPr lang="en-US" b="1" dirty="0">
                <a:solidFill>
                  <a:srgbClr val="FFFF00"/>
                </a:solidFill>
              </a:rPr>
              <a:t>Answer: </a:t>
            </a:r>
            <a:r>
              <a:rPr lang="en-US" dirty="0">
                <a:solidFill>
                  <a:srgbClr val="FFFF00"/>
                </a:solidFill>
              </a:rPr>
              <a:t>D &amp; F</a:t>
            </a:r>
          </a:p>
        </p:txBody>
      </p:sp>
    </p:spTree>
    <p:extLst>
      <p:ext uri="{BB962C8B-B14F-4D97-AF65-F5344CB8AC3E}">
        <p14:creationId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blinds(horizontal)">
                                      <p:cBhvr>
                                        <p:cTn id="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a:xfrm>
            <a:off x="428596" y="1428736"/>
            <a:ext cx="8229600" cy="4876800"/>
          </a:xfrm>
        </p:spPr>
        <p:txBody>
          <a:bodyPr>
            <a:normAutofit/>
          </a:bodyPr>
          <a:lstStyle/>
          <a:p>
            <a:pPr>
              <a:buNone/>
            </a:pPr>
            <a:endParaRPr lang="en-IN" sz="2000" b="1" dirty="0"/>
          </a:p>
          <a:p>
            <a:pPr>
              <a:buNone/>
            </a:pPr>
            <a:r>
              <a:rPr lang="en-IN" sz="2000" b="1" dirty="0">
                <a:solidFill>
                  <a:schemeClr val="bg1"/>
                </a:solidFill>
              </a:rPr>
              <a:t>8. Given:</a:t>
            </a:r>
          </a:p>
          <a:p>
            <a:pPr>
              <a:buNone/>
            </a:pPr>
            <a:endParaRPr lang="en-IN" dirty="0"/>
          </a:p>
        </p:txBody>
      </p:sp>
      <p:pic>
        <p:nvPicPr>
          <p:cNvPr id="4" name="Picture 3" descr="getfile (62).jpg"/>
          <p:cNvPicPr>
            <a:picLocks noChangeAspect="1"/>
          </p:cNvPicPr>
          <p:nvPr/>
        </p:nvPicPr>
        <p:blipFill>
          <a:blip r:embed="rId3"/>
          <a:stretch>
            <a:fillRect/>
          </a:stretch>
        </p:blipFill>
        <p:spPr>
          <a:xfrm>
            <a:off x="1071538" y="4429132"/>
            <a:ext cx="7324363" cy="2071702"/>
          </a:xfrm>
          <a:prstGeom prst="rect">
            <a:avLst/>
          </a:prstGeom>
        </p:spPr>
      </p:pic>
      <p:pic>
        <p:nvPicPr>
          <p:cNvPr id="5" name="Picture 4" descr="getfile (22).jpg"/>
          <p:cNvPicPr>
            <a:picLocks noChangeAspect="1"/>
          </p:cNvPicPr>
          <p:nvPr/>
        </p:nvPicPr>
        <p:blipFill>
          <a:blip r:embed="rId4"/>
          <a:stretch>
            <a:fillRect/>
          </a:stretch>
        </p:blipFill>
        <p:spPr>
          <a:xfrm>
            <a:off x="1000100" y="2285992"/>
            <a:ext cx="6858048" cy="2214578"/>
          </a:xfrm>
          <a:prstGeom prst="rect">
            <a:avLst/>
          </a:prstGeom>
        </p:spPr>
      </p:pic>
    </p:spTree>
    <p:extLst>
      <p:ext uri="{BB962C8B-B14F-4D97-AF65-F5344CB8AC3E}">
        <p14:creationId xmlns:p14="http://schemas.microsoft.com/office/powerpoint/2010/main" val="42740566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a:buNone/>
            </a:pPr>
            <a:r>
              <a:rPr lang="en-IN" dirty="0">
                <a:solidFill>
                  <a:schemeClr val="bg1"/>
                </a:solidFill>
              </a:rPr>
              <a:t>What is the result?</a:t>
            </a:r>
          </a:p>
          <a:p>
            <a:pPr>
              <a:buNone/>
            </a:pPr>
            <a:endParaRPr lang="en-IN" b="1" dirty="0">
              <a:solidFill>
                <a:schemeClr val="bg1"/>
              </a:solidFill>
            </a:endParaRPr>
          </a:p>
          <a:p>
            <a:pPr>
              <a:buNone/>
            </a:pPr>
            <a:r>
              <a:rPr lang="en-IN" b="1" dirty="0">
                <a:solidFill>
                  <a:schemeClr val="bg1"/>
                </a:solidFill>
              </a:rPr>
              <a:t>A.</a:t>
            </a:r>
            <a:r>
              <a:rPr lang="en-IN" dirty="0">
                <a:solidFill>
                  <a:schemeClr val="bg1"/>
                </a:solidFill>
              </a:rPr>
              <a:t> 4 4</a:t>
            </a:r>
          </a:p>
          <a:p>
            <a:pPr>
              <a:buNone/>
            </a:pPr>
            <a:r>
              <a:rPr lang="en-IN" b="1" dirty="0">
                <a:solidFill>
                  <a:schemeClr val="bg1"/>
                </a:solidFill>
              </a:rPr>
              <a:t>B.</a:t>
            </a:r>
            <a:r>
              <a:rPr lang="en-IN" dirty="0">
                <a:solidFill>
                  <a:schemeClr val="bg1"/>
                </a:solidFill>
              </a:rPr>
              <a:t> 5 4</a:t>
            </a:r>
          </a:p>
          <a:p>
            <a:pPr>
              <a:buNone/>
            </a:pPr>
            <a:r>
              <a:rPr lang="en-IN" b="1" dirty="0">
                <a:solidFill>
                  <a:schemeClr val="bg1"/>
                </a:solidFill>
              </a:rPr>
              <a:t>C.</a:t>
            </a:r>
            <a:r>
              <a:rPr lang="en-IN" dirty="0">
                <a:solidFill>
                  <a:schemeClr val="bg1"/>
                </a:solidFill>
              </a:rPr>
              <a:t> 6 4</a:t>
            </a:r>
          </a:p>
          <a:p>
            <a:pPr>
              <a:buNone/>
            </a:pPr>
            <a:r>
              <a:rPr lang="en-IN" b="1" dirty="0">
                <a:solidFill>
                  <a:schemeClr val="bg1"/>
                </a:solidFill>
              </a:rPr>
              <a:t>D.</a:t>
            </a:r>
            <a:r>
              <a:rPr lang="en-IN" dirty="0">
                <a:solidFill>
                  <a:schemeClr val="bg1"/>
                </a:solidFill>
              </a:rPr>
              <a:t> 4 5</a:t>
            </a:r>
          </a:p>
          <a:p>
            <a:pPr>
              <a:buNone/>
            </a:pPr>
            <a:r>
              <a:rPr lang="en-IN" b="1" dirty="0">
                <a:solidFill>
                  <a:schemeClr val="bg1"/>
                </a:solidFill>
              </a:rPr>
              <a:t>E.</a:t>
            </a:r>
            <a:r>
              <a:rPr lang="en-IN" dirty="0">
                <a:solidFill>
                  <a:schemeClr val="bg1"/>
                </a:solidFill>
              </a:rPr>
              <a:t> 5 5</a:t>
            </a:r>
          </a:p>
          <a:p>
            <a:pPr>
              <a:buNone/>
            </a:pPr>
            <a:r>
              <a:rPr lang="en-IN" b="1" dirty="0">
                <a:solidFill>
                  <a:schemeClr val="bg1"/>
                </a:solidFill>
              </a:rPr>
              <a:t>F.</a:t>
            </a:r>
            <a:r>
              <a:rPr lang="en-IN" dirty="0">
                <a:solidFill>
                  <a:schemeClr val="bg1"/>
                </a:solidFill>
              </a:rPr>
              <a:t> Compilation fails</a:t>
            </a:r>
          </a:p>
          <a:p>
            <a:pPr>
              <a:buNone/>
            </a:pPr>
            <a:endParaRPr lang="en-US" b="1" dirty="0">
              <a:solidFill>
                <a:srgbClr val="FFFF00"/>
              </a:solidFill>
            </a:endParaRPr>
          </a:p>
          <a:p>
            <a:pPr>
              <a:buNone/>
            </a:pPr>
            <a:r>
              <a:rPr lang="en-US" b="1" dirty="0">
                <a:solidFill>
                  <a:srgbClr val="FFFF00"/>
                </a:solidFill>
              </a:rPr>
              <a:t>Answer: </a:t>
            </a:r>
            <a:r>
              <a:rPr lang="en-US" dirty="0">
                <a:solidFill>
                  <a:srgbClr val="FFFF00"/>
                </a:solidFill>
              </a:rPr>
              <a:t>A</a:t>
            </a:r>
          </a:p>
        </p:txBody>
      </p:sp>
    </p:spTree>
    <p:extLst>
      <p:ext uri="{BB962C8B-B14F-4D97-AF65-F5344CB8AC3E}">
        <p14:creationId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linds(horizontal)">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mn-lt"/>
              </a:rPr>
              <a:t>Important Facts About “</a:t>
            </a:r>
            <a:r>
              <a:rPr lang="en-US" b="1" dirty="0">
                <a:solidFill>
                  <a:srgbClr val="FFFF00"/>
                </a:solidFill>
                <a:latin typeface="+mn-lt"/>
              </a:rPr>
              <a:t>String</a:t>
            </a:r>
            <a:r>
              <a:rPr lang="en-US" b="1" dirty="0">
                <a:solidFill>
                  <a:schemeClr val="bg1"/>
                </a:solidFill>
                <a:latin typeface="+mn-lt"/>
              </a:rPr>
              <a:t>”</a:t>
            </a:r>
          </a:p>
        </p:txBody>
      </p:sp>
      <p:sp>
        <p:nvSpPr>
          <p:cNvPr id="12" name="Content Placeholder 11"/>
          <p:cNvSpPr>
            <a:spLocks noGrp="1"/>
          </p:cNvSpPr>
          <p:nvPr>
            <p:ph sz="quarter" idx="1"/>
          </p:nvPr>
        </p:nvSpPr>
        <p:spPr>
          <a:xfrm>
            <a:off x="428596" y="1714488"/>
            <a:ext cx="7210396" cy="4521127"/>
          </a:xfrm>
        </p:spPr>
        <p:txBody>
          <a:bodyPr>
            <a:normAutofit fontScale="85000" lnSpcReduction="20000"/>
          </a:bodyPr>
          <a:lstStyle/>
          <a:p>
            <a:r>
              <a:rPr lang="en-IN" dirty="0">
                <a:solidFill>
                  <a:srgbClr val="FFFF00"/>
                </a:solidFill>
              </a:rPr>
              <a:t>String</a:t>
            </a:r>
            <a:r>
              <a:rPr lang="en-IN" dirty="0"/>
              <a:t> </a:t>
            </a:r>
            <a:r>
              <a:rPr lang="en-IN" dirty="0">
                <a:solidFill>
                  <a:schemeClr val="bg1"/>
                </a:solidFill>
              </a:rPr>
              <a:t>is probably the most commonly used class in java library. </a:t>
            </a:r>
          </a:p>
          <a:p>
            <a:endParaRPr lang="en-IN" dirty="0"/>
          </a:p>
          <a:p>
            <a:r>
              <a:rPr lang="en-IN" dirty="0">
                <a:solidFill>
                  <a:srgbClr val="FFFF00"/>
                </a:solidFill>
              </a:rPr>
              <a:t>String</a:t>
            </a:r>
            <a:r>
              <a:rPr lang="en-IN" dirty="0"/>
              <a:t> </a:t>
            </a:r>
            <a:r>
              <a:rPr lang="en-IN" dirty="0">
                <a:solidFill>
                  <a:schemeClr val="bg1"/>
                </a:solidFill>
              </a:rPr>
              <a:t>class is encapsulated under </a:t>
            </a:r>
            <a:r>
              <a:rPr lang="en-IN" dirty="0" err="1">
                <a:solidFill>
                  <a:srgbClr val="FFFF00"/>
                </a:solidFill>
              </a:rPr>
              <a:t>java.lang</a:t>
            </a:r>
            <a:r>
              <a:rPr lang="en-IN" dirty="0"/>
              <a:t> </a:t>
            </a:r>
            <a:r>
              <a:rPr lang="en-IN" dirty="0">
                <a:solidFill>
                  <a:schemeClr val="bg1"/>
                </a:solidFill>
              </a:rPr>
              <a:t>package. </a:t>
            </a:r>
          </a:p>
          <a:p>
            <a:endParaRPr lang="en-IN" dirty="0">
              <a:solidFill>
                <a:schemeClr val="bg1"/>
              </a:solidFill>
            </a:endParaRPr>
          </a:p>
          <a:p>
            <a:r>
              <a:rPr lang="en-IN" dirty="0">
                <a:solidFill>
                  <a:schemeClr val="bg1"/>
                </a:solidFill>
              </a:rPr>
              <a:t>In java, every string that you create is actually an object of type</a:t>
            </a:r>
            <a:r>
              <a:rPr lang="en-IN" dirty="0"/>
              <a:t> </a:t>
            </a:r>
            <a:r>
              <a:rPr lang="en-IN" b="1" dirty="0">
                <a:solidFill>
                  <a:srgbClr val="FFFF00"/>
                </a:solidFill>
              </a:rPr>
              <a:t>String</a:t>
            </a:r>
            <a:r>
              <a:rPr lang="en-IN" dirty="0"/>
              <a:t>. </a:t>
            </a:r>
          </a:p>
          <a:p>
            <a:endParaRPr lang="en-IN" dirty="0"/>
          </a:p>
          <a:p>
            <a:r>
              <a:rPr lang="en-IN" dirty="0">
                <a:solidFill>
                  <a:schemeClr val="bg1"/>
                </a:solidFill>
              </a:rPr>
              <a:t>One important thing to notice about string object is that string objects are </a:t>
            </a:r>
            <a:r>
              <a:rPr lang="en-IN" dirty="0">
                <a:solidFill>
                  <a:srgbClr val="00B0F0"/>
                </a:solidFill>
              </a:rPr>
              <a:t>immutable</a:t>
            </a:r>
          </a:p>
        </p:txBody>
      </p:sp>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blinds(horizontal)">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blinds(horizontal)">
                                      <p:cBhvr>
                                        <p:cTn id="17" dur="500"/>
                                        <p:tgtEl>
                                          <p:spTgt spid="1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6" end="6"/>
                                            </p:txEl>
                                          </p:spTgt>
                                        </p:tgtEl>
                                        <p:attrNameLst>
                                          <p:attrName>style.visibility</p:attrName>
                                        </p:attrNameLst>
                                      </p:cBhvr>
                                      <p:to>
                                        <p:strVal val="visible"/>
                                      </p:to>
                                    </p:set>
                                    <p:animEffect transition="in" filter="blinds(horizontal)">
                                      <p:cBhvr>
                                        <p:cTn id="22"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a:xfrm>
            <a:off x="428596" y="1428736"/>
            <a:ext cx="8229600" cy="4876800"/>
          </a:xfrm>
        </p:spPr>
        <p:txBody>
          <a:bodyPr>
            <a:normAutofit/>
          </a:bodyPr>
          <a:lstStyle/>
          <a:p>
            <a:pPr>
              <a:buNone/>
            </a:pPr>
            <a:endParaRPr lang="en-IN" sz="2000" b="1" dirty="0"/>
          </a:p>
          <a:p>
            <a:pPr>
              <a:buNone/>
            </a:pPr>
            <a:r>
              <a:rPr lang="en-IN" sz="2000" b="1" dirty="0">
                <a:solidFill>
                  <a:schemeClr val="bg1"/>
                </a:solidFill>
              </a:rPr>
              <a:t>9. Given:</a:t>
            </a:r>
          </a:p>
          <a:p>
            <a:pPr>
              <a:buNone/>
            </a:pPr>
            <a:endParaRPr lang="en-IN" dirty="0"/>
          </a:p>
        </p:txBody>
      </p:sp>
      <p:pic>
        <p:nvPicPr>
          <p:cNvPr id="4" name="Picture 3" descr="getfile (62).jpg"/>
          <p:cNvPicPr>
            <a:picLocks noChangeAspect="1"/>
          </p:cNvPicPr>
          <p:nvPr/>
        </p:nvPicPr>
        <p:blipFill>
          <a:blip r:embed="rId3"/>
          <a:stretch>
            <a:fillRect/>
          </a:stretch>
        </p:blipFill>
        <p:spPr>
          <a:xfrm>
            <a:off x="874098" y="2811146"/>
            <a:ext cx="7324363" cy="3164533"/>
          </a:xfrm>
          <a:prstGeom prst="rect">
            <a:avLst/>
          </a:prstGeom>
        </p:spPr>
      </p:pic>
    </p:spTree>
    <p:extLst>
      <p:ext uri="{BB962C8B-B14F-4D97-AF65-F5344CB8AC3E}">
        <p14:creationId xmlns:p14="http://schemas.microsoft.com/office/powerpoint/2010/main" val="42740566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77500" lnSpcReduction="20000"/>
          </a:bodyPr>
          <a:lstStyle/>
          <a:p>
            <a:pPr>
              <a:buNone/>
            </a:pPr>
            <a:r>
              <a:rPr lang="en-IN" dirty="0">
                <a:solidFill>
                  <a:schemeClr val="bg1"/>
                </a:solidFill>
              </a:rPr>
              <a:t>What is the result?</a:t>
            </a:r>
          </a:p>
          <a:p>
            <a:endParaRPr lang="en-IN" b="1" dirty="0">
              <a:solidFill>
                <a:schemeClr val="bg1"/>
              </a:solidFill>
            </a:endParaRPr>
          </a:p>
          <a:p>
            <a:pPr>
              <a:buNone/>
            </a:pPr>
            <a:r>
              <a:rPr lang="en-IN" b="1" dirty="0">
                <a:solidFill>
                  <a:schemeClr val="bg1"/>
                </a:solidFill>
              </a:rPr>
              <a:t>A.</a:t>
            </a:r>
            <a:r>
              <a:rPr lang="en-IN" dirty="0">
                <a:solidFill>
                  <a:schemeClr val="bg1"/>
                </a:solidFill>
              </a:rPr>
              <a:t> JAVA</a:t>
            </a:r>
          </a:p>
          <a:p>
            <a:pPr>
              <a:buNone/>
            </a:pPr>
            <a:r>
              <a:rPr lang="en-IN" b="1" dirty="0">
                <a:solidFill>
                  <a:schemeClr val="bg1"/>
                </a:solidFill>
              </a:rPr>
              <a:t>B.</a:t>
            </a:r>
            <a:r>
              <a:rPr lang="en-IN" dirty="0">
                <a:solidFill>
                  <a:schemeClr val="bg1"/>
                </a:solidFill>
              </a:rPr>
              <a:t> JAVAROCKS</a:t>
            </a:r>
          </a:p>
          <a:p>
            <a:pPr>
              <a:buNone/>
            </a:pPr>
            <a:r>
              <a:rPr lang="en-IN" b="1" dirty="0">
                <a:solidFill>
                  <a:schemeClr val="bg1"/>
                </a:solidFill>
              </a:rPr>
              <a:t>C.</a:t>
            </a:r>
            <a:r>
              <a:rPr lang="en-IN" dirty="0">
                <a:solidFill>
                  <a:schemeClr val="bg1"/>
                </a:solidFill>
              </a:rPr>
              <a:t> rocks</a:t>
            </a:r>
          </a:p>
          <a:p>
            <a:pPr>
              <a:buNone/>
            </a:pPr>
            <a:r>
              <a:rPr lang="en-IN" b="1" dirty="0">
                <a:solidFill>
                  <a:schemeClr val="bg1"/>
                </a:solidFill>
              </a:rPr>
              <a:t>D.</a:t>
            </a:r>
            <a:r>
              <a:rPr lang="en-IN" dirty="0">
                <a:solidFill>
                  <a:schemeClr val="bg1"/>
                </a:solidFill>
              </a:rPr>
              <a:t> rock</a:t>
            </a:r>
          </a:p>
          <a:p>
            <a:pPr>
              <a:buNone/>
            </a:pPr>
            <a:r>
              <a:rPr lang="en-IN" b="1" dirty="0">
                <a:solidFill>
                  <a:schemeClr val="bg1"/>
                </a:solidFill>
              </a:rPr>
              <a:t>E.</a:t>
            </a:r>
            <a:r>
              <a:rPr lang="en-IN" dirty="0">
                <a:solidFill>
                  <a:schemeClr val="bg1"/>
                </a:solidFill>
              </a:rPr>
              <a:t> ROCKS</a:t>
            </a:r>
          </a:p>
          <a:p>
            <a:pPr>
              <a:buNone/>
            </a:pPr>
            <a:r>
              <a:rPr lang="en-IN" b="1" dirty="0">
                <a:solidFill>
                  <a:schemeClr val="bg1"/>
                </a:solidFill>
              </a:rPr>
              <a:t>F.</a:t>
            </a:r>
            <a:r>
              <a:rPr lang="en-IN" dirty="0">
                <a:solidFill>
                  <a:schemeClr val="bg1"/>
                </a:solidFill>
              </a:rPr>
              <a:t> ROCK</a:t>
            </a:r>
          </a:p>
          <a:p>
            <a:pPr>
              <a:buNone/>
            </a:pPr>
            <a:r>
              <a:rPr lang="en-IN" b="1" dirty="0">
                <a:solidFill>
                  <a:schemeClr val="bg1"/>
                </a:solidFill>
              </a:rPr>
              <a:t>G.</a:t>
            </a:r>
            <a:r>
              <a:rPr lang="en-IN" dirty="0">
                <a:solidFill>
                  <a:schemeClr val="bg1"/>
                </a:solidFill>
              </a:rPr>
              <a:t> Compilation fails</a:t>
            </a:r>
          </a:p>
          <a:p>
            <a:pPr>
              <a:buNone/>
            </a:pPr>
            <a:endParaRPr lang="en-US" b="1" dirty="0">
              <a:solidFill>
                <a:srgbClr val="FFFF00"/>
              </a:solidFill>
            </a:endParaRPr>
          </a:p>
          <a:p>
            <a:pPr>
              <a:buNone/>
            </a:pPr>
            <a:r>
              <a:rPr lang="en-US" b="1" dirty="0">
                <a:solidFill>
                  <a:srgbClr val="FFFF00"/>
                </a:solidFill>
              </a:rPr>
              <a:t>Answer: </a:t>
            </a:r>
            <a:r>
              <a:rPr lang="en-US" dirty="0">
                <a:solidFill>
                  <a:srgbClr val="FFFF00"/>
                </a:solidFill>
              </a:rPr>
              <a:t>D</a:t>
            </a:r>
          </a:p>
        </p:txBody>
      </p:sp>
    </p:spTree>
    <p:extLst>
      <p:ext uri="{BB962C8B-B14F-4D97-AF65-F5344CB8AC3E}">
        <p14:creationId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blinds(horizontal)">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a:xfrm>
            <a:off x="428596" y="1428736"/>
            <a:ext cx="8229600" cy="4876800"/>
          </a:xfrm>
        </p:spPr>
        <p:txBody>
          <a:bodyPr>
            <a:normAutofit/>
          </a:bodyPr>
          <a:lstStyle/>
          <a:p>
            <a:pPr>
              <a:buNone/>
            </a:pPr>
            <a:endParaRPr lang="en-IN" sz="2000" b="1" dirty="0"/>
          </a:p>
          <a:p>
            <a:pPr>
              <a:buNone/>
            </a:pPr>
            <a:r>
              <a:rPr lang="en-IN" sz="2000" b="1" dirty="0">
                <a:solidFill>
                  <a:schemeClr val="bg1"/>
                </a:solidFill>
              </a:rPr>
              <a:t>10. Given:</a:t>
            </a:r>
          </a:p>
          <a:p>
            <a:pPr>
              <a:buNone/>
            </a:pPr>
            <a:endParaRPr lang="en-IN" dirty="0"/>
          </a:p>
        </p:txBody>
      </p:sp>
      <p:pic>
        <p:nvPicPr>
          <p:cNvPr id="4" name="Picture 3" descr="getfile (62).jpg"/>
          <p:cNvPicPr>
            <a:picLocks noChangeAspect="1"/>
          </p:cNvPicPr>
          <p:nvPr/>
        </p:nvPicPr>
        <p:blipFill>
          <a:blip r:embed="rId3"/>
          <a:stretch>
            <a:fillRect/>
          </a:stretch>
        </p:blipFill>
        <p:spPr>
          <a:xfrm>
            <a:off x="874098" y="2500306"/>
            <a:ext cx="7324363" cy="3643337"/>
          </a:xfrm>
          <a:prstGeom prst="rect">
            <a:avLst/>
          </a:prstGeom>
        </p:spPr>
      </p:pic>
    </p:spTree>
    <p:extLst>
      <p:ext uri="{BB962C8B-B14F-4D97-AF65-F5344CB8AC3E}">
        <p14:creationId xmlns:p14="http://schemas.microsoft.com/office/powerpoint/2010/main" val="42740566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77500" lnSpcReduction="20000"/>
          </a:bodyPr>
          <a:lstStyle/>
          <a:p>
            <a:pPr>
              <a:buNone/>
            </a:pPr>
            <a:r>
              <a:rPr lang="en-IN" dirty="0">
                <a:solidFill>
                  <a:schemeClr val="bg1"/>
                </a:solidFill>
              </a:rPr>
              <a:t>Which lines of code (if any) break encapsulation? (Choose all that apply.)</a:t>
            </a:r>
          </a:p>
          <a:p>
            <a:pPr>
              <a:buNone/>
            </a:pPr>
            <a:endParaRPr lang="en-IN" b="1" dirty="0">
              <a:solidFill>
                <a:schemeClr val="bg1"/>
              </a:solidFill>
            </a:endParaRPr>
          </a:p>
          <a:p>
            <a:pPr>
              <a:buNone/>
            </a:pPr>
            <a:r>
              <a:rPr lang="en-IN" b="1" dirty="0">
                <a:solidFill>
                  <a:schemeClr val="bg1"/>
                </a:solidFill>
              </a:rPr>
              <a:t>A.</a:t>
            </a:r>
            <a:r>
              <a:rPr lang="en-IN" dirty="0">
                <a:solidFill>
                  <a:schemeClr val="bg1"/>
                </a:solidFill>
              </a:rPr>
              <a:t> Line 3</a:t>
            </a:r>
          </a:p>
          <a:p>
            <a:pPr>
              <a:buNone/>
            </a:pPr>
            <a:r>
              <a:rPr lang="en-IN" b="1" dirty="0">
                <a:solidFill>
                  <a:schemeClr val="bg1"/>
                </a:solidFill>
              </a:rPr>
              <a:t>B.</a:t>
            </a:r>
            <a:r>
              <a:rPr lang="en-IN" dirty="0">
                <a:solidFill>
                  <a:schemeClr val="bg1"/>
                </a:solidFill>
              </a:rPr>
              <a:t> Line 4</a:t>
            </a:r>
          </a:p>
          <a:p>
            <a:pPr>
              <a:buNone/>
            </a:pPr>
            <a:r>
              <a:rPr lang="en-IN" b="1" dirty="0">
                <a:solidFill>
                  <a:schemeClr val="bg1"/>
                </a:solidFill>
              </a:rPr>
              <a:t>C.</a:t>
            </a:r>
            <a:r>
              <a:rPr lang="en-IN" dirty="0">
                <a:solidFill>
                  <a:schemeClr val="bg1"/>
                </a:solidFill>
              </a:rPr>
              <a:t> Line 5</a:t>
            </a:r>
          </a:p>
          <a:p>
            <a:pPr>
              <a:buNone/>
            </a:pPr>
            <a:r>
              <a:rPr lang="en-IN" b="1" dirty="0">
                <a:solidFill>
                  <a:schemeClr val="bg1"/>
                </a:solidFill>
              </a:rPr>
              <a:t>D.</a:t>
            </a:r>
            <a:r>
              <a:rPr lang="en-IN" dirty="0">
                <a:solidFill>
                  <a:schemeClr val="bg1"/>
                </a:solidFill>
              </a:rPr>
              <a:t> Line 7</a:t>
            </a:r>
          </a:p>
          <a:p>
            <a:pPr>
              <a:buNone/>
            </a:pPr>
            <a:r>
              <a:rPr lang="en-IN" b="1" dirty="0">
                <a:solidFill>
                  <a:schemeClr val="bg1"/>
                </a:solidFill>
              </a:rPr>
              <a:t>E.</a:t>
            </a:r>
            <a:r>
              <a:rPr lang="en-IN" dirty="0">
                <a:solidFill>
                  <a:schemeClr val="bg1"/>
                </a:solidFill>
              </a:rPr>
              <a:t> Line 8</a:t>
            </a:r>
          </a:p>
          <a:p>
            <a:pPr>
              <a:buNone/>
            </a:pPr>
            <a:r>
              <a:rPr lang="en-IN" b="1" dirty="0">
                <a:solidFill>
                  <a:schemeClr val="bg1"/>
                </a:solidFill>
              </a:rPr>
              <a:t>F.</a:t>
            </a:r>
            <a:r>
              <a:rPr lang="en-IN" dirty="0">
                <a:solidFill>
                  <a:schemeClr val="bg1"/>
                </a:solidFill>
              </a:rPr>
              <a:t> Line 9</a:t>
            </a:r>
          </a:p>
          <a:p>
            <a:pPr>
              <a:buNone/>
            </a:pPr>
            <a:r>
              <a:rPr lang="en-IN" b="1" dirty="0">
                <a:solidFill>
                  <a:schemeClr val="bg1"/>
                </a:solidFill>
              </a:rPr>
              <a:t>G.</a:t>
            </a:r>
            <a:r>
              <a:rPr lang="en-IN" dirty="0">
                <a:solidFill>
                  <a:schemeClr val="bg1"/>
                </a:solidFill>
              </a:rPr>
              <a:t> The class is already well encapsulated</a:t>
            </a:r>
          </a:p>
          <a:p>
            <a:pPr>
              <a:buNone/>
            </a:pPr>
            <a:endParaRPr lang="en-US" b="1" dirty="0"/>
          </a:p>
          <a:p>
            <a:pPr>
              <a:buNone/>
            </a:pPr>
            <a:r>
              <a:rPr lang="en-US" b="1" dirty="0">
                <a:solidFill>
                  <a:srgbClr val="FFFF00"/>
                </a:solidFill>
              </a:rPr>
              <a:t>Answer: </a:t>
            </a:r>
            <a:r>
              <a:rPr lang="en-US" dirty="0">
                <a:solidFill>
                  <a:srgbClr val="FFFF00"/>
                </a:solidFill>
              </a:rPr>
              <a:t>F</a:t>
            </a:r>
          </a:p>
        </p:txBody>
      </p:sp>
    </p:spTree>
    <p:extLst>
      <p:ext uri="{BB962C8B-B14F-4D97-AF65-F5344CB8AC3E}">
        <p14:creationId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blinds(horizontal)">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a:buNone/>
            </a:pPr>
            <a:r>
              <a:rPr lang="en-IN" b="1" dirty="0">
                <a:solidFill>
                  <a:schemeClr val="bg1"/>
                </a:solidFill>
              </a:rPr>
              <a:t>11 .What is the output of the following code?</a:t>
            </a:r>
          </a:p>
          <a:p>
            <a:pPr>
              <a:buNone/>
            </a:pPr>
            <a:r>
              <a:rPr lang="en-IN" dirty="0">
                <a:solidFill>
                  <a:schemeClr val="bg1"/>
                </a:solidFill>
              </a:rPr>
              <a:t>class Demo { </a:t>
            </a:r>
          </a:p>
          <a:p>
            <a:pPr>
              <a:buNone/>
            </a:pPr>
            <a:r>
              <a:rPr lang="en-IN" dirty="0">
                <a:solidFill>
                  <a:schemeClr val="bg1"/>
                </a:solidFill>
              </a:rPr>
              <a:t>public static void main(String </a:t>
            </a:r>
            <a:r>
              <a:rPr lang="en-IN" dirty="0" err="1">
                <a:solidFill>
                  <a:schemeClr val="bg1"/>
                </a:solidFill>
              </a:rPr>
              <a:t>args</a:t>
            </a:r>
            <a:r>
              <a:rPr lang="en-IN" dirty="0">
                <a:solidFill>
                  <a:schemeClr val="bg1"/>
                </a:solidFill>
              </a:rPr>
              <a:t>[]) { </a:t>
            </a:r>
          </a:p>
          <a:p>
            <a:pPr>
              <a:buNone/>
            </a:pPr>
            <a:r>
              <a:rPr lang="en-IN" dirty="0">
                <a:solidFill>
                  <a:schemeClr val="bg1"/>
                </a:solidFill>
              </a:rPr>
              <a:t>String </a:t>
            </a:r>
            <a:r>
              <a:rPr lang="en-IN" dirty="0" err="1">
                <a:solidFill>
                  <a:schemeClr val="bg1"/>
                </a:solidFill>
              </a:rPr>
              <a:t>ejg</a:t>
            </a:r>
            <a:r>
              <a:rPr lang="en-IN" dirty="0">
                <a:solidFill>
                  <a:schemeClr val="bg1"/>
                </a:solidFill>
              </a:rPr>
              <a:t> = "</a:t>
            </a:r>
            <a:r>
              <a:rPr lang="en-IN" dirty="0" err="1">
                <a:solidFill>
                  <a:schemeClr val="bg1"/>
                </a:solidFill>
              </a:rPr>
              <a:t>game".replace</a:t>
            </a:r>
            <a:r>
              <a:rPr lang="en-IN" dirty="0">
                <a:solidFill>
                  <a:schemeClr val="bg1"/>
                </a:solidFill>
              </a:rPr>
              <a:t>('a', 'Z').trim().</a:t>
            </a:r>
            <a:r>
              <a:rPr lang="en-IN" dirty="0" err="1">
                <a:solidFill>
                  <a:schemeClr val="bg1"/>
                </a:solidFill>
              </a:rPr>
              <a:t>concat</a:t>
            </a:r>
            <a:r>
              <a:rPr lang="en-IN" dirty="0">
                <a:solidFill>
                  <a:schemeClr val="bg1"/>
                </a:solidFill>
              </a:rPr>
              <a:t>("</a:t>
            </a:r>
            <a:r>
              <a:rPr lang="en-IN" dirty="0" err="1">
                <a:solidFill>
                  <a:schemeClr val="bg1"/>
                </a:solidFill>
              </a:rPr>
              <a:t>Aa</a:t>
            </a:r>
            <a:r>
              <a:rPr lang="en-IN" dirty="0">
                <a:solidFill>
                  <a:schemeClr val="bg1"/>
                </a:solidFill>
              </a:rPr>
              <a:t>"); </a:t>
            </a:r>
          </a:p>
          <a:p>
            <a:pPr>
              <a:buNone/>
            </a:pPr>
            <a:r>
              <a:rPr lang="en-IN" dirty="0" err="1">
                <a:solidFill>
                  <a:schemeClr val="bg1"/>
                </a:solidFill>
              </a:rPr>
              <a:t>ejg.substring</a:t>
            </a:r>
            <a:r>
              <a:rPr lang="en-IN" dirty="0">
                <a:solidFill>
                  <a:schemeClr val="bg1"/>
                </a:solidFill>
              </a:rPr>
              <a:t>(0, 2); </a:t>
            </a:r>
          </a:p>
          <a:p>
            <a:pPr>
              <a:buNone/>
            </a:pPr>
            <a:r>
              <a:rPr lang="en-IN" dirty="0" err="1">
                <a:solidFill>
                  <a:schemeClr val="bg1"/>
                </a:solidFill>
              </a:rPr>
              <a:t>System.out.println</a:t>
            </a:r>
            <a:r>
              <a:rPr lang="en-IN" dirty="0">
                <a:solidFill>
                  <a:schemeClr val="bg1"/>
                </a:solidFill>
              </a:rPr>
              <a:t>(</a:t>
            </a:r>
            <a:r>
              <a:rPr lang="en-IN" dirty="0" err="1">
                <a:solidFill>
                  <a:schemeClr val="bg1"/>
                </a:solidFill>
              </a:rPr>
              <a:t>ejg</a:t>
            </a:r>
            <a:r>
              <a:rPr lang="en-IN" dirty="0">
                <a:solidFill>
                  <a:schemeClr val="bg1"/>
                </a:solidFill>
              </a:rPr>
              <a:t>); } }</a:t>
            </a:r>
          </a:p>
          <a:p>
            <a:endParaRPr lang="en-IN" dirty="0">
              <a:solidFill>
                <a:schemeClr val="bg1"/>
              </a:solidFill>
            </a:endParaRPr>
          </a:p>
          <a:p>
            <a:pPr>
              <a:buNone/>
            </a:pPr>
            <a:r>
              <a:rPr lang="en-IN" dirty="0">
                <a:solidFill>
                  <a:schemeClr val="bg1"/>
                </a:solidFill>
              </a:rPr>
              <a:t>A. </a:t>
            </a:r>
            <a:r>
              <a:rPr lang="en-IN" dirty="0" err="1">
                <a:solidFill>
                  <a:schemeClr val="bg1"/>
                </a:solidFill>
              </a:rPr>
              <a:t>gZmeAZ</a:t>
            </a:r>
            <a:endParaRPr lang="en-IN" dirty="0">
              <a:solidFill>
                <a:schemeClr val="bg1"/>
              </a:solidFill>
            </a:endParaRPr>
          </a:p>
          <a:p>
            <a:pPr>
              <a:buNone/>
            </a:pPr>
            <a:r>
              <a:rPr lang="en-IN" dirty="0">
                <a:solidFill>
                  <a:schemeClr val="bg1"/>
                </a:solidFill>
              </a:rPr>
              <a:t>B. </a:t>
            </a:r>
            <a:r>
              <a:rPr lang="en-IN" dirty="0" err="1">
                <a:solidFill>
                  <a:schemeClr val="bg1"/>
                </a:solidFill>
              </a:rPr>
              <a:t>gZmeAa</a:t>
            </a:r>
            <a:endParaRPr lang="en-IN" dirty="0">
              <a:solidFill>
                <a:schemeClr val="bg1"/>
              </a:solidFill>
            </a:endParaRPr>
          </a:p>
          <a:p>
            <a:pPr>
              <a:buNone/>
            </a:pPr>
            <a:r>
              <a:rPr lang="en-IN" dirty="0">
                <a:solidFill>
                  <a:schemeClr val="bg1"/>
                </a:solidFill>
              </a:rPr>
              <a:t>C. </a:t>
            </a:r>
            <a:r>
              <a:rPr lang="en-IN" dirty="0" err="1">
                <a:solidFill>
                  <a:schemeClr val="bg1"/>
                </a:solidFill>
              </a:rPr>
              <a:t>gZm</a:t>
            </a:r>
            <a:endParaRPr lang="en-IN" dirty="0">
              <a:solidFill>
                <a:schemeClr val="bg1"/>
              </a:solidFill>
            </a:endParaRPr>
          </a:p>
          <a:p>
            <a:pPr>
              <a:buNone/>
            </a:pPr>
            <a:r>
              <a:rPr lang="en-IN" dirty="0">
                <a:solidFill>
                  <a:schemeClr val="bg1"/>
                </a:solidFill>
              </a:rPr>
              <a:t>D. </a:t>
            </a:r>
            <a:r>
              <a:rPr lang="en-IN" dirty="0" err="1">
                <a:solidFill>
                  <a:schemeClr val="bg1"/>
                </a:solidFill>
              </a:rPr>
              <a:t>gZ</a:t>
            </a:r>
            <a:endParaRPr lang="en-IN" dirty="0">
              <a:solidFill>
                <a:schemeClr val="bg1"/>
              </a:solidFill>
            </a:endParaRPr>
          </a:p>
          <a:p>
            <a:pPr>
              <a:buNone/>
            </a:pPr>
            <a:r>
              <a:rPr lang="en-IN" dirty="0">
                <a:solidFill>
                  <a:schemeClr val="bg1"/>
                </a:solidFill>
              </a:rPr>
              <a:t>E .game</a:t>
            </a:r>
          </a:p>
          <a:p>
            <a:pPr>
              <a:buNone/>
            </a:pPr>
            <a:endParaRPr lang="en-US" b="1" dirty="0">
              <a:solidFill>
                <a:srgbClr val="FFFF00"/>
              </a:solidFill>
            </a:endParaRPr>
          </a:p>
          <a:p>
            <a:pPr>
              <a:buNone/>
            </a:pPr>
            <a:r>
              <a:rPr lang="en-US" b="1" dirty="0">
                <a:solidFill>
                  <a:srgbClr val="FFFF00"/>
                </a:solidFill>
              </a:rPr>
              <a:t>Answer: </a:t>
            </a:r>
            <a:r>
              <a:rPr lang="en-US" dirty="0">
                <a:solidFill>
                  <a:srgbClr val="FFFF00"/>
                </a:solidFill>
              </a:rPr>
              <a:t>B</a:t>
            </a:r>
          </a:p>
        </p:txBody>
      </p:sp>
    </p:spTree>
    <p:extLst>
      <p:ext uri="{BB962C8B-B14F-4D97-AF65-F5344CB8AC3E}">
        <p14:creationId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blinds(horizontal)">
                                      <p:cBhvr>
                                        <p:cTn id="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a:buNone/>
            </a:pPr>
            <a:r>
              <a:rPr lang="en-IN" b="1" dirty="0">
                <a:solidFill>
                  <a:schemeClr val="bg1"/>
                </a:solidFill>
              </a:rPr>
              <a:t>12 .What is the output of the following code?</a:t>
            </a:r>
          </a:p>
          <a:p>
            <a:pPr>
              <a:buNone/>
            </a:pPr>
            <a:r>
              <a:rPr lang="en-IN" dirty="0">
                <a:solidFill>
                  <a:schemeClr val="bg1"/>
                </a:solidFill>
              </a:rPr>
              <a:t>class Demo {</a:t>
            </a:r>
          </a:p>
          <a:p>
            <a:pPr>
              <a:buNone/>
            </a:pPr>
            <a:r>
              <a:rPr lang="en-IN" dirty="0">
                <a:solidFill>
                  <a:schemeClr val="bg1"/>
                </a:solidFill>
              </a:rPr>
              <a:t>public static void main(String </a:t>
            </a:r>
            <a:r>
              <a:rPr lang="en-IN" dirty="0" err="1">
                <a:solidFill>
                  <a:schemeClr val="bg1"/>
                </a:solidFill>
              </a:rPr>
              <a:t>args</a:t>
            </a:r>
            <a:r>
              <a:rPr lang="en-IN" dirty="0">
                <a:solidFill>
                  <a:schemeClr val="bg1"/>
                </a:solidFill>
              </a:rPr>
              <a:t>[]) { </a:t>
            </a:r>
          </a:p>
          <a:p>
            <a:pPr>
              <a:buNone/>
            </a:pPr>
            <a:r>
              <a:rPr lang="en-IN" dirty="0" err="1">
                <a:solidFill>
                  <a:schemeClr val="bg1"/>
                </a:solidFill>
              </a:rPr>
              <a:t>StringBuilder</a:t>
            </a:r>
            <a:r>
              <a:rPr lang="en-IN" dirty="0">
                <a:solidFill>
                  <a:schemeClr val="bg1"/>
                </a:solidFill>
              </a:rPr>
              <a:t> </a:t>
            </a:r>
            <a:r>
              <a:rPr lang="en-IN" dirty="0" err="1">
                <a:solidFill>
                  <a:schemeClr val="bg1"/>
                </a:solidFill>
              </a:rPr>
              <a:t>ejg</a:t>
            </a:r>
            <a:r>
              <a:rPr lang="en-IN" dirty="0">
                <a:solidFill>
                  <a:schemeClr val="bg1"/>
                </a:solidFill>
              </a:rPr>
              <a:t> = new </a:t>
            </a:r>
            <a:r>
              <a:rPr lang="en-IN" dirty="0" err="1">
                <a:solidFill>
                  <a:schemeClr val="bg1"/>
                </a:solidFill>
              </a:rPr>
              <a:t>StringBuilder</a:t>
            </a:r>
            <a:r>
              <a:rPr lang="en-IN" dirty="0">
                <a:solidFill>
                  <a:schemeClr val="bg1"/>
                </a:solidFill>
              </a:rPr>
              <a:t>(10 + 2 + "SUN" + 4 + 5); </a:t>
            </a:r>
          </a:p>
          <a:p>
            <a:pPr>
              <a:buNone/>
            </a:pPr>
            <a:r>
              <a:rPr lang="en-IN" dirty="0" err="1">
                <a:solidFill>
                  <a:schemeClr val="bg1"/>
                </a:solidFill>
              </a:rPr>
              <a:t>ejg.append</a:t>
            </a:r>
            <a:r>
              <a:rPr lang="en-IN" dirty="0">
                <a:solidFill>
                  <a:schemeClr val="bg1"/>
                </a:solidFill>
              </a:rPr>
              <a:t>(</a:t>
            </a:r>
            <a:r>
              <a:rPr lang="en-IN" dirty="0" err="1">
                <a:solidFill>
                  <a:schemeClr val="bg1"/>
                </a:solidFill>
              </a:rPr>
              <a:t>ejg.delete</a:t>
            </a:r>
            <a:r>
              <a:rPr lang="en-IN" dirty="0">
                <a:solidFill>
                  <a:schemeClr val="bg1"/>
                </a:solidFill>
              </a:rPr>
              <a:t>(3, 6)); </a:t>
            </a:r>
            <a:r>
              <a:rPr lang="en-IN" dirty="0" err="1">
                <a:solidFill>
                  <a:schemeClr val="bg1"/>
                </a:solidFill>
              </a:rPr>
              <a:t>System.out.println</a:t>
            </a:r>
            <a:r>
              <a:rPr lang="en-IN" dirty="0">
                <a:solidFill>
                  <a:schemeClr val="bg1"/>
                </a:solidFill>
              </a:rPr>
              <a:t>(</a:t>
            </a:r>
            <a:r>
              <a:rPr lang="en-IN" dirty="0" err="1">
                <a:solidFill>
                  <a:schemeClr val="bg1"/>
                </a:solidFill>
              </a:rPr>
              <a:t>ejg</a:t>
            </a:r>
            <a:r>
              <a:rPr lang="en-IN" dirty="0">
                <a:solidFill>
                  <a:schemeClr val="bg1"/>
                </a:solidFill>
              </a:rPr>
              <a:t>); </a:t>
            </a:r>
          </a:p>
          <a:p>
            <a:pPr>
              <a:buNone/>
            </a:pPr>
            <a:r>
              <a:rPr lang="en-IN" dirty="0">
                <a:solidFill>
                  <a:schemeClr val="bg1"/>
                </a:solidFill>
              </a:rPr>
              <a:t>} </a:t>
            </a:r>
          </a:p>
          <a:p>
            <a:pPr>
              <a:buNone/>
            </a:pPr>
            <a:r>
              <a:rPr lang="en-IN" dirty="0">
                <a:solidFill>
                  <a:schemeClr val="bg1"/>
                </a:solidFill>
              </a:rPr>
              <a:t>}</a:t>
            </a:r>
          </a:p>
          <a:p>
            <a:pPr>
              <a:buNone/>
            </a:pPr>
            <a:endParaRPr lang="en-IN" dirty="0">
              <a:solidFill>
                <a:schemeClr val="bg1"/>
              </a:solidFill>
            </a:endParaRPr>
          </a:p>
          <a:p>
            <a:pPr>
              <a:buNone/>
            </a:pPr>
            <a:r>
              <a:rPr lang="en-IN" dirty="0">
                <a:solidFill>
                  <a:schemeClr val="bg1"/>
                </a:solidFill>
              </a:rPr>
              <a:t>A.12S512S5</a:t>
            </a:r>
          </a:p>
          <a:p>
            <a:pPr>
              <a:buNone/>
            </a:pPr>
            <a:r>
              <a:rPr lang="en-IN" dirty="0">
                <a:solidFill>
                  <a:schemeClr val="bg1"/>
                </a:solidFill>
              </a:rPr>
              <a:t>B.12S12S</a:t>
            </a:r>
          </a:p>
          <a:p>
            <a:pPr>
              <a:buNone/>
            </a:pPr>
            <a:r>
              <a:rPr lang="en-IN" dirty="0">
                <a:solidFill>
                  <a:schemeClr val="bg1"/>
                </a:solidFill>
              </a:rPr>
              <a:t>C.1025102S</a:t>
            </a:r>
          </a:p>
          <a:p>
            <a:pPr>
              <a:buNone/>
            </a:pPr>
            <a:r>
              <a:rPr lang="en-IN" dirty="0">
                <a:solidFill>
                  <a:schemeClr val="bg1"/>
                </a:solidFill>
              </a:rPr>
              <a:t>D. Runtime exception</a:t>
            </a:r>
          </a:p>
          <a:p>
            <a:pPr>
              <a:buNone/>
            </a:pPr>
            <a:endParaRPr lang="en-US" b="1" dirty="0"/>
          </a:p>
          <a:p>
            <a:pPr>
              <a:buNone/>
            </a:pPr>
            <a:r>
              <a:rPr lang="en-US" b="1" dirty="0">
                <a:solidFill>
                  <a:srgbClr val="FFFF00"/>
                </a:solidFill>
              </a:rPr>
              <a:t>Answer: </a:t>
            </a:r>
            <a:r>
              <a:rPr lang="en-US" dirty="0">
                <a:solidFill>
                  <a:srgbClr val="FFFF00"/>
                </a:solidFill>
              </a:rPr>
              <a:t>A</a:t>
            </a:r>
          </a:p>
        </p:txBody>
      </p:sp>
    </p:spTree>
    <p:extLst>
      <p:ext uri="{BB962C8B-B14F-4D97-AF65-F5344CB8AC3E}">
        <p14:creationId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blinds(horizontal)">
                                      <p:cBhvr>
                                        <p:cTn id="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55000" lnSpcReduction="20000"/>
          </a:bodyPr>
          <a:lstStyle/>
          <a:p>
            <a:pPr>
              <a:buNone/>
            </a:pPr>
            <a:r>
              <a:rPr lang="en-IN" b="1" dirty="0">
                <a:solidFill>
                  <a:schemeClr val="bg1"/>
                </a:solidFill>
              </a:rPr>
              <a:t>13.What is the output of the following code?</a:t>
            </a:r>
          </a:p>
          <a:p>
            <a:pPr>
              <a:buNone/>
            </a:pPr>
            <a:r>
              <a:rPr lang="en-IN" dirty="0">
                <a:solidFill>
                  <a:schemeClr val="bg1"/>
                </a:solidFill>
              </a:rPr>
              <a:t>class Demo {</a:t>
            </a:r>
          </a:p>
          <a:p>
            <a:pPr>
              <a:buNone/>
            </a:pPr>
            <a:r>
              <a:rPr lang="en-IN" dirty="0">
                <a:solidFill>
                  <a:schemeClr val="bg1"/>
                </a:solidFill>
              </a:rPr>
              <a:t> public static void main(String </a:t>
            </a:r>
            <a:r>
              <a:rPr lang="en-IN" dirty="0" err="1">
                <a:solidFill>
                  <a:schemeClr val="bg1"/>
                </a:solidFill>
              </a:rPr>
              <a:t>args</a:t>
            </a:r>
            <a:r>
              <a:rPr lang="en-IN" dirty="0">
                <a:solidFill>
                  <a:schemeClr val="bg1"/>
                </a:solidFill>
              </a:rPr>
              <a:t>[]) {</a:t>
            </a:r>
          </a:p>
          <a:p>
            <a:pPr>
              <a:buNone/>
            </a:pPr>
            <a:r>
              <a:rPr lang="en-IN" dirty="0">
                <a:solidFill>
                  <a:schemeClr val="bg1"/>
                </a:solidFill>
              </a:rPr>
              <a:t> </a:t>
            </a:r>
            <a:r>
              <a:rPr lang="en-IN" dirty="0" err="1">
                <a:solidFill>
                  <a:schemeClr val="bg1"/>
                </a:solidFill>
              </a:rPr>
              <a:t>int</a:t>
            </a:r>
            <a:r>
              <a:rPr lang="en-IN" dirty="0">
                <a:solidFill>
                  <a:schemeClr val="bg1"/>
                </a:solidFill>
              </a:rPr>
              <a:t>[] arr1; </a:t>
            </a:r>
          </a:p>
          <a:p>
            <a:pPr>
              <a:buNone/>
            </a:pPr>
            <a:r>
              <a:rPr lang="en-IN" dirty="0" err="1">
                <a:solidFill>
                  <a:schemeClr val="bg1"/>
                </a:solidFill>
              </a:rPr>
              <a:t>int</a:t>
            </a:r>
            <a:r>
              <a:rPr lang="en-IN" dirty="0">
                <a:solidFill>
                  <a:schemeClr val="bg1"/>
                </a:solidFill>
              </a:rPr>
              <a:t>[] arr2 = new </a:t>
            </a:r>
            <a:r>
              <a:rPr lang="en-IN" dirty="0" err="1">
                <a:solidFill>
                  <a:schemeClr val="bg1"/>
                </a:solidFill>
              </a:rPr>
              <a:t>int</a:t>
            </a:r>
            <a:r>
              <a:rPr lang="en-IN" dirty="0">
                <a:solidFill>
                  <a:schemeClr val="bg1"/>
                </a:solidFill>
              </a:rPr>
              <a:t>[3]; </a:t>
            </a:r>
          </a:p>
          <a:p>
            <a:pPr>
              <a:buNone/>
            </a:pPr>
            <a:r>
              <a:rPr lang="en-IN" dirty="0">
                <a:solidFill>
                  <a:schemeClr val="bg1"/>
                </a:solidFill>
              </a:rPr>
              <a:t>char[] arr3 = {'a', 'b'}; </a:t>
            </a:r>
          </a:p>
          <a:p>
            <a:pPr>
              <a:buNone/>
            </a:pPr>
            <a:r>
              <a:rPr lang="en-IN" dirty="0">
                <a:solidFill>
                  <a:schemeClr val="bg1"/>
                </a:solidFill>
              </a:rPr>
              <a:t>arr1 = arr2; arr1 = arr3; </a:t>
            </a:r>
          </a:p>
          <a:p>
            <a:pPr>
              <a:buNone/>
            </a:pPr>
            <a:r>
              <a:rPr lang="en-IN" dirty="0" err="1">
                <a:solidFill>
                  <a:schemeClr val="bg1"/>
                </a:solidFill>
              </a:rPr>
              <a:t>System.out.println</a:t>
            </a:r>
            <a:r>
              <a:rPr lang="en-IN" dirty="0">
                <a:solidFill>
                  <a:schemeClr val="bg1"/>
                </a:solidFill>
              </a:rPr>
              <a:t>(arr1[0] + ":" + arr1[1]); } }</a:t>
            </a:r>
          </a:p>
          <a:p>
            <a:endParaRPr lang="en-IN" dirty="0">
              <a:solidFill>
                <a:schemeClr val="bg1"/>
              </a:solidFill>
            </a:endParaRPr>
          </a:p>
          <a:p>
            <a:pPr>
              <a:buNone/>
            </a:pPr>
            <a:r>
              <a:rPr lang="en-IN" dirty="0">
                <a:solidFill>
                  <a:schemeClr val="bg1"/>
                </a:solidFill>
              </a:rPr>
              <a:t>A.0:0</a:t>
            </a:r>
          </a:p>
          <a:p>
            <a:pPr>
              <a:buNone/>
            </a:pPr>
            <a:r>
              <a:rPr lang="en-IN" dirty="0" err="1">
                <a:solidFill>
                  <a:schemeClr val="bg1"/>
                </a:solidFill>
              </a:rPr>
              <a:t>B.a:b</a:t>
            </a:r>
            <a:endParaRPr lang="en-IN" dirty="0">
              <a:solidFill>
                <a:schemeClr val="bg1"/>
              </a:solidFill>
            </a:endParaRPr>
          </a:p>
          <a:p>
            <a:pPr>
              <a:buNone/>
            </a:pPr>
            <a:r>
              <a:rPr lang="en-IN" dirty="0">
                <a:solidFill>
                  <a:schemeClr val="bg1"/>
                </a:solidFill>
              </a:rPr>
              <a:t>C.0:b</a:t>
            </a:r>
          </a:p>
          <a:p>
            <a:pPr>
              <a:buNone/>
            </a:pPr>
            <a:r>
              <a:rPr lang="en-IN" dirty="0">
                <a:solidFill>
                  <a:schemeClr val="bg1"/>
                </a:solidFill>
              </a:rPr>
              <a:t>D.a:0</a:t>
            </a:r>
          </a:p>
          <a:p>
            <a:pPr>
              <a:buNone/>
            </a:pPr>
            <a:r>
              <a:rPr lang="en-IN" dirty="0" err="1">
                <a:solidFill>
                  <a:schemeClr val="bg1"/>
                </a:solidFill>
              </a:rPr>
              <a:t>E.Compilation</a:t>
            </a:r>
            <a:r>
              <a:rPr lang="en-IN" dirty="0">
                <a:solidFill>
                  <a:schemeClr val="bg1"/>
                </a:solidFill>
              </a:rPr>
              <a:t> error</a:t>
            </a:r>
          </a:p>
          <a:p>
            <a:pPr>
              <a:buNone/>
            </a:pPr>
            <a:endParaRPr lang="en-US" b="1" dirty="0">
              <a:solidFill>
                <a:srgbClr val="FFFF00"/>
              </a:solidFill>
            </a:endParaRPr>
          </a:p>
          <a:p>
            <a:pPr>
              <a:buNone/>
            </a:pPr>
            <a:r>
              <a:rPr lang="en-US" b="1" dirty="0">
                <a:solidFill>
                  <a:srgbClr val="FFFF00"/>
                </a:solidFill>
              </a:rPr>
              <a:t>Answer: </a:t>
            </a:r>
            <a:r>
              <a:rPr lang="en-US" dirty="0">
                <a:solidFill>
                  <a:srgbClr val="FFFF00"/>
                </a:solidFill>
              </a:rPr>
              <a:t>E</a:t>
            </a:r>
          </a:p>
        </p:txBody>
      </p:sp>
    </p:spTree>
    <p:extLst>
      <p:ext uri="{BB962C8B-B14F-4D97-AF65-F5344CB8AC3E}">
        <p14:creationId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5" end="15"/>
                                            </p:txEl>
                                          </p:spTgt>
                                        </p:tgtEl>
                                        <p:attrNameLst>
                                          <p:attrName>style.visibility</p:attrName>
                                        </p:attrNameLst>
                                      </p:cBhvr>
                                      <p:to>
                                        <p:strVal val="visible"/>
                                      </p:to>
                                    </p:set>
                                    <p:animEffect transition="in" filter="blinds(horizontal)">
                                      <p:cBhvr>
                                        <p:cTn id="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77500" lnSpcReduction="20000"/>
          </a:bodyPr>
          <a:lstStyle/>
          <a:p>
            <a:pPr>
              <a:buNone/>
            </a:pPr>
            <a:r>
              <a:rPr lang="en-IN" b="1" dirty="0">
                <a:solidFill>
                  <a:schemeClr val="bg1"/>
                </a:solidFill>
              </a:rPr>
              <a:t>14 .What is the output of the following code?</a:t>
            </a:r>
          </a:p>
          <a:p>
            <a:pPr>
              <a:buNone/>
            </a:pPr>
            <a:endParaRPr lang="en-IN" dirty="0">
              <a:solidFill>
                <a:schemeClr val="bg1"/>
              </a:solidFill>
            </a:endParaRPr>
          </a:p>
          <a:p>
            <a:pPr>
              <a:buNone/>
            </a:pPr>
            <a:r>
              <a:rPr lang="en-IN" dirty="0">
                <a:solidFill>
                  <a:schemeClr val="bg1"/>
                </a:solidFill>
              </a:rPr>
              <a:t>String input = "\</a:t>
            </a:r>
            <a:r>
              <a:rPr lang="en-IN" dirty="0" err="1">
                <a:solidFill>
                  <a:schemeClr val="bg1"/>
                </a:solidFill>
              </a:rPr>
              <a:t>tContango</a:t>
            </a:r>
            <a:r>
              <a:rPr lang="en-IN" dirty="0">
                <a:solidFill>
                  <a:schemeClr val="bg1"/>
                </a:solidFill>
              </a:rPr>
              <a:t> "; </a:t>
            </a:r>
          </a:p>
          <a:p>
            <a:pPr>
              <a:buNone/>
            </a:pPr>
            <a:r>
              <a:rPr lang="en-IN" dirty="0" err="1">
                <a:solidFill>
                  <a:schemeClr val="bg1"/>
                </a:solidFill>
              </a:rPr>
              <a:t>System.out.println</a:t>
            </a:r>
            <a:r>
              <a:rPr lang="en-IN" dirty="0">
                <a:solidFill>
                  <a:schemeClr val="bg1"/>
                </a:solidFill>
              </a:rPr>
              <a:t>(</a:t>
            </a:r>
            <a:r>
              <a:rPr lang="en-IN" dirty="0" err="1">
                <a:solidFill>
                  <a:schemeClr val="bg1"/>
                </a:solidFill>
              </a:rPr>
              <a:t>input.trim</a:t>
            </a:r>
            <a:r>
              <a:rPr lang="en-IN" dirty="0">
                <a:solidFill>
                  <a:schemeClr val="bg1"/>
                </a:solidFill>
              </a:rPr>
              <a:t>().length()); </a:t>
            </a:r>
          </a:p>
          <a:p>
            <a:pPr>
              <a:buNone/>
            </a:pPr>
            <a:endParaRPr lang="en-IN" dirty="0">
              <a:solidFill>
                <a:schemeClr val="bg1"/>
              </a:solidFill>
            </a:endParaRPr>
          </a:p>
          <a:p>
            <a:pPr>
              <a:buNone/>
            </a:pPr>
            <a:r>
              <a:rPr lang="en-IN" dirty="0">
                <a:solidFill>
                  <a:schemeClr val="bg1"/>
                </a:solidFill>
              </a:rPr>
              <a:t>A. 8</a:t>
            </a:r>
          </a:p>
          <a:p>
            <a:pPr>
              <a:buNone/>
            </a:pPr>
            <a:r>
              <a:rPr lang="en-IN" dirty="0">
                <a:solidFill>
                  <a:schemeClr val="bg1"/>
                </a:solidFill>
              </a:rPr>
              <a:t>B. 9</a:t>
            </a:r>
          </a:p>
          <a:p>
            <a:pPr>
              <a:buNone/>
            </a:pPr>
            <a:r>
              <a:rPr lang="en-IN" dirty="0">
                <a:solidFill>
                  <a:schemeClr val="bg1"/>
                </a:solidFill>
              </a:rPr>
              <a:t>C. 10</a:t>
            </a:r>
          </a:p>
          <a:p>
            <a:pPr>
              <a:buNone/>
            </a:pPr>
            <a:r>
              <a:rPr lang="en-IN" dirty="0">
                <a:solidFill>
                  <a:schemeClr val="bg1"/>
                </a:solidFill>
              </a:rPr>
              <a:t>D. 11</a:t>
            </a:r>
          </a:p>
          <a:p>
            <a:pPr>
              <a:buNone/>
            </a:pPr>
            <a:endParaRPr lang="en-US" b="1" dirty="0"/>
          </a:p>
          <a:p>
            <a:pPr>
              <a:buNone/>
            </a:pPr>
            <a:r>
              <a:rPr lang="en-US" b="1" dirty="0">
                <a:solidFill>
                  <a:srgbClr val="FFFF00"/>
                </a:solidFill>
              </a:rPr>
              <a:t>Answer: A</a:t>
            </a:r>
            <a:endParaRPr lang="en-US" dirty="0">
              <a:solidFill>
                <a:srgbClr val="FFFF00"/>
              </a:solidFill>
            </a:endParaRPr>
          </a:p>
        </p:txBody>
      </p:sp>
    </p:spTree>
    <p:extLst>
      <p:ext uri="{BB962C8B-B14F-4D97-AF65-F5344CB8AC3E}">
        <p14:creationId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blinds(horizontal)">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a:buNone/>
            </a:pPr>
            <a:r>
              <a:rPr lang="en-IN" b="1" dirty="0">
                <a:solidFill>
                  <a:schemeClr val="bg1"/>
                </a:solidFill>
              </a:rPr>
              <a:t>15 .What is the output of the following code?</a:t>
            </a:r>
          </a:p>
          <a:p>
            <a:pPr>
              <a:buNone/>
            </a:pPr>
            <a:endParaRPr lang="en-IN" dirty="0">
              <a:solidFill>
                <a:schemeClr val="bg1"/>
              </a:solidFill>
            </a:endParaRPr>
          </a:p>
          <a:p>
            <a:pPr>
              <a:buNone/>
            </a:pPr>
            <a:r>
              <a:rPr lang="en-IN" dirty="0" err="1">
                <a:solidFill>
                  <a:schemeClr val="bg1"/>
                </a:solidFill>
              </a:rPr>
              <a:t>StringBuilder</a:t>
            </a:r>
            <a:r>
              <a:rPr lang="en-IN" dirty="0">
                <a:solidFill>
                  <a:schemeClr val="bg1"/>
                </a:solidFill>
              </a:rPr>
              <a:t> </a:t>
            </a:r>
            <a:r>
              <a:rPr lang="en-IN" dirty="0" err="1">
                <a:solidFill>
                  <a:schemeClr val="bg1"/>
                </a:solidFill>
              </a:rPr>
              <a:t>sb</a:t>
            </a:r>
            <a:r>
              <a:rPr lang="en-IN" dirty="0">
                <a:solidFill>
                  <a:schemeClr val="bg1"/>
                </a:solidFill>
              </a:rPr>
              <a:t> = new </a:t>
            </a:r>
            <a:r>
              <a:rPr lang="en-IN" dirty="0" err="1">
                <a:solidFill>
                  <a:schemeClr val="bg1"/>
                </a:solidFill>
              </a:rPr>
              <a:t>StringBuilder</a:t>
            </a:r>
            <a:r>
              <a:rPr lang="en-IN" dirty="0">
                <a:solidFill>
                  <a:schemeClr val="bg1"/>
                </a:solidFill>
              </a:rPr>
              <a:t>("Storage "); </a:t>
            </a:r>
          </a:p>
          <a:p>
            <a:pPr>
              <a:buNone/>
            </a:pPr>
            <a:r>
              <a:rPr lang="en-IN" dirty="0" err="1">
                <a:solidFill>
                  <a:schemeClr val="bg1"/>
                </a:solidFill>
              </a:rPr>
              <a:t>sb.insert</a:t>
            </a:r>
            <a:r>
              <a:rPr lang="en-IN" dirty="0">
                <a:solidFill>
                  <a:schemeClr val="bg1"/>
                </a:solidFill>
              </a:rPr>
              <a:t>(0, "File"); </a:t>
            </a:r>
          </a:p>
          <a:p>
            <a:pPr>
              <a:buNone/>
            </a:pPr>
            <a:r>
              <a:rPr lang="en-IN" dirty="0" err="1">
                <a:solidFill>
                  <a:schemeClr val="bg1"/>
                </a:solidFill>
              </a:rPr>
              <a:t>sb.append</a:t>
            </a:r>
            <a:r>
              <a:rPr lang="en-IN" dirty="0">
                <a:solidFill>
                  <a:schemeClr val="bg1"/>
                </a:solidFill>
              </a:rPr>
              <a:t>("almost full"); </a:t>
            </a:r>
          </a:p>
          <a:p>
            <a:pPr>
              <a:buNone/>
            </a:pPr>
            <a:r>
              <a:rPr lang="en-IN" dirty="0" err="1">
                <a:solidFill>
                  <a:schemeClr val="bg1"/>
                </a:solidFill>
              </a:rPr>
              <a:t>System.out.print</a:t>
            </a:r>
            <a:r>
              <a:rPr lang="en-IN" dirty="0">
                <a:solidFill>
                  <a:schemeClr val="bg1"/>
                </a:solidFill>
              </a:rPr>
              <a:t>(</a:t>
            </a:r>
            <a:r>
              <a:rPr lang="en-IN" dirty="0" err="1">
                <a:solidFill>
                  <a:schemeClr val="bg1"/>
                </a:solidFill>
              </a:rPr>
              <a:t>sb</a:t>
            </a:r>
            <a:r>
              <a:rPr lang="en-IN" dirty="0">
                <a:solidFill>
                  <a:schemeClr val="bg1"/>
                </a:solidFill>
              </a:rPr>
              <a:t>);</a:t>
            </a:r>
            <a:endParaRPr lang="en-US" b="1" dirty="0">
              <a:solidFill>
                <a:schemeClr val="bg1"/>
              </a:solidFill>
            </a:endParaRPr>
          </a:p>
          <a:p>
            <a:pPr>
              <a:buNone/>
            </a:pPr>
            <a:endParaRPr lang="en-US" b="1" dirty="0">
              <a:solidFill>
                <a:schemeClr val="bg1"/>
              </a:solidFill>
            </a:endParaRPr>
          </a:p>
          <a:p>
            <a:pPr>
              <a:buNone/>
            </a:pPr>
            <a:r>
              <a:rPr lang="en-IN" dirty="0">
                <a:solidFill>
                  <a:schemeClr val="bg1"/>
                </a:solidFill>
              </a:rPr>
              <a:t>A. File Storage almost full</a:t>
            </a:r>
          </a:p>
          <a:p>
            <a:pPr>
              <a:buNone/>
            </a:pPr>
            <a:r>
              <a:rPr lang="en-IN" dirty="0">
                <a:solidFill>
                  <a:schemeClr val="bg1"/>
                </a:solidFill>
              </a:rPr>
              <a:t>B. </a:t>
            </a:r>
            <a:r>
              <a:rPr lang="en-IN" dirty="0" err="1">
                <a:solidFill>
                  <a:schemeClr val="bg1"/>
                </a:solidFill>
              </a:rPr>
              <a:t>FileStorage</a:t>
            </a:r>
            <a:r>
              <a:rPr lang="en-IN" dirty="0">
                <a:solidFill>
                  <a:schemeClr val="bg1"/>
                </a:solidFill>
              </a:rPr>
              <a:t> almost full</a:t>
            </a:r>
          </a:p>
          <a:p>
            <a:pPr>
              <a:buNone/>
            </a:pPr>
            <a:r>
              <a:rPr lang="en-IN" dirty="0">
                <a:solidFill>
                  <a:schemeClr val="bg1"/>
                </a:solidFill>
              </a:rPr>
              <a:t>C. </a:t>
            </a:r>
            <a:r>
              <a:rPr lang="en-IN" dirty="0" err="1">
                <a:solidFill>
                  <a:schemeClr val="bg1"/>
                </a:solidFill>
              </a:rPr>
              <a:t>java.lang.StringBuilder</a:t>
            </a:r>
            <a:endParaRPr lang="en-IN" dirty="0">
              <a:solidFill>
                <a:schemeClr val="bg1"/>
              </a:solidFill>
            </a:endParaRPr>
          </a:p>
          <a:p>
            <a:pPr>
              <a:buNone/>
            </a:pPr>
            <a:r>
              <a:rPr lang="en-IN" dirty="0">
                <a:solidFill>
                  <a:schemeClr val="bg1"/>
                </a:solidFill>
              </a:rPr>
              <a:t>D. The fully-qualified class name for </a:t>
            </a:r>
            <a:r>
              <a:rPr lang="en-IN" dirty="0" err="1">
                <a:solidFill>
                  <a:schemeClr val="bg1"/>
                </a:solidFill>
              </a:rPr>
              <a:t>StringBuilder</a:t>
            </a:r>
            <a:r>
              <a:rPr lang="en-IN" dirty="0">
                <a:solidFill>
                  <a:schemeClr val="bg1"/>
                </a:solidFill>
              </a:rPr>
              <a:t> followed by a random string.</a:t>
            </a:r>
          </a:p>
          <a:p>
            <a:pPr>
              <a:buNone/>
            </a:pPr>
            <a:endParaRPr lang="en-US" b="1" dirty="0"/>
          </a:p>
          <a:p>
            <a:pPr>
              <a:buNone/>
            </a:pPr>
            <a:r>
              <a:rPr lang="en-US" b="1" dirty="0">
                <a:solidFill>
                  <a:srgbClr val="FFFF00"/>
                </a:solidFill>
              </a:rPr>
              <a:t>Answer: </a:t>
            </a:r>
            <a:r>
              <a:rPr lang="en-US" dirty="0">
                <a:solidFill>
                  <a:srgbClr val="FFFF00"/>
                </a:solidFill>
              </a:rPr>
              <a:t>B</a:t>
            </a:r>
          </a:p>
        </p:txBody>
      </p:sp>
    </p:spTree>
    <p:extLst>
      <p:ext uri="{BB962C8B-B14F-4D97-AF65-F5344CB8AC3E}">
        <p14:creationId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blinds(horizontal)">
                                      <p:cBhvr>
                                        <p:cTn id="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70000" lnSpcReduction="20000"/>
          </a:bodyPr>
          <a:lstStyle/>
          <a:p>
            <a:pPr>
              <a:buNone/>
            </a:pPr>
            <a:r>
              <a:rPr lang="en-IN" b="1" dirty="0">
                <a:solidFill>
                  <a:schemeClr val="bg1"/>
                </a:solidFill>
              </a:rPr>
              <a:t>16 .What is the output of the following code?</a:t>
            </a:r>
          </a:p>
          <a:p>
            <a:pPr>
              <a:buNone/>
            </a:pPr>
            <a:endParaRPr lang="en-IN" dirty="0">
              <a:solidFill>
                <a:schemeClr val="bg1"/>
              </a:solidFill>
            </a:endParaRPr>
          </a:p>
          <a:p>
            <a:pPr>
              <a:buNone/>
            </a:pPr>
            <a:r>
              <a:rPr lang="en-IN" dirty="0" err="1">
                <a:solidFill>
                  <a:schemeClr val="bg1"/>
                </a:solidFill>
              </a:rPr>
              <a:t>StringBuffer</a:t>
            </a:r>
            <a:r>
              <a:rPr lang="en-IN" dirty="0">
                <a:solidFill>
                  <a:schemeClr val="bg1"/>
                </a:solidFill>
              </a:rPr>
              <a:t> sb1 = new </a:t>
            </a:r>
            <a:r>
              <a:rPr lang="en-IN" dirty="0" err="1">
                <a:solidFill>
                  <a:schemeClr val="bg1"/>
                </a:solidFill>
              </a:rPr>
              <a:t>StringBuffer</a:t>
            </a:r>
            <a:r>
              <a:rPr lang="en-IN" dirty="0">
                <a:solidFill>
                  <a:schemeClr val="bg1"/>
                </a:solidFill>
              </a:rPr>
              <a:t>("Hello");        </a:t>
            </a:r>
          </a:p>
          <a:p>
            <a:pPr>
              <a:buNone/>
            </a:pPr>
            <a:r>
              <a:rPr lang="en-IN" dirty="0" err="1">
                <a:solidFill>
                  <a:schemeClr val="bg1"/>
                </a:solidFill>
              </a:rPr>
              <a:t>StringBuffer</a:t>
            </a:r>
            <a:r>
              <a:rPr lang="en-IN" dirty="0">
                <a:solidFill>
                  <a:schemeClr val="bg1"/>
                </a:solidFill>
              </a:rPr>
              <a:t> sb2 =new </a:t>
            </a:r>
            <a:r>
              <a:rPr lang="en-IN" dirty="0" err="1">
                <a:solidFill>
                  <a:schemeClr val="bg1"/>
                </a:solidFill>
              </a:rPr>
              <a:t>StringBuffer</a:t>
            </a:r>
            <a:r>
              <a:rPr lang="en-IN" dirty="0">
                <a:solidFill>
                  <a:schemeClr val="bg1"/>
                </a:solidFill>
              </a:rPr>
              <a:t>("Hello");</a:t>
            </a:r>
          </a:p>
          <a:p>
            <a:pPr>
              <a:buNone/>
            </a:pPr>
            <a:r>
              <a:rPr lang="en-US" b="1" dirty="0" err="1">
                <a:solidFill>
                  <a:schemeClr val="bg1"/>
                </a:solidFill>
              </a:rPr>
              <a:t>System.out.println</a:t>
            </a:r>
            <a:r>
              <a:rPr lang="en-US" b="1" dirty="0">
                <a:solidFill>
                  <a:schemeClr val="bg1"/>
                </a:solidFill>
              </a:rPr>
              <a:t>(sb1==sb2);</a:t>
            </a:r>
          </a:p>
          <a:p>
            <a:pPr>
              <a:buNone/>
            </a:pPr>
            <a:r>
              <a:rPr lang="en-US" b="1" dirty="0" err="1">
                <a:solidFill>
                  <a:schemeClr val="bg1"/>
                </a:solidFill>
              </a:rPr>
              <a:t>System.out.println</a:t>
            </a:r>
            <a:r>
              <a:rPr lang="en-US" b="1" dirty="0">
                <a:solidFill>
                  <a:schemeClr val="bg1"/>
                </a:solidFill>
              </a:rPr>
              <a:t>(sb1.equals(sb2));</a:t>
            </a:r>
          </a:p>
          <a:p>
            <a:pPr>
              <a:buNone/>
            </a:pPr>
            <a:endParaRPr lang="en-IN" dirty="0">
              <a:solidFill>
                <a:schemeClr val="bg1"/>
              </a:solidFill>
            </a:endParaRPr>
          </a:p>
          <a:p>
            <a:pPr>
              <a:buNone/>
            </a:pPr>
            <a:r>
              <a:rPr lang="en-IN" dirty="0">
                <a:solidFill>
                  <a:schemeClr val="bg1"/>
                </a:solidFill>
              </a:rPr>
              <a:t>A. true </a:t>
            </a:r>
            <a:r>
              <a:rPr lang="en-IN" dirty="0" err="1">
                <a:solidFill>
                  <a:schemeClr val="bg1"/>
                </a:solidFill>
              </a:rPr>
              <a:t>true</a:t>
            </a:r>
            <a:endParaRPr lang="en-IN" dirty="0">
              <a:solidFill>
                <a:schemeClr val="bg1"/>
              </a:solidFill>
            </a:endParaRPr>
          </a:p>
          <a:p>
            <a:pPr>
              <a:buNone/>
            </a:pPr>
            <a:r>
              <a:rPr lang="en-IN" dirty="0">
                <a:solidFill>
                  <a:schemeClr val="bg1"/>
                </a:solidFill>
              </a:rPr>
              <a:t>B. false </a:t>
            </a:r>
            <a:r>
              <a:rPr lang="en-IN" dirty="0" err="1">
                <a:solidFill>
                  <a:schemeClr val="bg1"/>
                </a:solidFill>
              </a:rPr>
              <a:t>false</a:t>
            </a:r>
            <a:endParaRPr lang="en-IN" dirty="0">
              <a:solidFill>
                <a:schemeClr val="bg1"/>
              </a:solidFill>
            </a:endParaRPr>
          </a:p>
          <a:p>
            <a:pPr>
              <a:buNone/>
            </a:pPr>
            <a:r>
              <a:rPr lang="en-IN" dirty="0">
                <a:solidFill>
                  <a:schemeClr val="bg1"/>
                </a:solidFill>
              </a:rPr>
              <a:t>C. true false</a:t>
            </a:r>
          </a:p>
          <a:p>
            <a:pPr>
              <a:buNone/>
            </a:pPr>
            <a:r>
              <a:rPr lang="en-IN" dirty="0">
                <a:solidFill>
                  <a:schemeClr val="bg1"/>
                </a:solidFill>
              </a:rPr>
              <a:t>D. false true</a:t>
            </a:r>
          </a:p>
          <a:p>
            <a:pPr>
              <a:buNone/>
            </a:pPr>
            <a:endParaRPr lang="en-US" b="1" dirty="0"/>
          </a:p>
          <a:p>
            <a:pPr>
              <a:buNone/>
            </a:pPr>
            <a:r>
              <a:rPr lang="en-US" b="1" dirty="0">
                <a:solidFill>
                  <a:srgbClr val="FFFF00"/>
                </a:solidFill>
              </a:rPr>
              <a:t>Answer: </a:t>
            </a:r>
            <a:r>
              <a:rPr lang="en-US" dirty="0">
                <a:solidFill>
                  <a:srgbClr val="FFFF00"/>
                </a:solidFill>
              </a:rPr>
              <a:t>B</a:t>
            </a:r>
          </a:p>
        </p:txBody>
      </p:sp>
    </p:spTree>
    <p:extLst>
      <p:ext uri="{BB962C8B-B14F-4D97-AF65-F5344CB8AC3E}">
        <p14:creationId xmlns:p14="http://schemas.microsoft.com/office/powerpoint/2010/main" val="22524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blinds(horizontal)">
                                      <p:cBhvr>
                                        <p:cTn id="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mn-lt"/>
              </a:rPr>
              <a:t>What  Is  An Immutable Object ?</a:t>
            </a:r>
          </a:p>
        </p:txBody>
      </p:sp>
      <p:pic>
        <p:nvPicPr>
          <p:cNvPr id="4" name="Content Placeholder 3" descr="theunbearableimmutabilityofstrings.png"/>
          <p:cNvPicPr>
            <a:picLocks noGrp="1" noChangeAspect="1"/>
          </p:cNvPicPr>
          <p:nvPr>
            <p:ph sz="quarter" idx="1"/>
          </p:nvPr>
        </p:nvPicPr>
        <p:blipFill>
          <a:blip r:embed="rId3"/>
          <a:stretch>
            <a:fillRect/>
          </a:stretch>
        </p:blipFill>
        <p:spPr>
          <a:xfrm>
            <a:off x="0" y="1500174"/>
            <a:ext cx="9144000" cy="5357826"/>
          </a:xfrm>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a:xfrm>
            <a:off x="428596" y="1428736"/>
            <a:ext cx="8229600" cy="4876800"/>
          </a:xfrm>
        </p:spPr>
        <p:txBody>
          <a:bodyPr>
            <a:normAutofit/>
          </a:bodyPr>
          <a:lstStyle/>
          <a:p>
            <a:pPr>
              <a:buNone/>
            </a:pPr>
            <a:endParaRPr lang="en-IN" sz="2000" b="1" dirty="0"/>
          </a:p>
          <a:p>
            <a:pPr>
              <a:buNone/>
            </a:pPr>
            <a:r>
              <a:rPr lang="en-IN" sz="2000" b="1" dirty="0">
                <a:solidFill>
                  <a:schemeClr val="bg1"/>
                </a:solidFill>
              </a:rPr>
              <a:t>17. Given:</a:t>
            </a:r>
          </a:p>
          <a:p>
            <a:pPr>
              <a:buNone/>
            </a:pPr>
            <a:endParaRPr lang="en-IN" dirty="0"/>
          </a:p>
        </p:txBody>
      </p:sp>
      <p:pic>
        <p:nvPicPr>
          <p:cNvPr id="4" name="Picture 3" descr="getfile (62).jpg"/>
          <p:cNvPicPr>
            <a:picLocks noChangeAspect="1"/>
          </p:cNvPicPr>
          <p:nvPr/>
        </p:nvPicPr>
        <p:blipFill>
          <a:blip r:embed="rId3"/>
          <a:stretch>
            <a:fillRect/>
          </a:stretch>
        </p:blipFill>
        <p:spPr>
          <a:xfrm>
            <a:off x="874098" y="2571744"/>
            <a:ext cx="7324363" cy="3500461"/>
          </a:xfrm>
          <a:prstGeom prst="rect">
            <a:avLst/>
          </a:prstGeom>
        </p:spPr>
      </p:pic>
    </p:spTree>
    <p:extLst>
      <p:ext uri="{BB962C8B-B14F-4D97-AF65-F5344CB8AC3E}">
        <p14:creationId xmlns:p14="http://schemas.microsoft.com/office/powerpoint/2010/main" val="42740566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a:buNone/>
            </a:pPr>
            <a:r>
              <a:rPr lang="en-IN" dirty="0">
                <a:solidFill>
                  <a:schemeClr val="bg1"/>
                </a:solidFill>
              </a:rPr>
              <a:t>If the garbage collector does NOT run while this code is executing, approximately how many objects will exist in memory when the loop is done?</a:t>
            </a:r>
          </a:p>
          <a:p>
            <a:pPr>
              <a:buNone/>
            </a:pPr>
            <a:endParaRPr lang="en-IN" b="1" dirty="0">
              <a:solidFill>
                <a:schemeClr val="bg1"/>
              </a:solidFill>
            </a:endParaRPr>
          </a:p>
          <a:p>
            <a:pPr>
              <a:buNone/>
            </a:pPr>
            <a:r>
              <a:rPr lang="en-IN" b="1" dirty="0">
                <a:solidFill>
                  <a:schemeClr val="bg1"/>
                </a:solidFill>
              </a:rPr>
              <a:t>A.</a:t>
            </a:r>
            <a:r>
              <a:rPr lang="en-IN" dirty="0">
                <a:solidFill>
                  <a:schemeClr val="bg1"/>
                </a:solidFill>
              </a:rPr>
              <a:t> Less than 10</a:t>
            </a:r>
          </a:p>
          <a:p>
            <a:pPr>
              <a:buNone/>
            </a:pPr>
            <a:r>
              <a:rPr lang="en-IN" b="1" dirty="0">
                <a:solidFill>
                  <a:schemeClr val="bg1"/>
                </a:solidFill>
              </a:rPr>
              <a:t>B.</a:t>
            </a:r>
            <a:r>
              <a:rPr lang="en-IN" dirty="0">
                <a:solidFill>
                  <a:schemeClr val="bg1"/>
                </a:solidFill>
              </a:rPr>
              <a:t> About 1000</a:t>
            </a:r>
          </a:p>
          <a:p>
            <a:pPr>
              <a:buNone/>
            </a:pPr>
            <a:r>
              <a:rPr lang="en-IN" b="1" dirty="0">
                <a:solidFill>
                  <a:schemeClr val="bg1"/>
                </a:solidFill>
              </a:rPr>
              <a:t>C.</a:t>
            </a:r>
            <a:r>
              <a:rPr lang="en-IN" dirty="0">
                <a:solidFill>
                  <a:schemeClr val="bg1"/>
                </a:solidFill>
              </a:rPr>
              <a:t> About 2000</a:t>
            </a:r>
          </a:p>
          <a:p>
            <a:pPr>
              <a:buNone/>
            </a:pPr>
            <a:r>
              <a:rPr lang="en-IN" b="1" dirty="0">
                <a:solidFill>
                  <a:schemeClr val="bg1"/>
                </a:solidFill>
              </a:rPr>
              <a:t>D.</a:t>
            </a:r>
            <a:r>
              <a:rPr lang="en-IN" dirty="0">
                <a:solidFill>
                  <a:schemeClr val="bg1"/>
                </a:solidFill>
              </a:rPr>
              <a:t> About 3000</a:t>
            </a:r>
          </a:p>
          <a:p>
            <a:pPr>
              <a:buNone/>
            </a:pPr>
            <a:r>
              <a:rPr lang="en-IN" b="1" dirty="0">
                <a:solidFill>
                  <a:schemeClr val="bg1"/>
                </a:solidFill>
              </a:rPr>
              <a:t>E.</a:t>
            </a:r>
            <a:r>
              <a:rPr lang="en-IN" dirty="0">
                <a:solidFill>
                  <a:schemeClr val="bg1"/>
                </a:solidFill>
              </a:rPr>
              <a:t> About 4000</a:t>
            </a:r>
          </a:p>
          <a:p>
            <a:pPr>
              <a:buNone/>
            </a:pPr>
            <a:endParaRPr lang="en-US" b="1" dirty="0"/>
          </a:p>
          <a:p>
            <a:pPr>
              <a:buNone/>
            </a:pPr>
            <a:r>
              <a:rPr lang="en-US" b="1" dirty="0">
                <a:solidFill>
                  <a:srgbClr val="FFFF00"/>
                </a:solidFill>
              </a:rPr>
              <a:t>Answer: </a:t>
            </a:r>
            <a:r>
              <a:rPr lang="en-US" dirty="0">
                <a:solidFill>
                  <a:srgbClr val="FFFF00"/>
                </a:solidFill>
              </a:rPr>
              <a:t>B</a:t>
            </a:r>
          </a:p>
        </p:txBody>
      </p:sp>
    </p:spTree>
    <p:extLst>
      <p:ext uri="{BB962C8B-B14F-4D97-AF65-F5344CB8AC3E}">
        <p14:creationId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a:buNone/>
            </a:pPr>
            <a:r>
              <a:rPr lang="en-IN" b="1" dirty="0">
                <a:solidFill>
                  <a:schemeClr val="bg1"/>
                </a:solidFill>
              </a:rPr>
              <a:t>18 .What is the output of the following code?</a:t>
            </a:r>
          </a:p>
          <a:p>
            <a:pPr>
              <a:buNone/>
            </a:pPr>
            <a:endParaRPr lang="en-IN" dirty="0">
              <a:solidFill>
                <a:schemeClr val="bg1"/>
              </a:solidFill>
            </a:endParaRPr>
          </a:p>
          <a:p>
            <a:pPr>
              <a:buNone/>
            </a:pPr>
            <a:r>
              <a:rPr lang="en-US" dirty="0">
                <a:solidFill>
                  <a:schemeClr val="bg1"/>
                </a:solidFill>
              </a:rPr>
              <a:t>String ceiling = "up";</a:t>
            </a:r>
          </a:p>
          <a:p>
            <a:pPr>
              <a:buNone/>
            </a:pPr>
            <a:r>
              <a:rPr lang="en-US" dirty="0">
                <a:solidFill>
                  <a:schemeClr val="bg1"/>
                </a:solidFill>
              </a:rPr>
              <a:t>String floor = new String("up");</a:t>
            </a:r>
          </a:p>
          <a:p>
            <a:pPr>
              <a:buNone/>
            </a:pPr>
            <a:r>
              <a:rPr lang="en-US" dirty="0">
                <a:solidFill>
                  <a:schemeClr val="bg1"/>
                </a:solidFill>
              </a:rPr>
              <a:t>String wall = new String(floor);</a:t>
            </a:r>
          </a:p>
          <a:p>
            <a:pPr>
              <a:buNone/>
            </a:pPr>
            <a:r>
              <a:rPr lang="en-US" b="1" dirty="0" err="1">
                <a:solidFill>
                  <a:schemeClr val="bg1"/>
                </a:solidFill>
              </a:rPr>
              <a:t>System.out.print</a:t>
            </a:r>
            <a:r>
              <a:rPr lang="en-US" b="1" dirty="0">
                <a:solidFill>
                  <a:schemeClr val="bg1"/>
                </a:solidFill>
              </a:rPr>
              <a:t>((ceiling==wall) +" "+(floor==wall)+" "+</a:t>
            </a:r>
            <a:r>
              <a:rPr lang="en-US" b="1" dirty="0" err="1">
                <a:solidFill>
                  <a:schemeClr val="bg1"/>
                </a:solidFill>
              </a:rPr>
              <a:t>ceiling.equals</a:t>
            </a:r>
            <a:r>
              <a:rPr lang="en-US" b="1" dirty="0">
                <a:solidFill>
                  <a:schemeClr val="bg1"/>
                </a:solidFill>
              </a:rPr>
              <a:t>(wall));</a:t>
            </a:r>
          </a:p>
          <a:p>
            <a:pPr>
              <a:buNone/>
            </a:pPr>
            <a:endParaRPr lang="en-IN" dirty="0">
              <a:solidFill>
                <a:schemeClr val="bg1"/>
              </a:solidFill>
            </a:endParaRPr>
          </a:p>
          <a:p>
            <a:pPr>
              <a:buNone/>
            </a:pPr>
            <a:r>
              <a:rPr lang="en-IN" dirty="0">
                <a:solidFill>
                  <a:schemeClr val="bg1"/>
                </a:solidFill>
              </a:rPr>
              <a:t>A. false </a:t>
            </a:r>
            <a:r>
              <a:rPr lang="en-IN" dirty="0" err="1">
                <a:solidFill>
                  <a:schemeClr val="bg1"/>
                </a:solidFill>
              </a:rPr>
              <a:t>false</a:t>
            </a:r>
            <a:r>
              <a:rPr lang="en-IN" dirty="0">
                <a:solidFill>
                  <a:schemeClr val="bg1"/>
                </a:solidFill>
              </a:rPr>
              <a:t> true</a:t>
            </a:r>
          </a:p>
          <a:p>
            <a:pPr>
              <a:buNone/>
            </a:pPr>
            <a:r>
              <a:rPr lang="en-IN" dirty="0">
                <a:solidFill>
                  <a:schemeClr val="bg1"/>
                </a:solidFill>
              </a:rPr>
              <a:t>B. true </a:t>
            </a:r>
            <a:r>
              <a:rPr lang="en-IN" dirty="0" err="1">
                <a:solidFill>
                  <a:schemeClr val="bg1"/>
                </a:solidFill>
              </a:rPr>
              <a:t>true</a:t>
            </a:r>
            <a:r>
              <a:rPr lang="en-IN" dirty="0">
                <a:solidFill>
                  <a:schemeClr val="bg1"/>
                </a:solidFill>
              </a:rPr>
              <a:t> false </a:t>
            </a:r>
          </a:p>
          <a:p>
            <a:pPr>
              <a:buNone/>
            </a:pPr>
            <a:r>
              <a:rPr lang="en-IN" dirty="0">
                <a:solidFill>
                  <a:schemeClr val="bg1"/>
                </a:solidFill>
              </a:rPr>
              <a:t>C. true false </a:t>
            </a:r>
            <a:r>
              <a:rPr lang="en-IN" dirty="0" err="1">
                <a:solidFill>
                  <a:schemeClr val="bg1"/>
                </a:solidFill>
              </a:rPr>
              <a:t>false</a:t>
            </a:r>
            <a:endParaRPr lang="en-IN" dirty="0">
              <a:solidFill>
                <a:schemeClr val="bg1"/>
              </a:solidFill>
            </a:endParaRPr>
          </a:p>
          <a:p>
            <a:pPr>
              <a:buNone/>
            </a:pPr>
            <a:r>
              <a:rPr lang="en-IN" dirty="0">
                <a:solidFill>
                  <a:schemeClr val="bg1"/>
                </a:solidFill>
              </a:rPr>
              <a:t>D. false true </a:t>
            </a:r>
            <a:r>
              <a:rPr lang="en-IN" dirty="0" err="1">
                <a:solidFill>
                  <a:schemeClr val="bg1"/>
                </a:solidFill>
              </a:rPr>
              <a:t>true</a:t>
            </a:r>
            <a:endParaRPr lang="en-IN" dirty="0">
              <a:solidFill>
                <a:schemeClr val="bg1"/>
              </a:solidFill>
            </a:endParaRPr>
          </a:p>
          <a:p>
            <a:pPr>
              <a:buNone/>
            </a:pPr>
            <a:endParaRPr lang="en-US" b="1" dirty="0"/>
          </a:p>
          <a:p>
            <a:pPr>
              <a:buNone/>
            </a:pPr>
            <a:r>
              <a:rPr lang="en-US" b="1" dirty="0">
                <a:solidFill>
                  <a:srgbClr val="FFFF00"/>
                </a:solidFill>
              </a:rPr>
              <a:t>Answer: </a:t>
            </a:r>
            <a:r>
              <a:rPr lang="en-US" dirty="0">
                <a:solidFill>
                  <a:srgbClr val="FFFF00"/>
                </a:solidFill>
              </a:rPr>
              <a:t>A</a:t>
            </a:r>
          </a:p>
        </p:txBody>
      </p:sp>
    </p:spTree>
    <p:extLst>
      <p:ext uri="{BB962C8B-B14F-4D97-AF65-F5344CB8AC3E}">
        <p14:creationId xmlns:p14="http://schemas.microsoft.com/office/powerpoint/2010/main" val="357493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blinds(horizontal)">
                                      <p:cBhvr>
                                        <p:cTn id="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70000" lnSpcReduction="20000"/>
          </a:bodyPr>
          <a:lstStyle/>
          <a:p>
            <a:pPr>
              <a:buNone/>
            </a:pPr>
            <a:r>
              <a:rPr lang="en-IN" b="1" dirty="0">
                <a:solidFill>
                  <a:schemeClr val="bg1"/>
                </a:solidFill>
              </a:rPr>
              <a:t>19 .What is the output of the following code?</a:t>
            </a:r>
          </a:p>
          <a:p>
            <a:pPr>
              <a:buNone/>
            </a:pPr>
            <a:endParaRPr lang="en-IN" dirty="0">
              <a:solidFill>
                <a:schemeClr val="bg1"/>
              </a:solidFill>
            </a:endParaRPr>
          </a:p>
          <a:p>
            <a:pPr>
              <a:buNone/>
            </a:pPr>
            <a:r>
              <a:rPr lang="en-US" dirty="0">
                <a:solidFill>
                  <a:schemeClr val="bg1"/>
                </a:solidFill>
              </a:rPr>
              <a:t>String s1 = "WOW“;</a:t>
            </a:r>
          </a:p>
          <a:p>
            <a:pPr>
              <a:buNone/>
            </a:pPr>
            <a:r>
              <a:rPr lang="en-US" dirty="0">
                <a:solidFill>
                  <a:schemeClr val="bg1"/>
                </a:solidFill>
              </a:rPr>
              <a:t>StringBuilder s2 = new StringBuilder(s1);</a:t>
            </a:r>
          </a:p>
          <a:p>
            <a:pPr>
              <a:buNone/>
            </a:pPr>
            <a:r>
              <a:rPr lang="en-US" dirty="0">
                <a:solidFill>
                  <a:schemeClr val="bg1"/>
                </a:solidFill>
              </a:rPr>
              <a:t>String s3 = new String(s2);</a:t>
            </a:r>
          </a:p>
          <a:p>
            <a:pPr>
              <a:buNone/>
            </a:pPr>
            <a:r>
              <a:rPr lang="en-US" b="1" dirty="0" err="1">
                <a:solidFill>
                  <a:schemeClr val="bg1"/>
                </a:solidFill>
              </a:rPr>
              <a:t>System.out.println</a:t>
            </a:r>
            <a:r>
              <a:rPr lang="en-US" b="1" dirty="0">
                <a:solidFill>
                  <a:schemeClr val="bg1"/>
                </a:solidFill>
              </a:rPr>
              <a:t>((s1.hashCode() == s2.hashCode()) + " " +</a:t>
            </a:r>
            <a:br>
              <a:rPr lang="en-US" b="1" dirty="0">
                <a:solidFill>
                  <a:schemeClr val="bg1"/>
                </a:solidFill>
              </a:rPr>
            </a:br>
            <a:r>
              <a:rPr lang="en-US" b="1" dirty="0">
                <a:solidFill>
                  <a:schemeClr val="bg1"/>
                </a:solidFill>
              </a:rPr>
              <a:t>                       (s1.hashCode() == s3.hashCode()));</a:t>
            </a:r>
            <a:endParaRPr lang="en-IN" b="1" dirty="0">
              <a:solidFill>
                <a:schemeClr val="bg1"/>
              </a:solidFill>
            </a:endParaRPr>
          </a:p>
          <a:p>
            <a:pPr>
              <a:buNone/>
            </a:pPr>
            <a:r>
              <a:rPr lang="en-IN" dirty="0">
                <a:solidFill>
                  <a:schemeClr val="bg1"/>
                </a:solidFill>
              </a:rPr>
              <a:t>A. false </a:t>
            </a:r>
            <a:r>
              <a:rPr lang="en-IN" dirty="0" err="1">
                <a:solidFill>
                  <a:schemeClr val="bg1"/>
                </a:solidFill>
              </a:rPr>
              <a:t>false</a:t>
            </a:r>
            <a:endParaRPr lang="en-IN" dirty="0">
              <a:solidFill>
                <a:schemeClr val="bg1"/>
              </a:solidFill>
            </a:endParaRPr>
          </a:p>
          <a:p>
            <a:pPr>
              <a:buNone/>
            </a:pPr>
            <a:r>
              <a:rPr lang="en-IN" dirty="0">
                <a:solidFill>
                  <a:schemeClr val="bg1"/>
                </a:solidFill>
              </a:rPr>
              <a:t>B. true </a:t>
            </a:r>
            <a:r>
              <a:rPr lang="en-IN" dirty="0" err="1">
                <a:solidFill>
                  <a:schemeClr val="bg1"/>
                </a:solidFill>
              </a:rPr>
              <a:t>true</a:t>
            </a:r>
            <a:endParaRPr lang="en-IN" dirty="0">
              <a:solidFill>
                <a:schemeClr val="bg1"/>
              </a:solidFill>
            </a:endParaRPr>
          </a:p>
          <a:p>
            <a:pPr>
              <a:buNone/>
            </a:pPr>
            <a:r>
              <a:rPr lang="en-IN" dirty="0">
                <a:solidFill>
                  <a:schemeClr val="bg1"/>
                </a:solidFill>
              </a:rPr>
              <a:t>C. true false</a:t>
            </a:r>
          </a:p>
          <a:p>
            <a:pPr>
              <a:buNone/>
            </a:pPr>
            <a:r>
              <a:rPr lang="en-IN" dirty="0">
                <a:solidFill>
                  <a:schemeClr val="bg1"/>
                </a:solidFill>
              </a:rPr>
              <a:t>D. false true</a:t>
            </a:r>
          </a:p>
          <a:p>
            <a:pPr>
              <a:buNone/>
            </a:pPr>
            <a:endParaRPr lang="en-US" b="1" dirty="0"/>
          </a:p>
          <a:p>
            <a:pPr>
              <a:buNone/>
            </a:pPr>
            <a:r>
              <a:rPr lang="en-US" b="1" dirty="0">
                <a:solidFill>
                  <a:srgbClr val="FFFF00"/>
                </a:solidFill>
              </a:rPr>
              <a:t>Answer: </a:t>
            </a:r>
            <a:r>
              <a:rPr lang="en-US" dirty="0">
                <a:solidFill>
                  <a:srgbClr val="FFFF00"/>
                </a:solidFill>
              </a:rPr>
              <a:t>D</a:t>
            </a:r>
          </a:p>
        </p:txBody>
      </p:sp>
    </p:spTree>
    <p:extLst>
      <p:ext uri="{BB962C8B-B14F-4D97-AF65-F5344CB8AC3E}">
        <p14:creationId xmlns:p14="http://schemas.microsoft.com/office/powerpoint/2010/main" val="106018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blinds(horizontal)">
                                      <p:cBhvr>
                                        <p:cTn id="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70000" lnSpcReduction="20000"/>
          </a:bodyPr>
          <a:lstStyle/>
          <a:p>
            <a:pPr>
              <a:buNone/>
            </a:pPr>
            <a:r>
              <a:rPr lang="en-IN" b="1" dirty="0">
                <a:solidFill>
                  <a:schemeClr val="bg1"/>
                </a:solidFill>
              </a:rPr>
              <a:t>20 .</a:t>
            </a:r>
            <a:r>
              <a:rPr lang="en-US" b="1" dirty="0">
                <a:solidFill>
                  <a:schemeClr val="bg1"/>
                </a:solidFill>
              </a:rPr>
              <a:t> Which statements about the following program are true?</a:t>
            </a:r>
          </a:p>
          <a:p>
            <a:pPr>
              <a:buNone/>
            </a:pPr>
            <a:endParaRPr lang="en-IN" dirty="0">
              <a:solidFill>
                <a:schemeClr val="bg1"/>
              </a:solidFill>
            </a:endParaRPr>
          </a:p>
          <a:p>
            <a:pPr>
              <a:buNone/>
            </a:pPr>
            <a:r>
              <a:rPr lang="en-IN" b="1" dirty="0">
                <a:solidFill>
                  <a:schemeClr val="bg1"/>
                </a:solidFill>
              </a:rPr>
              <a:t>public interface </a:t>
            </a:r>
            <a:r>
              <a:rPr lang="en-IN" b="1" dirty="0" err="1">
                <a:solidFill>
                  <a:schemeClr val="bg1"/>
                </a:solidFill>
              </a:rPr>
              <a:t>HeavenlyBody</a:t>
            </a:r>
            <a:r>
              <a:rPr lang="en-IN" b="1" dirty="0">
                <a:solidFill>
                  <a:schemeClr val="bg1"/>
                </a:solidFill>
              </a:rPr>
              <a:t> { String describe(); }</a:t>
            </a:r>
            <a:br>
              <a:rPr lang="en-IN" b="1" dirty="0">
                <a:solidFill>
                  <a:schemeClr val="bg1"/>
                </a:solidFill>
              </a:rPr>
            </a:br>
            <a:br>
              <a:rPr lang="en-IN" b="1" dirty="0">
                <a:solidFill>
                  <a:schemeClr val="bg1"/>
                </a:solidFill>
              </a:rPr>
            </a:br>
            <a:r>
              <a:rPr lang="en-IN" b="1" dirty="0">
                <a:solidFill>
                  <a:schemeClr val="bg1"/>
                </a:solidFill>
              </a:rPr>
              <a:t>class Star {</a:t>
            </a:r>
            <a:br>
              <a:rPr lang="en-IN" b="1" dirty="0">
                <a:solidFill>
                  <a:schemeClr val="bg1"/>
                </a:solidFill>
              </a:rPr>
            </a:br>
            <a:r>
              <a:rPr lang="en-IN" b="1" dirty="0">
                <a:solidFill>
                  <a:schemeClr val="bg1"/>
                </a:solidFill>
              </a:rPr>
              <a:t>  String </a:t>
            </a:r>
            <a:r>
              <a:rPr lang="en-IN" b="1" dirty="0" err="1">
                <a:solidFill>
                  <a:schemeClr val="bg1"/>
                </a:solidFill>
              </a:rPr>
              <a:t>starName</a:t>
            </a:r>
            <a:r>
              <a:rPr lang="en-IN" b="1" dirty="0">
                <a:solidFill>
                  <a:schemeClr val="bg1"/>
                </a:solidFill>
              </a:rPr>
              <a:t>;</a:t>
            </a:r>
            <a:br>
              <a:rPr lang="en-IN" b="1" dirty="0">
                <a:solidFill>
                  <a:schemeClr val="bg1"/>
                </a:solidFill>
              </a:rPr>
            </a:br>
            <a:r>
              <a:rPr lang="en-IN" b="1" dirty="0">
                <a:solidFill>
                  <a:schemeClr val="bg1"/>
                </a:solidFill>
              </a:rPr>
              <a:t>  public String describe() { return "star " + </a:t>
            </a:r>
            <a:r>
              <a:rPr lang="en-IN" b="1" dirty="0" err="1">
                <a:solidFill>
                  <a:schemeClr val="bg1"/>
                </a:solidFill>
              </a:rPr>
              <a:t>starName</a:t>
            </a:r>
            <a:r>
              <a:rPr lang="en-IN" b="1" dirty="0">
                <a:solidFill>
                  <a:schemeClr val="bg1"/>
                </a:solidFill>
              </a:rPr>
              <a:t>; }</a:t>
            </a:r>
            <a:br>
              <a:rPr lang="en-IN" b="1" dirty="0">
                <a:solidFill>
                  <a:schemeClr val="bg1"/>
                </a:solidFill>
              </a:rPr>
            </a:br>
            <a:r>
              <a:rPr lang="en-IN" b="1" dirty="0">
                <a:solidFill>
                  <a:schemeClr val="bg1"/>
                </a:solidFill>
              </a:rPr>
              <a:t>}</a:t>
            </a:r>
            <a:br>
              <a:rPr lang="en-IN" b="1" dirty="0">
                <a:solidFill>
                  <a:schemeClr val="bg1"/>
                </a:solidFill>
              </a:rPr>
            </a:br>
            <a:br>
              <a:rPr lang="en-IN" b="1" dirty="0">
                <a:solidFill>
                  <a:schemeClr val="bg1"/>
                </a:solidFill>
              </a:rPr>
            </a:br>
            <a:r>
              <a:rPr lang="en-IN" b="1" dirty="0">
                <a:solidFill>
                  <a:schemeClr val="bg1"/>
                </a:solidFill>
              </a:rPr>
              <a:t>class Planet extends Star {</a:t>
            </a:r>
            <a:br>
              <a:rPr lang="en-IN" b="1" dirty="0">
                <a:solidFill>
                  <a:schemeClr val="bg1"/>
                </a:solidFill>
              </a:rPr>
            </a:br>
            <a:r>
              <a:rPr lang="en-IN" b="1" dirty="0">
                <a:solidFill>
                  <a:schemeClr val="bg1"/>
                </a:solidFill>
              </a:rPr>
              <a:t>  String name;</a:t>
            </a:r>
            <a:br>
              <a:rPr lang="en-IN" b="1" dirty="0">
                <a:solidFill>
                  <a:schemeClr val="bg1"/>
                </a:solidFill>
              </a:rPr>
            </a:br>
            <a:r>
              <a:rPr lang="en-IN" b="1" dirty="0">
                <a:solidFill>
                  <a:schemeClr val="bg1"/>
                </a:solidFill>
              </a:rPr>
              <a:t>  public String describe() {</a:t>
            </a:r>
            <a:br>
              <a:rPr lang="en-IN" b="1" dirty="0">
                <a:solidFill>
                  <a:schemeClr val="bg1"/>
                </a:solidFill>
              </a:rPr>
            </a:br>
            <a:r>
              <a:rPr lang="en-IN" b="1" dirty="0">
                <a:solidFill>
                  <a:schemeClr val="bg1"/>
                </a:solidFill>
              </a:rPr>
              <a:t>    return "planet " + name + " orbiting star " + </a:t>
            </a:r>
            <a:r>
              <a:rPr lang="en-IN" b="1" dirty="0" err="1">
                <a:solidFill>
                  <a:schemeClr val="bg1"/>
                </a:solidFill>
              </a:rPr>
              <a:t>starName</a:t>
            </a:r>
            <a:r>
              <a:rPr lang="en-IN" b="1" dirty="0">
                <a:solidFill>
                  <a:schemeClr val="bg1"/>
                </a:solidFill>
              </a:rPr>
              <a:t>;</a:t>
            </a:r>
            <a:br>
              <a:rPr lang="en-IN" b="1" dirty="0">
                <a:solidFill>
                  <a:schemeClr val="bg1"/>
                </a:solidFill>
              </a:rPr>
            </a:br>
            <a:r>
              <a:rPr lang="en-IN" b="1" dirty="0">
                <a:solidFill>
                  <a:schemeClr val="bg1"/>
                </a:solidFill>
              </a:rPr>
              <a:t>  }</a:t>
            </a:r>
            <a:br>
              <a:rPr lang="en-IN" b="1" dirty="0">
                <a:solidFill>
                  <a:schemeClr val="bg1"/>
                </a:solidFill>
              </a:rPr>
            </a:br>
            <a:r>
              <a:rPr lang="en-IN" b="1" dirty="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23085473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70000" lnSpcReduction="20000"/>
          </a:bodyPr>
          <a:lstStyle/>
          <a:p>
            <a:pPr>
              <a:buNone/>
            </a:pPr>
            <a:r>
              <a:rPr lang="en-US" sz="2400" b="1" dirty="0">
                <a:solidFill>
                  <a:schemeClr val="bg1"/>
                </a:solidFill>
              </a:rPr>
              <a:t>Select the three correct answers:</a:t>
            </a:r>
          </a:p>
          <a:p>
            <a:pPr>
              <a:buNone/>
            </a:pPr>
            <a:endParaRPr lang="en-US" sz="2400" b="1" dirty="0">
              <a:solidFill>
                <a:schemeClr val="bg1"/>
              </a:solidFill>
            </a:endParaRPr>
          </a:p>
          <a:p>
            <a:pPr>
              <a:buNone/>
            </a:pPr>
            <a:r>
              <a:rPr lang="en-US" sz="2400" b="1" dirty="0" err="1">
                <a:solidFill>
                  <a:schemeClr val="bg1"/>
                </a:solidFill>
              </a:rPr>
              <a:t>A.The</a:t>
            </a:r>
            <a:r>
              <a:rPr lang="en-US" sz="2400" b="1" dirty="0">
                <a:solidFill>
                  <a:schemeClr val="bg1"/>
                </a:solidFill>
              </a:rPr>
              <a:t> code will fail to compile.</a:t>
            </a:r>
          </a:p>
          <a:p>
            <a:pPr>
              <a:buNone/>
            </a:pPr>
            <a:endParaRPr lang="en-US" sz="2400" b="1" dirty="0">
              <a:solidFill>
                <a:schemeClr val="bg1"/>
              </a:solidFill>
            </a:endParaRPr>
          </a:p>
          <a:p>
            <a:pPr>
              <a:buNone/>
            </a:pPr>
            <a:r>
              <a:rPr lang="en-US" sz="2400" b="1" dirty="0">
                <a:solidFill>
                  <a:schemeClr val="bg1"/>
                </a:solidFill>
              </a:rPr>
              <a:t>B. The code defines a Planet is-a Star relationship.</a:t>
            </a:r>
          </a:p>
          <a:p>
            <a:pPr>
              <a:buNone/>
            </a:pPr>
            <a:endParaRPr lang="en-US" sz="2400" b="1" dirty="0">
              <a:solidFill>
                <a:schemeClr val="bg1"/>
              </a:solidFill>
            </a:endParaRPr>
          </a:p>
          <a:p>
            <a:pPr>
              <a:buNone/>
            </a:pPr>
            <a:r>
              <a:rPr lang="en-US" sz="2400" b="1" dirty="0">
                <a:solidFill>
                  <a:schemeClr val="bg1"/>
                </a:solidFill>
              </a:rPr>
              <a:t>C. The code will fail to compile if the name </a:t>
            </a:r>
            <a:r>
              <a:rPr lang="en-US" sz="2400" b="1" dirty="0" err="1">
                <a:solidFill>
                  <a:schemeClr val="bg1"/>
                </a:solidFill>
              </a:rPr>
              <a:t>starName</a:t>
            </a:r>
            <a:r>
              <a:rPr lang="en-US" sz="2400" b="1" dirty="0">
                <a:solidFill>
                  <a:schemeClr val="bg1"/>
                </a:solidFill>
              </a:rPr>
              <a:t> is replaced with the name </a:t>
            </a:r>
            <a:r>
              <a:rPr lang="en-US" sz="2400" b="1" dirty="0" err="1">
                <a:solidFill>
                  <a:schemeClr val="bg1"/>
                </a:solidFill>
              </a:rPr>
              <a:t>bodyName</a:t>
            </a:r>
            <a:r>
              <a:rPr lang="en-US" sz="2400" b="1" dirty="0">
                <a:solidFill>
                  <a:schemeClr val="bg1"/>
                </a:solidFill>
              </a:rPr>
              <a:t> throughout the declaration of the Star class.</a:t>
            </a:r>
          </a:p>
          <a:p>
            <a:pPr>
              <a:buNone/>
            </a:pPr>
            <a:endParaRPr lang="en-US" sz="2400" b="1" dirty="0">
              <a:solidFill>
                <a:schemeClr val="bg1"/>
              </a:solidFill>
            </a:endParaRPr>
          </a:p>
          <a:p>
            <a:pPr>
              <a:buNone/>
            </a:pPr>
            <a:r>
              <a:rPr lang="en-US" sz="2400" b="1" dirty="0">
                <a:solidFill>
                  <a:schemeClr val="bg1"/>
                </a:solidFill>
              </a:rPr>
              <a:t>D. The code will fail to compile if the name </a:t>
            </a:r>
            <a:r>
              <a:rPr lang="en-US" sz="2400" b="1" dirty="0" err="1">
                <a:solidFill>
                  <a:schemeClr val="bg1"/>
                </a:solidFill>
              </a:rPr>
              <a:t>starName</a:t>
            </a:r>
            <a:r>
              <a:rPr lang="en-US" sz="2400" b="1" dirty="0">
                <a:solidFill>
                  <a:schemeClr val="bg1"/>
                </a:solidFill>
              </a:rPr>
              <a:t> is replaced with the name </a:t>
            </a:r>
            <a:r>
              <a:rPr lang="en-US" sz="2400" b="1" dirty="0" err="1">
                <a:solidFill>
                  <a:schemeClr val="bg1"/>
                </a:solidFill>
              </a:rPr>
              <a:t>name</a:t>
            </a:r>
            <a:r>
              <a:rPr lang="en-US" sz="2400" b="1" dirty="0">
                <a:solidFill>
                  <a:schemeClr val="bg1"/>
                </a:solidFill>
              </a:rPr>
              <a:t> throughout the declaration of the Star class.</a:t>
            </a:r>
          </a:p>
          <a:p>
            <a:pPr>
              <a:buNone/>
            </a:pPr>
            <a:endParaRPr lang="en-US" sz="2400" b="1" dirty="0">
              <a:solidFill>
                <a:schemeClr val="bg1"/>
              </a:solidFill>
            </a:endParaRPr>
          </a:p>
          <a:p>
            <a:pPr>
              <a:buNone/>
            </a:pPr>
            <a:r>
              <a:rPr lang="en-US" sz="2400" b="1" dirty="0">
                <a:solidFill>
                  <a:schemeClr val="bg1"/>
                </a:solidFill>
              </a:rPr>
              <a:t>E. An instance of Planet is a valid instance of </a:t>
            </a:r>
            <a:r>
              <a:rPr lang="en-US" sz="2400" b="1" dirty="0" err="1">
                <a:solidFill>
                  <a:schemeClr val="bg1"/>
                </a:solidFill>
              </a:rPr>
              <a:t>HeavenlyBody</a:t>
            </a:r>
            <a:r>
              <a:rPr lang="en-US" sz="2400" b="1" dirty="0">
                <a:solidFill>
                  <a:schemeClr val="bg1"/>
                </a:solidFill>
              </a:rPr>
              <a:t>.</a:t>
            </a:r>
          </a:p>
          <a:p>
            <a:pPr>
              <a:buNone/>
            </a:pPr>
            <a:endParaRPr lang="en-US" sz="2400" b="1" dirty="0">
              <a:solidFill>
                <a:schemeClr val="bg1"/>
              </a:solidFill>
            </a:endParaRPr>
          </a:p>
          <a:p>
            <a:pPr>
              <a:buNone/>
            </a:pPr>
            <a:r>
              <a:rPr lang="en-US" sz="2400" b="1" dirty="0">
                <a:solidFill>
                  <a:schemeClr val="bg1"/>
                </a:solidFill>
              </a:rPr>
              <a:t>F. The code defines a Planet has-a Star relationship.</a:t>
            </a:r>
          </a:p>
          <a:p>
            <a:pPr>
              <a:buNone/>
            </a:pPr>
            <a:endParaRPr lang="en-US" sz="2400" b="1" dirty="0">
              <a:solidFill>
                <a:schemeClr val="bg1"/>
              </a:solidFill>
            </a:endParaRPr>
          </a:p>
          <a:p>
            <a:pPr>
              <a:buNone/>
            </a:pPr>
            <a:r>
              <a:rPr lang="en-US" sz="2400" b="1" dirty="0">
                <a:solidFill>
                  <a:srgbClr val="FFFF00"/>
                </a:solidFill>
              </a:rPr>
              <a:t>Answer:  B,C,D</a:t>
            </a:r>
          </a:p>
        </p:txBody>
      </p:sp>
    </p:spTree>
    <p:extLst>
      <p:ext uri="{BB962C8B-B14F-4D97-AF65-F5344CB8AC3E}">
        <p14:creationId xmlns:p14="http://schemas.microsoft.com/office/powerpoint/2010/main" val="369771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chemeClr val="bg1"/>
                </a:solidFill>
              </a:rPr>
              <a:t>Creating “String” Object</a:t>
            </a:r>
            <a:endParaRPr lang="en-IN" sz="4000" b="1" dirty="0">
              <a:solidFill>
                <a:schemeClr val="bg1"/>
              </a:solidFill>
            </a:endParaRPr>
          </a:p>
        </p:txBody>
      </p:sp>
      <p:sp>
        <p:nvSpPr>
          <p:cNvPr id="3" name="Content Placeholder 2"/>
          <p:cNvSpPr>
            <a:spLocks noGrp="1"/>
          </p:cNvSpPr>
          <p:nvPr>
            <p:ph sz="quarter" idx="1"/>
          </p:nvPr>
        </p:nvSpPr>
        <p:spPr/>
        <p:txBody>
          <a:bodyPr>
            <a:normAutofit/>
          </a:bodyPr>
          <a:lstStyle/>
          <a:p>
            <a:r>
              <a:rPr lang="en-IN" sz="2800" dirty="0">
                <a:solidFill>
                  <a:schemeClr val="bg1"/>
                </a:solidFill>
              </a:rPr>
              <a:t>Java provides 2 ways to create </a:t>
            </a:r>
            <a:r>
              <a:rPr lang="en-IN" sz="2800" dirty="0">
                <a:solidFill>
                  <a:srgbClr val="FFFF00"/>
                </a:solidFill>
              </a:rPr>
              <a:t>“String” </a:t>
            </a:r>
            <a:r>
              <a:rPr lang="en-IN" sz="2800" dirty="0">
                <a:solidFill>
                  <a:schemeClr val="bg1"/>
                </a:solidFill>
              </a:rPr>
              <a:t>objects</a:t>
            </a:r>
          </a:p>
          <a:p>
            <a:endParaRPr lang="en-IN" dirty="0"/>
          </a:p>
          <a:p>
            <a:pPr lvl="1"/>
            <a:r>
              <a:rPr lang="en-IN" sz="2600" dirty="0">
                <a:solidFill>
                  <a:schemeClr val="bg1"/>
                </a:solidFill>
              </a:rPr>
              <a:t>Using</a:t>
            </a:r>
            <a:r>
              <a:rPr lang="en-IN" sz="2600" dirty="0"/>
              <a:t> </a:t>
            </a:r>
            <a:r>
              <a:rPr lang="en-IN" sz="2600" b="1" dirty="0">
                <a:solidFill>
                  <a:srgbClr val="00B0F0"/>
                </a:solidFill>
              </a:rPr>
              <a:t>“String Literal”</a:t>
            </a:r>
          </a:p>
          <a:p>
            <a:pPr lvl="1"/>
            <a:endParaRPr lang="en-US" sz="2600" dirty="0"/>
          </a:p>
          <a:p>
            <a:pPr lvl="1"/>
            <a:r>
              <a:rPr lang="en-US" sz="2600" dirty="0">
                <a:solidFill>
                  <a:schemeClr val="bg1"/>
                </a:solidFill>
              </a:rPr>
              <a:t>Using</a:t>
            </a:r>
            <a:r>
              <a:rPr lang="en-US" sz="2600" dirty="0"/>
              <a:t> </a:t>
            </a:r>
            <a:r>
              <a:rPr lang="en-US" sz="2600" b="1" dirty="0">
                <a:solidFill>
                  <a:srgbClr val="00B0F0"/>
                </a:solidFill>
              </a:rPr>
              <a:t>new</a:t>
            </a:r>
            <a:r>
              <a:rPr lang="en-US" sz="2600" dirty="0"/>
              <a:t> </a:t>
            </a:r>
            <a:r>
              <a:rPr lang="en-US" sz="2600" dirty="0">
                <a:solidFill>
                  <a:schemeClr val="bg1"/>
                </a:solidFill>
              </a:rPr>
              <a:t>keyword</a:t>
            </a:r>
            <a:endParaRPr lang="en-IN" sz="2600" dirty="0">
              <a:solidFill>
                <a:schemeClr val="bg1"/>
              </a:solidFill>
            </a:endParaRPr>
          </a:p>
          <a:p>
            <a:endParaRPr lang="en-US" dirty="0"/>
          </a:p>
          <a:p>
            <a:pPr lvl="1">
              <a:buNone/>
            </a:pPr>
            <a:endParaRPr lang="en-IN" dirty="0"/>
          </a:p>
          <a:p>
            <a:pPr lvl="1"/>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sz="4000" b="1" dirty="0">
                <a:solidFill>
                  <a:schemeClr val="bg1"/>
                </a:solidFill>
              </a:rPr>
              <a:t>String  Literals…</a:t>
            </a:r>
          </a:p>
        </p:txBody>
      </p:sp>
      <p:sp>
        <p:nvSpPr>
          <p:cNvPr id="6147" name="Rectangle 3"/>
          <p:cNvSpPr>
            <a:spLocks noGrp="1" noChangeArrowheads="1"/>
          </p:cNvSpPr>
          <p:nvPr>
            <p:ph type="body" idx="1"/>
          </p:nvPr>
        </p:nvSpPr>
        <p:spPr/>
        <p:txBody>
          <a:bodyPr/>
          <a:lstStyle/>
          <a:p>
            <a:pPr eaLnBrk="1" hangingPunct="1"/>
            <a:r>
              <a:rPr lang="en-US" sz="2800" dirty="0">
                <a:solidFill>
                  <a:schemeClr val="bg1"/>
                </a:solidFill>
              </a:rPr>
              <a:t>are anonymous objects of the </a:t>
            </a:r>
            <a:r>
              <a:rPr lang="en-US" sz="2800" dirty="0">
                <a:solidFill>
                  <a:srgbClr val="FFFF00"/>
                </a:solidFill>
              </a:rPr>
              <a:t>String</a:t>
            </a:r>
            <a:r>
              <a:rPr lang="en-US" sz="2800" dirty="0">
                <a:solidFill>
                  <a:schemeClr val="bg1"/>
                </a:solidFill>
              </a:rPr>
              <a:t> class</a:t>
            </a:r>
          </a:p>
          <a:p>
            <a:pPr eaLnBrk="1" hangingPunct="1"/>
            <a:endParaRPr lang="en-US" sz="2800" dirty="0"/>
          </a:p>
          <a:p>
            <a:pPr eaLnBrk="1" hangingPunct="1"/>
            <a:r>
              <a:rPr lang="en-US" sz="2800" dirty="0">
                <a:solidFill>
                  <a:schemeClr val="bg1"/>
                </a:solidFill>
              </a:rPr>
              <a:t>are defined by enclosing text in double quotes.  </a:t>
            </a:r>
            <a:r>
              <a:rPr lang="en-US" sz="2800" b="1" dirty="0">
                <a:solidFill>
                  <a:schemeClr val="accent6">
                    <a:lumMod val="60000"/>
                    <a:lumOff val="40000"/>
                  </a:schemeClr>
                </a:solidFill>
              </a:rPr>
              <a:t>“Bhopal”</a:t>
            </a:r>
          </a:p>
          <a:p>
            <a:pPr eaLnBrk="1" hangingPunct="1"/>
            <a:endParaRPr lang="en-US" sz="2800" dirty="0"/>
          </a:p>
          <a:p>
            <a:pPr eaLnBrk="1" hangingPunct="1"/>
            <a:r>
              <a:rPr lang="en-US" sz="2800" dirty="0">
                <a:solidFill>
                  <a:schemeClr val="bg1"/>
                </a:solidFill>
              </a:rPr>
              <a:t>can be passed to methods and constructors as parameters.</a:t>
            </a:r>
          </a:p>
          <a:p>
            <a:pPr eaLnBrk="1" hangingPunct="1"/>
            <a:endParaRPr lang="en-US" sz="2800" dirty="0"/>
          </a:p>
          <a:p>
            <a:pPr eaLnBrk="1" hangingPunct="1"/>
            <a:r>
              <a:rPr lang="en-US" sz="2800" dirty="0">
                <a:solidFill>
                  <a:schemeClr val="bg1"/>
                </a:solidFill>
              </a:rPr>
              <a:t>have methods we can call.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2" dur="500"/>
                                        <p:tgtEl>
                                          <p:spTgt spid="61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animEffect transition="in" filter="blinds(horizontal)">
                                      <p:cBhvr>
                                        <p:cTn id="17" dur="500"/>
                                        <p:tgtEl>
                                          <p:spTgt spid="614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7">
                                            <p:txEl>
                                              <p:pRg st="6" end="6"/>
                                            </p:txEl>
                                          </p:spTgt>
                                        </p:tgtEl>
                                        <p:attrNameLst>
                                          <p:attrName>style.visibility</p:attrName>
                                        </p:attrNameLst>
                                      </p:cBhvr>
                                      <p:to>
                                        <p:strVal val="visible"/>
                                      </p:to>
                                    </p:set>
                                    <p:animEffect transition="in" filter="blinds(horizontal)">
                                      <p:cBhvr>
                                        <p:cTn id="22" dur="500"/>
                                        <p:tgtEl>
                                          <p:spTgt spid="6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5432</TotalTime>
  <Words>5099</Words>
  <Application>Microsoft Office PowerPoint</Application>
  <PresentationFormat>On-screen Show (4:3)</PresentationFormat>
  <Paragraphs>822</Paragraphs>
  <Slides>75</Slides>
  <Notes>45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75</vt:i4>
      </vt:variant>
    </vt:vector>
  </HeadingPairs>
  <TitlesOfParts>
    <vt:vector size="84" baseType="lpstr">
      <vt:lpstr>Arial</vt:lpstr>
      <vt:lpstr>Arial Black</vt:lpstr>
      <vt:lpstr>Calibri</vt:lpstr>
      <vt:lpstr>Corbel</vt:lpstr>
      <vt:lpstr>Courier New</vt:lpstr>
      <vt:lpstr>Lucida Console</vt:lpstr>
      <vt:lpstr>Trebuchet MS</vt:lpstr>
      <vt:lpstr>Wingdings</vt:lpstr>
      <vt:lpstr>Office Theme</vt:lpstr>
      <vt:lpstr>JAVA INTERVIEW BOOTCAMP  CORE CONCEPTS </vt:lpstr>
      <vt:lpstr>CHAPTER 20</vt:lpstr>
      <vt:lpstr>What  Is  A  String ?</vt:lpstr>
      <vt:lpstr>How To Represent Strings In Java ?</vt:lpstr>
      <vt:lpstr>String V/s StringBuffer V/s StringBuilder</vt:lpstr>
      <vt:lpstr>Important Facts About “String”</vt:lpstr>
      <vt:lpstr>What  Is  An Immutable Object ?</vt:lpstr>
      <vt:lpstr>Creating “String” Object</vt:lpstr>
      <vt:lpstr>String  Literals…</vt:lpstr>
      <vt:lpstr>String Literal Examples</vt:lpstr>
      <vt:lpstr>Using  The  new Keyword</vt:lpstr>
      <vt:lpstr>What Is The Difference  ?</vt:lpstr>
      <vt:lpstr>What Is The Difference  ?</vt:lpstr>
      <vt:lpstr>Empty Strings</vt:lpstr>
      <vt:lpstr>No Argument Constructors</vt:lpstr>
      <vt:lpstr>Copy Constructors</vt:lpstr>
      <vt:lpstr>Other Constructors</vt:lpstr>
      <vt:lpstr>Methods — length, charAt</vt:lpstr>
      <vt:lpstr>What Is The Output ?</vt:lpstr>
      <vt:lpstr>Why  ?</vt:lpstr>
      <vt:lpstr>Methods — substring</vt:lpstr>
      <vt:lpstr>Methods — Find (indexOf)</vt:lpstr>
      <vt:lpstr>Methods — Concatenation</vt:lpstr>
      <vt:lpstr>Methods — Equality</vt:lpstr>
      <vt:lpstr>Methods — Comparisons</vt:lpstr>
      <vt:lpstr>Methods — Comparisons</vt:lpstr>
      <vt:lpstr>Methods — trim</vt:lpstr>
      <vt:lpstr>Methods — replace</vt:lpstr>
      <vt:lpstr>Methods — Changing Case</vt:lpstr>
      <vt:lpstr>Convert Numbers to Strings</vt:lpstr>
      <vt:lpstr>The  StringBuffer  class</vt:lpstr>
      <vt:lpstr>StringBuffer Constructors</vt:lpstr>
      <vt:lpstr>StringBuffer Methods</vt:lpstr>
      <vt:lpstr>StringBuffer Methods</vt:lpstr>
      <vt:lpstr>append( ) Example</vt:lpstr>
      <vt:lpstr>setCharAt( )</vt:lpstr>
      <vt:lpstr>Inserting characters</vt:lpstr>
      <vt:lpstr>insert( ) Example</vt:lpstr>
      <vt:lpstr>Reverse the String Buffer</vt:lpstr>
      <vt:lpstr>Deleting Characters</vt:lpstr>
      <vt:lpstr>delete( ) Example</vt:lpstr>
      <vt:lpstr>String V/s StringBuffer</vt:lpstr>
      <vt:lpstr>What About StringBuilder ?</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Comp08</dc:creator>
  <cp:lastModifiedBy>sachin kapoor</cp:lastModifiedBy>
  <cp:revision>865</cp:revision>
  <dcterms:created xsi:type="dcterms:W3CDTF">2017-12-26T10:06:07Z</dcterms:created>
  <dcterms:modified xsi:type="dcterms:W3CDTF">2020-10-14T07:30:12Z</dcterms:modified>
</cp:coreProperties>
</file>