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1169" r:id="rId2"/>
    <p:sldId id="256" r:id="rId3"/>
    <p:sldId id="415" r:id="rId4"/>
    <p:sldId id="1191" r:id="rId5"/>
    <p:sldId id="416" r:id="rId6"/>
    <p:sldId id="417" r:id="rId7"/>
    <p:sldId id="418" r:id="rId8"/>
    <p:sldId id="1192" r:id="rId9"/>
    <p:sldId id="405" r:id="rId10"/>
    <p:sldId id="419" r:id="rId11"/>
    <p:sldId id="1190" r:id="rId12"/>
    <p:sldId id="420" r:id="rId13"/>
    <p:sldId id="421" r:id="rId14"/>
    <p:sldId id="422" r:id="rId15"/>
    <p:sldId id="423" r:id="rId16"/>
    <p:sldId id="424" r:id="rId17"/>
    <p:sldId id="426" r:id="rId18"/>
    <p:sldId id="427" r:id="rId19"/>
    <p:sldId id="432" r:id="rId20"/>
    <p:sldId id="433" r:id="rId21"/>
    <p:sldId id="434" r:id="rId22"/>
    <p:sldId id="442" r:id="rId23"/>
    <p:sldId id="44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FB21DFD-D65C-4069-A768-2365399F6D2B}"/>
    <pc:docChg chg="delSld modSld">
      <pc:chgData name="Sharma Computer Academy" userId="08476b32c11f4418" providerId="LiveId" clId="{1FB21DFD-D65C-4069-A768-2365399F6D2B}" dt="2020-11-26T05:11:42.482" v="2" actId="47"/>
      <pc:docMkLst>
        <pc:docMk/>
      </pc:docMkLst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03793018" sldId="258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54298981" sldId="259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837637878" sldId="260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45136445" sldId="262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593537923" sldId="263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1354706772" sldId="264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48085511" sldId="267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1594430930" sldId="268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537099853" sldId="269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270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187380583" sldId="311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12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375151983" sldId="314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321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075961292" sldId="326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48085511" sldId="327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48085511" sldId="328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48085511" sldId="329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48085511" sldId="330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48085511" sldId="331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48085511" sldId="332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48085511" sldId="333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48085511" sldId="334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48085511" sldId="335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48085511" sldId="336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48085511" sldId="337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48085511" sldId="338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1594430930" sldId="339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40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41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42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43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44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45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46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47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48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49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50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51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52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53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54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55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56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57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58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59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60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61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62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63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64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65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66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67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68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69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70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71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72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73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74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75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76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77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78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80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81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82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83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1594430930" sldId="384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1594430930" sldId="387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1594430930" sldId="388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89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90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92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93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394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075961292" sldId="395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075961292" sldId="396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97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98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399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400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075961292" sldId="401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4290497" sldId="402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075961292" sldId="403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075961292" sldId="404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1594430930" sldId="406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407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408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409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410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411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412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413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120417026" sldId="414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25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28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29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31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35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36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37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38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39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40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43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44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45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46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47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48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49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50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51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52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94430930" sldId="453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54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55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56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57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60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61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62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63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64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65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66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67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68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69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70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71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72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612689035" sldId="473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612689035" sldId="474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612689035" sldId="475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76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77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78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79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80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81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82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83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84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85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86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87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88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489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491376924" sldId="491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491376924" sldId="492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491376924" sldId="493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491376924" sldId="494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491376924" sldId="495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491376924" sldId="496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491376924" sldId="497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491376924" sldId="498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491376924" sldId="499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500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501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503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504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375151983" sldId="505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375151983" sldId="506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375151983" sldId="507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146934144" sldId="508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52209262" sldId="509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690951093" sldId="510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205800892" sldId="511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060836723" sldId="512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596627772" sldId="513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724118941" sldId="514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376558747" sldId="515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974770163" sldId="517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362417963" sldId="518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232395501" sldId="519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352484571" sldId="520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829539500" sldId="521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290127810" sldId="522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908142694" sldId="523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698126766" sldId="525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44616441" sldId="526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07836579" sldId="527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713397883" sldId="528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046713856" sldId="529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583662270" sldId="530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4124579522" sldId="531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369992397" sldId="532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652137216" sldId="533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239524326" sldId="534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625077827" sldId="535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2464183425" sldId="536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889482276" sldId="537"/>
        </pc:sldMkLst>
      </pc:sldChg>
      <pc:sldChg chg="modSp mod">
        <pc:chgData name="Sharma Computer Academy" userId="08476b32c11f4418" providerId="LiveId" clId="{1FB21DFD-D65C-4069-A768-2365399F6D2B}" dt="2020-11-26T05:10:51.004" v="0" actId="20577"/>
        <pc:sldMkLst>
          <pc:docMk/>
          <pc:sldMk cId="0" sldId="1169"/>
        </pc:sldMkLst>
        <pc:spChg chg="mod">
          <ac:chgData name="Sharma Computer Academy" userId="08476b32c11f4418" providerId="LiveId" clId="{1FB21DFD-D65C-4069-A768-2365399F6D2B}" dt="2020-11-26T05:10:51.004" v="0" actId="20577"/>
          <ac:spMkLst>
            <pc:docMk/>
            <pc:sldMk cId="0" sldId="116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106022745" sldId="1170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158716792" sldId="1171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975660195" sldId="1172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267716701" sldId="1173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727242232" sldId="1174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58688014" sldId="1175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493056288" sldId="1176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1365462698" sldId="1177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294230844" sldId="1178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617387224" sldId="1180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861232242" sldId="1181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437326988" sldId="1182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819766421" sldId="1183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1287782340" sldId="1184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314631761" sldId="1185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743576512" sldId="1186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2345015560" sldId="1187"/>
        </pc:sldMkLst>
      </pc:sldChg>
      <pc:sldChg chg="del">
        <pc:chgData name="Sharma Computer Academy" userId="08476b32c11f4418" providerId="LiveId" clId="{1FB21DFD-D65C-4069-A768-2365399F6D2B}" dt="2020-11-26T05:11:12.825" v="1" actId="47"/>
        <pc:sldMkLst>
          <pc:docMk/>
          <pc:sldMk cId="554276244" sldId="1189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4157751123" sldId="1193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438590972" sldId="1194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4110945842" sldId="1195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3557621273" sldId="1196"/>
        </pc:sldMkLst>
      </pc:sldChg>
      <pc:sldChg chg="del">
        <pc:chgData name="Sharma Computer Academy" userId="08476b32c11f4418" providerId="LiveId" clId="{1FB21DFD-D65C-4069-A768-2365399F6D2B}" dt="2020-11-26T05:11:42.482" v="2" actId="47"/>
        <pc:sldMkLst>
          <pc:docMk/>
          <pc:sldMk cId="1702057321" sldId="11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11/26/2020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22-Part 5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Collections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Comparable 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Why the previous code gave </a:t>
            </a:r>
            <a:r>
              <a:rPr lang="en-IN" b="1" dirty="0" err="1"/>
              <a:t>ClassCastException</a:t>
            </a:r>
            <a:r>
              <a:rPr lang="en-IN" b="1" dirty="0"/>
              <a:t> ?</a:t>
            </a:r>
          </a:p>
          <a:p>
            <a:pPr>
              <a:buNone/>
            </a:pPr>
            <a:endParaRPr lang="en-IN" dirty="0"/>
          </a:p>
          <a:p>
            <a:r>
              <a:rPr lang="en-US" dirty="0"/>
              <a:t>For any object which we add to the </a:t>
            </a:r>
            <a:r>
              <a:rPr lang="en-US" b="1" dirty="0" err="1">
                <a:solidFill>
                  <a:srgbClr val="0070C0"/>
                </a:solidFill>
              </a:rPr>
              <a:t>TreeSet</a:t>
            </a:r>
            <a:r>
              <a:rPr lang="en-US" dirty="0"/>
              <a:t> created using default constructor , then 2 conditions must be compulsorily satisfied:</a:t>
            </a:r>
          </a:p>
          <a:p>
            <a:pPr>
              <a:buNone/>
            </a:pPr>
            <a:r>
              <a:rPr lang="en-US" dirty="0"/>
              <a:t>	1	The objects added must be homogeneous</a:t>
            </a:r>
          </a:p>
          <a:p>
            <a:pPr>
              <a:buNone/>
            </a:pPr>
            <a:r>
              <a:rPr lang="en-US" dirty="0"/>
              <a:t>	2	The objects must be comparable i.e. the class must implement the </a:t>
            </a:r>
            <a:r>
              <a:rPr lang="en-US" b="1" dirty="0" err="1">
                <a:solidFill>
                  <a:srgbClr val="0070C0"/>
                </a:solidFill>
              </a:rPr>
              <a:t>java.lang.Comparable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interface.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our case since </a:t>
            </a:r>
            <a:r>
              <a:rPr lang="en-US" b="1" dirty="0" err="1">
                <a:solidFill>
                  <a:srgbClr val="0070C0"/>
                </a:solidFill>
              </a:rPr>
              <a:t>StringBuffer</a:t>
            </a:r>
            <a:r>
              <a:rPr lang="en-US" dirty="0"/>
              <a:t> has not implemented the </a:t>
            </a:r>
          </a:p>
          <a:p>
            <a:pPr>
              <a:buNone/>
            </a:pPr>
            <a:r>
              <a:rPr lang="en-US" dirty="0"/>
              <a:t>Comparable interface, a </a:t>
            </a:r>
            <a:r>
              <a:rPr lang="en-US" dirty="0" err="1">
                <a:solidFill>
                  <a:srgbClr val="0070C0"/>
                </a:solidFill>
              </a:rPr>
              <a:t>ClassCastException</a:t>
            </a:r>
            <a:r>
              <a:rPr lang="en-US" dirty="0"/>
              <a:t> </a:t>
            </a:r>
            <a:r>
              <a:rPr lang="en-US" dirty="0" err="1"/>
              <a:t>arised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Note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From Java 11 onwards , the class </a:t>
            </a:r>
            <a:r>
              <a:rPr lang="en-US" b="1" dirty="0" err="1"/>
              <a:t>StringBuffer</a:t>
            </a:r>
            <a:r>
              <a:rPr lang="en-US" b="1" dirty="0"/>
              <a:t> has implemented Comparable interface </a:t>
            </a:r>
          </a:p>
          <a:p>
            <a:endParaRPr lang="en-US" b="1" dirty="0"/>
          </a:p>
          <a:p>
            <a:r>
              <a:rPr lang="en-US" b="1" dirty="0"/>
              <a:t>Hence from Java 11 onwards we are allowed to add </a:t>
            </a:r>
            <a:r>
              <a:rPr lang="en-US" b="1" dirty="0" err="1"/>
              <a:t>StringBuffer</a:t>
            </a:r>
            <a:r>
              <a:rPr lang="en-US" b="1" dirty="0"/>
              <a:t> objects in </a:t>
            </a:r>
            <a:r>
              <a:rPr lang="en-US" b="1" dirty="0" err="1"/>
              <a:t>TreeSet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Comparable 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Comparable</a:t>
            </a:r>
            <a:r>
              <a:rPr lang="en-IN" dirty="0"/>
              <a:t> interface is </a:t>
            </a:r>
            <a:r>
              <a:rPr lang="en-IN" b="1" dirty="0">
                <a:solidFill>
                  <a:srgbClr val="00B050"/>
                </a:solidFill>
              </a:rPr>
              <a:t>used to order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objects</a:t>
            </a:r>
            <a:r>
              <a:rPr lang="en-IN" dirty="0"/>
              <a:t> of </a:t>
            </a:r>
            <a:r>
              <a:rPr lang="en-IN" b="1" dirty="0">
                <a:solidFill>
                  <a:srgbClr val="002060"/>
                </a:solidFill>
              </a:rPr>
              <a:t>pre-defined class.</a:t>
            </a:r>
          </a:p>
          <a:p>
            <a:endParaRPr lang="en-IN" dirty="0"/>
          </a:p>
          <a:p>
            <a:endParaRPr lang="en-IN" b="1" dirty="0">
              <a:solidFill>
                <a:srgbClr val="7030A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This interface </a:t>
            </a:r>
            <a:r>
              <a:rPr lang="en-IN" dirty="0"/>
              <a:t>is found in </a:t>
            </a:r>
            <a:r>
              <a:rPr lang="en-IN" b="1" dirty="0" err="1">
                <a:solidFill>
                  <a:srgbClr val="0070C0"/>
                </a:solidFill>
              </a:rPr>
              <a:t>java.lang</a:t>
            </a:r>
            <a:r>
              <a:rPr lang="en-IN" dirty="0"/>
              <a:t> package and </a:t>
            </a:r>
            <a:r>
              <a:rPr lang="en-IN" b="1" dirty="0">
                <a:solidFill>
                  <a:srgbClr val="002060"/>
                </a:solidFill>
              </a:rPr>
              <a:t>contains only one method </a:t>
            </a:r>
            <a:r>
              <a:rPr lang="en-IN" dirty="0"/>
              <a:t>named </a:t>
            </a:r>
            <a:r>
              <a:rPr lang="en-IN" b="1" dirty="0" err="1">
                <a:solidFill>
                  <a:srgbClr val="C00000"/>
                </a:solidFill>
              </a:rPr>
              <a:t>compareTo</a:t>
            </a:r>
            <a:r>
              <a:rPr lang="en-IN" b="1" dirty="0">
                <a:solidFill>
                  <a:srgbClr val="C00000"/>
                </a:solidFill>
              </a:rPr>
              <a:t>(Object).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provides only </a:t>
            </a:r>
            <a:r>
              <a:rPr lang="en-IN" b="1" dirty="0">
                <a:solidFill>
                  <a:schemeClr val="tx2"/>
                </a:solidFill>
              </a:rPr>
              <a:t>single sorting sequence </a:t>
            </a:r>
            <a:r>
              <a:rPr lang="en-IN" dirty="0"/>
              <a:t>i.e. we can </a:t>
            </a:r>
            <a:r>
              <a:rPr lang="en-IN" b="1" dirty="0">
                <a:solidFill>
                  <a:srgbClr val="0070C0"/>
                </a:solidFill>
              </a:rPr>
              <a:t>sort the elements </a:t>
            </a:r>
            <a:r>
              <a:rPr lang="en-IN" dirty="0"/>
              <a:t>on based on </a:t>
            </a:r>
            <a:r>
              <a:rPr lang="en-IN" b="1" dirty="0">
                <a:solidFill>
                  <a:srgbClr val="00B050"/>
                </a:solidFill>
              </a:rPr>
              <a:t>single data-member </a:t>
            </a:r>
            <a:r>
              <a:rPr lang="en-IN" dirty="0"/>
              <a:t>only.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Comparable 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public </a:t>
            </a:r>
            <a:r>
              <a:rPr lang="en-IN" b="1" dirty="0" err="1">
                <a:solidFill>
                  <a:srgbClr val="0070C0"/>
                </a:solidFill>
              </a:rPr>
              <a:t>int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(Object o) 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dirty="0"/>
              <a:t>Compares </a:t>
            </a:r>
            <a:r>
              <a:rPr lang="en-IN" b="1" dirty="0">
                <a:solidFill>
                  <a:srgbClr val="0070C0"/>
                </a:solidFill>
              </a:rPr>
              <a:t>this</a:t>
            </a:r>
            <a:r>
              <a:rPr lang="en-IN" dirty="0"/>
              <a:t> object with the </a:t>
            </a:r>
            <a:r>
              <a:rPr lang="en-IN" b="1" dirty="0">
                <a:solidFill>
                  <a:srgbClr val="0070C0"/>
                </a:solidFill>
              </a:rPr>
              <a:t>specified object </a:t>
            </a:r>
            <a:r>
              <a:rPr lang="en-IN" dirty="0"/>
              <a:t>for order. 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Returns</a:t>
            </a:r>
            <a:r>
              <a:rPr lang="en-IN" dirty="0"/>
              <a:t> a </a:t>
            </a:r>
            <a:r>
              <a:rPr lang="en-IN" b="1" u="sng" dirty="0">
                <a:solidFill>
                  <a:srgbClr val="00B050"/>
                </a:solidFill>
              </a:rPr>
              <a:t>negative integer </a:t>
            </a:r>
            <a:r>
              <a:rPr lang="en-IN" dirty="0" err="1">
                <a:solidFill>
                  <a:srgbClr val="FF0000"/>
                </a:solidFill>
              </a:rPr>
              <a:t>iff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this</a:t>
            </a:r>
            <a:r>
              <a:rPr lang="en-IN" dirty="0"/>
              <a:t> object is </a:t>
            </a:r>
            <a:r>
              <a:rPr lang="en-IN" b="1" dirty="0">
                <a:solidFill>
                  <a:srgbClr val="7030A0"/>
                </a:solidFill>
              </a:rPr>
              <a:t>less than </a:t>
            </a:r>
            <a:r>
              <a:rPr lang="en-IN" b="1" dirty="0">
                <a:solidFill>
                  <a:srgbClr val="C00000"/>
                </a:solidFill>
              </a:rPr>
              <a:t>specified </a:t>
            </a:r>
            <a:r>
              <a:rPr lang="en-IN" dirty="0"/>
              <a:t>object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Returns</a:t>
            </a:r>
            <a:r>
              <a:rPr lang="en-IN" dirty="0"/>
              <a:t> a </a:t>
            </a:r>
            <a:r>
              <a:rPr lang="en-IN" b="1" u="sng" dirty="0">
                <a:solidFill>
                  <a:srgbClr val="00B050"/>
                </a:solidFill>
              </a:rPr>
              <a:t>positive integer </a:t>
            </a:r>
            <a:r>
              <a:rPr lang="en-IN" dirty="0" err="1">
                <a:solidFill>
                  <a:srgbClr val="FF0000"/>
                </a:solidFill>
              </a:rPr>
              <a:t>iff</a:t>
            </a: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this</a:t>
            </a:r>
            <a:r>
              <a:rPr lang="en-IN" dirty="0"/>
              <a:t> object is </a:t>
            </a:r>
            <a:r>
              <a:rPr lang="en-IN" b="1" dirty="0">
                <a:solidFill>
                  <a:srgbClr val="7030A0"/>
                </a:solidFill>
              </a:rPr>
              <a:t>greater than </a:t>
            </a:r>
            <a:r>
              <a:rPr lang="en-IN" b="1" dirty="0">
                <a:solidFill>
                  <a:srgbClr val="C00000"/>
                </a:solidFill>
              </a:rPr>
              <a:t>specified </a:t>
            </a:r>
            <a:r>
              <a:rPr lang="en-IN" dirty="0"/>
              <a:t>object </a:t>
            </a:r>
          </a:p>
          <a:p>
            <a:pPr lvl="1"/>
            <a:endParaRPr lang="en-IN" dirty="0">
              <a:solidFill>
                <a:srgbClr val="00B050"/>
              </a:solidFill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Returns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b="1" u="sng" dirty="0">
                <a:solidFill>
                  <a:srgbClr val="00B050"/>
                </a:solidFill>
              </a:rPr>
              <a:t>zero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iff</a:t>
            </a:r>
            <a:r>
              <a:rPr lang="en-IN" dirty="0"/>
              <a:t>  </a:t>
            </a:r>
            <a:r>
              <a:rPr lang="en-IN" b="1" dirty="0">
                <a:solidFill>
                  <a:srgbClr val="0070C0"/>
                </a:solidFill>
              </a:rPr>
              <a:t>this</a:t>
            </a:r>
            <a:r>
              <a:rPr lang="en-IN" dirty="0"/>
              <a:t> object is </a:t>
            </a:r>
            <a:r>
              <a:rPr lang="en-IN" b="1" dirty="0">
                <a:solidFill>
                  <a:srgbClr val="7030A0"/>
                </a:solidFill>
              </a:rPr>
              <a:t>equal to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specified</a:t>
            </a:r>
            <a:r>
              <a:rPr lang="en-IN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Well Known </a:t>
            </a:r>
            <a:r>
              <a:rPr lang="en-US" dirty="0" err="1"/>
              <a:t>Implmentation</a:t>
            </a:r>
            <a:r>
              <a:rPr lang="en-US" dirty="0"/>
              <a:t> Classes Of Comparable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String</a:t>
            </a:r>
          </a:p>
          <a:p>
            <a:r>
              <a:rPr lang="en-US" b="1" dirty="0">
                <a:solidFill>
                  <a:srgbClr val="0070C0"/>
                </a:solidFill>
              </a:rPr>
              <a:t>All Wrapper classes</a:t>
            </a:r>
          </a:p>
          <a:p>
            <a:r>
              <a:rPr lang="en-US" b="1" dirty="0">
                <a:solidFill>
                  <a:srgbClr val="0070C0"/>
                </a:solidFill>
              </a:rPr>
              <a:t>Both the Date classes</a:t>
            </a:r>
          </a:p>
          <a:p>
            <a:r>
              <a:rPr lang="en-US" b="1" dirty="0">
                <a:solidFill>
                  <a:srgbClr val="0070C0"/>
                </a:solidFill>
              </a:rPr>
              <a:t>Calendar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GregorianCalendar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File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and lot many. . 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 ) </a:t>
            </a:r>
            <a:r>
              <a:rPr lang="en-US" dirty="0" err="1"/>
              <a:t>behaviour</a:t>
            </a:r>
            <a:r>
              <a:rPr lang="en-US" dirty="0"/>
              <a:t> with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A".compareTo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("B"));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B".compareTo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("A"));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A".compareTo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("a"));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A".compareTo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(null)); 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-1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-32</a:t>
            </a:r>
          </a:p>
          <a:p>
            <a:pPr>
              <a:buNone/>
            </a:pPr>
            <a:r>
              <a:rPr lang="en-US" dirty="0" err="1">
                <a:solidFill>
                  <a:srgbClr val="0070C0"/>
                </a:solidFill>
              </a:rPr>
              <a:t>NullPointerException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/>
              <a:t>TreeSet</a:t>
            </a:r>
            <a:r>
              <a:rPr lang="en-US" dirty="0"/>
              <a:t> Uses </a:t>
            </a:r>
            <a:r>
              <a:rPr lang="en-US" dirty="0" err="1"/>
              <a:t>compareTo</a:t>
            </a:r>
            <a:r>
              <a:rPr lang="en-US" dirty="0"/>
              <a:t>( )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Whenever</a:t>
            </a:r>
            <a:r>
              <a:rPr lang="en-US" dirty="0"/>
              <a:t> we use the </a:t>
            </a:r>
            <a:r>
              <a:rPr lang="en-US" b="1" dirty="0">
                <a:solidFill>
                  <a:srgbClr val="C00000"/>
                </a:solidFill>
              </a:rPr>
              <a:t>default constructor </a:t>
            </a:r>
            <a:r>
              <a:rPr lang="en-US" dirty="0"/>
              <a:t>of </a:t>
            </a:r>
            <a:r>
              <a:rPr lang="en-US" b="1" dirty="0" err="1">
                <a:solidFill>
                  <a:srgbClr val="0070C0"/>
                </a:solidFill>
              </a:rPr>
              <a:t>TreeSet</a:t>
            </a:r>
            <a:r>
              <a:rPr lang="en-US" dirty="0"/>
              <a:t> to 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create it’s object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add the values in it </a:t>
            </a:r>
            <a:r>
              <a:rPr lang="en-US" dirty="0"/>
              <a:t>, then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JVM 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by default calls</a:t>
            </a:r>
            <a:r>
              <a:rPr lang="en-US" dirty="0"/>
              <a:t> the </a:t>
            </a:r>
            <a:r>
              <a:rPr lang="en-US" b="1" dirty="0" err="1">
                <a:solidFill>
                  <a:srgbClr val="0070C0"/>
                </a:solidFill>
              </a:rPr>
              <a:t>compareTo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method of the </a:t>
            </a:r>
            <a:r>
              <a:rPr lang="en-US" b="1" dirty="0">
                <a:solidFill>
                  <a:srgbClr val="002060"/>
                </a:solidFill>
              </a:rPr>
              <a:t>class to 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which the object belongs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</a:rPr>
              <a:t>Based on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return value </a:t>
            </a:r>
            <a:r>
              <a:rPr lang="en-US" dirty="0"/>
              <a:t>of this </a:t>
            </a:r>
            <a:r>
              <a:rPr lang="en-US" b="1" dirty="0">
                <a:solidFill>
                  <a:srgbClr val="0070C0"/>
                </a:solidFill>
              </a:rPr>
              <a:t>method</a:t>
            </a:r>
            <a:r>
              <a:rPr lang="en-US" dirty="0"/>
              <a:t> it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decides </a:t>
            </a:r>
          </a:p>
          <a:p>
            <a:pPr>
              <a:buNone/>
            </a:pPr>
            <a:r>
              <a:rPr lang="en-US" dirty="0"/>
              <a:t>where to </a:t>
            </a:r>
            <a:r>
              <a:rPr lang="en-US" b="1" dirty="0">
                <a:solidFill>
                  <a:srgbClr val="7030A0"/>
                </a:solidFill>
              </a:rPr>
              <a:t>place the object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tree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This is called default natural sorting order</a:t>
            </a:r>
            <a:endParaRPr lang="en-IN" b="1" u="sng" dirty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/>
              <a:t>TreeSet</a:t>
            </a:r>
            <a:r>
              <a:rPr lang="en-US" dirty="0"/>
              <a:t> Uses </a:t>
            </a:r>
            <a:r>
              <a:rPr lang="en-US" dirty="0" err="1"/>
              <a:t>compareTo</a:t>
            </a:r>
            <a:r>
              <a:rPr lang="en-US" dirty="0"/>
              <a:t>( )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Following are the steps it follows: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For the first object </a:t>
            </a:r>
            <a:r>
              <a:rPr lang="en-US" dirty="0"/>
              <a:t>no </a:t>
            </a:r>
            <a:r>
              <a:rPr lang="en-US" b="1" dirty="0" err="1">
                <a:solidFill>
                  <a:srgbClr val="0070C0"/>
                </a:solidFill>
              </a:rPr>
              <a:t>compareTo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method is called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For the second object </a:t>
            </a:r>
            <a:r>
              <a:rPr lang="en-US" dirty="0"/>
              <a:t>it calls the </a:t>
            </a:r>
            <a:r>
              <a:rPr lang="en-US" b="1" dirty="0" err="1">
                <a:solidFill>
                  <a:srgbClr val="0070C0"/>
                </a:solidFill>
              </a:rPr>
              <a:t>compareTo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method with the </a:t>
            </a:r>
            <a:r>
              <a:rPr lang="en-US" b="1" dirty="0">
                <a:solidFill>
                  <a:srgbClr val="7030A0"/>
                </a:solidFill>
              </a:rPr>
              <a:t>current object </a:t>
            </a:r>
            <a:r>
              <a:rPr lang="en-US" dirty="0"/>
              <a:t>as </a:t>
            </a:r>
            <a:r>
              <a:rPr lang="en-US" b="1" dirty="0">
                <a:solidFill>
                  <a:srgbClr val="002060"/>
                </a:solidFill>
              </a:rPr>
              <a:t>calling object </a:t>
            </a:r>
            <a:r>
              <a:rPr lang="en-US" dirty="0"/>
              <a:t>and the </a:t>
            </a:r>
            <a:r>
              <a:rPr lang="en-US" b="1" dirty="0">
                <a:solidFill>
                  <a:srgbClr val="002060"/>
                </a:solidFill>
              </a:rPr>
              <a:t>existing object </a:t>
            </a:r>
            <a:r>
              <a:rPr lang="en-US" dirty="0"/>
              <a:t>as the </a:t>
            </a:r>
            <a:r>
              <a:rPr lang="en-US" b="1" dirty="0">
                <a:solidFill>
                  <a:srgbClr val="C00000"/>
                </a:solidFill>
              </a:rPr>
              <a:t>argument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00B050"/>
                </a:solidFill>
              </a:rPr>
              <a:t>positive value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returned</a:t>
            </a:r>
            <a:r>
              <a:rPr lang="en-US" dirty="0"/>
              <a:t> then </a:t>
            </a:r>
            <a:r>
              <a:rPr lang="en-US" b="1" dirty="0">
                <a:solidFill>
                  <a:srgbClr val="7030A0"/>
                </a:solidFill>
              </a:rPr>
              <a:t>current object </a:t>
            </a:r>
            <a:r>
              <a:rPr lang="en-US" dirty="0"/>
              <a:t>goes </a:t>
            </a:r>
            <a:r>
              <a:rPr lang="en-US" b="1" dirty="0">
                <a:solidFill>
                  <a:srgbClr val="002060"/>
                </a:solidFill>
              </a:rPr>
              <a:t>towards right </a:t>
            </a:r>
            <a:r>
              <a:rPr lang="en-US" dirty="0"/>
              <a:t>else it goes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towards left.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we can override </a:t>
            </a:r>
            <a:r>
              <a:rPr lang="en-US" dirty="0" err="1"/>
              <a:t>compareTo</a:t>
            </a:r>
            <a:r>
              <a:rPr lang="en-US" dirty="0"/>
              <a:t>( )?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Since</a:t>
            </a:r>
            <a:r>
              <a:rPr lang="en-IN" dirty="0"/>
              <a:t> we can </a:t>
            </a:r>
            <a:r>
              <a:rPr lang="en-IN" b="1" dirty="0">
                <a:solidFill>
                  <a:srgbClr val="002060"/>
                </a:solidFill>
              </a:rPr>
              <a:t>store our own objects </a:t>
            </a:r>
            <a:r>
              <a:rPr lang="en-IN" dirty="0"/>
              <a:t>also in 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 which </a:t>
            </a:r>
            <a:r>
              <a:rPr lang="en-IN" b="1" dirty="0">
                <a:solidFill>
                  <a:srgbClr val="00B050"/>
                </a:solidFill>
              </a:rPr>
              <a:t>provides automating sorting </a:t>
            </a:r>
            <a:r>
              <a:rPr lang="en-IN" dirty="0"/>
              <a:t>when we </a:t>
            </a:r>
            <a:r>
              <a:rPr lang="en-IN" b="1" dirty="0">
                <a:solidFill>
                  <a:srgbClr val="7030A0"/>
                </a:solidFill>
              </a:rPr>
              <a:t>insert elements </a:t>
            </a:r>
            <a:r>
              <a:rPr lang="en-IN" dirty="0"/>
              <a:t>in it  so 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implement sorting </a:t>
            </a:r>
            <a:r>
              <a:rPr lang="en-IN" dirty="0"/>
              <a:t>we need to </a:t>
            </a:r>
            <a:r>
              <a:rPr lang="en-IN" b="1" dirty="0">
                <a:solidFill>
                  <a:schemeClr val="tx2"/>
                </a:solidFill>
              </a:rPr>
              <a:t>override </a:t>
            </a:r>
            <a:r>
              <a:rPr lang="en-IN" dirty="0"/>
              <a:t>either the method  </a:t>
            </a:r>
            <a:r>
              <a:rPr lang="en-IN" b="1" dirty="0" err="1">
                <a:solidFill>
                  <a:srgbClr val="C00000"/>
                </a:solidFill>
              </a:rPr>
              <a:t>compareTo</a:t>
            </a:r>
            <a:r>
              <a:rPr lang="en-IN" b="1" dirty="0">
                <a:solidFill>
                  <a:srgbClr val="C00000"/>
                </a:solidFill>
              </a:rPr>
              <a:t>(Object o)</a:t>
            </a:r>
            <a:r>
              <a:rPr lang="en-IN" dirty="0">
                <a:solidFill>
                  <a:srgbClr val="C00000"/>
                </a:solidFill>
              </a:rPr>
              <a:t> </a:t>
            </a:r>
            <a:r>
              <a:rPr lang="en-IN" dirty="0"/>
              <a:t>of </a:t>
            </a:r>
            <a:r>
              <a:rPr lang="en-IN" b="1" dirty="0">
                <a:solidFill>
                  <a:srgbClr val="0070C0"/>
                </a:solidFill>
              </a:rPr>
              <a:t>Comparable</a:t>
            </a:r>
            <a:r>
              <a:rPr lang="en-IN" dirty="0"/>
              <a:t> interface or </a:t>
            </a:r>
            <a:r>
              <a:rPr lang="en-IN" b="1" dirty="0">
                <a:solidFill>
                  <a:srgbClr val="C00000"/>
                </a:solidFill>
              </a:rPr>
              <a:t>compare(Object o1, Object o2)</a:t>
            </a:r>
            <a:r>
              <a:rPr lang="en-IN" dirty="0">
                <a:solidFill>
                  <a:srgbClr val="C00000"/>
                </a:solidFill>
              </a:rPr>
              <a:t> </a:t>
            </a:r>
            <a:r>
              <a:rPr lang="en-IN" dirty="0"/>
              <a:t>method of </a:t>
            </a:r>
            <a:r>
              <a:rPr lang="en-IN" b="1" dirty="0">
                <a:solidFill>
                  <a:srgbClr val="0070C0"/>
                </a:solidFill>
              </a:rPr>
              <a:t>Comparator </a:t>
            </a:r>
            <a:r>
              <a:rPr lang="en-IN" dirty="0"/>
              <a:t>interface.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Most of the classes </a:t>
            </a:r>
            <a:r>
              <a:rPr lang="en-IN" dirty="0"/>
              <a:t>implement </a:t>
            </a:r>
            <a:r>
              <a:rPr lang="en-IN" b="1" dirty="0">
                <a:solidFill>
                  <a:srgbClr val="0070C0"/>
                </a:solidFill>
              </a:rPr>
              <a:t>Comparable</a:t>
            </a:r>
            <a:r>
              <a:rPr lang="en-IN" dirty="0"/>
              <a:t> to implement </a:t>
            </a:r>
            <a:r>
              <a:rPr lang="en-IN" b="1" dirty="0">
                <a:solidFill>
                  <a:schemeClr val="tx2"/>
                </a:solidFill>
              </a:rPr>
              <a:t>natural order.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For example </a:t>
            </a:r>
            <a:r>
              <a:rPr lang="en-IN" dirty="0"/>
              <a:t>if we are writing </a:t>
            </a:r>
            <a:r>
              <a:rPr lang="en-IN" b="1" dirty="0">
                <a:solidFill>
                  <a:srgbClr val="00B050"/>
                </a:solidFill>
              </a:rPr>
              <a:t>Person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class we probably want to implement </a:t>
            </a:r>
            <a:r>
              <a:rPr lang="en-IN" b="1" dirty="0">
                <a:solidFill>
                  <a:srgbClr val="0070C0"/>
                </a:solidFill>
              </a:rPr>
              <a:t>Comparable</a:t>
            </a:r>
            <a:r>
              <a:rPr lang="en-IN" dirty="0"/>
              <a:t> interface and override </a:t>
            </a:r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  <a:r>
              <a:rPr lang="en-IN" dirty="0"/>
              <a:t>method to </a:t>
            </a:r>
            <a:r>
              <a:rPr lang="en-IN" b="1" dirty="0">
                <a:solidFill>
                  <a:srgbClr val="002060"/>
                </a:solidFill>
              </a:rPr>
              <a:t>compare current person object </a:t>
            </a:r>
            <a:r>
              <a:rPr lang="en-IN" dirty="0"/>
              <a:t>with </a:t>
            </a:r>
            <a:r>
              <a:rPr lang="en-IN" b="1" dirty="0">
                <a:solidFill>
                  <a:srgbClr val="7030A0"/>
                </a:solidFill>
              </a:rPr>
              <a:t>another person</a:t>
            </a:r>
            <a:r>
              <a:rPr lang="en-IN" dirty="0"/>
              <a:t> based on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name. 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to remember while overriding the method </a:t>
            </a:r>
            <a:r>
              <a:rPr lang="en-US" dirty="0" err="1"/>
              <a:t>compareTo</a:t>
            </a:r>
            <a:r>
              <a:rPr lang="en-US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  <a:r>
              <a:rPr lang="en-IN" dirty="0"/>
              <a:t> method </a:t>
            </a:r>
            <a:r>
              <a:rPr lang="en-IN" b="1" dirty="0">
                <a:solidFill>
                  <a:srgbClr val="00B050"/>
                </a:solidFill>
              </a:rPr>
              <a:t>must return negative number </a:t>
            </a:r>
            <a:r>
              <a:rPr lang="en-IN" dirty="0"/>
              <a:t>if </a:t>
            </a:r>
            <a:r>
              <a:rPr lang="en-IN" b="1" dirty="0">
                <a:solidFill>
                  <a:srgbClr val="7030A0"/>
                </a:solidFill>
              </a:rPr>
              <a:t>current object </a:t>
            </a:r>
            <a:r>
              <a:rPr lang="en-IN" dirty="0"/>
              <a:t>is </a:t>
            </a:r>
            <a:r>
              <a:rPr lang="en-IN" b="1" dirty="0">
                <a:solidFill>
                  <a:srgbClr val="002060"/>
                </a:solidFill>
              </a:rPr>
              <a:t>less than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other object</a:t>
            </a:r>
            <a:r>
              <a:rPr lang="en-IN" dirty="0"/>
              <a:t>, </a:t>
            </a:r>
            <a:r>
              <a:rPr lang="en-IN" b="1" dirty="0">
                <a:solidFill>
                  <a:srgbClr val="00B050"/>
                </a:solidFill>
              </a:rPr>
              <a:t>positive number</a:t>
            </a:r>
            <a:r>
              <a:rPr lang="en-IN" dirty="0"/>
              <a:t> if </a:t>
            </a:r>
            <a:r>
              <a:rPr lang="en-IN" b="1" dirty="0">
                <a:solidFill>
                  <a:srgbClr val="7030A0"/>
                </a:solidFill>
              </a:rPr>
              <a:t>current object </a:t>
            </a:r>
            <a:r>
              <a:rPr lang="en-IN" dirty="0"/>
              <a:t>is </a:t>
            </a:r>
            <a:r>
              <a:rPr lang="en-IN" b="1" dirty="0">
                <a:solidFill>
                  <a:srgbClr val="002060"/>
                </a:solidFill>
              </a:rPr>
              <a:t>greater than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other object </a:t>
            </a:r>
            <a:r>
              <a:rPr lang="en-IN" dirty="0"/>
              <a:t>and </a:t>
            </a:r>
            <a:r>
              <a:rPr lang="en-IN" b="1" dirty="0">
                <a:solidFill>
                  <a:srgbClr val="00B050"/>
                </a:solidFill>
              </a:rPr>
              <a:t>zero</a:t>
            </a:r>
            <a:r>
              <a:rPr lang="en-IN" dirty="0"/>
              <a:t> if </a:t>
            </a:r>
            <a:r>
              <a:rPr lang="en-IN" b="1" dirty="0">
                <a:solidFill>
                  <a:srgbClr val="C00000"/>
                </a:solidFill>
              </a:rPr>
              <a:t>both objects are equal </a:t>
            </a:r>
            <a:r>
              <a:rPr lang="en-IN" dirty="0"/>
              <a:t>to each other.</a:t>
            </a:r>
          </a:p>
          <a:p>
            <a:endParaRPr lang="en-IN" dirty="0"/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  <a:r>
              <a:rPr lang="en-IN" dirty="0"/>
              <a:t> </a:t>
            </a:r>
            <a:r>
              <a:rPr lang="en-IN" b="1" u="sng" dirty="0">
                <a:solidFill>
                  <a:srgbClr val="C00000"/>
                </a:solidFill>
              </a:rPr>
              <a:t>must be in consistent </a:t>
            </a:r>
            <a:r>
              <a:rPr lang="en-IN" dirty="0"/>
              <a:t>with </a:t>
            </a:r>
            <a:r>
              <a:rPr lang="en-IN" b="1" dirty="0">
                <a:solidFill>
                  <a:srgbClr val="0070C0"/>
                </a:solidFill>
              </a:rPr>
              <a:t>equals( ) </a:t>
            </a:r>
            <a:r>
              <a:rPr lang="en-IN" dirty="0"/>
              <a:t>method .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For example </a:t>
            </a:r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two objects are equal </a:t>
            </a:r>
            <a:r>
              <a:rPr lang="en-IN" dirty="0"/>
              <a:t>via </a:t>
            </a:r>
            <a:r>
              <a:rPr lang="en-IN" b="1" dirty="0">
                <a:solidFill>
                  <a:srgbClr val="0070C0"/>
                </a:solidFill>
              </a:rPr>
              <a:t>equals()</a:t>
            </a:r>
            <a:r>
              <a:rPr lang="en-IN" dirty="0"/>
              <a:t> , their </a:t>
            </a:r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() </a:t>
            </a:r>
            <a:r>
              <a:rPr lang="en-IN" dirty="0"/>
              <a:t>must </a:t>
            </a:r>
            <a:r>
              <a:rPr lang="en-IN" b="1" dirty="0">
                <a:solidFill>
                  <a:srgbClr val="00B050"/>
                </a:solidFill>
              </a:rPr>
              <a:t>return ze</a:t>
            </a:r>
            <a:r>
              <a:rPr lang="en-IN" dirty="0"/>
              <a:t>ro otherwise if </a:t>
            </a:r>
            <a:r>
              <a:rPr lang="en-IN" b="1" dirty="0">
                <a:solidFill>
                  <a:srgbClr val="002060"/>
                </a:solidFill>
              </a:rPr>
              <a:t>those objects are stored</a:t>
            </a:r>
            <a:r>
              <a:rPr lang="en-IN" dirty="0"/>
              <a:t> in </a:t>
            </a:r>
            <a:r>
              <a:rPr lang="en-IN" b="1" dirty="0" err="1">
                <a:solidFill>
                  <a:srgbClr val="0070C0"/>
                </a:solidFill>
              </a:rPr>
              <a:t>SortedSet</a:t>
            </a:r>
            <a:r>
              <a:rPr lang="en-IN" dirty="0"/>
              <a:t> or </a:t>
            </a:r>
            <a:r>
              <a:rPr lang="en-IN" b="1" dirty="0" err="1">
                <a:solidFill>
                  <a:srgbClr val="0070C0"/>
                </a:solidFill>
              </a:rPr>
              <a:t>SortedMap</a:t>
            </a:r>
            <a:r>
              <a:rPr lang="en-IN" dirty="0"/>
              <a:t> they will not </a:t>
            </a:r>
            <a:r>
              <a:rPr lang="en-IN" b="1" dirty="0">
                <a:solidFill>
                  <a:srgbClr val="00B050"/>
                </a:solidFill>
              </a:rPr>
              <a:t>behave properly</a:t>
            </a:r>
            <a:br>
              <a:rPr lang="en-IN" b="1" dirty="0">
                <a:solidFill>
                  <a:srgbClr val="00B050"/>
                </a:solidFill>
              </a:rPr>
            </a:br>
            <a:br>
              <a:rPr lang="en-IN" b="1" dirty="0">
                <a:solidFill>
                  <a:srgbClr val="00B050"/>
                </a:solidFill>
              </a:rPr>
            </a:b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to remember while overriding the method </a:t>
            </a:r>
            <a:r>
              <a:rPr lang="en-US" dirty="0" err="1"/>
              <a:t>compareTo</a:t>
            </a:r>
            <a:r>
              <a:rPr lang="en-US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For example the </a:t>
            </a:r>
            <a:r>
              <a:rPr lang="en-IN" b="1" dirty="0" err="1">
                <a:solidFill>
                  <a:srgbClr val="0070C0"/>
                </a:solidFill>
              </a:rPr>
              <a:t>BigDecimal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class in java has a </a:t>
            </a:r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() </a:t>
            </a:r>
            <a:r>
              <a:rPr lang="en-IN" dirty="0"/>
              <a:t>which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is not consistent with </a:t>
            </a:r>
            <a:r>
              <a:rPr lang="en-IN" b="1" dirty="0">
                <a:solidFill>
                  <a:srgbClr val="0070C0"/>
                </a:solidFill>
              </a:rPr>
              <a:t>equals()</a:t>
            </a:r>
            <a:r>
              <a:rPr lang="en-IN" dirty="0"/>
              <a:t> i.e. two </a:t>
            </a:r>
            <a:r>
              <a:rPr lang="en-IN" b="1" dirty="0" err="1">
                <a:solidFill>
                  <a:srgbClr val="0070C0"/>
                </a:solidFill>
              </a:rPr>
              <a:t>BigDecimal</a:t>
            </a:r>
            <a:r>
              <a:rPr lang="en-IN" dirty="0"/>
              <a:t> number for which </a:t>
            </a:r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 ) </a:t>
            </a:r>
            <a:r>
              <a:rPr lang="en-IN" dirty="0"/>
              <a:t>returns zero, </a:t>
            </a:r>
            <a:r>
              <a:rPr lang="en-IN" b="1" dirty="0">
                <a:solidFill>
                  <a:srgbClr val="0070C0"/>
                </a:solidFill>
              </a:rPr>
              <a:t>equals( ) </a:t>
            </a:r>
            <a:r>
              <a:rPr lang="en-IN" dirty="0"/>
              <a:t>returns false.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BigDecimal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 bd1 = new </a:t>
            </a: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BigDecimal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("2.0");</a:t>
            </a:r>
            <a:b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</a:b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BigDecimal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 bd2 = new </a:t>
            </a: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BigDecimal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("2.00");</a:t>
            </a:r>
            <a:b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</a:b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      </a:t>
            </a:r>
            <a:b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</a:b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System.out.println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("comparing </a:t>
            </a: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BigDecimal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 using equals: " + bd1.equals(bd2));</a:t>
            </a:r>
            <a:b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</a:br>
            <a:endParaRPr lang="en-IN" sz="29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rdiaUPC" pitchFamily="34" charset="-34"/>
            </a:endParaRPr>
          </a:p>
          <a:p>
            <a:pPr>
              <a:buNone/>
            </a:pP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  </a:t>
            </a: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System.out.println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("comparing </a:t>
            </a: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BigDecimal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 using </a:t>
            </a: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compareTo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: " + bd1.compareTo(bd2));</a:t>
            </a:r>
            <a:br>
              <a:rPr lang="en-IN" sz="2900" dirty="0">
                <a:solidFill>
                  <a:schemeClr val="tx2">
                    <a:lumMod val="75000"/>
                  </a:schemeClr>
                </a:solidFill>
              </a:rPr>
            </a:br>
            <a:endParaRPr lang="en-IN" sz="29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900" b="1" dirty="0"/>
              <a:t>Output:</a:t>
            </a:r>
          </a:p>
          <a:p>
            <a:pPr>
              <a:buNone/>
            </a:pPr>
            <a:br>
              <a:rPr lang="en-IN" sz="2900" dirty="0"/>
            </a:br>
            <a:r>
              <a:rPr lang="en-IN" sz="2900" b="1" dirty="0">
                <a:solidFill>
                  <a:srgbClr val="00B050"/>
                </a:solidFill>
              </a:rPr>
              <a:t>comparing </a:t>
            </a:r>
            <a:r>
              <a:rPr lang="en-IN" sz="2900" b="1" dirty="0" err="1">
                <a:solidFill>
                  <a:srgbClr val="00B050"/>
                </a:solidFill>
              </a:rPr>
              <a:t>BigDecimal</a:t>
            </a:r>
            <a:r>
              <a:rPr lang="en-IN" sz="2900" b="1" dirty="0">
                <a:solidFill>
                  <a:srgbClr val="00B050"/>
                </a:solidFill>
              </a:rPr>
              <a:t> using equals: </a:t>
            </a:r>
            <a:r>
              <a:rPr lang="en-IN" sz="2900" b="1" dirty="0">
                <a:solidFill>
                  <a:srgbClr val="002060"/>
                </a:solidFill>
              </a:rPr>
              <a:t>false</a:t>
            </a:r>
            <a:br>
              <a:rPr lang="en-IN" sz="2900" b="1" dirty="0">
                <a:solidFill>
                  <a:srgbClr val="002060"/>
                </a:solidFill>
              </a:rPr>
            </a:br>
            <a:r>
              <a:rPr lang="en-IN" sz="2900" b="1" dirty="0">
                <a:solidFill>
                  <a:srgbClr val="00B050"/>
                </a:solidFill>
              </a:rPr>
              <a:t>comparing </a:t>
            </a:r>
            <a:r>
              <a:rPr lang="en-IN" sz="2900" b="1" dirty="0" err="1">
                <a:solidFill>
                  <a:srgbClr val="00B050"/>
                </a:solidFill>
              </a:rPr>
              <a:t>BigDecimal</a:t>
            </a:r>
            <a:r>
              <a:rPr lang="en-IN" sz="2900" b="1" dirty="0">
                <a:solidFill>
                  <a:srgbClr val="00B050"/>
                </a:solidFill>
              </a:rPr>
              <a:t> using </a:t>
            </a:r>
            <a:r>
              <a:rPr lang="en-IN" sz="2900" b="1" dirty="0" err="1">
                <a:solidFill>
                  <a:srgbClr val="00B050"/>
                </a:solidFill>
              </a:rPr>
              <a:t>compareTo</a:t>
            </a:r>
            <a:r>
              <a:rPr lang="en-IN" sz="2900" b="1" dirty="0">
                <a:solidFill>
                  <a:srgbClr val="00B050"/>
                </a:solidFill>
              </a:rPr>
              <a:t>:</a:t>
            </a:r>
            <a:r>
              <a:rPr lang="en-IN" sz="2900" b="1" dirty="0">
                <a:solidFill>
                  <a:srgbClr val="FF0000"/>
                </a:solidFill>
              </a:rPr>
              <a:t> </a:t>
            </a:r>
            <a:r>
              <a:rPr lang="en-IN" sz="2900" b="1" dirty="0">
                <a:solidFill>
                  <a:srgbClr val="002060"/>
                </a:solidFill>
              </a:rPr>
              <a:t>0</a:t>
            </a:r>
            <a:br>
              <a:rPr lang="en-IN" sz="2900" dirty="0"/>
            </a:b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to remember while overriding the method </a:t>
            </a:r>
            <a:r>
              <a:rPr lang="en-US" dirty="0" err="1"/>
              <a:t>compareTo</a:t>
            </a:r>
            <a:r>
              <a:rPr lang="en-US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How does it affect our Collection codes ?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If we store </a:t>
            </a:r>
            <a:r>
              <a:rPr lang="en-IN" dirty="0"/>
              <a:t>these two </a:t>
            </a:r>
            <a:r>
              <a:rPr lang="en-IN" b="1" dirty="0" err="1">
                <a:solidFill>
                  <a:srgbClr val="0070C0"/>
                </a:solidFill>
              </a:rPr>
              <a:t>BigDecimal</a:t>
            </a:r>
            <a:r>
              <a:rPr lang="en-IN" dirty="0"/>
              <a:t> in </a:t>
            </a:r>
            <a:r>
              <a:rPr lang="en-IN" b="1" dirty="0" err="1">
                <a:solidFill>
                  <a:srgbClr val="0070C0"/>
                </a:solidFill>
              </a:rPr>
              <a:t>HashSet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we will </a:t>
            </a:r>
            <a:r>
              <a:rPr lang="en-IN" b="1" dirty="0">
                <a:solidFill>
                  <a:srgbClr val="00B050"/>
                </a:solidFill>
              </a:rPr>
              <a:t>end up with duplicates</a:t>
            </a:r>
            <a:r>
              <a:rPr lang="en-IN" dirty="0"/>
              <a:t> (</a:t>
            </a:r>
            <a:r>
              <a:rPr lang="en-IN" dirty="0">
                <a:solidFill>
                  <a:srgbClr val="FF0000"/>
                </a:solidFill>
              </a:rPr>
              <a:t>violation of rule of Set !</a:t>
            </a:r>
            <a:r>
              <a:rPr lang="en-IN" dirty="0"/>
              <a:t>) .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On the other hand </a:t>
            </a:r>
            <a:r>
              <a:rPr lang="en-IN" dirty="0"/>
              <a:t>if we store them in 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 we will end up with </a:t>
            </a:r>
            <a:r>
              <a:rPr lang="en-IN" b="1" dirty="0">
                <a:solidFill>
                  <a:srgbClr val="00B050"/>
                </a:solidFill>
              </a:rPr>
              <a:t>just 1 element </a:t>
            </a:r>
            <a:r>
              <a:rPr lang="en-IN" dirty="0"/>
              <a:t>because </a:t>
            </a:r>
            <a:r>
              <a:rPr lang="en-IN" b="1" dirty="0" err="1">
                <a:solidFill>
                  <a:srgbClr val="0070C0"/>
                </a:solidFill>
              </a:rPr>
              <a:t>HashSet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uses </a:t>
            </a:r>
            <a:r>
              <a:rPr lang="en-IN" b="1" dirty="0">
                <a:solidFill>
                  <a:srgbClr val="C00000"/>
                </a:solidFill>
              </a:rPr>
              <a:t>equals() </a:t>
            </a:r>
            <a:r>
              <a:rPr lang="en-IN" dirty="0"/>
              <a:t>to check duplicates while 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 uses </a:t>
            </a:r>
            <a:r>
              <a:rPr lang="en-IN" b="1" dirty="0" err="1">
                <a:solidFill>
                  <a:srgbClr val="C00000"/>
                </a:solidFill>
              </a:rPr>
              <a:t>compareTo</a:t>
            </a:r>
            <a:r>
              <a:rPr lang="en-IN" b="1" dirty="0">
                <a:solidFill>
                  <a:srgbClr val="C00000"/>
                </a:solidFill>
              </a:rPr>
              <a:t>() </a:t>
            </a:r>
            <a:r>
              <a:rPr lang="en-IN" dirty="0"/>
              <a:t>to check duplicates. </a:t>
            </a:r>
          </a:p>
          <a:p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That's why its suggested to keep </a:t>
            </a:r>
            <a:r>
              <a:rPr lang="en-IN" b="1" dirty="0" err="1">
                <a:solidFill>
                  <a:srgbClr val="00B0F0"/>
                </a:solidFill>
              </a:rPr>
              <a:t>compareTo</a:t>
            </a:r>
            <a:r>
              <a:rPr lang="en-IN" b="1" dirty="0">
                <a:solidFill>
                  <a:srgbClr val="00B0F0"/>
                </a:solidFill>
              </a:rPr>
              <a:t>() </a:t>
            </a:r>
            <a:r>
              <a:rPr lang="en-IN" b="1" dirty="0">
                <a:solidFill>
                  <a:srgbClr val="00B050"/>
                </a:solidFill>
              </a:rPr>
              <a:t>consistent with </a:t>
            </a:r>
            <a:r>
              <a:rPr lang="en-IN" b="1" dirty="0">
                <a:solidFill>
                  <a:srgbClr val="00B0F0"/>
                </a:solidFill>
              </a:rPr>
              <a:t>equals()</a:t>
            </a:r>
            <a:r>
              <a:rPr lang="en-IN" b="1" dirty="0">
                <a:solidFill>
                  <a:srgbClr val="00B050"/>
                </a:solidFill>
              </a:rPr>
              <a:t> method in java</a:t>
            </a:r>
            <a:r>
              <a:rPr lang="en-IN" dirty="0">
                <a:solidFill>
                  <a:srgbClr val="00B050"/>
                </a:solidFill>
              </a:rPr>
              <a:t>.</a:t>
            </a:r>
            <a:br>
              <a:rPr lang="en-IN" dirty="0">
                <a:solidFill>
                  <a:srgbClr val="00B050"/>
                </a:solidFill>
              </a:rPr>
            </a:b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needed to override equals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As per Java </a:t>
            </a:r>
            <a:r>
              <a:rPr lang="en-US" dirty="0"/>
              <a:t>, we must follow the </a:t>
            </a:r>
            <a:r>
              <a:rPr lang="en-US" b="1" dirty="0">
                <a:solidFill>
                  <a:srgbClr val="002060"/>
                </a:solidFill>
              </a:rPr>
              <a:t>below mentioned steps </a:t>
            </a:r>
            <a:r>
              <a:rPr lang="en-US" dirty="0"/>
              <a:t>while overriding </a:t>
            </a:r>
            <a:r>
              <a:rPr lang="en-US" dirty="0">
                <a:solidFill>
                  <a:srgbClr val="0070C0"/>
                </a:solidFill>
              </a:rPr>
              <a:t>equals( )  </a:t>
            </a:r>
            <a:r>
              <a:rPr lang="en-US" dirty="0"/>
              <a:t>method: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1) Do </a:t>
            </a:r>
            <a:r>
              <a:rPr lang="en-IN" b="1" dirty="0">
                <a:solidFill>
                  <a:srgbClr val="7030A0"/>
                </a:solidFill>
              </a:rPr>
              <a:t>this</a:t>
            </a:r>
            <a:r>
              <a:rPr lang="en-IN" dirty="0"/>
              <a:t> check -- </a:t>
            </a:r>
            <a:r>
              <a:rPr lang="en-IN" dirty="0">
                <a:solidFill>
                  <a:srgbClr val="00B050"/>
                </a:solidFill>
              </a:rPr>
              <a:t>if yes then return true.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>
              <a:buNone/>
            </a:pPr>
            <a:r>
              <a:rPr lang="en-IN" dirty="0"/>
              <a:t>2) Do </a:t>
            </a:r>
            <a:r>
              <a:rPr lang="en-IN" b="1" dirty="0">
                <a:solidFill>
                  <a:srgbClr val="7030A0"/>
                </a:solidFill>
              </a:rPr>
              <a:t>null </a:t>
            </a:r>
            <a:r>
              <a:rPr lang="en-IN" dirty="0"/>
              <a:t>check -- </a:t>
            </a:r>
            <a:r>
              <a:rPr lang="en-IN" dirty="0">
                <a:solidFill>
                  <a:srgbClr val="00B050"/>
                </a:solidFill>
              </a:rPr>
              <a:t>if yes then return false.</a:t>
            </a:r>
            <a:br>
              <a:rPr lang="en-IN" dirty="0"/>
            </a:br>
            <a:br>
              <a:rPr lang="en-IN" dirty="0">
                <a:solidFill>
                  <a:srgbClr val="00B050"/>
                </a:solidFill>
              </a:rPr>
            </a:b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needed to override equals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pPr>
              <a:buNone/>
            </a:pPr>
            <a:r>
              <a:rPr lang="en-IN" sz="3600" dirty="0"/>
              <a:t>3) Do the </a:t>
            </a:r>
            <a:r>
              <a:rPr lang="en-IN" sz="3600" b="1" dirty="0" err="1">
                <a:solidFill>
                  <a:srgbClr val="7030A0"/>
                </a:solidFill>
              </a:rPr>
              <a:t>instanceof</a:t>
            </a:r>
            <a:r>
              <a:rPr lang="en-IN" sz="3600" dirty="0"/>
              <a:t> check,  if </a:t>
            </a:r>
            <a:r>
              <a:rPr lang="en-IN" sz="3600" b="1" dirty="0" err="1">
                <a:solidFill>
                  <a:srgbClr val="7030A0"/>
                </a:solidFill>
              </a:rPr>
              <a:t>instanceof</a:t>
            </a:r>
            <a:r>
              <a:rPr lang="en-IN" sz="3600" b="1" dirty="0">
                <a:solidFill>
                  <a:srgbClr val="7030A0"/>
                </a:solidFill>
              </a:rPr>
              <a:t> </a:t>
            </a:r>
            <a:r>
              <a:rPr lang="en-IN" sz="3600" dirty="0"/>
              <a:t>return </a:t>
            </a:r>
            <a:r>
              <a:rPr lang="en-IN" sz="3600" b="1" dirty="0">
                <a:solidFill>
                  <a:srgbClr val="C00000"/>
                </a:solidFill>
              </a:rPr>
              <a:t>false</a:t>
            </a:r>
            <a:r>
              <a:rPr lang="en-IN" sz="3600" dirty="0"/>
              <a:t> than return </a:t>
            </a:r>
            <a:r>
              <a:rPr lang="en-IN" sz="3600" b="1" dirty="0">
                <a:solidFill>
                  <a:srgbClr val="C00000"/>
                </a:solidFill>
              </a:rPr>
              <a:t>false</a:t>
            </a:r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r>
              <a:rPr lang="en-IN" sz="3600" dirty="0"/>
              <a:t>4) </a:t>
            </a:r>
            <a:r>
              <a:rPr lang="en-IN" sz="3600" b="1" dirty="0">
                <a:solidFill>
                  <a:srgbClr val="002060"/>
                </a:solidFill>
              </a:rPr>
              <a:t>Type cast </a:t>
            </a:r>
            <a:r>
              <a:rPr lang="en-IN" sz="3600" dirty="0"/>
              <a:t>the </a:t>
            </a:r>
            <a:r>
              <a:rPr lang="en-IN" sz="3600" b="1" dirty="0">
                <a:solidFill>
                  <a:srgbClr val="C00000"/>
                </a:solidFill>
              </a:rPr>
              <a:t>object</a:t>
            </a:r>
            <a:r>
              <a:rPr lang="en-IN" sz="3600" dirty="0"/>
              <a:t>; note the </a:t>
            </a:r>
            <a:r>
              <a:rPr lang="en-IN" sz="3600" b="1" dirty="0">
                <a:solidFill>
                  <a:srgbClr val="00B050"/>
                </a:solidFill>
              </a:rPr>
              <a:t>sequence</a:t>
            </a:r>
            <a:r>
              <a:rPr lang="en-IN" sz="3600" dirty="0"/>
              <a:t> </a:t>
            </a:r>
            <a:r>
              <a:rPr lang="en-IN" sz="3600" b="1" dirty="0" err="1">
                <a:solidFill>
                  <a:srgbClr val="7030A0"/>
                </a:solidFill>
              </a:rPr>
              <a:t>instanceof</a:t>
            </a:r>
            <a:r>
              <a:rPr lang="en-IN" sz="3600" dirty="0"/>
              <a:t> check must be </a:t>
            </a:r>
            <a:r>
              <a:rPr lang="en-IN" sz="3600" b="1" dirty="0">
                <a:solidFill>
                  <a:srgbClr val="0070C0"/>
                </a:solidFill>
              </a:rPr>
              <a:t>prior to </a:t>
            </a:r>
            <a:r>
              <a:rPr lang="en-IN" sz="3600" b="1" dirty="0">
                <a:solidFill>
                  <a:srgbClr val="002060"/>
                </a:solidFill>
              </a:rPr>
              <a:t>casting object</a:t>
            </a:r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r>
              <a:rPr lang="en-IN" sz="3600" dirty="0"/>
              <a:t>5) </a:t>
            </a:r>
            <a:r>
              <a:rPr lang="en-IN" sz="3600" b="1" dirty="0">
                <a:solidFill>
                  <a:srgbClr val="00B050"/>
                </a:solidFill>
              </a:rPr>
              <a:t>Compare individual attribute </a:t>
            </a:r>
            <a:r>
              <a:rPr lang="en-IN" sz="3600" b="1" dirty="0"/>
              <a:t>starting with </a:t>
            </a:r>
            <a:r>
              <a:rPr lang="en-IN" sz="3600" dirty="0">
                <a:solidFill>
                  <a:srgbClr val="0070C0"/>
                </a:solidFill>
              </a:rPr>
              <a:t>numeric attribute </a:t>
            </a:r>
            <a:r>
              <a:rPr lang="en-IN" sz="3600" dirty="0"/>
              <a:t>because </a:t>
            </a:r>
            <a:r>
              <a:rPr lang="en-IN" sz="3600" b="1" dirty="0">
                <a:solidFill>
                  <a:srgbClr val="C00000"/>
                </a:solidFill>
              </a:rPr>
              <a:t>comparing numeric attribute </a:t>
            </a:r>
            <a:r>
              <a:rPr lang="en-IN" sz="3600" dirty="0"/>
              <a:t>is</a:t>
            </a:r>
            <a:r>
              <a:rPr lang="en-IN" sz="3600" dirty="0">
                <a:solidFill>
                  <a:srgbClr val="FF0000"/>
                </a:solidFill>
              </a:rPr>
              <a:t> </a:t>
            </a:r>
            <a:r>
              <a:rPr lang="en-IN" sz="3600" b="1" u="sng" dirty="0">
                <a:solidFill>
                  <a:srgbClr val="002060"/>
                </a:solidFill>
              </a:rPr>
              <a:t>fast</a:t>
            </a:r>
            <a:r>
              <a:rPr lang="en-IN" sz="3600" dirty="0">
                <a:solidFill>
                  <a:srgbClr val="FF0000"/>
                </a:solidFill>
              </a:rPr>
              <a:t> </a:t>
            </a:r>
            <a:r>
              <a:rPr lang="en-IN" sz="3600" dirty="0"/>
              <a:t>and use </a:t>
            </a:r>
            <a:r>
              <a:rPr lang="en-IN" sz="3600" dirty="0">
                <a:solidFill>
                  <a:srgbClr val="0070C0"/>
                </a:solidFill>
              </a:rPr>
              <a:t>short circuit operator </a:t>
            </a:r>
            <a:r>
              <a:rPr lang="en-IN" sz="3600" dirty="0"/>
              <a:t>fo</a:t>
            </a:r>
            <a:r>
              <a:rPr lang="en-IN" sz="3600" dirty="0">
                <a:solidFill>
                  <a:srgbClr val="0070C0"/>
                </a:solidFill>
              </a:rPr>
              <a:t>r combining checks. </a:t>
            </a:r>
            <a:r>
              <a:rPr lang="en-IN" sz="3600" dirty="0">
                <a:solidFill>
                  <a:srgbClr val="FF0000"/>
                </a:solidFill>
              </a:rPr>
              <a:t> If first field does not match, don't try to match rest of attribute and return false</a:t>
            </a:r>
            <a:br>
              <a:rPr lang="en-IN" sz="3600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TreeSet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 implements </a:t>
            </a:r>
            <a:r>
              <a:rPr lang="en-IN" b="1" dirty="0" err="1">
                <a:solidFill>
                  <a:srgbClr val="0070C0"/>
                </a:solidFill>
              </a:rPr>
              <a:t>SortedSet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interface. </a:t>
            </a:r>
          </a:p>
          <a:p>
            <a:endParaRPr lang="en-IN" dirty="0"/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Internally uses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balanced binary tree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store values</a:t>
            </a:r>
            <a:endParaRPr lang="en-IN" b="1" dirty="0">
              <a:solidFill>
                <a:srgbClr val="7030A0"/>
              </a:solidFill>
            </a:endParaRPr>
          </a:p>
          <a:p>
            <a:endParaRPr lang="en-IN" dirty="0"/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Doesn’t </a:t>
            </a:r>
            <a:r>
              <a:rPr lang="en-IN" dirty="0"/>
              <a:t>allows </a:t>
            </a:r>
            <a:r>
              <a:rPr lang="en-IN" b="1" dirty="0">
                <a:solidFill>
                  <a:srgbClr val="00B050"/>
                </a:solidFill>
              </a:rPr>
              <a:t>duplicates.</a:t>
            </a:r>
          </a:p>
          <a:p>
            <a:endParaRPr lang="en-IN" dirty="0"/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Doesn’t preserves </a:t>
            </a:r>
            <a:r>
              <a:rPr lang="en-IN" b="1" dirty="0">
                <a:solidFill>
                  <a:srgbClr val="00B050"/>
                </a:solidFill>
              </a:rPr>
              <a:t>insertion order </a:t>
            </a:r>
            <a:r>
              <a:rPr lang="en-IN" dirty="0"/>
              <a:t>but all objects will be </a:t>
            </a:r>
            <a:r>
              <a:rPr lang="en-IN" b="1" dirty="0">
                <a:solidFill>
                  <a:srgbClr val="7030A0"/>
                </a:solidFill>
              </a:rPr>
              <a:t>stored based on some sorted order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TreeSet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Heterogeneous objects </a:t>
            </a:r>
            <a:r>
              <a:rPr lang="en-IN" dirty="0"/>
              <a:t>are </a:t>
            </a:r>
            <a:r>
              <a:rPr lang="en-IN" b="1" dirty="0"/>
              <a:t>not allowed  </a:t>
            </a:r>
            <a:r>
              <a:rPr lang="en-IN" dirty="0"/>
              <a:t>and throws </a:t>
            </a:r>
            <a:r>
              <a:rPr lang="en-IN" dirty="0" err="1">
                <a:solidFill>
                  <a:srgbClr val="FF0000"/>
                </a:solidFill>
              </a:rPr>
              <a:t>ClassCastException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if heterogeneous objects are added</a:t>
            </a:r>
          </a:p>
          <a:p>
            <a:endParaRPr lang="en-IN" dirty="0"/>
          </a:p>
          <a:p>
            <a:r>
              <a:rPr lang="en-IN" dirty="0"/>
              <a:t>Implements </a:t>
            </a:r>
            <a:r>
              <a:rPr lang="en-IN" b="1" dirty="0">
                <a:solidFill>
                  <a:srgbClr val="0070C0"/>
                </a:solidFill>
              </a:rPr>
              <a:t>Serializable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Cloneable</a:t>
            </a:r>
            <a:r>
              <a:rPr lang="en-IN" dirty="0"/>
              <a:t>, </a:t>
            </a:r>
            <a:r>
              <a:rPr lang="en-IN" b="1" dirty="0" err="1">
                <a:solidFill>
                  <a:srgbClr val="0070C0"/>
                </a:solidFill>
              </a:rPr>
              <a:t>NavigableSet</a:t>
            </a:r>
            <a:r>
              <a:rPr lang="en-IN" dirty="0"/>
              <a:t>, </a:t>
            </a:r>
            <a:r>
              <a:rPr lang="en-IN" b="1" dirty="0" err="1">
                <a:solidFill>
                  <a:srgbClr val="0070C0"/>
                </a:solidFill>
              </a:rPr>
              <a:t>SortedSet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Collection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Set</a:t>
            </a:r>
            <a:endParaRPr lang="en-IN" dirty="0"/>
          </a:p>
          <a:p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b="1" u="sng" dirty="0">
                <a:solidFill>
                  <a:srgbClr val="002060"/>
                </a:solidFill>
              </a:rPr>
              <a:t>Null Acceptance ? </a:t>
            </a:r>
          </a:p>
          <a:p>
            <a:r>
              <a:rPr lang="en-IN" dirty="0"/>
              <a:t>Has different scenarios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33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IN" b="1" dirty="0"/>
              <a:t>public </a:t>
            </a:r>
            <a:r>
              <a:rPr lang="en-IN" b="1" dirty="0" err="1"/>
              <a:t>TreeSet</a:t>
            </a:r>
            <a:r>
              <a:rPr lang="en-IN" b="1" dirty="0"/>
              <a:t>( )</a:t>
            </a:r>
          </a:p>
          <a:p>
            <a:endParaRPr lang="en-IN" dirty="0"/>
          </a:p>
          <a:p>
            <a:r>
              <a:rPr lang="en-IN" dirty="0"/>
              <a:t>Constructs a new, empty tree set, sorted according to the natural ordering of its elements.</a:t>
            </a:r>
          </a:p>
          <a:p>
            <a:pPr>
              <a:buNone/>
            </a:pPr>
            <a:endParaRPr lang="en-US" b="1" dirty="0"/>
          </a:p>
          <a:p>
            <a:pPr marL="457200" indent="-457200">
              <a:buAutoNum type="arabicPlain" startAt="2"/>
            </a:pPr>
            <a:r>
              <a:rPr lang="en-US" b="1" dirty="0"/>
              <a:t>public </a:t>
            </a:r>
            <a:r>
              <a:rPr lang="en-US" b="1" dirty="0" err="1"/>
              <a:t>TreeSet</a:t>
            </a:r>
            <a:r>
              <a:rPr lang="en-US" b="1" dirty="0"/>
              <a:t>(Comparator)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/>
              <a:t>This constructor constructs an empty tree set that will be </a:t>
            </a:r>
          </a:p>
          <a:p>
            <a:pPr marL="457200" indent="-457200">
              <a:buNone/>
            </a:pPr>
            <a:r>
              <a:rPr lang="en-IN" dirty="0"/>
              <a:t>sorted according to the given comparator.</a:t>
            </a:r>
            <a:endParaRPr lang="en-US" b="1" dirty="0"/>
          </a:p>
          <a:p>
            <a:pPr marL="457200" indent="-457200">
              <a:buAutoNum type="arabicPlain" startAt="3"/>
            </a:pPr>
            <a:endParaRPr lang="en-US" b="1" dirty="0"/>
          </a:p>
          <a:p>
            <a:pPr marL="457200" indent="-457200">
              <a:buAutoNum type="arabicPlain" startAt="3"/>
            </a:pPr>
            <a:r>
              <a:rPr lang="en-US" b="1" dirty="0"/>
              <a:t>public </a:t>
            </a:r>
            <a:r>
              <a:rPr lang="en-US" b="1" dirty="0" err="1"/>
              <a:t>TreeSet</a:t>
            </a:r>
            <a:r>
              <a:rPr lang="en-US" b="1" dirty="0"/>
              <a:t>(Collection)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/>
              <a:t>Constructs a new tree set containing the elements in the </a:t>
            </a:r>
          </a:p>
          <a:p>
            <a:pPr marL="457200" indent="-457200">
              <a:buNone/>
            </a:pPr>
            <a:r>
              <a:rPr lang="en-IN" dirty="0"/>
              <a:t>specified collection, sorted according to the </a:t>
            </a:r>
            <a:r>
              <a:rPr lang="en-IN" i="1" dirty="0"/>
              <a:t>natural ordering</a:t>
            </a:r>
            <a:r>
              <a:rPr lang="en-IN" dirty="0"/>
              <a:t> of </a:t>
            </a:r>
          </a:p>
          <a:p>
            <a:pPr marL="457200" indent="-457200">
              <a:buNone/>
            </a:pPr>
            <a:r>
              <a:rPr lang="en-IN" dirty="0"/>
              <a:t>its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4"/>
            </a:pPr>
            <a:r>
              <a:rPr lang="en-US" b="1" dirty="0"/>
              <a:t>public </a:t>
            </a:r>
            <a:r>
              <a:rPr lang="en-US" b="1" dirty="0" err="1"/>
              <a:t>TreeSet</a:t>
            </a:r>
            <a:r>
              <a:rPr lang="en-US" b="1" dirty="0"/>
              <a:t>(</a:t>
            </a:r>
            <a:r>
              <a:rPr lang="en-US" b="1" dirty="0" err="1"/>
              <a:t>SortedSet</a:t>
            </a:r>
            <a:r>
              <a:rPr lang="en-US" b="1" dirty="0"/>
              <a:t>)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/>
              <a:t>Constructs a new tree set containing the same elements </a:t>
            </a:r>
          </a:p>
          <a:p>
            <a:pPr marL="457200" indent="-457200">
              <a:buNone/>
            </a:pPr>
            <a:r>
              <a:rPr lang="en-IN" dirty="0"/>
              <a:t>and using the same ordering as the specified sorted set.</a:t>
            </a:r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Acceptance In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002060"/>
                </a:solidFill>
              </a:rPr>
              <a:t>Is null allowed for </a:t>
            </a:r>
            <a:r>
              <a:rPr lang="en-US" b="1" dirty="0" err="1">
                <a:solidFill>
                  <a:srgbClr val="002060"/>
                </a:solidFill>
              </a:rPr>
              <a:t>TreeSet</a:t>
            </a:r>
            <a:r>
              <a:rPr lang="en-US" b="1" dirty="0">
                <a:solidFill>
                  <a:srgbClr val="002060"/>
                </a:solidFill>
              </a:rPr>
              <a:t> ?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IN" dirty="0"/>
              <a:t>Yes, we can add null . But there are certain important </a:t>
            </a:r>
          </a:p>
          <a:p>
            <a:pPr marL="457200" indent="-457200">
              <a:buNone/>
            </a:pPr>
            <a:r>
              <a:rPr lang="en-IN" dirty="0"/>
              <a:t>points to understand :</a:t>
            </a:r>
          </a:p>
          <a:p>
            <a:pPr marL="457200" indent="-457200">
              <a:buAutoNum type="arabicPeriod"/>
            </a:pPr>
            <a:r>
              <a:rPr lang="en-IN" dirty="0"/>
              <a:t>If 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 is not empty , we cannot add null and if we do so we will get </a:t>
            </a:r>
            <a:r>
              <a:rPr lang="en-IN" b="1" dirty="0" err="1">
                <a:solidFill>
                  <a:srgbClr val="C00000"/>
                </a:solidFill>
              </a:rPr>
              <a:t>NullPointerException</a:t>
            </a:r>
            <a:r>
              <a:rPr lang="en-IN" b="1" dirty="0">
                <a:solidFill>
                  <a:srgbClr val="C00000"/>
                </a:solidFill>
              </a:rPr>
              <a:t>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If 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 is empty , then we can add null but if after it if we add any element we will get </a:t>
            </a:r>
            <a:r>
              <a:rPr lang="en-IN" b="1" dirty="0" err="1">
                <a:solidFill>
                  <a:srgbClr val="C00000"/>
                </a:solidFill>
              </a:rPr>
              <a:t>NullPointerException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to add null.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From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Java 7 onwards </a:t>
            </a:r>
            <a:r>
              <a:rPr lang="en-IN" dirty="0"/>
              <a:t>even adding null to an empty 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is not allowed and we will get a </a:t>
            </a:r>
            <a:r>
              <a:rPr lang="en-IN" b="1" dirty="0" err="1">
                <a:solidFill>
                  <a:srgbClr val="C00000"/>
                </a:solidFill>
              </a:rPr>
              <a:t>NullPointerException</a:t>
            </a:r>
            <a:r>
              <a:rPr lang="en-IN" dirty="0"/>
              <a:t> if we do so</a:t>
            </a:r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Acceptance In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4. We can add </a:t>
            </a:r>
            <a:r>
              <a:rPr lang="en-US" dirty="0" err="1"/>
              <a:t>nul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IN" dirty="0"/>
              <a:t>f we have provided our own 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0070C0"/>
                </a:solidFill>
              </a:rPr>
              <a:t>Comparator </a:t>
            </a:r>
            <a:r>
              <a:rPr lang="en-IN" dirty="0"/>
              <a:t>to handle the case when null is </a:t>
            </a:r>
          </a:p>
          <a:p>
            <a:pPr marL="457200" indent="-457200">
              <a:buNone/>
            </a:pPr>
            <a:r>
              <a:rPr lang="en-IN" dirty="0"/>
              <a:t>compared to any other contents of our set. Otherwise </a:t>
            </a:r>
          </a:p>
          <a:p>
            <a:pPr marL="457200" indent="-457200">
              <a:buNone/>
            </a:pP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will throw </a:t>
            </a:r>
            <a:r>
              <a:rPr lang="en-IN" b="1" dirty="0" err="1">
                <a:solidFill>
                  <a:srgbClr val="C00000"/>
                </a:solidFill>
              </a:rPr>
              <a:t>NullPointerException</a:t>
            </a:r>
            <a:endParaRPr lang="en-IN" b="1" dirty="0">
              <a:solidFill>
                <a:srgbClr val="C00000"/>
              </a:solidFill>
            </a:endParaRPr>
          </a:p>
          <a:p>
            <a:pPr marL="457200" indent="-45720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5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Comparable 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What is the output of following code ?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TreeSet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TreeSet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StringBuffer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("A")));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ts.addnew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StringBuffer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(“B”)));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StringBuffer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(“C”)));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StringBuffer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("D")));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</a:rPr>
              <a:t>java.lang.ClassCastException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3569</TotalTime>
  <Words>1436</Words>
  <Application>Microsoft Office PowerPoint</Application>
  <PresentationFormat>On-screen Show (4:3)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COLLECTIONS</vt:lpstr>
      <vt:lpstr>The “TreeSet” class</vt:lpstr>
      <vt:lpstr>The “TreeSet” class</vt:lpstr>
      <vt:lpstr>Constructors Of TreeSet</vt:lpstr>
      <vt:lpstr>Constructors Of TreeSet</vt:lpstr>
      <vt:lpstr>Null Acceptance In TreeSet</vt:lpstr>
      <vt:lpstr>Null Acceptance In TreeSet</vt:lpstr>
      <vt:lpstr>Importance Of Comparable Interface </vt:lpstr>
      <vt:lpstr>Importance Of Comparable Interface </vt:lpstr>
      <vt:lpstr>Special Note</vt:lpstr>
      <vt:lpstr>The Comparable Interface </vt:lpstr>
      <vt:lpstr>The Comparable Interface </vt:lpstr>
      <vt:lpstr>Well Known Implmentation Classes Of Comparable</vt:lpstr>
      <vt:lpstr>compareTo( ) behaviour with String</vt:lpstr>
      <vt:lpstr>How TreeSet Uses compareTo( ) ?</vt:lpstr>
      <vt:lpstr>How TreeSet Uses compareTo( ) ?</vt:lpstr>
      <vt:lpstr>How we can override compareTo( )?</vt:lpstr>
      <vt:lpstr>Points to remember while overriding the method compareTo( )</vt:lpstr>
      <vt:lpstr>Points to remember while overriding the method compareTo( )</vt:lpstr>
      <vt:lpstr>Points to remember while overriding the method compareTo( )</vt:lpstr>
      <vt:lpstr>Steps needed to override equals</vt:lpstr>
      <vt:lpstr>Steps needed to override equals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395</cp:revision>
  <dcterms:created xsi:type="dcterms:W3CDTF">2012-06-21T20:06:10Z</dcterms:created>
  <dcterms:modified xsi:type="dcterms:W3CDTF">2020-11-26T05:11:44Z</dcterms:modified>
</cp:coreProperties>
</file>