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1169" r:id="rId2"/>
    <p:sldId id="256" r:id="rId3"/>
    <p:sldId id="1188" r:id="rId4"/>
    <p:sldId id="1189" r:id="rId5"/>
    <p:sldId id="1191" r:id="rId6"/>
    <p:sldId id="414" r:id="rId7"/>
    <p:sldId id="415" r:id="rId8"/>
    <p:sldId id="1190" r:id="rId9"/>
    <p:sldId id="353" r:id="rId10"/>
    <p:sldId id="417" r:id="rId11"/>
    <p:sldId id="418" r:id="rId12"/>
    <p:sldId id="419" r:id="rId13"/>
    <p:sldId id="4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26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Lambda Expressions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Lambda Expression: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u="sng" dirty="0">
                <a:solidFill>
                  <a:srgbClr val="7030A0"/>
                </a:solidFill>
              </a:rPr>
              <a:t>Note: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rgbClr val="002060"/>
                </a:solidFill>
              </a:rPr>
              <a:t>If we just have </a:t>
            </a:r>
            <a:r>
              <a:rPr lang="en-US" sz="2300" dirty="0">
                <a:solidFill>
                  <a:schemeClr val="tx1"/>
                </a:solidFill>
              </a:rPr>
              <a:t>a </a:t>
            </a:r>
            <a:r>
              <a:rPr lang="en-US" sz="2300" b="1" dirty="0">
                <a:solidFill>
                  <a:srgbClr val="C00000"/>
                </a:solidFill>
              </a:rPr>
              <a:t>return expression/value </a:t>
            </a:r>
            <a:r>
              <a:rPr lang="en-US" sz="2300" dirty="0">
                <a:solidFill>
                  <a:schemeClr val="tx1"/>
                </a:solidFill>
              </a:rPr>
              <a:t>, then we can </a:t>
            </a:r>
            <a:r>
              <a:rPr lang="en-US" sz="2300" b="1" dirty="0">
                <a:solidFill>
                  <a:srgbClr val="7030A0"/>
                </a:solidFill>
              </a:rPr>
              <a:t>remove</a:t>
            </a:r>
            <a:r>
              <a:rPr lang="en-US" sz="2300" dirty="0">
                <a:solidFill>
                  <a:schemeClr val="tx1"/>
                </a:solidFill>
              </a:rPr>
              <a:t> the </a:t>
            </a:r>
            <a:r>
              <a:rPr lang="en-US" sz="2300" b="1" dirty="0">
                <a:solidFill>
                  <a:srgbClr val="00B050"/>
                </a:solidFill>
              </a:rPr>
              <a:t>return keyword </a:t>
            </a:r>
            <a:r>
              <a:rPr lang="en-US" sz="2300" dirty="0">
                <a:solidFill>
                  <a:schemeClr val="tx1"/>
                </a:solidFill>
              </a:rPr>
              <a:t>but with that </a:t>
            </a:r>
            <a:r>
              <a:rPr lang="en-US" sz="2300" b="1" dirty="0">
                <a:solidFill>
                  <a:srgbClr val="0070C0"/>
                </a:solidFill>
              </a:rPr>
              <a:t>we will also</a:t>
            </a:r>
            <a:r>
              <a:rPr lang="en-US" sz="2300" dirty="0">
                <a:solidFill>
                  <a:schemeClr val="tx1"/>
                </a:solidFill>
              </a:rPr>
              <a:t> have to </a:t>
            </a:r>
            <a:r>
              <a:rPr lang="en-US" sz="2300" b="1" dirty="0">
                <a:solidFill>
                  <a:srgbClr val="7030A0"/>
                </a:solidFill>
              </a:rPr>
              <a:t>remove</a:t>
            </a:r>
            <a:r>
              <a:rPr lang="en-US" sz="2300" dirty="0">
                <a:solidFill>
                  <a:schemeClr val="tx1"/>
                </a:solidFill>
              </a:rPr>
              <a:t> the </a:t>
            </a:r>
            <a:r>
              <a:rPr lang="en-US" sz="2300" b="1" dirty="0">
                <a:solidFill>
                  <a:srgbClr val="0070C0"/>
                </a:solidFill>
              </a:rPr>
              <a:t>curly braces</a:t>
            </a: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71678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3.14;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43455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 {return 3.14;}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584575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 3.14;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Lambda Expression: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If the compiler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b="1" dirty="0">
                <a:solidFill>
                  <a:srgbClr val="7030A0"/>
                </a:solidFill>
              </a:rPr>
              <a:t>infer the type of argument </a:t>
            </a:r>
            <a:r>
              <a:rPr lang="en-US" sz="2000" dirty="0">
                <a:solidFill>
                  <a:schemeClr val="tx1"/>
                </a:solidFill>
              </a:rPr>
              <a:t>then we can </a:t>
            </a:r>
            <a:r>
              <a:rPr lang="en-US" sz="2000" b="1" dirty="0">
                <a:solidFill>
                  <a:srgbClr val="0070C0"/>
                </a:solidFill>
              </a:rPr>
              <a:t>remove </a:t>
            </a: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data type </a:t>
            </a:r>
            <a:r>
              <a:rPr lang="en-US" sz="2000" dirty="0">
                <a:solidFill>
                  <a:schemeClr val="tx1"/>
                </a:solidFill>
              </a:rPr>
              <a:t>also. This is called </a:t>
            </a:r>
            <a:r>
              <a:rPr lang="en-US" sz="2000" b="1" u="sng" dirty="0">
                <a:solidFill>
                  <a:srgbClr val="C00000"/>
                </a:solidFill>
              </a:rPr>
              <a:t>type inference</a:t>
            </a:r>
            <a:r>
              <a:rPr lang="en-US" sz="20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If there is </a:t>
            </a:r>
            <a:r>
              <a:rPr lang="en-US" sz="2000" b="1" dirty="0">
                <a:solidFill>
                  <a:srgbClr val="002060"/>
                </a:solidFill>
              </a:rPr>
              <a:t>only one argument </a:t>
            </a:r>
            <a:r>
              <a:rPr lang="en-US" sz="2000" b="1" dirty="0">
                <a:solidFill>
                  <a:srgbClr val="FF0000"/>
                </a:solidFill>
              </a:rPr>
              <a:t>and if we are removing the data type</a:t>
            </a:r>
            <a:r>
              <a:rPr lang="en-US" sz="2000" dirty="0">
                <a:solidFill>
                  <a:schemeClr val="tx1"/>
                </a:solidFill>
              </a:rPr>
              <a:t> then we also can </a:t>
            </a:r>
            <a:r>
              <a:rPr lang="en-US" sz="2000" b="1" dirty="0">
                <a:solidFill>
                  <a:srgbClr val="0070C0"/>
                </a:solidFill>
              </a:rPr>
              <a:t>remove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b="1" dirty="0">
                <a:solidFill>
                  <a:srgbClr val="00B050"/>
                </a:solidFill>
              </a:rPr>
              <a:t>parenthesis</a:t>
            </a:r>
            <a:r>
              <a:rPr lang="en-US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928802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square(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a*a;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350043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a)-&gt; {return a*a;}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8576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a)-&gt; a*a;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Simplified Form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485776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(a)-&gt; a*a;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60600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a-&gt; a*a;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Lambda Expression: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1900" b="1" dirty="0">
                <a:solidFill>
                  <a:srgbClr val="0070C0"/>
                </a:solidFill>
              </a:rPr>
              <a:t>In this case </a:t>
            </a:r>
            <a:r>
              <a:rPr lang="en-US" sz="1900" dirty="0">
                <a:solidFill>
                  <a:schemeClr val="tx1"/>
                </a:solidFill>
              </a:rPr>
              <a:t>we can </a:t>
            </a:r>
            <a:r>
              <a:rPr lang="en-US" sz="1900" b="1" dirty="0">
                <a:solidFill>
                  <a:schemeClr val="tx2"/>
                </a:solidFill>
              </a:rPr>
              <a:t>remove the data type </a:t>
            </a:r>
            <a:r>
              <a:rPr lang="en-US" sz="1900" dirty="0">
                <a:solidFill>
                  <a:schemeClr val="tx1"/>
                </a:solidFill>
              </a:rPr>
              <a:t>but </a:t>
            </a:r>
            <a:r>
              <a:rPr lang="en-US" sz="1900" b="1" dirty="0">
                <a:solidFill>
                  <a:srgbClr val="002060"/>
                </a:solidFill>
              </a:rPr>
              <a:t>not the parenthesis </a:t>
            </a:r>
            <a:r>
              <a:rPr lang="en-US" sz="1900" dirty="0">
                <a:solidFill>
                  <a:schemeClr val="tx1"/>
                </a:solidFill>
              </a:rPr>
              <a:t>around the parameters because we have </a:t>
            </a:r>
            <a:r>
              <a:rPr lang="en-US" sz="1900" b="1" dirty="0">
                <a:solidFill>
                  <a:srgbClr val="00B050"/>
                </a:solidFill>
              </a:rPr>
              <a:t>multiple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If we explicitly declare </a:t>
            </a:r>
            <a:r>
              <a:rPr lang="en-IN" sz="2000" dirty="0">
                <a:solidFill>
                  <a:schemeClr val="tx1"/>
                </a:solidFill>
              </a:rPr>
              <a:t>the </a:t>
            </a:r>
            <a:r>
              <a:rPr lang="en-IN" sz="2000" b="1" dirty="0">
                <a:solidFill>
                  <a:srgbClr val="00B050"/>
                </a:solidFill>
              </a:rPr>
              <a:t>type of a parameter</a:t>
            </a:r>
            <a:r>
              <a:rPr lang="en-IN" sz="2000" dirty="0">
                <a:solidFill>
                  <a:schemeClr val="tx1"/>
                </a:solidFill>
              </a:rPr>
              <a:t>, then all of the parameters must have </a:t>
            </a:r>
            <a:r>
              <a:rPr lang="en-IN" sz="2000" b="1" dirty="0">
                <a:solidFill>
                  <a:schemeClr val="tx2"/>
                </a:solidFill>
              </a:rPr>
              <a:t>declared types</a:t>
            </a:r>
            <a:r>
              <a:rPr lang="en-IN" sz="2000" dirty="0">
                <a:solidFill>
                  <a:schemeClr val="tx1"/>
                </a:solidFill>
              </a:rPr>
              <a:t>. For example, </a:t>
            </a:r>
            <a:r>
              <a:rPr lang="en-IN" sz="2000" b="1" dirty="0">
                <a:solidFill>
                  <a:srgbClr val="002060"/>
                </a:solidFill>
              </a:rPr>
              <a:t>this is illegal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1928802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350043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b)-&gt; {return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8576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Simplified Form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498849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60600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This won’t compile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Parameters With Modifiers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can use </a:t>
            </a:r>
            <a:r>
              <a:rPr lang="en-IN" b="1" dirty="0">
                <a:solidFill>
                  <a:srgbClr val="7030A0"/>
                </a:solidFill>
              </a:rPr>
              <a:t>modifiers</a:t>
            </a:r>
            <a:r>
              <a:rPr lang="en-IN" dirty="0">
                <a:solidFill>
                  <a:schemeClr val="tx1"/>
                </a:solidFill>
              </a:rPr>
              <a:t>, such as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  <a:r>
              <a:rPr lang="en-IN" dirty="0">
                <a:solidFill>
                  <a:schemeClr val="tx1"/>
                </a:solidFill>
              </a:rPr>
              <a:t>, in the </a:t>
            </a:r>
            <a:r>
              <a:rPr lang="en-IN" b="1" dirty="0">
                <a:solidFill>
                  <a:srgbClr val="0070C0"/>
                </a:solidFill>
              </a:rPr>
              <a:t>parameter declaration </a:t>
            </a:r>
            <a:r>
              <a:rPr lang="en-IN" dirty="0">
                <a:solidFill>
                  <a:schemeClr val="tx1"/>
                </a:solidFill>
              </a:rPr>
              <a:t>for </a:t>
            </a:r>
            <a:r>
              <a:rPr lang="en-IN" b="1" dirty="0">
                <a:solidFill>
                  <a:srgbClr val="C00000"/>
                </a:solidFill>
              </a:rPr>
              <a:t>lambda expressions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following two </a:t>
            </a:r>
            <a:r>
              <a:rPr lang="en-IN" b="1" dirty="0">
                <a:solidFill>
                  <a:srgbClr val="C00000"/>
                </a:solidFill>
              </a:rPr>
              <a:t>lambda expressions </a:t>
            </a:r>
            <a:r>
              <a:rPr lang="en-IN" dirty="0">
                <a:solidFill>
                  <a:schemeClr val="tx1"/>
                </a:solidFill>
              </a:rPr>
              <a:t>are </a:t>
            </a:r>
            <a:r>
              <a:rPr lang="en-IN" b="1" dirty="0">
                <a:solidFill>
                  <a:srgbClr val="00B050"/>
                </a:solidFill>
              </a:rPr>
              <a:t>valid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following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>
                <a:solidFill>
                  <a:schemeClr val="tx1"/>
                </a:solidFill>
              </a:rPr>
              <a:t>will </a:t>
            </a:r>
            <a:r>
              <a:rPr lang="en-IN" b="1" dirty="0">
                <a:solidFill>
                  <a:srgbClr val="FF0000"/>
                </a:solidFill>
              </a:rPr>
              <a:t>not compile </a:t>
            </a:r>
            <a:r>
              <a:rPr lang="en-IN" dirty="0">
                <a:solidFill>
                  <a:schemeClr val="tx1"/>
                </a:solidFill>
              </a:rPr>
              <a:t>because it uses the </a:t>
            </a:r>
            <a:r>
              <a:rPr lang="en-IN" b="1" dirty="0">
                <a:solidFill>
                  <a:srgbClr val="00B050"/>
                </a:solidFill>
              </a:rPr>
              <a:t>final </a:t>
            </a:r>
            <a:r>
              <a:rPr lang="en-IN" dirty="0">
                <a:solidFill>
                  <a:schemeClr val="tx1"/>
                </a:solidFill>
              </a:rPr>
              <a:t>modifier in </a:t>
            </a:r>
            <a:r>
              <a:rPr lang="en-IN" b="1" dirty="0">
                <a:solidFill>
                  <a:srgbClr val="0070C0"/>
                </a:solidFill>
              </a:rPr>
              <a:t>parameter declarations</a:t>
            </a:r>
            <a:r>
              <a:rPr lang="en-IN" dirty="0">
                <a:solidFill>
                  <a:schemeClr val="tx1"/>
                </a:solidFill>
              </a:rPr>
              <a:t>, but </a:t>
            </a:r>
            <a:r>
              <a:rPr lang="en-IN" b="1" dirty="0">
                <a:solidFill>
                  <a:srgbClr val="00B050"/>
                </a:solidFill>
              </a:rPr>
              <a:t>omits</a:t>
            </a:r>
            <a:r>
              <a:rPr lang="en-IN" dirty="0">
                <a:solidFill>
                  <a:schemeClr val="tx1"/>
                </a:solidFill>
              </a:rPr>
              <a:t> the </a:t>
            </a:r>
            <a:r>
              <a:rPr lang="en-IN" b="1" dirty="0">
                <a:solidFill>
                  <a:srgbClr val="7030A0"/>
                </a:solidFill>
              </a:rPr>
              <a:t>parameter type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3282735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x, 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x, 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548856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(final x, final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Lambda expression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Getting Started!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Lambda Expressions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A Lambda Expression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Syntax Of Lambda Expression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Converting A Normal Method To Lambda Expression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 has </a:t>
            </a:r>
            <a:r>
              <a:rPr lang="en-IN" sz="2400" b="1" dirty="0">
                <a:solidFill>
                  <a:srgbClr val="7030A0"/>
                </a:solidFill>
              </a:rPr>
              <a:t>introduced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new feature</a:t>
            </a:r>
            <a:r>
              <a:rPr lang="en-IN" sz="2400" b="1" dirty="0"/>
              <a:t>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C00000"/>
                </a:solidFill>
              </a:rPr>
              <a:t>Lambda expressions.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</a:t>
            </a:r>
            <a:r>
              <a:rPr lang="en-IN" sz="2400" b="1" dirty="0">
                <a:solidFill>
                  <a:schemeClr val="tx2"/>
                </a:solidFill>
              </a:rPr>
              <a:t>considered</a:t>
            </a:r>
            <a:r>
              <a:rPr lang="en-IN" sz="2400" dirty="0"/>
              <a:t> to be a </a:t>
            </a:r>
            <a:r>
              <a:rPr lang="en-IN" sz="2400" b="1" dirty="0">
                <a:solidFill>
                  <a:srgbClr val="00B050"/>
                </a:solidFill>
              </a:rPr>
              <a:t>major change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because it introduces </a:t>
            </a:r>
            <a:r>
              <a:rPr lang="en-IN" sz="2400" b="1" dirty="0">
                <a:solidFill>
                  <a:srgbClr val="7030A0"/>
                </a:solidFill>
              </a:rPr>
              <a:t>functional programming </a:t>
            </a:r>
            <a:r>
              <a:rPr lang="en-IN" sz="2400" dirty="0"/>
              <a:t>into 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Other languages </a:t>
            </a:r>
            <a:r>
              <a:rPr lang="en-IN" sz="2400" dirty="0"/>
              <a:t>such as 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C#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C++</a:t>
            </a:r>
            <a:r>
              <a:rPr lang="en-IN" sz="2400" dirty="0"/>
              <a:t> already have this feature so this is </a:t>
            </a:r>
            <a:r>
              <a:rPr lang="en-IN" sz="2400" b="1" dirty="0">
                <a:solidFill>
                  <a:srgbClr val="002060"/>
                </a:solidFill>
              </a:rPr>
              <a:t>not new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programming world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Although it is new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 as it is the </a:t>
            </a:r>
            <a:r>
              <a:rPr lang="en-IN" sz="2400" b="1" dirty="0">
                <a:solidFill>
                  <a:srgbClr val="7030A0"/>
                </a:solidFill>
              </a:rPr>
              <a:t>latest language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support this feature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39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Lambda Expression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Lambda Expression </a:t>
            </a:r>
            <a:r>
              <a:rPr lang="en-IN" sz="2400" dirty="0"/>
              <a:t>can be understood as a </a:t>
            </a:r>
            <a:r>
              <a:rPr lang="en-IN" sz="2400" b="1" dirty="0">
                <a:solidFill>
                  <a:srgbClr val="00B050"/>
                </a:solidFill>
              </a:rPr>
              <a:t>concise</a:t>
            </a:r>
            <a:r>
              <a:rPr lang="en-IN" sz="2400" dirty="0"/>
              <a:t> representation of an </a:t>
            </a:r>
            <a:r>
              <a:rPr lang="en-IN" sz="2400" b="1" dirty="0">
                <a:solidFill>
                  <a:srgbClr val="C00000"/>
                </a:solidFill>
              </a:rPr>
              <a:t>anonymous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that can be </a:t>
            </a:r>
            <a:r>
              <a:rPr lang="en-IN" sz="2400" b="1" dirty="0">
                <a:solidFill>
                  <a:srgbClr val="0070C0"/>
                </a:solidFill>
              </a:rPr>
              <a:t>passed around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properly understand </a:t>
            </a:r>
            <a:r>
              <a:rPr lang="en-IN" sz="2400" dirty="0"/>
              <a:t>this definition , we must </a:t>
            </a:r>
            <a:r>
              <a:rPr lang="en-IN" sz="2400" b="1" dirty="0">
                <a:solidFill>
                  <a:srgbClr val="7030A0"/>
                </a:solidFill>
              </a:rPr>
              <a:t>break it down </a:t>
            </a:r>
            <a:r>
              <a:rPr lang="en-IN" sz="2400" dirty="0"/>
              <a:t>:</a:t>
            </a:r>
          </a:p>
          <a:p>
            <a:pPr lvl="1"/>
            <a:r>
              <a:rPr lang="en-IN" sz="1900" b="1" u="sng" dirty="0">
                <a:solidFill>
                  <a:srgbClr val="C00000"/>
                </a:solidFill>
              </a:rPr>
              <a:t>Anonymous</a:t>
            </a:r>
            <a:r>
              <a:rPr lang="en-IN" sz="1900" b="1" dirty="0"/>
              <a:t>— </a:t>
            </a:r>
            <a:r>
              <a:rPr lang="en-IN" sz="1900" dirty="0"/>
              <a:t>We say </a:t>
            </a:r>
            <a:r>
              <a:rPr lang="en-IN" sz="1900" b="1" i="1" dirty="0">
                <a:solidFill>
                  <a:srgbClr val="C00000"/>
                </a:solidFill>
              </a:rPr>
              <a:t>anonymous</a:t>
            </a:r>
            <a:r>
              <a:rPr lang="en-IN" sz="1900" dirty="0"/>
              <a:t> because it doesn’t have </a:t>
            </a:r>
            <a:r>
              <a:rPr lang="en-IN" sz="1900" b="1" dirty="0">
                <a:solidFill>
                  <a:srgbClr val="00B050"/>
                </a:solidFill>
              </a:rPr>
              <a:t>an explicit name</a:t>
            </a:r>
            <a:r>
              <a:rPr lang="en-IN" sz="1900" dirty="0"/>
              <a:t> like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would normally have; </a:t>
            </a:r>
            <a:r>
              <a:rPr lang="en-IN" sz="1900" b="1" dirty="0">
                <a:solidFill>
                  <a:srgbClr val="7030A0"/>
                </a:solidFill>
              </a:rPr>
              <a:t>less to write </a:t>
            </a:r>
            <a:r>
              <a:rPr lang="en-IN" sz="1900" dirty="0"/>
              <a:t>and </a:t>
            </a:r>
            <a:r>
              <a:rPr lang="en-IN" sz="1900" b="1" dirty="0">
                <a:solidFill>
                  <a:srgbClr val="0070C0"/>
                </a:solidFill>
              </a:rPr>
              <a:t>think about</a:t>
            </a:r>
            <a:r>
              <a:rPr lang="en-IN" sz="1900" dirty="0"/>
              <a:t>!</a:t>
            </a:r>
          </a:p>
          <a:p>
            <a:pPr lvl="1"/>
            <a:endParaRPr lang="en-IN" sz="1900" b="1" u="sng" dirty="0">
              <a:solidFill>
                <a:srgbClr val="002060"/>
              </a:solidFill>
            </a:endParaRPr>
          </a:p>
          <a:p>
            <a:pPr lvl="1"/>
            <a:r>
              <a:rPr lang="en-IN" sz="1900" b="1" u="sng" dirty="0">
                <a:solidFill>
                  <a:srgbClr val="002060"/>
                </a:solidFill>
              </a:rPr>
              <a:t>Function</a:t>
            </a:r>
            <a:r>
              <a:rPr lang="en-IN" sz="1900" b="1" dirty="0"/>
              <a:t>— </a:t>
            </a:r>
            <a:r>
              <a:rPr lang="en-IN" sz="1900" dirty="0"/>
              <a:t>We say </a:t>
            </a:r>
            <a:r>
              <a:rPr lang="en-IN" sz="1900" b="1" i="1" dirty="0">
                <a:solidFill>
                  <a:srgbClr val="C00000"/>
                </a:solidFill>
              </a:rPr>
              <a:t>function</a:t>
            </a:r>
            <a:r>
              <a:rPr lang="en-IN" sz="1900" dirty="0"/>
              <a:t> because a </a:t>
            </a:r>
            <a:r>
              <a:rPr lang="en-IN" sz="1900" b="1" dirty="0">
                <a:solidFill>
                  <a:srgbClr val="7030A0"/>
                </a:solidFill>
              </a:rPr>
              <a:t>lambda</a:t>
            </a:r>
            <a:r>
              <a:rPr lang="en-IN" sz="1900" dirty="0"/>
              <a:t> isn’t associated with a </a:t>
            </a:r>
            <a:r>
              <a:rPr lang="en-IN" sz="1900" b="1" dirty="0">
                <a:solidFill>
                  <a:srgbClr val="0070C0"/>
                </a:solidFill>
              </a:rPr>
              <a:t>particular class </a:t>
            </a:r>
            <a:r>
              <a:rPr lang="en-IN" sz="1900" dirty="0"/>
              <a:t>like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is. But like a </a:t>
            </a:r>
            <a:r>
              <a:rPr lang="en-IN" sz="1900" b="1" dirty="0">
                <a:solidFill>
                  <a:srgbClr val="00B050"/>
                </a:solidFill>
              </a:rPr>
              <a:t>method,</a:t>
            </a:r>
            <a:r>
              <a:rPr lang="en-IN" sz="1900" dirty="0"/>
              <a:t> a </a:t>
            </a:r>
            <a:r>
              <a:rPr lang="en-IN" sz="1900" b="1" dirty="0">
                <a:solidFill>
                  <a:srgbClr val="7030A0"/>
                </a:solidFill>
              </a:rPr>
              <a:t>lambda</a:t>
            </a:r>
            <a:r>
              <a:rPr lang="en-IN" sz="1900" dirty="0"/>
              <a:t> has a </a:t>
            </a:r>
            <a:r>
              <a:rPr lang="en-IN" sz="1900" b="1" dirty="0">
                <a:solidFill>
                  <a:srgbClr val="FF0000"/>
                </a:solidFill>
              </a:rPr>
              <a:t>list of parameters</a:t>
            </a:r>
            <a:r>
              <a:rPr lang="en-IN" sz="1900" dirty="0"/>
              <a:t>, </a:t>
            </a:r>
            <a:r>
              <a:rPr lang="en-IN" sz="1900" b="1" dirty="0">
                <a:solidFill>
                  <a:srgbClr val="FF0000"/>
                </a:solidFill>
              </a:rPr>
              <a:t>a body</a:t>
            </a:r>
            <a:r>
              <a:rPr lang="en-IN" sz="1900" dirty="0"/>
              <a:t> and a </a:t>
            </a:r>
            <a:r>
              <a:rPr lang="en-IN" sz="1900" b="1" dirty="0">
                <a:solidFill>
                  <a:srgbClr val="FF0000"/>
                </a:solidFill>
              </a:rPr>
              <a:t>a return value.</a:t>
            </a:r>
            <a:endParaRPr lang="en-IN" sz="1900" dirty="0"/>
          </a:p>
          <a:p>
            <a:pPr lvl="1"/>
            <a:endParaRPr lang="en-IN" sz="1900" b="1" u="sng" dirty="0">
              <a:solidFill>
                <a:srgbClr val="0070C0"/>
              </a:solidFill>
            </a:endParaRPr>
          </a:p>
          <a:p>
            <a:pPr lvl="1"/>
            <a:r>
              <a:rPr lang="en-IN" sz="1900" b="1" u="sng" dirty="0">
                <a:solidFill>
                  <a:schemeClr val="accent6"/>
                </a:solidFill>
              </a:rPr>
              <a:t>Passed around</a:t>
            </a:r>
            <a:r>
              <a:rPr lang="en-IN" sz="1900" b="1" dirty="0"/>
              <a:t>— </a:t>
            </a:r>
            <a:r>
              <a:rPr lang="en-IN" sz="1900" dirty="0"/>
              <a:t>A </a:t>
            </a:r>
            <a:r>
              <a:rPr lang="en-IN" sz="1900" b="1" dirty="0">
                <a:solidFill>
                  <a:srgbClr val="C00000"/>
                </a:solidFill>
              </a:rPr>
              <a:t>lambda expression </a:t>
            </a:r>
            <a:r>
              <a:rPr lang="en-IN" sz="1900" dirty="0"/>
              <a:t>can be </a:t>
            </a:r>
            <a:r>
              <a:rPr lang="en-IN" sz="1900" b="1" dirty="0">
                <a:solidFill>
                  <a:srgbClr val="C00000"/>
                </a:solidFill>
              </a:rPr>
              <a:t>passed</a:t>
            </a:r>
            <a:r>
              <a:rPr lang="en-IN" sz="1900" dirty="0"/>
              <a:t> as </a:t>
            </a:r>
            <a:r>
              <a:rPr lang="en-IN" sz="1900" b="1" dirty="0">
                <a:solidFill>
                  <a:srgbClr val="C00000"/>
                </a:solidFill>
              </a:rPr>
              <a:t>argument</a:t>
            </a:r>
            <a:r>
              <a:rPr lang="en-IN" sz="1900" dirty="0"/>
              <a:t> to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or </a:t>
            </a:r>
            <a:r>
              <a:rPr lang="en-IN" sz="1900" b="1" dirty="0">
                <a:solidFill>
                  <a:srgbClr val="7030A0"/>
                </a:solidFill>
              </a:rPr>
              <a:t>stored</a:t>
            </a:r>
            <a:r>
              <a:rPr lang="en-IN" sz="1900" dirty="0"/>
              <a:t> in a </a:t>
            </a:r>
            <a:r>
              <a:rPr lang="en-IN" sz="1900" b="1" dirty="0">
                <a:solidFill>
                  <a:srgbClr val="0070C0"/>
                </a:solidFill>
              </a:rPr>
              <a:t>variable</a:t>
            </a:r>
            <a:r>
              <a:rPr lang="en-IN" sz="1900" dirty="0"/>
              <a:t>.</a:t>
            </a:r>
          </a:p>
          <a:p>
            <a:pPr lvl="1"/>
            <a:endParaRPr lang="en-IN" sz="1900" b="1" u="sng" dirty="0">
              <a:solidFill>
                <a:srgbClr val="00B050"/>
              </a:solidFill>
            </a:endParaRPr>
          </a:p>
          <a:p>
            <a:pPr lvl="1"/>
            <a:r>
              <a:rPr lang="en-IN" sz="1900" b="1" u="sng" dirty="0">
                <a:solidFill>
                  <a:schemeClr val="accent4">
                    <a:lumMod val="50000"/>
                  </a:schemeClr>
                </a:solidFill>
              </a:rPr>
              <a:t>Concise</a:t>
            </a:r>
            <a:r>
              <a:rPr lang="en-IN" sz="1900" b="1" dirty="0"/>
              <a:t>— </a:t>
            </a:r>
            <a:r>
              <a:rPr lang="en-IN" sz="1900" b="1" dirty="0">
                <a:solidFill>
                  <a:srgbClr val="00B050"/>
                </a:solidFill>
              </a:rPr>
              <a:t>We don’t need </a:t>
            </a:r>
            <a:r>
              <a:rPr lang="en-IN" sz="1900" dirty="0"/>
              <a:t>to write a lot of </a:t>
            </a:r>
            <a:r>
              <a:rPr lang="en-IN" sz="1900" b="1" dirty="0">
                <a:solidFill>
                  <a:srgbClr val="0070C0"/>
                </a:solidFill>
              </a:rPr>
              <a:t>boilerplate</a:t>
            </a:r>
            <a:r>
              <a:rPr lang="en-IN" sz="1900" dirty="0"/>
              <a:t> like we do when we </a:t>
            </a:r>
            <a:r>
              <a:rPr lang="en-IN" sz="1900" b="1" dirty="0">
                <a:solidFill>
                  <a:srgbClr val="7030A0"/>
                </a:solidFill>
              </a:rPr>
              <a:t>implement </a:t>
            </a:r>
            <a:r>
              <a:rPr lang="en-IN" sz="1900" dirty="0"/>
              <a:t>an </a:t>
            </a:r>
            <a:r>
              <a:rPr lang="en-IN" sz="1900" b="1" dirty="0">
                <a:solidFill>
                  <a:srgbClr val="C00000"/>
                </a:solidFill>
              </a:rPr>
              <a:t>interface</a:t>
            </a:r>
            <a:r>
              <a:rPr lang="en-IN" sz="19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Lambda Expression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 understand </a:t>
            </a:r>
            <a:r>
              <a:rPr lang="en-US" sz="2400" b="1" dirty="0">
                <a:solidFill>
                  <a:srgbClr val="7030A0"/>
                </a:solidFill>
              </a:rPr>
              <a:t>Lambdas</a:t>
            </a:r>
            <a:r>
              <a:rPr lang="en-US" sz="2400" dirty="0"/>
              <a:t> , let’s recall what are the </a:t>
            </a:r>
            <a:r>
              <a:rPr lang="en-US" sz="2400" b="1" dirty="0">
                <a:solidFill>
                  <a:srgbClr val="00B050"/>
                </a:solidFill>
              </a:rPr>
              <a:t>components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Normally a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has following parts:</a:t>
            </a:r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Access Modifier</a:t>
            </a:r>
          </a:p>
          <a:p>
            <a:pPr lvl="1"/>
            <a:r>
              <a:rPr lang="en-IN" sz="1900" b="1" dirty="0">
                <a:solidFill>
                  <a:srgbClr val="FF0000"/>
                </a:solidFill>
              </a:rPr>
              <a:t>Return Type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Method Name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</a:p>
          <a:p>
            <a:pPr lvl="1"/>
            <a:r>
              <a:rPr lang="en-IN" sz="1900" b="1" dirty="0">
                <a:solidFill>
                  <a:srgbClr val="FFC000"/>
                </a:solidFill>
              </a:rPr>
              <a:t>List Of Exceptions It Can Throw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Body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Return Value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Lambda Expression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just has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3 main parts</a:t>
            </a:r>
            <a:r>
              <a:rPr lang="en-IN" sz="2400" dirty="0"/>
              <a:t>: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Body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Return Value (if needed)</a:t>
            </a:r>
            <a:br>
              <a:rPr lang="en-IN" sz="1900" dirty="0"/>
            </a:br>
            <a:endParaRPr lang="en-US" sz="1900" dirty="0"/>
          </a:p>
          <a:p>
            <a:endParaRPr lang="en-IN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Syntax Of </a:t>
            </a:r>
            <a:r>
              <a:rPr lang="en-US" sz="3600" b="1" dirty="0" err="1"/>
              <a:t>Lamdba</a:t>
            </a:r>
            <a:r>
              <a:rPr lang="en-US" sz="3600" b="1" dirty="0"/>
              <a:t>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Syntax: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( )  -&gt; {    }</a:t>
            </a:r>
            <a:endParaRPr lang="en-IN" sz="15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Up Arrow 6"/>
          <p:cNvSpPr/>
          <p:nvPr/>
        </p:nvSpPr>
        <p:spPr>
          <a:xfrm>
            <a:off x="1000100" y="2786058"/>
            <a:ext cx="142876" cy="857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>
            <a:off x="1357290" y="2786058"/>
            <a:ext cx="142876" cy="1928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>
            <a:off x="1857356" y="2786058"/>
            <a:ext cx="142876" cy="2786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4282" y="364331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Parameters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107" y="471488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Lambda 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Operator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4611" y="5548986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Lambda 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Body</a:t>
            </a:r>
            <a:endParaRPr lang="en-IN" sz="14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1643050"/>
            <a:ext cx="4693914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The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lambda body </a:t>
            </a:r>
            <a:r>
              <a:rPr lang="en-IN" sz="2200" dirty="0"/>
              <a:t>can be of </a:t>
            </a:r>
          </a:p>
          <a:p>
            <a:r>
              <a:rPr lang="en-IN" sz="2200" b="1" dirty="0">
                <a:solidFill>
                  <a:srgbClr val="7030A0"/>
                </a:solidFill>
              </a:rPr>
              <a:t>two</a:t>
            </a:r>
            <a:r>
              <a:rPr lang="en-IN" sz="2200" dirty="0"/>
              <a:t> types:</a:t>
            </a:r>
          </a:p>
          <a:p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A body with a </a:t>
            </a:r>
            <a:r>
              <a:rPr lang="en-US" b="1" dirty="0">
                <a:solidFill>
                  <a:srgbClr val="00B050"/>
                </a:solidFill>
              </a:rPr>
              <a:t>single expression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A body with a </a:t>
            </a:r>
            <a:r>
              <a:rPr lang="en-US" b="1" dirty="0">
                <a:solidFill>
                  <a:srgbClr val="0070C0"/>
                </a:solidFill>
              </a:rPr>
              <a:t>block of code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Initially we will discuss</a:t>
            </a:r>
          </a:p>
          <a:p>
            <a:pPr marL="342900" indent="-342900"/>
            <a:r>
              <a:rPr lang="en-US" sz="2200" b="1" dirty="0">
                <a:solidFill>
                  <a:srgbClr val="00B050"/>
                </a:solidFill>
              </a:rPr>
              <a:t>single expression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lambda’s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and </a:t>
            </a:r>
          </a:p>
          <a:p>
            <a:pPr marL="342900" indent="-342900"/>
            <a:r>
              <a:rPr lang="en-US" sz="2200" dirty="0"/>
              <a:t>then move 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lambda’s </a:t>
            </a:r>
          </a:p>
          <a:p>
            <a:pPr marL="342900" indent="-342900"/>
            <a:r>
              <a:rPr lang="en-US" sz="2200" dirty="0"/>
              <a:t>with </a:t>
            </a:r>
            <a:r>
              <a:rPr lang="en-US" sz="2200" b="1" dirty="0">
                <a:solidFill>
                  <a:srgbClr val="0070C0"/>
                </a:solidFill>
              </a:rPr>
              <a:t>block of code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Lambda Expression: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u="sng" dirty="0">
                <a:solidFill>
                  <a:srgbClr val="7030A0"/>
                </a:solidFill>
              </a:rPr>
              <a:t>Note:</a:t>
            </a:r>
            <a:r>
              <a:rPr lang="en-US" sz="2300" dirty="0">
                <a:solidFill>
                  <a:schemeClr val="tx1"/>
                </a:solidFill>
              </a:rPr>
              <a:t> We can </a:t>
            </a:r>
            <a:r>
              <a:rPr lang="en-US" sz="2300" b="1" dirty="0">
                <a:solidFill>
                  <a:srgbClr val="0070C0"/>
                </a:solidFill>
              </a:rPr>
              <a:t>remove</a:t>
            </a:r>
            <a:r>
              <a:rPr lang="en-US" sz="2300" b="1" dirty="0">
                <a:solidFill>
                  <a:srgbClr val="00B050"/>
                </a:solidFill>
              </a:rPr>
              <a:t> braces </a:t>
            </a:r>
            <a:r>
              <a:rPr lang="en-US" sz="2300" dirty="0">
                <a:solidFill>
                  <a:schemeClr val="tx1"/>
                </a:solidFill>
              </a:rPr>
              <a:t>also if the body is of </a:t>
            </a:r>
            <a:r>
              <a:rPr lang="en-US" sz="2300" b="1" dirty="0">
                <a:solidFill>
                  <a:srgbClr val="0070C0"/>
                </a:solidFill>
              </a:rPr>
              <a:t>single statement</a:t>
            </a: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71678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43455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()-&gt;{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577431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4782</TotalTime>
  <Words>847</Words>
  <Application>Microsoft Office PowerPoint</Application>
  <PresentationFormat>On-screen Show (4:3)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Lambda expression</vt:lpstr>
      <vt:lpstr>Today’s Agenda</vt:lpstr>
      <vt:lpstr>Introduction To Lambda Expression</vt:lpstr>
      <vt:lpstr>Introduction To Lambda Expression</vt:lpstr>
      <vt:lpstr>What Is Lambda Expression ?</vt:lpstr>
      <vt:lpstr>What Is Lambda Expression ?</vt:lpstr>
      <vt:lpstr>Syntax Of Lamdba Expression</vt:lpstr>
      <vt:lpstr>Converting Normal Method To Lambda</vt:lpstr>
      <vt:lpstr>Converting Normal Method To Lambda</vt:lpstr>
      <vt:lpstr>Converting Normal Method To Lambda</vt:lpstr>
      <vt:lpstr>Converting Normal Method To Lambda</vt:lpstr>
      <vt:lpstr>Parameters With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541</cp:revision>
  <dcterms:created xsi:type="dcterms:W3CDTF">2012-06-21T20:06:10Z</dcterms:created>
  <dcterms:modified xsi:type="dcterms:W3CDTF">2020-12-30T07:10:30Z</dcterms:modified>
</cp:coreProperties>
</file>