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0"/>
  </p:notesMasterIdLst>
  <p:sldIdLst>
    <p:sldId id="1169" r:id="rId2"/>
    <p:sldId id="256" r:id="rId3"/>
    <p:sldId id="1197" r:id="rId4"/>
    <p:sldId id="1198" r:id="rId5"/>
    <p:sldId id="470" r:id="rId6"/>
    <p:sldId id="469" r:id="rId7"/>
    <p:sldId id="471" r:id="rId8"/>
    <p:sldId id="472" r:id="rId9"/>
    <p:sldId id="473" r:id="rId10"/>
    <p:sldId id="474" r:id="rId11"/>
    <p:sldId id="475" r:id="rId12"/>
    <p:sldId id="1199" r:id="rId13"/>
    <p:sldId id="477" r:id="rId14"/>
    <p:sldId id="478" r:id="rId15"/>
    <p:sldId id="479" r:id="rId16"/>
    <p:sldId id="1200" r:id="rId17"/>
    <p:sldId id="480" r:id="rId18"/>
    <p:sldId id="481" r:id="rId19"/>
    <p:sldId id="482" r:id="rId20"/>
    <p:sldId id="483" r:id="rId21"/>
    <p:sldId id="484" r:id="rId22"/>
    <p:sldId id="1201" r:id="rId23"/>
    <p:sldId id="485" r:id="rId24"/>
    <p:sldId id="486" r:id="rId25"/>
    <p:sldId id="487" r:id="rId26"/>
    <p:sldId id="488" r:id="rId27"/>
    <p:sldId id="489" r:id="rId28"/>
    <p:sldId id="49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8" autoAdjust="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2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6F60E54D-0284-420E-8AD1-01EAAE1FEEDF}"/>
    <pc:docChg chg="modSld">
      <pc:chgData name="Sharma Computer Academy" userId="08476b32c11f4418" providerId="LiveId" clId="{6F60E54D-0284-420E-8AD1-01EAAE1FEEDF}" dt="2021-01-04T06:18:12.387" v="11"/>
      <pc:docMkLst>
        <pc:docMk/>
      </pc:docMkLst>
      <pc:sldChg chg="modSp">
        <pc:chgData name="Sharma Computer Academy" userId="08476b32c11f4418" providerId="LiveId" clId="{6F60E54D-0284-420E-8AD1-01EAAE1FEEDF}" dt="2021-01-04T06:16:22.773" v="2" actId="113"/>
        <pc:sldMkLst>
          <pc:docMk/>
          <pc:sldMk cId="0" sldId="469"/>
        </pc:sldMkLst>
        <pc:spChg chg="mod">
          <ac:chgData name="Sharma Computer Academy" userId="08476b32c11f4418" providerId="LiveId" clId="{6F60E54D-0284-420E-8AD1-01EAAE1FEEDF}" dt="2021-01-04T06:16:22.773" v="2" actId="113"/>
          <ac:spMkLst>
            <pc:docMk/>
            <pc:sldMk cId="0" sldId="469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6F60E54D-0284-420E-8AD1-01EAAE1FEEDF}" dt="2021-01-04T06:18:12.387" v="11"/>
        <pc:sldMkLst>
          <pc:docMk/>
          <pc:sldMk cId="0" sldId="477"/>
        </pc:sldMkLst>
      </pc:sldChg>
      <pc:sldChg chg="modSp modAnim">
        <pc:chgData name="Sharma Computer Academy" userId="08476b32c11f4418" providerId="LiveId" clId="{6F60E54D-0284-420E-8AD1-01EAAE1FEEDF}" dt="2021-01-04T06:17:50.032" v="7"/>
        <pc:sldMkLst>
          <pc:docMk/>
          <pc:sldMk cId="0" sldId="1199"/>
        </pc:sldMkLst>
        <pc:spChg chg="mod">
          <ac:chgData name="Sharma Computer Academy" userId="08476b32c11f4418" providerId="LiveId" clId="{6F60E54D-0284-420E-8AD1-01EAAE1FEEDF}" dt="2021-01-04T06:17:42.609" v="6" actId="113"/>
          <ac:spMkLst>
            <pc:docMk/>
            <pc:sldMk cId="0" sldId="119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F51-ECE4-48DA-AB73-55A4C408ED1E}" type="datetimeFigureOut">
              <a:rPr lang="en-US" smtClean="0"/>
              <a:pPr/>
              <a:t>1/4/2021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CB14-A2B2-4DF8-92AA-714F347342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04-01-2021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34632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Java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Interview boot camp</a:t>
            </a:r>
            <a:br>
              <a:rPr lang="en-US" b="1" dirty="0">
                <a:solidFill>
                  <a:schemeClr val="tx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               Core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3505200"/>
            <a:ext cx="6400800" cy="2660104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Lecture 20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CHAPTER 28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Code Optimization Using Lambda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04996" y="346307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405373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Using Lambda With </a:t>
            </a:r>
            <a:r>
              <a:rPr lang="en-US" sz="3600" b="1" dirty="0" err="1"/>
              <a:t>Runnable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From  </a:t>
            </a:r>
            <a:r>
              <a:rPr lang="en-US" sz="2400" b="1" dirty="0">
                <a:solidFill>
                  <a:srgbClr val="00B050"/>
                </a:solidFill>
              </a:rPr>
              <a:t>Java 8</a:t>
            </a:r>
            <a:r>
              <a:rPr lang="en-US" sz="2400" dirty="0"/>
              <a:t> ,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0070C0"/>
                </a:solidFill>
              </a:rPr>
              <a:t>above code </a:t>
            </a:r>
            <a:r>
              <a:rPr lang="en-IN" sz="2400" dirty="0"/>
              <a:t>can be </a:t>
            </a:r>
            <a:r>
              <a:rPr lang="en-IN" sz="2400" b="1" dirty="0">
                <a:solidFill>
                  <a:schemeClr val="tx2"/>
                </a:solidFill>
              </a:rPr>
              <a:t>re-written</a:t>
            </a:r>
            <a:r>
              <a:rPr lang="en-IN" sz="2400" dirty="0"/>
              <a:t> more concisely using </a:t>
            </a:r>
            <a:r>
              <a:rPr lang="en-IN" sz="2400" b="1" dirty="0">
                <a:solidFill>
                  <a:srgbClr val="7030A0"/>
                </a:solidFill>
              </a:rPr>
              <a:t>Lambda Expressions </a:t>
            </a:r>
            <a:r>
              <a:rPr lang="en-IN" sz="2400" dirty="0"/>
              <a:t>with </a:t>
            </a:r>
            <a:r>
              <a:rPr lang="en-IN" sz="2400" b="1" dirty="0" err="1">
                <a:solidFill>
                  <a:srgbClr val="C00000"/>
                </a:solidFill>
              </a:rPr>
              <a:t>Runnable</a:t>
            </a:r>
            <a:r>
              <a:rPr lang="en-IN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So we </a:t>
            </a:r>
            <a:r>
              <a:rPr lang="en-US" sz="2400" b="1" dirty="0">
                <a:solidFill>
                  <a:schemeClr val="tx2"/>
                </a:solidFill>
              </a:rPr>
              <a:t>won’t have to </a:t>
            </a:r>
            <a:r>
              <a:rPr lang="en-IN" sz="2400" b="1" dirty="0">
                <a:solidFill>
                  <a:schemeClr val="tx2"/>
                </a:solidFill>
              </a:rPr>
              <a:t>write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0070C0"/>
                </a:solidFill>
              </a:rPr>
              <a:t>boilerplate code </a:t>
            </a:r>
            <a:r>
              <a:rPr lang="en-IN" sz="2400" dirty="0"/>
              <a:t>like </a:t>
            </a:r>
            <a:r>
              <a:rPr lang="en-IN" sz="2400" b="1" dirty="0">
                <a:solidFill>
                  <a:srgbClr val="00B050"/>
                </a:solidFill>
              </a:rPr>
              <a:t>creating  the implementation  class </a:t>
            </a:r>
            <a:r>
              <a:rPr lang="en-IN" sz="2400" dirty="0"/>
              <a:t>and writing the </a:t>
            </a:r>
            <a:r>
              <a:rPr lang="en-IN" sz="2400" b="1" dirty="0">
                <a:solidFill>
                  <a:srgbClr val="00B050"/>
                </a:solidFill>
              </a:rPr>
              <a:t>prototype of the</a:t>
            </a:r>
            <a:r>
              <a:rPr lang="en-IN" sz="2400" dirty="0"/>
              <a:t> </a:t>
            </a:r>
            <a:r>
              <a:rPr lang="en-IN" sz="2400" b="1" dirty="0">
                <a:solidFill>
                  <a:srgbClr val="C00000"/>
                </a:solidFill>
              </a:rPr>
              <a:t>run()</a:t>
            </a:r>
            <a:r>
              <a:rPr lang="en-IN" sz="2400" dirty="0"/>
              <a:t> </a:t>
            </a:r>
            <a:r>
              <a:rPr lang="en-IN" sz="2400" b="1" dirty="0">
                <a:solidFill>
                  <a:srgbClr val="00B050"/>
                </a:solidFill>
              </a:rPr>
              <a:t>method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pPr lvl="1"/>
            <a:endParaRPr lang="en-IN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</a:t>
            </a:r>
            <a:endParaRPr lang="en-IN" sz="36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4282" y="1428736"/>
            <a:ext cx="8786874" cy="4929222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ThreadingWithLambda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public static void main(String[]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Runnable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()-&gt;{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try{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    for(</a:t>
            </a:r>
            <a:r>
              <a:rPr lang="en-US" sz="2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=2;i&lt;=10;i+=2){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            </a:t>
            </a:r>
            <a:r>
              <a:rPr lang="en-US" sz="2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("child thread:"+</a:t>
            </a:r>
            <a:r>
              <a:rPr lang="en-US" sz="2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            </a:t>
            </a:r>
            <a:r>
              <a:rPr lang="en-US" sz="2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Thread.sleep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(200);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    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catch(</a:t>
            </a:r>
            <a:r>
              <a:rPr lang="en-US" sz="2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InterruptedException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ex){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2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("child thread interrupted");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("child thread finished!");            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};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Thread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=new Thread(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th.start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try{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for(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=1;i&lt;=10;i+=2){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("main thread:"+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Thread.sleep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(500);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catch(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InterruptedException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ex){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("main thread interrupted");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("main thread finished!");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Collections And Lambdas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Another </a:t>
            </a:r>
            <a:r>
              <a:rPr lang="en-US" sz="2400" b="1" dirty="0">
                <a:solidFill>
                  <a:srgbClr val="00B050"/>
                </a:solidFill>
              </a:rPr>
              <a:t>important use</a:t>
            </a:r>
            <a:r>
              <a:rPr lang="en-US" sz="2400" dirty="0"/>
              <a:t> of  </a:t>
            </a:r>
            <a:r>
              <a:rPr lang="en-US" sz="2400" b="1" dirty="0">
                <a:solidFill>
                  <a:srgbClr val="C00000"/>
                </a:solidFill>
              </a:rPr>
              <a:t>Lambdas</a:t>
            </a:r>
            <a:r>
              <a:rPr lang="en-US" sz="2400" dirty="0"/>
              <a:t> is to simplify </a:t>
            </a:r>
            <a:r>
              <a:rPr lang="en-US" sz="2400" b="1" dirty="0">
                <a:solidFill>
                  <a:srgbClr val="002060"/>
                </a:solidFill>
              </a:rPr>
              <a:t>sorting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C00000"/>
                </a:solidFill>
              </a:rPr>
              <a:t>Collections</a:t>
            </a:r>
            <a:r>
              <a:rPr lang="en-US" sz="2400" dirty="0"/>
              <a:t> like </a:t>
            </a:r>
            <a:r>
              <a:rPr lang="en-US" sz="2400" b="1" dirty="0">
                <a:solidFill>
                  <a:srgbClr val="0070C0"/>
                </a:solidFill>
              </a:rPr>
              <a:t>List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0070C0"/>
                </a:solidFill>
              </a:rPr>
              <a:t>TreeSet</a:t>
            </a:r>
            <a:r>
              <a:rPr lang="en-US" sz="2400" dirty="0"/>
              <a:t> or </a:t>
            </a:r>
            <a:r>
              <a:rPr lang="en-US" sz="2400" b="1" dirty="0" err="1">
                <a:solidFill>
                  <a:srgbClr val="0070C0"/>
                </a:solidFill>
              </a:rPr>
              <a:t>TreeMap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Although</a:t>
            </a:r>
            <a:r>
              <a:rPr lang="en-US" sz="2400" dirty="0"/>
              <a:t> these </a:t>
            </a:r>
            <a:r>
              <a:rPr lang="en-US" sz="2400" b="1" dirty="0">
                <a:solidFill>
                  <a:srgbClr val="C00000"/>
                </a:solidFill>
              </a:rPr>
              <a:t>Collections </a:t>
            </a:r>
            <a:r>
              <a:rPr lang="en-US" sz="2400" dirty="0"/>
              <a:t>provide their </a:t>
            </a:r>
            <a:r>
              <a:rPr lang="en-US" sz="2400" b="1" dirty="0">
                <a:solidFill>
                  <a:srgbClr val="0070C0"/>
                </a:solidFill>
              </a:rPr>
              <a:t>own sorting mechanism</a:t>
            </a:r>
            <a:r>
              <a:rPr lang="en-US" sz="2400" dirty="0"/>
              <a:t> but </a:t>
            </a:r>
            <a:r>
              <a:rPr lang="en-US" sz="2400" b="1" dirty="0">
                <a:solidFill>
                  <a:srgbClr val="00B050"/>
                </a:solidFill>
              </a:rPr>
              <a:t>at times </a:t>
            </a:r>
            <a:r>
              <a:rPr lang="en-US" sz="2400" dirty="0"/>
              <a:t>we want to </a:t>
            </a:r>
            <a:r>
              <a:rPr lang="en-US" sz="2400" b="1" u="sng" dirty="0">
                <a:solidFill>
                  <a:srgbClr val="7030A0"/>
                </a:solidFill>
              </a:rPr>
              <a:t>customize</a:t>
            </a:r>
            <a:r>
              <a:rPr lang="en-US" sz="2400" dirty="0"/>
              <a:t> this </a:t>
            </a:r>
            <a:r>
              <a:rPr lang="en-US" sz="2400" b="1" dirty="0">
                <a:solidFill>
                  <a:srgbClr val="002060"/>
                </a:solidFill>
              </a:rPr>
              <a:t>sorting</a:t>
            </a:r>
            <a:r>
              <a:rPr lang="en-US" sz="2400" dirty="0"/>
              <a:t>.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In such cases </a:t>
            </a:r>
            <a:r>
              <a:rPr lang="en-US" sz="2400" dirty="0"/>
              <a:t>we can use </a:t>
            </a:r>
            <a:r>
              <a:rPr lang="en-US" sz="2400" b="1" dirty="0">
                <a:solidFill>
                  <a:srgbClr val="C00000"/>
                </a:solidFill>
              </a:rPr>
              <a:t>Lambda Expressions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00B050"/>
                </a:solidFill>
              </a:rPr>
              <a:t>simplify</a:t>
            </a:r>
            <a:r>
              <a:rPr lang="en-US" sz="2400" dirty="0"/>
              <a:t> our code and make it </a:t>
            </a:r>
            <a:r>
              <a:rPr lang="en-US" sz="2400" b="1" dirty="0">
                <a:solidFill>
                  <a:srgbClr val="00B050"/>
                </a:solidFill>
              </a:rPr>
              <a:t>concise</a:t>
            </a:r>
            <a:r>
              <a:rPr lang="en-US" sz="2400" dirty="0"/>
              <a:t>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Sorting A List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Suppose</a:t>
            </a:r>
            <a:r>
              <a:rPr lang="en-US" sz="2400" dirty="0"/>
              <a:t> we have an </a:t>
            </a:r>
            <a:r>
              <a:rPr lang="en-US" sz="2400" b="1" dirty="0" err="1">
                <a:solidFill>
                  <a:srgbClr val="00B050"/>
                </a:solidFill>
              </a:rPr>
              <a:t>ArrayList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C00000"/>
                </a:solidFill>
              </a:rPr>
              <a:t>Integers</a:t>
            </a:r>
            <a:r>
              <a:rPr lang="en-US" sz="2400" dirty="0"/>
              <a:t> as </a:t>
            </a:r>
            <a:r>
              <a:rPr lang="en-US" sz="2400" b="1" dirty="0">
                <a:solidFill>
                  <a:srgbClr val="0070C0"/>
                </a:solidFill>
              </a:rPr>
              <a:t>shown below: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And now </a:t>
            </a:r>
            <a:r>
              <a:rPr lang="en-US" sz="2400" dirty="0"/>
              <a:t>we want to </a:t>
            </a:r>
            <a:r>
              <a:rPr lang="en-US" sz="2400" b="1" dirty="0">
                <a:solidFill>
                  <a:srgbClr val="0070C0"/>
                </a:solidFill>
              </a:rPr>
              <a:t>sort</a:t>
            </a:r>
            <a:r>
              <a:rPr lang="en-US" sz="2400" dirty="0"/>
              <a:t> this </a:t>
            </a:r>
            <a:r>
              <a:rPr lang="en-US" sz="2400" b="1" dirty="0" err="1">
                <a:solidFill>
                  <a:srgbClr val="00B050"/>
                </a:solidFill>
              </a:rPr>
              <a:t>ArrayList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00B050"/>
                </a:solidFill>
              </a:rPr>
              <a:t>Can you tell </a:t>
            </a:r>
            <a:r>
              <a:rPr lang="en-US" sz="2400" dirty="0"/>
              <a:t>how it can be done 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1472" y="2571744"/>
            <a:ext cx="8286808" cy="2214578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List&lt;Integer&gt;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=new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&lt;&gt;();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myList.add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myList.add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(5);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myList.add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(25);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myList.add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(2);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myList.add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(12);</a:t>
            </a: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Sorting A List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We know </a:t>
            </a:r>
            <a:r>
              <a:rPr lang="en-US" sz="2400" dirty="0"/>
              <a:t>that </a:t>
            </a:r>
            <a:r>
              <a:rPr lang="en-US" sz="2400" b="1" dirty="0">
                <a:solidFill>
                  <a:srgbClr val="00B050"/>
                </a:solidFill>
              </a:rPr>
              <a:t>Java</a:t>
            </a:r>
            <a:r>
              <a:rPr lang="en-US" sz="2400" dirty="0"/>
              <a:t> provides us a </a:t>
            </a:r>
            <a:r>
              <a:rPr lang="en-US" sz="2400" b="1" dirty="0">
                <a:solidFill>
                  <a:srgbClr val="002060"/>
                </a:solidFill>
              </a:rPr>
              <a:t>static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b="1" dirty="0">
                <a:solidFill>
                  <a:srgbClr val="002060"/>
                </a:solidFill>
              </a:rPr>
              <a:t>method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/>
              <a:t>called </a:t>
            </a:r>
            <a:r>
              <a:rPr lang="en-US" sz="2400" b="1" dirty="0">
                <a:solidFill>
                  <a:srgbClr val="7030A0"/>
                </a:solidFill>
              </a:rPr>
              <a:t>sort() </a:t>
            </a:r>
            <a:r>
              <a:rPr lang="en-US" sz="2400" dirty="0"/>
              <a:t>available in a </a:t>
            </a:r>
            <a:r>
              <a:rPr lang="en-US" sz="2400" b="1" dirty="0">
                <a:solidFill>
                  <a:srgbClr val="0070C0"/>
                </a:solidFill>
              </a:rPr>
              <a:t>class</a:t>
            </a:r>
            <a:r>
              <a:rPr lang="en-US" sz="2400" dirty="0"/>
              <a:t> called </a:t>
            </a:r>
            <a:r>
              <a:rPr lang="en-US" sz="2400" b="1" dirty="0">
                <a:solidFill>
                  <a:srgbClr val="C00000"/>
                </a:solidFill>
              </a:rPr>
              <a:t>Collections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tx2"/>
                </a:solidFill>
              </a:rPr>
              <a:t>This method </a:t>
            </a:r>
            <a:r>
              <a:rPr lang="en-US" sz="2400" dirty="0"/>
              <a:t>can be used to </a:t>
            </a:r>
            <a:r>
              <a:rPr lang="en-US" sz="2400" b="1" dirty="0">
                <a:solidFill>
                  <a:srgbClr val="0070C0"/>
                </a:solidFill>
              </a:rPr>
              <a:t>sort</a:t>
            </a:r>
            <a:r>
              <a:rPr lang="en-US" sz="2400" dirty="0"/>
              <a:t> our </a:t>
            </a:r>
            <a:r>
              <a:rPr lang="en-US" sz="2400" b="1" dirty="0" err="1">
                <a:solidFill>
                  <a:srgbClr val="C00000"/>
                </a:solidFill>
              </a:rPr>
              <a:t>ArrayList</a:t>
            </a:r>
            <a:r>
              <a:rPr lang="en-US" sz="2400" dirty="0"/>
              <a:t> , but it sorts the list in </a:t>
            </a:r>
            <a:r>
              <a:rPr lang="en-US" sz="2400" b="1" dirty="0">
                <a:solidFill>
                  <a:srgbClr val="7030A0"/>
                </a:solidFill>
              </a:rPr>
              <a:t>ascending order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0034" y="3786190"/>
            <a:ext cx="8286808" cy="2571768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List&lt;Integer&gt; </a:t>
            </a:r>
            <a:r>
              <a:rPr lang="en-US" sz="2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=new </a:t>
            </a:r>
            <a:r>
              <a:rPr lang="en-US" sz="2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&lt;&gt;();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myList.add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myList.add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(5);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myList.add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(25);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myList.add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(2);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myList.add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(12);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Collections.sort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myList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);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600" b="1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6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myList</a:t>
            </a:r>
            <a:r>
              <a:rPr lang="en-US" sz="26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59033" y="5711627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Output: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[2,5,10,12,25]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Sorting A List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But what </a:t>
            </a:r>
            <a:r>
              <a:rPr lang="en-US" sz="2400" dirty="0"/>
              <a:t>if we want the </a:t>
            </a:r>
            <a:r>
              <a:rPr lang="en-US" sz="2400" b="1" dirty="0" err="1">
                <a:solidFill>
                  <a:srgbClr val="C00000"/>
                </a:solidFill>
              </a:rPr>
              <a:t>ArrayList</a:t>
            </a:r>
            <a:r>
              <a:rPr lang="en-US" sz="2400" dirty="0"/>
              <a:t> to be </a:t>
            </a:r>
            <a:r>
              <a:rPr lang="en-US" sz="2400" b="1" dirty="0">
                <a:solidFill>
                  <a:srgbClr val="00B050"/>
                </a:solidFill>
              </a:rPr>
              <a:t>sorted</a:t>
            </a:r>
            <a:r>
              <a:rPr lang="en-US" sz="2400" dirty="0"/>
              <a:t> in </a:t>
            </a:r>
            <a:r>
              <a:rPr lang="en-US" sz="2400" b="1" dirty="0">
                <a:solidFill>
                  <a:srgbClr val="7030A0"/>
                </a:solidFill>
              </a:rPr>
              <a:t>descending order 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To do this </a:t>
            </a:r>
            <a:r>
              <a:rPr lang="en-US" sz="2400" dirty="0"/>
              <a:t>the class </a:t>
            </a:r>
            <a:r>
              <a:rPr lang="en-US" sz="2400" b="1" dirty="0">
                <a:solidFill>
                  <a:srgbClr val="C00000"/>
                </a:solidFill>
              </a:rPr>
              <a:t>Collections</a:t>
            </a:r>
            <a:r>
              <a:rPr lang="en-US" sz="2400" dirty="0"/>
              <a:t> provides </a:t>
            </a:r>
            <a:r>
              <a:rPr lang="en-US" sz="2400" b="1" dirty="0">
                <a:solidFill>
                  <a:schemeClr val="tx2"/>
                </a:solidFill>
              </a:rPr>
              <a:t>another version </a:t>
            </a:r>
            <a:r>
              <a:rPr lang="en-US" sz="2400" dirty="0"/>
              <a:t>of the </a:t>
            </a:r>
            <a:r>
              <a:rPr lang="en-US" sz="2400" b="1" dirty="0">
                <a:solidFill>
                  <a:srgbClr val="002060"/>
                </a:solidFill>
              </a:rPr>
              <a:t>static method </a:t>
            </a:r>
            <a:r>
              <a:rPr lang="en-US" sz="2400" dirty="0"/>
              <a:t>called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sort() </a:t>
            </a:r>
            <a:r>
              <a:rPr lang="en-US" sz="2400" dirty="0"/>
              <a:t>, with the </a:t>
            </a:r>
            <a:r>
              <a:rPr lang="en-US" sz="2400" b="1" dirty="0">
                <a:solidFill>
                  <a:srgbClr val="7030A0"/>
                </a:solidFill>
              </a:rPr>
              <a:t>following prototype</a:t>
            </a:r>
          </a:p>
          <a:p>
            <a:endParaRPr lang="en-US" sz="2400" dirty="0"/>
          </a:p>
          <a:p>
            <a:pPr lvl="1"/>
            <a:r>
              <a:rPr lang="en-US" sz="1900" b="1" dirty="0">
                <a:solidFill>
                  <a:srgbClr val="002060"/>
                </a:solidFill>
              </a:rPr>
              <a:t>public void sort(List </a:t>
            </a:r>
            <a:r>
              <a:rPr lang="en-US" sz="1900" b="1" dirty="0" err="1">
                <a:solidFill>
                  <a:srgbClr val="002060"/>
                </a:solidFill>
              </a:rPr>
              <a:t>ls</a:t>
            </a:r>
            <a:r>
              <a:rPr lang="en-US" sz="1900" b="1" dirty="0">
                <a:solidFill>
                  <a:srgbClr val="002060"/>
                </a:solidFill>
              </a:rPr>
              <a:t>, Comparator c)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first argument </a:t>
            </a:r>
            <a:r>
              <a:rPr lang="en-US" sz="2400" dirty="0"/>
              <a:t>is the </a:t>
            </a:r>
            <a:r>
              <a:rPr lang="en-US" sz="2400" b="1" dirty="0">
                <a:solidFill>
                  <a:srgbClr val="C00000"/>
                </a:solidFill>
              </a:rPr>
              <a:t>List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object</a:t>
            </a:r>
            <a:r>
              <a:rPr lang="en-US" sz="2400" dirty="0"/>
              <a:t> to be sorted and the </a:t>
            </a:r>
            <a:r>
              <a:rPr lang="en-US" sz="2400" b="1" dirty="0">
                <a:solidFill>
                  <a:srgbClr val="00B050"/>
                </a:solidFill>
              </a:rPr>
              <a:t>second argument </a:t>
            </a:r>
            <a:r>
              <a:rPr lang="en-US" sz="2400" dirty="0"/>
              <a:t>is a </a:t>
            </a:r>
            <a:r>
              <a:rPr lang="en-US" sz="2400" b="1" dirty="0">
                <a:solidFill>
                  <a:srgbClr val="C00000"/>
                </a:solidFill>
              </a:rPr>
              <a:t>Comparator object </a:t>
            </a:r>
            <a:r>
              <a:rPr lang="en-US" sz="2400" dirty="0"/>
              <a:t>using which </a:t>
            </a:r>
            <a:r>
              <a:rPr lang="en-US" sz="2400" b="1" dirty="0">
                <a:solidFill>
                  <a:srgbClr val="7030A0"/>
                </a:solidFill>
              </a:rPr>
              <a:t>sorting</a:t>
            </a:r>
            <a:r>
              <a:rPr lang="en-US" sz="2400" dirty="0"/>
              <a:t> will be done.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Comparator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Comparator</a:t>
            </a:r>
            <a:r>
              <a:rPr lang="en-IN" sz="2400" dirty="0"/>
              <a:t> is one of the </a:t>
            </a:r>
            <a:r>
              <a:rPr lang="en-IN" sz="2400" b="1" dirty="0">
                <a:solidFill>
                  <a:srgbClr val="00B050"/>
                </a:solidFill>
              </a:rPr>
              <a:t>most useful </a:t>
            </a:r>
            <a:r>
              <a:rPr lang="en-IN" sz="2400" dirty="0"/>
              <a:t>as well as </a:t>
            </a:r>
            <a:r>
              <a:rPr lang="en-IN" sz="2400" b="1" dirty="0">
                <a:solidFill>
                  <a:schemeClr val="tx2"/>
                </a:solidFill>
              </a:rPr>
              <a:t>confusing</a:t>
            </a:r>
            <a:r>
              <a:rPr lang="en-IN" sz="2400" dirty="0"/>
              <a:t> topics in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B050"/>
                </a:solidFill>
              </a:rPr>
              <a:t>Useful </a:t>
            </a:r>
            <a:r>
              <a:rPr lang="en-IN" sz="2400" dirty="0"/>
              <a:t>as it provides </a:t>
            </a:r>
            <a:r>
              <a:rPr lang="en-IN" sz="2400" b="1" dirty="0">
                <a:solidFill>
                  <a:srgbClr val="7030A0"/>
                </a:solidFill>
              </a:rPr>
              <a:t>sorting</a:t>
            </a:r>
            <a:r>
              <a:rPr lang="en-IN" sz="2400" dirty="0"/>
              <a:t> methods for the </a:t>
            </a:r>
            <a:r>
              <a:rPr lang="en-IN" sz="2400" b="1" dirty="0">
                <a:solidFill>
                  <a:srgbClr val="C00000"/>
                </a:solidFill>
              </a:rPr>
              <a:t>Collection</a:t>
            </a:r>
            <a:r>
              <a:rPr lang="en-IN" sz="2400" dirty="0"/>
              <a:t> objects and </a:t>
            </a:r>
            <a:r>
              <a:rPr lang="en-IN" sz="2400" b="1" dirty="0">
                <a:solidFill>
                  <a:schemeClr val="tx2"/>
                </a:solidFill>
              </a:rPr>
              <a:t>confusing</a:t>
            </a:r>
            <a:r>
              <a:rPr lang="en-IN" sz="2400" dirty="0"/>
              <a:t> as it sounds similar to </a:t>
            </a:r>
            <a:r>
              <a:rPr lang="en-IN" sz="2400" b="1" dirty="0">
                <a:solidFill>
                  <a:srgbClr val="002060"/>
                </a:solidFill>
              </a:rPr>
              <a:t>Comparable </a:t>
            </a:r>
            <a:r>
              <a:rPr lang="en-IN" sz="2400" dirty="0"/>
              <a:t>interface in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/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Comparator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Java </a:t>
            </a:r>
            <a:r>
              <a:rPr lang="en-IN" sz="2400" b="1" dirty="0">
                <a:solidFill>
                  <a:srgbClr val="002060"/>
                </a:solidFill>
              </a:rPr>
              <a:t>Comparator</a:t>
            </a:r>
            <a:r>
              <a:rPr lang="en-IN" sz="2400" dirty="0"/>
              <a:t> interface is a </a:t>
            </a:r>
            <a:r>
              <a:rPr lang="en-IN" sz="2400" b="1" dirty="0">
                <a:solidFill>
                  <a:srgbClr val="C00000"/>
                </a:solidFill>
              </a:rPr>
              <a:t>functional interface </a:t>
            </a:r>
            <a:r>
              <a:rPr lang="en-IN" sz="2400" dirty="0"/>
              <a:t>and is used to </a:t>
            </a:r>
            <a:r>
              <a:rPr lang="en-IN" sz="2400" b="1" dirty="0">
                <a:solidFill>
                  <a:srgbClr val="7030A0"/>
                </a:solidFill>
              </a:rPr>
              <a:t>order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00B050"/>
                </a:solidFill>
              </a:rPr>
              <a:t>objects</a:t>
            </a:r>
            <a:r>
              <a:rPr lang="en-IN" sz="2400" dirty="0"/>
              <a:t> of a </a:t>
            </a:r>
            <a:r>
              <a:rPr lang="en-IN" sz="2400" b="1" dirty="0">
                <a:solidFill>
                  <a:srgbClr val="0070C0"/>
                </a:solidFill>
              </a:rPr>
              <a:t>class</a:t>
            </a:r>
            <a:r>
              <a:rPr lang="en-IN" sz="2400" dirty="0"/>
              <a:t> 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7030A0"/>
                </a:solidFill>
              </a:rPr>
              <a:t>This interface </a:t>
            </a:r>
            <a:r>
              <a:rPr lang="en-IN" sz="2400" dirty="0"/>
              <a:t>is available in </a:t>
            </a:r>
            <a:r>
              <a:rPr lang="en-IN" sz="2400" b="1" dirty="0" err="1">
                <a:solidFill>
                  <a:srgbClr val="C00000"/>
                </a:solidFill>
              </a:rPr>
              <a:t>java</a:t>
            </a:r>
            <a:r>
              <a:rPr lang="en-IN" sz="2400" dirty="0" err="1">
                <a:solidFill>
                  <a:srgbClr val="C00000"/>
                </a:solidFill>
              </a:rPr>
              <a:t>.</a:t>
            </a:r>
            <a:r>
              <a:rPr lang="en-IN" sz="2400" b="1" dirty="0" err="1">
                <a:solidFill>
                  <a:srgbClr val="C00000"/>
                </a:solidFill>
              </a:rPr>
              <a:t>util</a:t>
            </a:r>
            <a:r>
              <a:rPr lang="en-IN" sz="2400" b="1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package and includes </a:t>
            </a:r>
            <a:r>
              <a:rPr lang="en-IN" sz="2400" b="1" dirty="0">
                <a:solidFill>
                  <a:srgbClr val="00B050"/>
                </a:solidFill>
              </a:rPr>
              <a:t>two crucial methods </a:t>
            </a:r>
            <a:r>
              <a:rPr lang="en-IN" sz="2400" dirty="0"/>
              <a:t>known as </a:t>
            </a:r>
            <a:r>
              <a:rPr lang="en-IN" sz="2400" b="1" dirty="0">
                <a:solidFill>
                  <a:srgbClr val="0070C0"/>
                </a:solidFill>
              </a:rPr>
              <a:t>compare(Object obj1, Object obj2)</a:t>
            </a:r>
            <a:r>
              <a:rPr lang="en-IN" sz="2400" b="1" dirty="0">
                <a:solidFill>
                  <a:srgbClr val="00B050"/>
                </a:solidFill>
              </a:rPr>
              <a:t>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0070C0"/>
                </a:solidFill>
              </a:rPr>
              <a:t>equals(Object element)</a:t>
            </a:r>
            <a:r>
              <a:rPr lang="en-IN" sz="2400" dirty="0"/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5720" y="4635520"/>
          <a:ext cx="857256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2060"/>
                          </a:solidFill>
                        </a:rPr>
                        <a:t>int</a:t>
                      </a:r>
                      <a:r>
                        <a:rPr lang="en-US" b="1" baseline="0" dirty="0">
                          <a:solidFill>
                            <a:srgbClr val="002060"/>
                          </a:solidFill>
                        </a:rPr>
                        <a:t> c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ompare(Object obj1,Object</a:t>
                      </a:r>
                      <a:r>
                        <a:rPr lang="en-US" b="1" baseline="0" dirty="0">
                          <a:solidFill>
                            <a:srgbClr val="002060"/>
                          </a:solidFill>
                        </a:rPr>
                        <a:t> obj2)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Compares first object with the second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2060"/>
                          </a:solidFill>
                        </a:rPr>
                        <a:t>boolean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 equals(Object </a:t>
                      </a:r>
                      <a:r>
                        <a:rPr lang="en-US" b="1" dirty="0" err="1">
                          <a:solidFill>
                            <a:srgbClr val="002060"/>
                          </a:solidFill>
                        </a:rPr>
                        <a:t>obj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Compares current</a:t>
                      </a:r>
                      <a:r>
                        <a:rPr lang="en-US" baseline="0" dirty="0"/>
                        <a:t> object with specific object </a:t>
                      </a:r>
                      <a:r>
                        <a:rPr lang="en-US" baseline="0" dirty="0" err="1"/>
                        <a:t>obj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compare() Method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</a:t>
            </a:r>
            <a:r>
              <a:rPr lang="en-IN" sz="2400" i="1" dirty="0"/>
              <a:t> </a:t>
            </a:r>
            <a:r>
              <a:rPr lang="en-IN" sz="2400" b="1" dirty="0">
                <a:solidFill>
                  <a:srgbClr val="0070C0"/>
                </a:solidFill>
              </a:rPr>
              <a:t>compare(Object o1, Object o2)</a:t>
            </a:r>
            <a:r>
              <a:rPr lang="en-IN" sz="2400" dirty="0"/>
              <a:t> method takes two </a:t>
            </a:r>
            <a:r>
              <a:rPr lang="en-IN" sz="2400" b="1" dirty="0">
                <a:solidFill>
                  <a:srgbClr val="00B050"/>
                </a:solidFill>
              </a:rPr>
              <a:t>Objects</a:t>
            </a:r>
            <a:r>
              <a:rPr lang="en-IN" sz="2400" dirty="0"/>
              <a:t> as </a:t>
            </a:r>
            <a:r>
              <a:rPr lang="en-IN" sz="2400" b="1" dirty="0">
                <a:solidFill>
                  <a:srgbClr val="7030A0"/>
                </a:solidFill>
              </a:rPr>
              <a:t>argument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r>
              <a:rPr lang="en-IN" sz="2400" b="1" dirty="0">
                <a:solidFill>
                  <a:srgbClr val="0070C0"/>
                </a:solidFill>
              </a:rPr>
              <a:t>It should be implemented </a:t>
            </a:r>
            <a:r>
              <a:rPr lang="en-IN" sz="2400" dirty="0"/>
              <a:t>in </a:t>
            </a:r>
            <a:r>
              <a:rPr lang="en-IN" sz="2400" b="1" dirty="0">
                <a:solidFill>
                  <a:schemeClr val="tx2"/>
                </a:solidFill>
              </a:rPr>
              <a:t>such a way</a:t>
            </a:r>
            <a:r>
              <a:rPr lang="en-IN" sz="2400" dirty="0"/>
              <a:t> that:</a:t>
            </a:r>
          </a:p>
          <a:p>
            <a:pPr lvl="1"/>
            <a:endParaRPr lang="en-IN" sz="1900" dirty="0"/>
          </a:p>
          <a:p>
            <a:pPr lvl="1"/>
            <a:r>
              <a:rPr lang="en-IN" sz="1900" dirty="0"/>
              <a:t>It returns </a:t>
            </a:r>
            <a:r>
              <a:rPr lang="en-IN" sz="1900" b="1" dirty="0">
                <a:solidFill>
                  <a:srgbClr val="C00000"/>
                </a:solidFill>
              </a:rPr>
              <a:t>negative</a:t>
            </a:r>
            <a:r>
              <a:rPr lang="en-IN" sz="1900" dirty="0"/>
              <a:t> </a:t>
            </a:r>
            <a:r>
              <a:rPr lang="en-IN" sz="1900" b="1" dirty="0">
                <a:solidFill>
                  <a:srgbClr val="C00000"/>
                </a:solidFill>
              </a:rPr>
              <a:t>value</a:t>
            </a:r>
            <a:r>
              <a:rPr lang="en-IN" sz="1900" dirty="0"/>
              <a:t> if the </a:t>
            </a:r>
            <a:r>
              <a:rPr lang="en-IN" sz="1900" b="1" dirty="0">
                <a:solidFill>
                  <a:srgbClr val="00B050"/>
                </a:solidFill>
              </a:rPr>
              <a:t>first argument </a:t>
            </a:r>
            <a:r>
              <a:rPr lang="en-IN" sz="1900" dirty="0"/>
              <a:t>is </a:t>
            </a:r>
            <a:r>
              <a:rPr lang="en-IN" sz="1900" b="1" dirty="0">
                <a:solidFill>
                  <a:srgbClr val="7030A0"/>
                </a:solidFill>
              </a:rPr>
              <a:t>less than </a:t>
            </a:r>
            <a:r>
              <a:rPr lang="en-IN" sz="1900" dirty="0"/>
              <a:t>the </a:t>
            </a:r>
            <a:r>
              <a:rPr lang="en-IN" sz="1900" b="1" dirty="0">
                <a:solidFill>
                  <a:srgbClr val="00B050"/>
                </a:solidFill>
              </a:rPr>
              <a:t>second one</a:t>
            </a:r>
          </a:p>
          <a:p>
            <a:pPr lvl="1"/>
            <a:endParaRPr lang="en-IN" sz="1900" dirty="0"/>
          </a:p>
          <a:p>
            <a:pPr lvl="1"/>
            <a:r>
              <a:rPr lang="en-IN" sz="1900" dirty="0"/>
              <a:t>It returns </a:t>
            </a:r>
            <a:r>
              <a:rPr lang="en-IN" sz="1900" b="1" dirty="0">
                <a:solidFill>
                  <a:srgbClr val="C00000"/>
                </a:solidFill>
              </a:rPr>
              <a:t>zero</a:t>
            </a:r>
            <a:r>
              <a:rPr lang="en-IN" sz="1900" dirty="0"/>
              <a:t> if </a:t>
            </a:r>
            <a:r>
              <a:rPr lang="en-IN" sz="1900" b="1" dirty="0">
                <a:solidFill>
                  <a:srgbClr val="00B050"/>
                </a:solidFill>
              </a:rPr>
              <a:t>they</a:t>
            </a:r>
            <a:r>
              <a:rPr lang="en-IN" sz="1900" dirty="0"/>
              <a:t> are </a:t>
            </a:r>
            <a:r>
              <a:rPr lang="en-IN" sz="1900" b="1" dirty="0">
                <a:solidFill>
                  <a:srgbClr val="7030A0"/>
                </a:solidFill>
              </a:rPr>
              <a:t>equal</a:t>
            </a:r>
            <a:r>
              <a:rPr lang="en-IN" sz="1900" dirty="0"/>
              <a:t> </a:t>
            </a:r>
          </a:p>
          <a:p>
            <a:pPr lvl="1"/>
            <a:endParaRPr lang="en-IN" sz="1900" dirty="0"/>
          </a:p>
          <a:p>
            <a:pPr lvl="1"/>
            <a:r>
              <a:rPr lang="en-IN" sz="1900" dirty="0"/>
              <a:t>It returns </a:t>
            </a:r>
            <a:r>
              <a:rPr lang="en-IN" sz="1900" b="1" dirty="0">
                <a:solidFill>
                  <a:srgbClr val="C00000"/>
                </a:solidFill>
              </a:rPr>
              <a:t>positive value </a:t>
            </a:r>
            <a:r>
              <a:rPr lang="en-IN" sz="1900" dirty="0"/>
              <a:t>if the </a:t>
            </a:r>
            <a:r>
              <a:rPr lang="en-IN" sz="1900" b="1" dirty="0">
                <a:solidFill>
                  <a:srgbClr val="00B050"/>
                </a:solidFill>
              </a:rPr>
              <a:t>first argument </a:t>
            </a:r>
            <a:r>
              <a:rPr lang="en-IN" sz="1900" dirty="0"/>
              <a:t>is </a:t>
            </a:r>
            <a:r>
              <a:rPr lang="en-IN" sz="1900" b="1" dirty="0">
                <a:solidFill>
                  <a:srgbClr val="7030A0"/>
                </a:solidFill>
              </a:rPr>
              <a:t>greater than </a:t>
            </a:r>
            <a:r>
              <a:rPr lang="en-IN" sz="1900" dirty="0"/>
              <a:t>the </a:t>
            </a:r>
            <a:r>
              <a:rPr lang="en-IN" sz="1900" b="1" dirty="0">
                <a:solidFill>
                  <a:srgbClr val="00B050"/>
                </a:solidFill>
              </a:rPr>
              <a:t>second one</a:t>
            </a:r>
            <a:r>
              <a:rPr lang="en-IN" sz="1900" dirty="0"/>
              <a:t>.</a:t>
            </a:r>
            <a:endParaRPr lang="en-US" sz="18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Using Comparator (Old Way)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Now since </a:t>
            </a:r>
            <a:r>
              <a:rPr lang="en-US" sz="2400" b="1" dirty="0">
                <a:solidFill>
                  <a:srgbClr val="002060"/>
                </a:solidFill>
              </a:rPr>
              <a:t>Comparator</a:t>
            </a:r>
            <a:r>
              <a:rPr lang="en-US" sz="2400" dirty="0"/>
              <a:t> is an </a:t>
            </a:r>
            <a:r>
              <a:rPr lang="en-US" sz="2400" b="1" dirty="0">
                <a:solidFill>
                  <a:srgbClr val="C00000"/>
                </a:solidFill>
              </a:rPr>
              <a:t>interface </a:t>
            </a:r>
            <a:r>
              <a:rPr lang="en-US" sz="2400" dirty="0"/>
              <a:t>, we will </a:t>
            </a:r>
            <a:r>
              <a:rPr lang="en-US" sz="2400" b="1" dirty="0">
                <a:solidFill>
                  <a:srgbClr val="7030A0"/>
                </a:solidFill>
              </a:rPr>
              <a:t>have to do </a:t>
            </a:r>
            <a:r>
              <a:rPr lang="en-US" sz="2400" dirty="0"/>
              <a:t>the following to use it for </a:t>
            </a:r>
            <a:r>
              <a:rPr lang="en-US" sz="2400" b="1" dirty="0">
                <a:solidFill>
                  <a:srgbClr val="0070C0"/>
                </a:solidFill>
              </a:rPr>
              <a:t>sorting objects </a:t>
            </a:r>
            <a:r>
              <a:rPr lang="en-US" sz="2400" dirty="0"/>
              <a:t>in a </a:t>
            </a:r>
            <a:r>
              <a:rPr lang="en-US" sz="2400" b="1" dirty="0">
                <a:solidFill>
                  <a:srgbClr val="C00000"/>
                </a:solidFill>
              </a:rPr>
              <a:t>List</a:t>
            </a:r>
            <a:r>
              <a:rPr lang="en-US" sz="2400" dirty="0"/>
              <a:t>: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</a:rPr>
              <a:t>Create </a:t>
            </a:r>
            <a:r>
              <a:rPr lang="en-US" sz="1900" dirty="0"/>
              <a:t>a </a:t>
            </a:r>
            <a:r>
              <a:rPr lang="en-US" sz="1900" b="1" dirty="0">
                <a:solidFill>
                  <a:srgbClr val="C00000"/>
                </a:solidFill>
              </a:rPr>
              <a:t>class</a:t>
            </a:r>
            <a:r>
              <a:rPr lang="en-US" sz="1900" dirty="0"/>
              <a:t> that </a:t>
            </a:r>
            <a:r>
              <a:rPr lang="en-US" sz="1900" b="1" dirty="0">
                <a:solidFill>
                  <a:srgbClr val="7030A0"/>
                </a:solidFill>
              </a:rPr>
              <a:t>implements</a:t>
            </a:r>
            <a:r>
              <a:rPr lang="en-US" sz="1900" dirty="0"/>
              <a:t> </a:t>
            </a:r>
            <a:r>
              <a:rPr lang="en-US" sz="1900" b="1" dirty="0">
                <a:solidFill>
                  <a:srgbClr val="002060"/>
                </a:solidFill>
              </a:rPr>
              <a:t>Comparator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1900" b="1" dirty="0">
                <a:solidFill>
                  <a:srgbClr val="C00000"/>
                </a:solidFill>
              </a:rPr>
              <a:t>Override</a:t>
            </a:r>
            <a:r>
              <a:rPr lang="en-US" sz="1900" dirty="0"/>
              <a:t> the method </a:t>
            </a:r>
            <a:r>
              <a:rPr lang="en-US" sz="1900" b="1" dirty="0">
                <a:solidFill>
                  <a:srgbClr val="0070C0"/>
                </a:solidFill>
              </a:rPr>
              <a:t>compare() </a:t>
            </a:r>
            <a:r>
              <a:rPr lang="en-US" sz="1900" dirty="0"/>
              <a:t>in that class </a:t>
            </a:r>
            <a:r>
              <a:rPr lang="en-US" sz="1900" b="1" dirty="0">
                <a:solidFill>
                  <a:srgbClr val="7030A0"/>
                </a:solidFill>
              </a:rPr>
              <a:t>defining</a:t>
            </a:r>
            <a:r>
              <a:rPr lang="en-US" sz="1900" dirty="0"/>
              <a:t> the </a:t>
            </a:r>
            <a:r>
              <a:rPr lang="en-US" sz="1900" b="1" dirty="0">
                <a:solidFill>
                  <a:srgbClr val="00B050"/>
                </a:solidFill>
              </a:rPr>
              <a:t>sorting logic.</a:t>
            </a:r>
          </a:p>
          <a:p>
            <a:endParaRPr lang="en-US" sz="2400" dirty="0"/>
          </a:p>
          <a:p>
            <a:pPr lvl="1"/>
            <a:r>
              <a:rPr lang="en-US" sz="1900" b="1" dirty="0">
                <a:solidFill>
                  <a:srgbClr val="0070C0"/>
                </a:solidFill>
              </a:rPr>
              <a:t>Create</a:t>
            </a:r>
            <a:r>
              <a:rPr lang="en-US" sz="1900" dirty="0"/>
              <a:t> an </a:t>
            </a:r>
            <a:r>
              <a:rPr lang="en-US" sz="1900" b="1" dirty="0">
                <a:solidFill>
                  <a:srgbClr val="002060"/>
                </a:solidFill>
              </a:rPr>
              <a:t>object</a:t>
            </a:r>
            <a:r>
              <a:rPr lang="en-US" sz="1900" dirty="0"/>
              <a:t> of the </a:t>
            </a:r>
            <a:r>
              <a:rPr lang="en-US" sz="1900" b="1" dirty="0">
                <a:solidFill>
                  <a:srgbClr val="C00000"/>
                </a:solidFill>
              </a:rPr>
              <a:t>implementation class </a:t>
            </a:r>
            <a:r>
              <a:rPr lang="en-US" sz="1900" dirty="0"/>
              <a:t>and pass it as </a:t>
            </a:r>
            <a:r>
              <a:rPr lang="en-US" sz="1900" b="1" dirty="0">
                <a:solidFill>
                  <a:srgbClr val="7030A0"/>
                </a:solidFill>
              </a:rPr>
              <a:t>second argument</a:t>
            </a:r>
            <a:r>
              <a:rPr lang="en-US" sz="1900" dirty="0"/>
              <a:t> to the method </a:t>
            </a:r>
            <a:r>
              <a:rPr lang="en-US" sz="1900" b="1" dirty="0" err="1">
                <a:solidFill>
                  <a:srgbClr val="0070C0"/>
                </a:solidFill>
              </a:rPr>
              <a:t>Collections.sort</a:t>
            </a:r>
            <a:r>
              <a:rPr lang="en-US" sz="1900" b="1" dirty="0">
                <a:solidFill>
                  <a:srgbClr val="0070C0"/>
                </a:solidFill>
              </a:rPr>
              <a:t>() </a:t>
            </a:r>
            <a:r>
              <a:rPr lang="en-US" sz="1900" dirty="0"/>
              <a:t>along with the </a:t>
            </a:r>
            <a:r>
              <a:rPr lang="en-US" sz="1900" b="1" dirty="0" err="1">
                <a:solidFill>
                  <a:srgbClr val="002060"/>
                </a:solidFill>
              </a:rPr>
              <a:t>ArrayList</a:t>
            </a:r>
            <a:r>
              <a:rPr lang="en-US" sz="1900" b="1" dirty="0">
                <a:solidFill>
                  <a:srgbClr val="002060"/>
                </a:solidFill>
              </a:rPr>
              <a:t> </a:t>
            </a:r>
            <a:r>
              <a:rPr lang="en-US" sz="1900" dirty="0"/>
              <a:t>to be sorted</a:t>
            </a:r>
          </a:p>
          <a:p>
            <a:pPr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Code optimization using lambda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(</a:t>
            </a:r>
            <a:r>
              <a:rPr lang="en-US" sz="4000" b="1" dirty="0">
                <a:solidFill>
                  <a:srgbClr val="00B050"/>
                </a:solidFill>
              </a:rPr>
              <a:t>Clean </a:t>
            </a:r>
            <a:r>
              <a:rPr lang="en-US" sz="4000" b="1">
                <a:solidFill>
                  <a:srgbClr val="00B050"/>
                </a:solidFill>
              </a:rPr>
              <a:t>&amp; Optimized </a:t>
            </a:r>
            <a:r>
              <a:rPr lang="en-US" sz="4000" b="1" dirty="0">
                <a:solidFill>
                  <a:srgbClr val="00B050"/>
                </a:solidFill>
              </a:rPr>
              <a:t>Code!</a:t>
            </a:r>
            <a:r>
              <a:rPr lang="en-US" sz="4000" b="1" dirty="0"/>
              <a:t>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10603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Implementing Comparator (Old Way)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.*;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MyComparator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implements Comparator{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compare(Object o1, Object o2) {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Integer i1=(Integer)o1;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Integer i2=(Integer)o2;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return i2-i1;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    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Using Comparator In Driver Class (Old Way)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ComparatorWithoutLambda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List&lt;Integer&gt;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=new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&lt;&gt;();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myList.add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(10);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myList.add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(5);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myList.add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(25);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myList.add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(2);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myList.add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(12);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MyComparator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m=new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MyComparator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Collections.sort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myList,m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514350" indent="-514350">
              <a:buNone/>
            </a:pPr>
            <a:endParaRPr lang="en-US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9256" y="5500702"/>
            <a:ext cx="3477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Output: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[25, 12, 10, 5, 2]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Improvements In The Previous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We can </a:t>
            </a:r>
            <a:r>
              <a:rPr lang="en-US" sz="2400" dirty="0"/>
              <a:t>make </a:t>
            </a:r>
            <a:r>
              <a:rPr lang="en-US" sz="2400" b="1" u="sng" dirty="0">
                <a:solidFill>
                  <a:srgbClr val="7030A0"/>
                </a:solidFill>
              </a:rPr>
              <a:t>3 improvements </a:t>
            </a:r>
            <a:r>
              <a:rPr lang="en-US" sz="2400" dirty="0"/>
              <a:t>in the </a:t>
            </a:r>
            <a:r>
              <a:rPr lang="en-US" sz="2400" b="1" dirty="0">
                <a:solidFill>
                  <a:srgbClr val="002060"/>
                </a:solidFill>
              </a:rPr>
              <a:t>previous code </a:t>
            </a:r>
            <a:r>
              <a:rPr lang="en-US" sz="2400" dirty="0"/>
              <a:t>to make it more </a:t>
            </a:r>
            <a:r>
              <a:rPr lang="en-US" sz="2400" b="1" dirty="0">
                <a:solidFill>
                  <a:srgbClr val="00B050"/>
                </a:solidFill>
              </a:rPr>
              <a:t>simple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B050"/>
                </a:solidFill>
              </a:rPr>
              <a:t>readable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These </a:t>
            </a:r>
            <a:r>
              <a:rPr lang="en-US" sz="2400" b="1" dirty="0">
                <a:solidFill>
                  <a:srgbClr val="7030A0"/>
                </a:solidFill>
              </a:rPr>
              <a:t>improvements</a:t>
            </a:r>
            <a:r>
              <a:rPr lang="en-US" sz="2400" dirty="0"/>
              <a:t> are:</a:t>
            </a:r>
          </a:p>
          <a:p>
            <a:endParaRPr lang="en-US" sz="2400" dirty="0"/>
          </a:p>
          <a:p>
            <a:pPr lvl="1"/>
            <a:r>
              <a:rPr lang="en-US" sz="1900" dirty="0"/>
              <a:t>Using </a:t>
            </a:r>
            <a:r>
              <a:rPr lang="en-US" sz="1900" b="1" dirty="0">
                <a:solidFill>
                  <a:srgbClr val="0070C0"/>
                </a:solidFill>
              </a:rPr>
              <a:t>Generics/Type Safe </a:t>
            </a:r>
            <a:r>
              <a:rPr lang="en-US" sz="1900" b="1" dirty="0">
                <a:solidFill>
                  <a:srgbClr val="002060"/>
                </a:solidFill>
              </a:rPr>
              <a:t>Comparator</a:t>
            </a:r>
          </a:p>
          <a:p>
            <a:endParaRPr lang="en-US" sz="2400" dirty="0"/>
          </a:p>
          <a:p>
            <a:pPr lvl="1"/>
            <a:r>
              <a:rPr lang="en-US" sz="1900" dirty="0"/>
              <a:t>Using the method </a:t>
            </a:r>
            <a:r>
              <a:rPr lang="en-US" sz="1900" b="1" dirty="0" err="1">
                <a:solidFill>
                  <a:srgbClr val="0070C0"/>
                </a:solidFill>
              </a:rPr>
              <a:t>asList</a:t>
            </a:r>
            <a:r>
              <a:rPr lang="en-US" sz="1900" b="1" dirty="0">
                <a:solidFill>
                  <a:srgbClr val="0070C0"/>
                </a:solidFill>
              </a:rPr>
              <a:t>() </a:t>
            </a:r>
            <a:r>
              <a:rPr lang="en-US" sz="1900" dirty="0"/>
              <a:t>of </a:t>
            </a:r>
            <a:r>
              <a:rPr lang="en-US" sz="1900" b="1" dirty="0">
                <a:solidFill>
                  <a:srgbClr val="002060"/>
                </a:solidFill>
              </a:rPr>
              <a:t>Arrays</a:t>
            </a:r>
            <a:r>
              <a:rPr lang="en-US" sz="1900" dirty="0"/>
              <a:t> class</a:t>
            </a:r>
          </a:p>
          <a:p>
            <a:endParaRPr lang="en-US" sz="2400" dirty="0"/>
          </a:p>
          <a:p>
            <a:pPr lvl="1"/>
            <a:r>
              <a:rPr lang="en-US" sz="1900" dirty="0"/>
              <a:t>Using </a:t>
            </a:r>
            <a:r>
              <a:rPr lang="en-US" sz="1900" b="1" dirty="0">
                <a:solidFill>
                  <a:srgbClr val="0070C0"/>
                </a:solidFill>
              </a:rPr>
              <a:t>anonymous object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pPr>
              <a:buNone/>
            </a:pPr>
            <a:endParaRPr lang="en-IN" sz="2400" b="1" dirty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IN" sz="2400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buNone/>
            </a:pPr>
            <a:endParaRPr lang="en-IN" sz="2400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sz="1900" dirty="0"/>
          </a:p>
          <a:p>
            <a:pPr lvl="1"/>
            <a:endParaRPr lang="en-US" sz="1900" dirty="0"/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Using Generics (Type Safe) Comparator</a:t>
            </a:r>
            <a:endParaRPr lang="en-IN" sz="3600" b="1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.*;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MyComparator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implements Comparator</a:t>
            </a:r>
            <a:r>
              <a:rPr lang="en-US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&lt;Integer&gt;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compare(</a:t>
            </a:r>
            <a:r>
              <a:rPr lang="en-US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Integer o1, Integer o2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return o2-o1;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    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5720" y="4643446"/>
            <a:ext cx="8504251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70C0"/>
                </a:solidFill>
              </a:rPr>
              <a:t>By making </a:t>
            </a:r>
            <a:r>
              <a:rPr lang="en-US" sz="2200" dirty="0"/>
              <a:t>our </a:t>
            </a:r>
            <a:r>
              <a:rPr lang="en-US" sz="2200" b="1" dirty="0">
                <a:solidFill>
                  <a:srgbClr val="002060"/>
                </a:solidFill>
              </a:rPr>
              <a:t>Comparator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B050"/>
                </a:solidFill>
              </a:rPr>
              <a:t>type safe </a:t>
            </a:r>
            <a:r>
              <a:rPr lang="en-US" sz="2200" dirty="0"/>
              <a:t>we are </a:t>
            </a:r>
            <a:r>
              <a:rPr lang="en-US" sz="2200" b="1" dirty="0">
                <a:solidFill>
                  <a:srgbClr val="7030A0"/>
                </a:solidFill>
              </a:rPr>
              <a:t>assuring</a:t>
            </a:r>
            <a:r>
              <a:rPr lang="en-US" sz="2200" dirty="0"/>
              <a:t> Java </a:t>
            </a:r>
          </a:p>
          <a:p>
            <a:r>
              <a:rPr lang="en-US" sz="2200" dirty="0"/>
              <a:t>that the </a:t>
            </a:r>
            <a:r>
              <a:rPr lang="en-US" sz="2200" b="1" dirty="0">
                <a:solidFill>
                  <a:schemeClr val="tx2"/>
                </a:solidFill>
              </a:rPr>
              <a:t>arguments</a:t>
            </a:r>
            <a:r>
              <a:rPr lang="en-US" sz="2200" dirty="0"/>
              <a:t> passed to the </a:t>
            </a:r>
            <a:r>
              <a:rPr lang="en-US" sz="2200" b="1" dirty="0">
                <a:solidFill>
                  <a:srgbClr val="002060"/>
                </a:solidFill>
              </a:rPr>
              <a:t>method</a:t>
            </a:r>
            <a:r>
              <a:rPr lang="en-US" sz="2200" dirty="0"/>
              <a:t> will be of type </a:t>
            </a:r>
            <a:r>
              <a:rPr lang="en-US" sz="2200" b="1" dirty="0">
                <a:solidFill>
                  <a:srgbClr val="C00000"/>
                </a:solidFill>
              </a:rPr>
              <a:t>Integer</a:t>
            </a:r>
            <a:r>
              <a:rPr lang="en-US" sz="2200" dirty="0"/>
              <a:t> </a:t>
            </a:r>
          </a:p>
          <a:p>
            <a:r>
              <a:rPr lang="en-US" sz="2200" dirty="0"/>
              <a:t>only.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Due to this </a:t>
            </a:r>
            <a:r>
              <a:rPr lang="en-US" sz="2200" dirty="0"/>
              <a:t>we don’t have to use </a:t>
            </a:r>
            <a:r>
              <a:rPr lang="en-US" sz="2200" b="1" dirty="0">
                <a:solidFill>
                  <a:srgbClr val="0070C0"/>
                </a:solidFill>
              </a:rPr>
              <a:t>Explicit type conversion </a:t>
            </a:r>
            <a:r>
              <a:rPr lang="en-US" sz="2200" dirty="0"/>
              <a:t>for </a:t>
            </a:r>
          </a:p>
          <a:p>
            <a:r>
              <a:rPr lang="en-US" sz="2200" dirty="0"/>
              <a:t>converting </a:t>
            </a:r>
            <a:r>
              <a:rPr lang="en-US" sz="2200" b="1" dirty="0">
                <a:solidFill>
                  <a:srgbClr val="C00000"/>
                </a:solidFill>
              </a:rPr>
              <a:t>Object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C00000"/>
                </a:solidFill>
              </a:rPr>
              <a:t>Integer</a:t>
            </a:r>
            <a:r>
              <a:rPr lang="en-US" sz="2200" dirty="0"/>
              <a:t>.</a:t>
            </a:r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Using </a:t>
            </a:r>
            <a:r>
              <a:rPr lang="en-US" sz="3200" b="1" dirty="0" err="1"/>
              <a:t>asList</a:t>
            </a:r>
            <a:r>
              <a:rPr lang="en-US" sz="3200" b="1" dirty="0"/>
              <a:t>() Method And Anonymous Object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ComparatorWithoutLambda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   List &lt;Integer&gt;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0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(10,5,25,2,12)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          	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Collections.sort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myList,</a:t>
            </a:r>
            <a:r>
              <a:rPr lang="en-US" sz="20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MyComparator</a:t>
            </a:r>
            <a:r>
              <a:rPr lang="en-US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514350" indent="-514350">
              <a:buNone/>
            </a:pPr>
            <a:endParaRPr lang="en-US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9256" y="3786190"/>
            <a:ext cx="3477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Output: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[25, 12, 10, 5, 2]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42844" y="4929198"/>
            <a:ext cx="9262985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The method </a:t>
            </a:r>
            <a:r>
              <a:rPr lang="en-US" sz="2200" b="1" dirty="0" err="1">
                <a:solidFill>
                  <a:srgbClr val="C00000"/>
                </a:solidFill>
              </a:rPr>
              <a:t>Arrays.asList</a:t>
            </a:r>
            <a:r>
              <a:rPr lang="en-US" sz="2200" b="1" dirty="0">
                <a:solidFill>
                  <a:srgbClr val="C00000"/>
                </a:solidFill>
              </a:rPr>
              <a:t>() </a:t>
            </a:r>
            <a:r>
              <a:rPr lang="en-US" sz="2200" dirty="0"/>
              <a:t>accepts </a:t>
            </a:r>
            <a:r>
              <a:rPr lang="en-US" sz="2200" b="1" dirty="0">
                <a:solidFill>
                  <a:srgbClr val="7030A0"/>
                </a:solidFill>
              </a:rPr>
              <a:t>integers</a:t>
            </a:r>
            <a:r>
              <a:rPr lang="en-US" sz="2200" dirty="0"/>
              <a:t> as </a:t>
            </a:r>
            <a:r>
              <a:rPr lang="en-US" sz="2200" b="1" dirty="0">
                <a:solidFill>
                  <a:schemeClr val="tx2"/>
                </a:solidFill>
              </a:rPr>
              <a:t>argument</a:t>
            </a:r>
            <a:r>
              <a:rPr lang="en-US" sz="2200" dirty="0"/>
              <a:t> , </a:t>
            </a:r>
          </a:p>
          <a:p>
            <a:r>
              <a:rPr lang="en-US" sz="2200" dirty="0"/>
              <a:t>stores them in a </a:t>
            </a:r>
            <a:r>
              <a:rPr lang="en-US" sz="2200" b="1" u="sng" dirty="0">
                <a:solidFill>
                  <a:srgbClr val="00B050"/>
                </a:solidFill>
              </a:rPr>
              <a:t>fixed size  </a:t>
            </a:r>
            <a:r>
              <a:rPr lang="en-US" sz="2200" b="1" dirty="0" err="1">
                <a:solidFill>
                  <a:srgbClr val="C00000"/>
                </a:solidFill>
              </a:rPr>
              <a:t>ArrayList</a:t>
            </a:r>
            <a:r>
              <a:rPr lang="en-US" sz="2200" dirty="0"/>
              <a:t> and returns it. </a:t>
            </a:r>
          </a:p>
          <a:p>
            <a:endParaRPr lang="en-US" sz="2200" dirty="0"/>
          </a:p>
          <a:p>
            <a:r>
              <a:rPr lang="en-US" sz="2200" b="1" dirty="0">
                <a:solidFill>
                  <a:srgbClr val="0070C0"/>
                </a:solidFill>
              </a:rPr>
              <a:t>So it’s an easy way </a:t>
            </a:r>
            <a:r>
              <a:rPr lang="en-US" sz="2200" dirty="0"/>
              <a:t>of converting arbitrary </a:t>
            </a:r>
            <a:r>
              <a:rPr lang="en-US" sz="2200" b="1" dirty="0">
                <a:solidFill>
                  <a:srgbClr val="7030A0"/>
                </a:solidFill>
              </a:rPr>
              <a:t>int values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rgbClr val="7030A0"/>
                </a:solidFill>
              </a:rPr>
              <a:t>Wrappers</a:t>
            </a:r>
            <a:r>
              <a:rPr lang="en-US" sz="2200" dirty="0"/>
              <a:t> and </a:t>
            </a:r>
          </a:p>
          <a:p>
            <a:r>
              <a:rPr lang="en-US" sz="2200" dirty="0"/>
              <a:t>store them in an </a:t>
            </a:r>
            <a:r>
              <a:rPr lang="en-US" sz="2200" b="1" dirty="0" err="1">
                <a:solidFill>
                  <a:srgbClr val="C00000"/>
                </a:solidFill>
              </a:rPr>
              <a:t>ArrayList</a:t>
            </a:r>
            <a:r>
              <a:rPr lang="en-US" sz="2200" dirty="0"/>
              <a:t>.</a:t>
            </a:r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Using Comparator With Lambda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Now since </a:t>
            </a:r>
            <a:r>
              <a:rPr lang="en-US" sz="2400" b="1" dirty="0">
                <a:solidFill>
                  <a:srgbClr val="002060"/>
                </a:solidFill>
              </a:rPr>
              <a:t>Comparator</a:t>
            </a:r>
            <a:r>
              <a:rPr lang="en-US" sz="2400" dirty="0"/>
              <a:t> is a </a:t>
            </a:r>
            <a:r>
              <a:rPr lang="en-US" sz="2400" b="1" dirty="0">
                <a:solidFill>
                  <a:srgbClr val="C00000"/>
                </a:solidFill>
              </a:rPr>
              <a:t>functional interface </a:t>
            </a:r>
            <a:r>
              <a:rPr lang="en-US" sz="2400" dirty="0"/>
              <a:t>, so </a:t>
            </a:r>
            <a:r>
              <a:rPr lang="en-US" sz="2400" b="1" dirty="0">
                <a:solidFill>
                  <a:srgbClr val="00B050"/>
                </a:solidFill>
              </a:rPr>
              <a:t>we can easily use it</a:t>
            </a:r>
            <a:r>
              <a:rPr lang="en-US" sz="2400" dirty="0"/>
              <a:t> with </a:t>
            </a:r>
            <a:r>
              <a:rPr lang="en-US" sz="2400" b="1" dirty="0">
                <a:solidFill>
                  <a:srgbClr val="C00000"/>
                </a:solidFill>
              </a:rPr>
              <a:t>Lambda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7030A0"/>
                </a:solidFill>
              </a:rPr>
              <a:t>get rid of defining the implementation class</a:t>
            </a:r>
            <a:r>
              <a:rPr lang="en-US" sz="2400" dirty="0"/>
              <a:t> for </a:t>
            </a:r>
            <a:r>
              <a:rPr lang="en-US" sz="2400" b="1" dirty="0">
                <a:solidFill>
                  <a:srgbClr val="002060"/>
                </a:solidFill>
              </a:rPr>
              <a:t>Comparator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002060"/>
                </a:solidFill>
              </a:rPr>
              <a:t>In this case </a:t>
            </a:r>
            <a:r>
              <a:rPr lang="en-US" sz="2400" dirty="0"/>
              <a:t>we will just have to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do the following</a:t>
            </a:r>
            <a:r>
              <a:rPr lang="en-US" sz="2400" dirty="0"/>
              <a:t>: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Create</a:t>
            </a:r>
            <a:r>
              <a:rPr lang="en-US" sz="1900" dirty="0"/>
              <a:t> a </a:t>
            </a:r>
            <a:r>
              <a:rPr lang="en-US" sz="1900" b="1" dirty="0">
                <a:solidFill>
                  <a:srgbClr val="C00000"/>
                </a:solidFill>
              </a:rPr>
              <a:t>Lambda Expression </a:t>
            </a:r>
            <a:r>
              <a:rPr lang="en-US" sz="1900" dirty="0"/>
              <a:t>containing the </a:t>
            </a:r>
            <a:r>
              <a:rPr lang="en-US" sz="1900" b="1" dirty="0">
                <a:solidFill>
                  <a:srgbClr val="7030A0"/>
                </a:solidFill>
              </a:rPr>
              <a:t>sorting logic </a:t>
            </a:r>
            <a:r>
              <a:rPr lang="en-US" sz="1900" dirty="0"/>
              <a:t>of </a:t>
            </a:r>
            <a:r>
              <a:rPr lang="en-US" sz="1900" b="1" dirty="0">
                <a:solidFill>
                  <a:srgbClr val="0070C0"/>
                </a:solidFill>
              </a:rPr>
              <a:t>compare() </a:t>
            </a:r>
            <a:r>
              <a:rPr lang="en-US" sz="1900" dirty="0"/>
              <a:t>method and assign it to a </a:t>
            </a:r>
            <a:r>
              <a:rPr lang="en-US" sz="1900" b="1" dirty="0">
                <a:solidFill>
                  <a:srgbClr val="002060"/>
                </a:solidFill>
              </a:rPr>
              <a:t>Comparator</a:t>
            </a:r>
            <a:r>
              <a:rPr lang="en-US" sz="1900" dirty="0"/>
              <a:t> reference.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Pass</a:t>
            </a:r>
            <a:r>
              <a:rPr lang="en-US" sz="1900" dirty="0"/>
              <a:t> the </a:t>
            </a:r>
            <a:r>
              <a:rPr lang="en-US" sz="1900" b="1" dirty="0">
                <a:solidFill>
                  <a:srgbClr val="002060"/>
                </a:solidFill>
              </a:rPr>
              <a:t>Comparator</a:t>
            </a:r>
            <a:r>
              <a:rPr lang="en-US" sz="1900" dirty="0"/>
              <a:t> reference as </a:t>
            </a:r>
            <a:r>
              <a:rPr lang="en-US" sz="1900" b="1" dirty="0">
                <a:solidFill>
                  <a:schemeClr val="tx2"/>
                </a:solidFill>
              </a:rPr>
              <a:t>second argument </a:t>
            </a:r>
            <a:r>
              <a:rPr lang="en-US" sz="1900" dirty="0"/>
              <a:t>to the method </a:t>
            </a:r>
            <a:r>
              <a:rPr lang="en-US" sz="1900" b="1" dirty="0" err="1">
                <a:solidFill>
                  <a:srgbClr val="0070C0"/>
                </a:solidFill>
              </a:rPr>
              <a:t>Collections.sort</a:t>
            </a:r>
            <a:r>
              <a:rPr lang="en-US" sz="1900" b="1" dirty="0">
                <a:solidFill>
                  <a:srgbClr val="0070C0"/>
                </a:solidFill>
              </a:rPr>
              <a:t>() </a:t>
            </a:r>
            <a:r>
              <a:rPr lang="en-US" sz="1900" dirty="0"/>
              <a:t>along with the </a:t>
            </a:r>
            <a:r>
              <a:rPr lang="en-US" sz="1900" b="1" dirty="0" err="1">
                <a:solidFill>
                  <a:srgbClr val="002060"/>
                </a:solidFill>
              </a:rPr>
              <a:t>ArrayList</a:t>
            </a:r>
            <a:r>
              <a:rPr lang="en-US" sz="1900" dirty="0"/>
              <a:t> to be sorted</a:t>
            </a:r>
          </a:p>
          <a:p>
            <a:pPr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Using Comparator With Lambda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java,util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.*;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ComparatorWithLambda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List &lt;Integer&gt;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(10,5,25,2,12);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Comparator&lt;Integer&gt; c=(o1,o2)-&gt; o2-o1;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Collections.sort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myList,</a:t>
            </a:r>
            <a:r>
              <a:rPr lang="en-US" sz="20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514350" indent="-514350">
              <a:buNone/>
            </a:pPr>
            <a:endParaRPr lang="en-US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5720" y="5572140"/>
            <a:ext cx="3477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Output: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[25, 12, 10, 5, 2]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Improvements In The Previous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We can </a:t>
            </a:r>
            <a:r>
              <a:rPr lang="en-US" sz="2400" b="1" dirty="0">
                <a:solidFill>
                  <a:srgbClr val="00B050"/>
                </a:solidFill>
              </a:rPr>
              <a:t>further reduce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previous code </a:t>
            </a:r>
            <a:r>
              <a:rPr lang="en-US" sz="2400" dirty="0"/>
              <a:t>by converting following </a:t>
            </a:r>
            <a:r>
              <a:rPr lang="en-US" sz="2400" b="1" dirty="0">
                <a:solidFill>
                  <a:srgbClr val="7030A0"/>
                </a:solidFill>
              </a:rPr>
              <a:t>2 lines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7030A0"/>
                </a:solidFill>
              </a:rPr>
              <a:t>1 single line</a:t>
            </a:r>
            <a:r>
              <a:rPr lang="en-US" sz="2400" dirty="0"/>
              <a:t>:</a:t>
            </a:r>
          </a:p>
          <a:p>
            <a:pPr marL="514350" indent="-514350">
              <a:buNone/>
            </a:pPr>
            <a:endParaRPr lang="en-US" sz="24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This can be done </a:t>
            </a:r>
            <a:r>
              <a:rPr lang="en-US" sz="2400" dirty="0"/>
              <a:t>by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simply passing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7030A0"/>
                </a:solidFill>
              </a:rPr>
              <a:t>Lambda Expression </a:t>
            </a:r>
            <a:r>
              <a:rPr lang="en-US" sz="2400" dirty="0"/>
              <a:t>itself as </a:t>
            </a:r>
            <a:r>
              <a:rPr lang="en-US" sz="2400" b="1" dirty="0">
                <a:solidFill>
                  <a:schemeClr val="tx2"/>
                </a:solidFill>
              </a:rPr>
              <a:t>argument</a:t>
            </a:r>
            <a:r>
              <a:rPr lang="en-US" sz="2400" dirty="0"/>
              <a:t> to the method </a:t>
            </a:r>
            <a:r>
              <a:rPr lang="en-US" sz="2400" b="1" dirty="0">
                <a:solidFill>
                  <a:srgbClr val="0070C0"/>
                </a:solidFill>
              </a:rPr>
              <a:t>sort()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pPr>
              <a:buNone/>
            </a:pPr>
            <a:endParaRPr lang="en-IN" sz="2400" b="1" dirty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IN" sz="2400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buNone/>
            </a:pPr>
            <a:endParaRPr lang="en-IN" sz="2400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sz="1900" dirty="0"/>
          </a:p>
          <a:p>
            <a:pPr lvl="1"/>
            <a:endParaRPr lang="en-US" sz="1900" dirty="0"/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2786058"/>
            <a:ext cx="750099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Comparator&lt;Integer&gt; c=(o1,o2)-&gt; o2-o1;</a:t>
            </a:r>
          </a:p>
          <a:p>
            <a:pPr marL="514350" indent="-514350">
              <a:buNone/>
            </a:pP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Collections.sort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myList,c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71472" y="5141253"/>
            <a:ext cx="75009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None/>
            </a:pP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Collections.sort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(o1,o2)-&gt;o2-o1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6572264" y="5357826"/>
            <a:ext cx="2286016" cy="1000156"/>
          </a:xfrm>
          <a:prstGeom prst="cloudCallout">
            <a:avLst>
              <a:gd name="adj1" fmla="val -108724"/>
              <a:gd name="adj2" fmla="val -314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This is called </a:t>
            </a:r>
            <a:r>
              <a:rPr lang="en-US" sz="1100" b="1" dirty="0">
                <a:solidFill>
                  <a:srgbClr val="FFFF00"/>
                </a:solidFill>
              </a:rPr>
              <a:t>Passing </a:t>
            </a:r>
            <a:r>
              <a:rPr lang="en-US" sz="1100" b="1" dirty="0" err="1">
                <a:solidFill>
                  <a:srgbClr val="FFFF00"/>
                </a:solidFill>
              </a:rPr>
              <a:t>behaviour</a:t>
            </a:r>
            <a:r>
              <a:rPr lang="en-US" sz="1100" b="1" dirty="0">
                <a:solidFill>
                  <a:srgbClr val="FFFF00"/>
                </a:solidFill>
              </a:rPr>
              <a:t> as argument</a:t>
            </a:r>
            <a:endParaRPr lang="en-IN" sz="11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Exercise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Create a class </a:t>
            </a:r>
            <a:r>
              <a:rPr lang="en-US" sz="2400" dirty="0">
                <a:solidFill>
                  <a:schemeClr val="tx1"/>
                </a:solidFill>
              </a:rPr>
              <a:t>called </a:t>
            </a:r>
            <a:r>
              <a:rPr lang="en-US" sz="2400" b="1" dirty="0">
                <a:solidFill>
                  <a:srgbClr val="7030A0"/>
                </a:solidFill>
              </a:rPr>
              <a:t>Player</a:t>
            </a:r>
            <a:r>
              <a:rPr lang="en-US" sz="2400" dirty="0">
                <a:solidFill>
                  <a:schemeClr val="tx1"/>
                </a:solidFill>
              </a:rPr>
              <a:t> with </a:t>
            </a:r>
            <a:r>
              <a:rPr lang="en-US" sz="2400" b="1" dirty="0">
                <a:solidFill>
                  <a:srgbClr val="002060"/>
                </a:solidFill>
              </a:rPr>
              <a:t>instance members </a:t>
            </a:r>
            <a:r>
              <a:rPr lang="en-US" sz="2400" dirty="0">
                <a:solidFill>
                  <a:schemeClr val="tx1"/>
                </a:solidFill>
              </a:rPr>
              <a:t>called </a:t>
            </a:r>
            <a:r>
              <a:rPr lang="en-US" sz="2400" b="1" dirty="0">
                <a:solidFill>
                  <a:srgbClr val="00B050"/>
                </a:solidFill>
              </a:rPr>
              <a:t>ranking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) , </a:t>
            </a:r>
            <a:r>
              <a:rPr lang="en-US" sz="2400" b="1" dirty="0">
                <a:solidFill>
                  <a:srgbClr val="00B050"/>
                </a:solidFill>
              </a:rPr>
              <a:t>name </a:t>
            </a:r>
            <a:r>
              <a:rPr lang="en-US" sz="2400" dirty="0">
                <a:solidFill>
                  <a:schemeClr val="tx1"/>
                </a:solidFill>
              </a:rPr>
              <a:t>(String) and </a:t>
            </a:r>
            <a:r>
              <a:rPr lang="en-US" sz="2400" b="1" dirty="0">
                <a:solidFill>
                  <a:srgbClr val="00B050"/>
                </a:solidFill>
              </a:rPr>
              <a:t>age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).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Provide </a:t>
            </a:r>
            <a:r>
              <a:rPr lang="en-US" sz="2400" b="1" dirty="0">
                <a:solidFill>
                  <a:srgbClr val="0070C0"/>
                </a:solidFill>
              </a:rPr>
              <a:t>necessary methods </a:t>
            </a:r>
            <a:r>
              <a:rPr lang="en-US" sz="2400" dirty="0">
                <a:solidFill>
                  <a:schemeClr val="tx1"/>
                </a:solidFill>
              </a:rPr>
              <a:t>in your class for </a:t>
            </a:r>
            <a:r>
              <a:rPr lang="en-US" sz="2400" b="1" dirty="0">
                <a:solidFill>
                  <a:srgbClr val="C00000"/>
                </a:solidFill>
              </a:rPr>
              <a:t>initializing</a:t>
            </a:r>
            <a:r>
              <a:rPr lang="en-US" sz="2400" dirty="0">
                <a:solidFill>
                  <a:schemeClr val="tx1"/>
                </a:solidFill>
              </a:rPr>
              <a:t> ,</a:t>
            </a:r>
            <a:r>
              <a:rPr lang="en-US" sz="2400" b="1" dirty="0">
                <a:solidFill>
                  <a:srgbClr val="C00000"/>
                </a:solidFill>
              </a:rPr>
              <a:t>displaying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dirty="0">
                <a:solidFill>
                  <a:srgbClr val="C00000"/>
                </a:solidFill>
              </a:rPr>
              <a:t>returning</a:t>
            </a:r>
            <a:r>
              <a:rPr lang="en-US" sz="2400" dirty="0">
                <a:solidFill>
                  <a:schemeClr val="tx1"/>
                </a:solidFill>
              </a:rPr>
              <a:t> values of </a:t>
            </a:r>
            <a:r>
              <a:rPr lang="en-US" sz="2400" b="1" dirty="0">
                <a:solidFill>
                  <a:srgbClr val="002060"/>
                </a:solidFill>
              </a:rPr>
              <a:t>instance members.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Now create a </a:t>
            </a:r>
            <a:r>
              <a:rPr lang="en-US" sz="2400" b="1" dirty="0">
                <a:solidFill>
                  <a:srgbClr val="7030A0"/>
                </a:solidFill>
              </a:rPr>
              <a:t>driver class </a:t>
            </a:r>
            <a:r>
              <a:rPr lang="en-US" sz="2400" dirty="0">
                <a:solidFill>
                  <a:schemeClr val="tx1"/>
                </a:solidFill>
              </a:rPr>
              <a:t>called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UsePlayer</a:t>
            </a:r>
            <a:r>
              <a:rPr lang="en-US" sz="2400" dirty="0">
                <a:solidFill>
                  <a:schemeClr val="tx1"/>
                </a:solidFill>
              </a:rPr>
              <a:t> and do the following: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Create 4 Player objects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Put them in an </a:t>
            </a:r>
            <a:r>
              <a:rPr lang="en-US" b="1" dirty="0" err="1">
                <a:solidFill>
                  <a:srgbClr val="0070C0"/>
                </a:solidFill>
              </a:rPr>
              <a:t>ArrayList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Now using </a:t>
            </a:r>
            <a:r>
              <a:rPr lang="en-US" b="1" dirty="0">
                <a:solidFill>
                  <a:srgbClr val="002060"/>
                </a:solidFill>
              </a:rPr>
              <a:t>Comparator</a:t>
            </a:r>
            <a:r>
              <a:rPr lang="en-US" b="1" dirty="0">
                <a:solidFill>
                  <a:srgbClr val="00B050"/>
                </a:solidFill>
              </a:rPr>
              <a:t> sort this list in </a:t>
            </a:r>
            <a:r>
              <a:rPr lang="en-US" b="1" dirty="0">
                <a:solidFill>
                  <a:srgbClr val="7030A0"/>
                </a:solidFill>
              </a:rPr>
              <a:t>ascending</a:t>
            </a:r>
            <a:r>
              <a:rPr lang="en-US" b="1" dirty="0">
                <a:solidFill>
                  <a:srgbClr val="00B050"/>
                </a:solidFill>
              </a:rPr>
              <a:t> order of </a:t>
            </a:r>
            <a:r>
              <a:rPr lang="en-US" b="1" u="sng" dirty="0">
                <a:solidFill>
                  <a:schemeClr val="tx2"/>
                </a:solidFill>
              </a:rPr>
              <a:t>ranking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Print the list before sorting as well as after sorting</a:t>
            </a:r>
            <a:endParaRPr lang="en-US" sz="2400" b="1" dirty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/>
              <a:t>Using Lambda For Code Optimization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Lambdas And Multithreading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Examples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Lambdas And Collections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Examples</a:t>
            </a: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Recalling Multithreading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Multithreading</a:t>
            </a:r>
            <a:r>
              <a:rPr lang="en-IN" sz="2400" dirty="0"/>
              <a:t> is a </a:t>
            </a:r>
            <a:r>
              <a:rPr lang="en-IN" sz="2400" b="1" dirty="0">
                <a:solidFill>
                  <a:schemeClr val="tx2"/>
                </a:solidFill>
              </a:rPr>
              <a:t>Java feature </a:t>
            </a:r>
            <a:r>
              <a:rPr lang="en-IN" sz="2400" dirty="0"/>
              <a:t>that allows </a:t>
            </a:r>
            <a:r>
              <a:rPr lang="en-IN" sz="2400" b="1" dirty="0">
                <a:solidFill>
                  <a:srgbClr val="7030A0"/>
                </a:solidFill>
              </a:rPr>
              <a:t>concurrent execution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00B050"/>
                </a:solidFill>
              </a:rPr>
              <a:t>two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B050"/>
                </a:solidFill>
              </a:rPr>
              <a:t>or more </a:t>
            </a:r>
            <a:r>
              <a:rPr lang="en-IN" sz="2400" dirty="0"/>
              <a:t>parts of a </a:t>
            </a:r>
            <a:r>
              <a:rPr lang="en-IN" sz="2400" b="1" dirty="0">
                <a:solidFill>
                  <a:srgbClr val="7030A0"/>
                </a:solidFill>
              </a:rPr>
              <a:t>program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2060"/>
                </a:solidFill>
              </a:rPr>
              <a:t>Each part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00B050"/>
                </a:solidFill>
              </a:rPr>
              <a:t>such program </a:t>
            </a:r>
            <a:r>
              <a:rPr lang="en-IN" sz="2400" dirty="0"/>
              <a:t>is called a </a:t>
            </a:r>
            <a:r>
              <a:rPr lang="en-IN" sz="2400" b="1" dirty="0">
                <a:solidFill>
                  <a:srgbClr val="C00000"/>
                </a:solidFill>
              </a:rPr>
              <a:t>thread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So, </a:t>
            </a:r>
            <a:r>
              <a:rPr lang="en-IN" sz="2400" b="1" dirty="0">
                <a:solidFill>
                  <a:srgbClr val="C00000"/>
                </a:solidFill>
              </a:rPr>
              <a:t>threads</a:t>
            </a:r>
            <a:r>
              <a:rPr lang="en-IN" sz="2400" dirty="0"/>
              <a:t> are </a:t>
            </a:r>
            <a:r>
              <a:rPr lang="en-IN" sz="2400" b="1" dirty="0">
                <a:solidFill>
                  <a:srgbClr val="7030A0"/>
                </a:solidFill>
              </a:rPr>
              <a:t>light-weight processes </a:t>
            </a:r>
            <a:r>
              <a:rPr lang="en-IN" sz="2400" dirty="0"/>
              <a:t>within a </a:t>
            </a:r>
            <a:r>
              <a:rPr lang="en-IN" sz="2400" b="1" dirty="0">
                <a:solidFill>
                  <a:srgbClr val="00B050"/>
                </a:solidFill>
              </a:rPr>
              <a:t>process</a:t>
            </a:r>
            <a:r>
              <a:rPr lang="en-IN" sz="2400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Recalling Multithreading</a:t>
            </a:r>
            <a:endParaRPr lang="en-IN" sz="3600" b="1" dirty="0"/>
          </a:p>
        </p:txBody>
      </p:sp>
      <p:pic>
        <p:nvPicPr>
          <p:cNvPr id="7" name="Content Placeholder 6" descr="4df83d29-aac3-4158-aed7-103e1aa26745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8"/>
            <a:ext cx="8858312" cy="535785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Advantages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Maximum utilization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C00000"/>
                </a:solidFill>
              </a:rPr>
              <a:t>CPU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We can </a:t>
            </a:r>
            <a:r>
              <a:rPr lang="en-IN" sz="2400" b="1" dirty="0">
                <a:solidFill>
                  <a:schemeClr val="tx2"/>
                </a:solidFill>
              </a:rPr>
              <a:t>perform many operations together</a:t>
            </a:r>
            <a:r>
              <a:rPr lang="en-IN" sz="2400" dirty="0"/>
              <a:t>, so it </a:t>
            </a:r>
            <a:r>
              <a:rPr lang="en-IN" sz="2400" b="1" u="sng" dirty="0">
                <a:solidFill>
                  <a:srgbClr val="0070C0"/>
                </a:solidFill>
              </a:rPr>
              <a:t>saves time.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7030A0"/>
                </a:solidFill>
              </a:rPr>
              <a:t>Threads</a:t>
            </a:r>
            <a:r>
              <a:rPr lang="en-IN" sz="2400" dirty="0"/>
              <a:t> are </a:t>
            </a:r>
            <a:r>
              <a:rPr lang="en-IN" sz="2400" b="1" dirty="0">
                <a:solidFill>
                  <a:srgbClr val="00B050"/>
                </a:solidFill>
              </a:rPr>
              <a:t>independent</a:t>
            </a:r>
            <a:r>
              <a:rPr lang="en-IN" sz="2400" dirty="0"/>
              <a:t>, so it </a:t>
            </a:r>
            <a:r>
              <a:rPr lang="en-IN" sz="2400" b="1" dirty="0">
                <a:solidFill>
                  <a:srgbClr val="0070C0"/>
                </a:solidFill>
              </a:rPr>
              <a:t>doesn't affect other threads </a:t>
            </a:r>
            <a:r>
              <a:rPr lang="en-IN" sz="2400" dirty="0"/>
              <a:t>if an </a:t>
            </a:r>
            <a:r>
              <a:rPr lang="en-IN" sz="2400" b="1" dirty="0">
                <a:solidFill>
                  <a:srgbClr val="C00000"/>
                </a:solidFill>
              </a:rPr>
              <a:t>exception</a:t>
            </a:r>
            <a:r>
              <a:rPr lang="en-IN" sz="2400" dirty="0"/>
              <a:t> occurs in a </a:t>
            </a:r>
            <a:r>
              <a:rPr lang="en-IN" sz="2400" b="1" dirty="0">
                <a:solidFill>
                  <a:srgbClr val="002060"/>
                </a:solidFill>
              </a:rPr>
              <a:t>single thread</a:t>
            </a:r>
            <a:r>
              <a:rPr lang="en-IN" sz="2400" dirty="0"/>
              <a:t>.</a:t>
            </a:r>
            <a:br>
              <a:rPr lang="en-IN" sz="2400" dirty="0"/>
            </a:br>
            <a:br>
              <a:rPr lang="en-IN" sz="2400" dirty="0"/>
            </a:b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Java’s Model Of Multithreading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Threads </a:t>
            </a:r>
            <a:r>
              <a:rPr lang="en-IN" sz="2400" dirty="0"/>
              <a:t>in </a:t>
            </a:r>
            <a:r>
              <a:rPr lang="en-IN" sz="2400" b="1" dirty="0">
                <a:solidFill>
                  <a:srgbClr val="00B050"/>
                </a:solidFill>
              </a:rPr>
              <a:t>Java</a:t>
            </a:r>
            <a:r>
              <a:rPr lang="en-IN" sz="2400" dirty="0"/>
              <a:t> can be </a:t>
            </a:r>
            <a:r>
              <a:rPr lang="en-IN" sz="2400" b="1" dirty="0">
                <a:solidFill>
                  <a:srgbClr val="002060"/>
                </a:solidFill>
              </a:rPr>
              <a:t>created</a:t>
            </a:r>
            <a:r>
              <a:rPr lang="en-IN" sz="2400" dirty="0"/>
              <a:t> by using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two mechanisms</a:t>
            </a:r>
            <a:r>
              <a:rPr lang="en-IN" sz="2400" dirty="0"/>
              <a:t>:</a:t>
            </a:r>
          </a:p>
          <a:p>
            <a:pPr lvl="1"/>
            <a:endParaRPr lang="en-IN" sz="1900" dirty="0"/>
          </a:p>
          <a:p>
            <a:pPr lvl="1"/>
            <a:r>
              <a:rPr lang="en-IN" sz="1900" dirty="0"/>
              <a:t>By </a:t>
            </a:r>
            <a:r>
              <a:rPr lang="en-IN" sz="1900" b="1" dirty="0">
                <a:solidFill>
                  <a:srgbClr val="7030A0"/>
                </a:solidFill>
              </a:rPr>
              <a:t>extending</a:t>
            </a:r>
            <a:r>
              <a:rPr lang="en-IN" sz="1900" dirty="0"/>
              <a:t> the </a:t>
            </a:r>
            <a:r>
              <a:rPr lang="en-IN" sz="1900" b="1" dirty="0">
                <a:solidFill>
                  <a:srgbClr val="C00000"/>
                </a:solidFill>
              </a:rPr>
              <a:t>Thread</a:t>
            </a:r>
            <a:r>
              <a:rPr lang="en-IN" sz="1900" dirty="0"/>
              <a:t> class</a:t>
            </a:r>
          </a:p>
          <a:p>
            <a:pPr lvl="1"/>
            <a:endParaRPr lang="en-IN" sz="1900" dirty="0"/>
          </a:p>
          <a:p>
            <a:pPr lvl="1"/>
            <a:r>
              <a:rPr lang="en-IN" sz="1900" dirty="0"/>
              <a:t>By </a:t>
            </a:r>
            <a:r>
              <a:rPr lang="en-IN" sz="1900" b="1" dirty="0">
                <a:solidFill>
                  <a:srgbClr val="7030A0"/>
                </a:solidFill>
              </a:rPr>
              <a:t>implementing</a:t>
            </a:r>
            <a:r>
              <a:rPr lang="en-IN" sz="1900" dirty="0"/>
              <a:t> the </a:t>
            </a:r>
            <a:r>
              <a:rPr lang="en-IN" sz="1900" b="1" dirty="0" err="1">
                <a:solidFill>
                  <a:srgbClr val="C00000"/>
                </a:solidFill>
              </a:rPr>
              <a:t>Runnable</a:t>
            </a:r>
            <a:r>
              <a:rPr lang="en-IN" sz="1900" dirty="0"/>
              <a:t> Interface</a:t>
            </a:r>
            <a:endParaRPr lang="en-US" sz="1800" dirty="0"/>
          </a:p>
          <a:p>
            <a:pPr lvl="1"/>
            <a:endParaRPr lang="en-IN" sz="19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Since we are going </a:t>
            </a:r>
            <a:r>
              <a:rPr lang="en-US" sz="2400" dirty="0"/>
              <a:t>to use </a:t>
            </a:r>
            <a:r>
              <a:rPr lang="en-US" sz="2400" b="1" dirty="0">
                <a:solidFill>
                  <a:srgbClr val="7030A0"/>
                </a:solidFill>
              </a:rPr>
              <a:t>Lambdas</a:t>
            </a:r>
            <a:r>
              <a:rPr lang="en-US" sz="2400" dirty="0"/>
              <a:t> with </a:t>
            </a:r>
            <a:r>
              <a:rPr lang="en-US" sz="2400" b="1" dirty="0">
                <a:solidFill>
                  <a:srgbClr val="7030A0"/>
                </a:solidFill>
              </a:rPr>
              <a:t>Multithreading</a:t>
            </a:r>
            <a:r>
              <a:rPr lang="en-US" sz="2400" dirty="0"/>
              <a:t> so we will be discussing </a:t>
            </a:r>
            <a:r>
              <a:rPr lang="en-US" sz="2400" b="1" dirty="0">
                <a:solidFill>
                  <a:srgbClr val="7030A0"/>
                </a:solidFill>
              </a:rPr>
              <a:t>Multithreading</a:t>
            </a:r>
            <a:r>
              <a:rPr lang="en-US" sz="2400" dirty="0"/>
              <a:t> with </a:t>
            </a:r>
            <a:r>
              <a:rPr lang="en-US" sz="2400" b="1" dirty="0" err="1">
                <a:solidFill>
                  <a:srgbClr val="C00000"/>
                </a:solidFill>
              </a:rPr>
              <a:t>Runnable</a:t>
            </a:r>
            <a:r>
              <a:rPr lang="en-US" sz="2400" dirty="0"/>
              <a:t>.</a:t>
            </a:r>
            <a:endParaRPr lang="en-IN" sz="2400" dirty="0"/>
          </a:p>
          <a:p>
            <a:pPr lvl="1"/>
            <a:endParaRPr lang="en-US" sz="24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Steps Needed Before Java 8 To Implement Runnable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Before </a:t>
            </a:r>
            <a:r>
              <a:rPr lang="en-US" sz="2400" b="1" dirty="0">
                <a:solidFill>
                  <a:srgbClr val="00B050"/>
                </a:solidFill>
              </a:rPr>
              <a:t>Java 8</a:t>
            </a:r>
            <a:r>
              <a:rPr lang="en-US" sz="2400" dirty="0"/>
              <a:t> , we </a:t>
            </a:r>
            <a:r>
              <a:rPr lang="en-US" sz="2400" b="1" dirty="0">
                <a:solidFill>
                  <a:srgbClr val="7030A0"/>
                </a:solidFill>
              </a:rPr>
              <a:t>used to do the following </a:t>
            </a:r>
            <a:r>
              <a:rPr lang="en-US" sz="2400" dirty="0"/>
              <a:t>for implementing </a:t>
            </a:r>
            <a:r>
              <a:rPr lang="en-US" sz="2400" b="1" dirty="0" err="1">
                <a:solidFill>
                  <a:srgbClr val="C00000"/>
                </a:solidFill>
              </a:rPr>
              <a:t>Runnable</a:t>
            </a:r>
            <a:r>
              <a:rPr lang="en-US" sz="2400" dirty="0"/>
              <a:t> interface:</a:t>
            </a:r>
            <a:endParaRPr lang="en-IN" sz="2400" dirty="0"/>
          </a:p>
          <a:p>
            <a:endParaRPr lang="en-IN" sz="2400" dirty="0"/>
          </a:p>
          <a:p>
            <a:pPr lvl="1"/>
            <a:endParaRPr lang="en-IN" sz="1900" dirty="0"/>
          </a:p>
          <a:p>
            <a:pPr lvl="1"/>
            <a:r>
              <a:rPr lang="en-IN" sz="1900" dirty="0"/>
              <a:t>Create a </a:t>
            </a:r>
            <a:r>
              <a:rPr lang="en-IN" sz="1900" b="1" dirty="0">
                <a:solidFill>
                  <a:srgbClr val="0070C0"/>
                </a:solidFill>
              </a:rPr>
              <a:t>new class </a:t>
            </a:r>
            <a:r>
              <a:rPr lang="en-IN" sz="1900" dirty="0"/>
              <a:t>which implements </a:t>
            </a:r>
            <a:r>
              <a:rPr lang="en-IN" sz="1900" b="1" dirty="0" err="1">
                <a:solidFill>
                  <a:srgbClr val="C00000"/>
                </a:solidFill>
              </a:rPr>
              <a:t>java.lang.Runnable</a:t>
            </a:r>
            <a:r>
              <a:rPr lang="en-IN" sz="1900" dirty="0"/>
              <a:t> interface.</a:t>
            </a:r>
          </a:p>
          <a:p>
            <a:pPr lvl="1"/>
            <a:endParaRPr lang="en-US" sz="1900" dirty="0"/>
          </a:p>
          <a:p>
            <a:pPr lvl="1"/>
            <a:endParaRPr lang="en-US" sz="1900" dirty="0"/>
          </a:p>
          <a:p>
            <a:pPr lvl="1"/>
            <a:r>
              <a:rPr lang="en-US" sz="1900" b="1" dirty="0">
                <a:solidFill>
                  <a:srgbClr val="00B050"/>
                </a:solidFill>
              </a:rPr>
              <a:t>O</a:t>
            </a:r>
            <a:r>
              <a:rPr lang="en-IN" sz="1900" b="1" dirty="0" err="1">
                <a:solidFill>
                  <a:srgbClr val="00B050"/>
                </a:solidFill>
              </a:rPr>
              <a:t>verride</a:t>
            </a:r>
            <a:r>
              <a:rPr lang="en-IN" sz="1900" b="1" dirty="0">
                <a:solidFill>
                  <a:srgbClr val="00B050"/>
                </a:solidFill>
              </a:rPr>
              <a:t> </a:t>
            </a:r>
            <a:r>
              <a:rPr lang="en-IN" sz="1900" dirty="0"/>
              <a:t>the </a:t>
            </a:r>
            <a:r>
              <a:rPr lang="en-IN" sz="1900" b="1" dirty="0">
                <a:solidFill>
                  <a:srgbClr val="7030A0"/>
                </a:solidFill>
              </a:rPr>
              <a:t>run() </a:t>
            </a:r>
            <a:r>
              <a:rPr lang="en-IN" sz="1900" dirty="0"/>
              <a:t>method. </a:t>
            </a:r>
          </a:p>
          <a:p>
            <a:pPr lvl="1"/>
            <a:endParaRPr lang="en-IN" sz="1900" dirty="0"/>
          </a:p>
          <a:p>
            <a:pPr lvl="1"/>
            <a:endParaRPr lang="en-IN" sz="1900" dirty="0"/>
          </a:p>
          <a:p>
            <a:pPr lvl="1"/>
            <a:r>
              <a:rPr lang="en-IN" sz="1900" b="1" dirty="0">
                <a:solidFill>
                  <a:srgbClr val="0070C0"/>
                </a:solidFill>
              </a:rPr>
              <a:t>Then we designed </a:t>
            </a:r>
            <a:r>
              <a:rPr lang="en-IN" sz="1900" dirty="0"/>
              <a:t>the </a:t>
            </a:r>
            <a:r>
              <a:rPr lang="en-IN" sz="1900" b="1" dirty="0">
                <a:solidFill>
                  <a:srgbClr val="00B050"/>
                </a:solidFill>
              </a:rPr>
              <a:t>driver class </a:t>
            </a:r>
            <a:r>
              <a:rPr lang="en-IN" sz="1900" dirty="0"/>
              <a:t>containing the </a:t>
            </a:r>
            <a:r>
              <a:rPr lang="en-IN" sz="1900" b="1" dirty="0">
                <a:solidFill>
                  <a:srgbClr val="7030A0"/>
                </a:solidFill>
              </a:rPr>
              <a:t>main() </a:t>
            </a:r>
            <a:r>
              <a:rPr lang="en-IN" sz="1900" dirty="0"/>
              <a:t>method</a:t>
            </a:r>
          </a:p>
          <a:p>
            <a:pPr lvl="1"/>
            <a:endParaRPr lang="en-IN" sz="1900" dirty="0"/>
          </a:p>
          <a:p>
            <a:pPr lvl="1"/>
            <a:endParaRPr lang="en-IN" sz="1900" dirty="0"/>
          </a:p>
          <a:p>
            <a:pPr lvl="1"/>
            <a:r>
              <a:rPr lang="en-IN" sz="1900" b="1" dirty="0">
                <a:solidFill>
                  <a:srgbClr val="0070C0"/>
                </a:solidFill>
              </a:rPr>
              <a:t>Finally we instantiate </a:t>
            </a:r>
            <a:r>
              <a:rPr lang="en-IN" sz="1900" dirty="0"/>
              <a:t>a </a:t>
            </a:r>
            <a:r>
              <a:rPr lang="en-IN" sz="1900" b="1" dirty="0">
                <a:solidFill>
                  <a:srgbClr val="C00000"/>
                </a:solidFill>
              </a:rPr>
              <a:t>Thread </a:t>
            </a:r>
            <a:r>
              <a:rPr lang="en-IN" sz="1900" dirty="0"/>
              <a:t>object and call </a:t>
            </a:r>
            <a:r>
              <a:rPr lang="en-IN" sz="1900" b="1" dirty="0">
                <a:solidFill>
                  <a:srgbClr val="7030A0"/>
                </a:solidFill>
              </a:rPr>
              <a:t>start() </a:t>
            </a:r>
            <a:r>
              <a:rPr lang="en-IN" sz="1900" dirty="0"/>
              <a:t>method </a:t>
            </a:r>
            <a:r>
              <a:rPr lang="en-IN" sz="1900" b="1" dirty="0">
                <a:solidFill>
                  <a:srgbClr val="00B050"/>
                </a:solidFill>
              </a:rPr>
              <a:t>on this object</a:t>
            </a:r>
            <a:r>
              <a:rPr lang="en-IN" sz="1900" dirty="0"/>
              <a:t>.</a:t>
            </a:r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</a:t>
            </a:r>
            <a:endParaRPr lang="en-IN" sz="36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88032" y="1928802"/>
            <a:ext cx="4341686" cy="4045092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ThreadingWithoutLambda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MyRunnable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=new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MyRunnable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Thread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=new Thread(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th.start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try{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for(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=1;i&lt;=10;i+=2){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("main thread:"+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Thread.sleep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(500);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catch(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InterruptedException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ex){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("main thread interrupted");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("main thread finished!");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2844" y="1955676"/>
            <a:ext cx="4341686" cy="4045092"/>
          </a:xfrm>
          <a:prstGeom prst="rect">
            <a:avLst/>
          </a:prstGeom>
        </p:spPr>
        <p:txBody>
          <a:bodyPr vert="horz">
            <a:normAutofit fontScale="250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4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43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MyRunnable</a:t>
            </a:r>
            <a:r>
              <a:rPr lang="en-US" sz="4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implements </a:t>
            </a:r>
            <a:r>
              <a:rPr lang="en-US" sz="43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Runnable</a:t>
            </a:r>
            <a:endParaRPr lang="en-US" sz="43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4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   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43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43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public void run() 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43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try{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43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for(</a:t>
            </a:r>
            <a:r>
              <a:rPr lang="en-US" sz="43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43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3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43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=2;i&lt;=10;i+=2){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43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43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43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("child thread:"+</a:t>
            </a:r>
            <a:r>
              <a:rPr lang="en-US" sz="43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43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43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43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Thread.sleep</a:t>
            </a:r>
            <a:r>
              <a:rPr lang="en-US" sz="43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(200);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43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43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43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catch(</a:t>
            </a:r>
            <a:r>
              <a:rPr lang="en-US" sz="43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InterruptedException</a:t>
            </a:r>
            <a:r>
              <a:rPr lang="en-US" sz="43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ex){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43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43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43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("child thread interrupted");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43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4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3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4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("child thread finished!");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4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4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4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4959</TotalTime>
  <Words>1965</Words>
  <Application>Microsoft Office PowerPoint</Application>
  <PresentationFormat>On-screen Show (4:3)</PresentationFormat>
  <Paragraphs>361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Corbel</vt:lpstr>
      <vt:lpstr>Wingdings 2</vt:lpstr>
      <vt:lpstr>Clarity</vt:lpstr>
      <vt:lpstr>JAVA  Java Interview boot camp                 Core concepts</vt:lpstr>
      <vt:lpstr>Code optimization using lambda</vt:lpstr>
      <vt:lpstr>Today’s Agenda</vt:lpstr>
      <vt:lpstr>Recalling Multithreading</vt:lpstr>
      <vt:lpstr>Recalling Multithreading</vt:lpstr>
      <vt:lpstr>Advantages</vt:lpstr>
      <vt:lpstr>Java’s Model Of Multithreading</vt:lpstr>
      <vt:lpstr>Steps Needed Before Java 8 To Implement Runnable</vt:lpstr>
      <vt:lpstr>Example</vt:lpstr>
      <vt:lpstr>Using Lambda With Runnable</vt:lpstr>
      <vt:lpstr>Example</vt:lpstr>
      <vt:lpstr>Collections And Lambdas</vt:lpstr>
      <vt:lpstr>Sorting A List</vt:lpstr>
      <vt:lpstr>Sorting A List</vt:lpstr>
      <vt:lpstr>Sorting A List</vt:lpstr>
      <vt:lpstr>What Is Comparator ?</vt:lpstr>
      <vt:lpstr>What Is Comparator ?</vt:lpstr>
      <vt:lpstr>The compare() Method</vt:lpstr>
      <vt:lpstr>Using Comparator (Old Way)</vt:lpstr>
      <vt:lpstr>Implementing Comparator (Old Way)</vt:lpstr>
      <vt:lpstr>Using Comparator In Driver Class (Old Way)</vt:lpstr>
      <vt:lpstr>Improvements In The Previous Code</vt:lpstr>
      <vt:lpstr>Using Generics (Type Safe) Comparator</vt:lpstr>
      <vt:lpstr>Using asList() Method And Anonymous Object</vt:lpstr>
      <vt:lpstr>Using Comparator With Lambda</vt:lpstr>
      <vt:lpstr>Using Comparator With Lambda</vt:lpstr>
      <vt:lpstr>Improvements In The Previous Code</vt:lpstr>
      <vt:lpstr>Exercise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sachin kapoor</cp:lastModifiedBy>
  <cp:revision>563</cp:revision>
  <dcterms:created xsi:type="dcterms:W3CDTF">2012-06-21T20:06:10Z</dcterms:created>
  <dcterms:modified xsi:type="dcterms:W3CDTF">2021-01-04T06:30:06Z</dcterms:modified>
</cp:coreProperties>
</file>