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2"/>
  </p:notesMasterIdLst>
  <p:sldIdLst>
    <p:sldId id="1169" r:id="rId2"/>
    <p:sldId id="256" r:id="rId3"/>
    <p:sldId id="1203" r:id="rId4"/>
    <p:sldId id="1204" r:id="rId5"/>
    <p:sldId id="1205" r:id="rId6"/>
    <p:sldId id="1206" r:id="rId7"/>
    <p:sldId id="1207" r:id="rId8"/>
    <p:sldId id="1208" r:id="rId9"/>
    <p:sldId id="1209" r:id="rId10"/>
    <p:sldId id="1210" r:id="rId11"/>
    <p:sldId id="1211" r:id="rId12"/>
    <p:sldId id="1212" r:id="rId13"/>
    <p:sldId id="1213" r:id="rId14"/>
    <p:sldId id="526" r:id="rId15"/>
    <p:sldId id="528" r:id="rId16"/>
    <p:sldId id="530" r:id="rId17"/>
    <p:sldId id="529" r:id="rId18"/>
    <p:sldId id="531" r:id="rId19"/>
    <p:sldId id="532" r:id="rId20"/>
    <p:sldId id="533" r:id="rId21"/>
    <p:sldId id="534" r:id="rId22"/>
    <p:sldId id="535" r:id="rId23"/>
    <p:sldId id="536" r:id="rId24"/>
    <p:sldId id="537" r:id="rId25"/>
    <p:sldId id="538" r:id="rId26"/>
    <p:sldId id="469" r:id="rId27"/>
    <p:sldId id="1214" r:id="rId28"/>
    <p:sldId id="1215" r:id="rId29"/>
    <p:sldId id="539" r:id="rId30"/>
    <p:sldId id="54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1/4/2021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30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Pre-Defined Functional Interfaces-Part 2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Write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C00000"/>
                </a:solidFill>
              </a:rPr>
              <a:t>Function</a:t>
            </a:r>
            <a:r>
              <a:rPr lang="en-US" sz="2400" dirty="0"/>
              <a:t> to return </a:t>
            </a:r>
            <a:r>
              <a:rPr lang="en-US" sz="2400" b="1" dirty="0">
                <a:solidFill>
                  <a:srgbClr val="7030A0"/>
                </a:solidFill>
              </a:rPr>
              <a:t>first name </a:t>
            </a:r>
            <a:r>
              <a:rPr lang="en-US" sz="2400" dirty="0"/>
              <a:t>from a </a:t>
            </a:r>
            <a:r>
              <a:rPr lang="en-US" sz="2400" b="1" dirty="0">
                <a:solidFill>
                  <a:srgbClr val="C00000"/>
                </a:solidFill>
              </a:rPr>
              <a:t>String </a:t>
            </a:r>
            <a:r>
              <a:rPr lang="en-US" sz="2400" dirty="0"/>
              <a:t>containing </a:t>
            </a:r>
            <a:r>
              <a:rPr lang="en-US" sz="2400" b="1" dirty="0">
                <a:solidFill>
                  <a:srgbClr val="0070C0"/>
                </a:solidFill>
              </a:rPr>
              <a:t>name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surname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For example </a:t>
            </a:r>
            <a:r>
              <a:rPr lang="en-US" sz="2400" dirty="0"/>
              <a:t>, if we pass it </a:t>
            </a:r>
            <a:r>
              <a:rPr lang="en-US" sz="2400" b="1" dirty="0">
                <a:solidFill>
                  <a:srgbClr val="00B050"/>
                </a:solidFill>
              </a:rPr>
              <a:t>“</a:t>
            </a:r>
            <a:r>
              <a:rPr lang="en-US" sz="2400" b="1" dirty="0" err="1">
                <a:solidFill>
                  <a:srgbClr val="00B050"/>
                </a:solidFill>
              </a:rPr>
              <a:t>Sachin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Kapoor</a:t>
            </a:r>
            <a:r>
              <a:rPr lang="en-US" sz="2400" b="1" dirty="0">
                <a:solidFill>
                  <a:srgbClr val="00B050"/>
                </a:solidFill>
              </a:rPr>
              <a:t>” </a:t>
            </a:r>
            <a:r>
              <a:rPr lang="en-US" sz="2400" dirty="0"/>
              <a:t>then it should return </a:t>
            </a:r>
            <a:r>
              <a:rPr lang="en-US" sz="2400" b="1" dirty="0">
                <a:solidFill>
                  <a:srgbClr val="00B050"/>
                </a:solidFill>
              </a:rPr>
              <a:t>“</a:t>
            </a:r>
            <a:r>
              <a:rPr lang="en-US" sz="2400" b="1" dirty="0" err="1">
                <a:solidFill>
                  <a:srgbClr val="00B050"/>
                </a:solidFill>
              </a:rPr>
              <a:t>Sachin</a:t>
            </a:r>
            <a:r>
              <a:rPr lang="en-US" sz="2400" b="1" dirty="0">
                <a:solidFill>
                  <a:srgbClr val="00B050"/>
                </a:solidFill>
              </a:rPr>
              <a:t>”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571612"/>
            <a:ext cx="90300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java.util.function.Function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FunctionExample2 {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Function &lt;</a:t>
            </a:r>
            <a:r>
              <a:rPr lang="en-IN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String,String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&gt;fn=</a:t>
            </a:r>
            <a:r>
              <a:rPr lang="en-IN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fullname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IN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fullname.substring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(0,fullname.indexOf(" "));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fn.apply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Sachin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Kapoor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fn.apply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Varun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Sinha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4286256"/>
            <a:ext cx="1071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Sachin</a:t>
            </a:r>
            <a:endParaRPr lang="en-IN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Varun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Write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C00000"/>
                </a:solidFill>
              </a:rPr>
              <a:t>Function </a:t>
            </a:r>
            <a:r>
              <a:rPr lang="en-US" sz="2400" dirty="0"/>
              <a:t>that accepts any </a:t>
            </a:r>
            <a:r>
              <a:rPr lang="en-US" sz="2400" b="1" dirty="0">
                <a:solidFill>
                  <a:srgbClr val="7030A0"/>
                </a:solidFill>
              </a:rPr>
              <a:t>array of String </a:t>
            </a:r>
            <a:r>
              <a:rPr lang="en-US" sz="2400" dirty="0"/>
              <a:t>containing </a:t>
            </a:r>
            <a:r>
              <a:rPr lang="en-US" sz="2400" b="1" dirty="0">
                <a:solidFill>
                  <a:srgbClr val="0070C0"/>
                </a:solidFill>
              </a:rPr>
              <a:t>names and surnames </a:t>
            </a:r>
            <a:r>
              <a:rPr lang="en-US" sz="2400" dirty="0"/>
              <a:t>as argument and returns a </a:t>
            </a:r>
            <a:r>
              <a:rPr lang="en-US" sz="2400" b="1" dirty="0">
                <a:solidFill>
                  <a:srgbClr val="7030A0"/>
                </a:solidFill>
              </a:rPr>
              <a:t>single String </a:t>
            </a:r>
            <a:r>
              <a:rPr lang="en-US" sz="2400" dirty="0"/>
              <a:t>containing only </a:t>
            </a:r>
            <a:r>
              <a:rPr lang="en-US" sz="2400" b="1" dirty="0" err="1">
                <a:solidFill>
                  <a:srgbClr val="0070C0"/>
                </a:solidFill>
              </a:rPr>
              <a:t>firstname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00B050"/>
                </a:solidFill>
              </a:rPr>
              <a:t>every name</a:t>
            </a:r>
            <a:r>
              <a:rPr lang="en-US" sz="2400" dirty="0"/>
              <a:t>, separated with a </a:t>
            </a:r>
            <a:r>
              <a:rPr lang="en-US" sz="2400" b="1" dirty="0">
                <a:solidFill>
                  <a:srgbClr val="0070C0"/>
                </a:solidFill>
              </a:rPr>
              <a:t>newline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For example: if we pass it 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Then we should get</a:t>
            </a:r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4139991"/>
            <a:ext cx="594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Hrithik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Roshan","Tiger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Shroff","Amir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Khan"}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42910" y="5357826"/>
            <a:ext cx="1071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Hrithik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Tiger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571612"/>
            <a:ext cx="752962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java.util.function.Function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FunctionExample3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Function &lt;String[],String&gt;fn=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allnames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-&gt;{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StringBuffer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names=new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StringBuffer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("");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for(String s:allnames){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String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s.substring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s.indexOf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 "));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names.append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+"\n");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names.toString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};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 []actors={"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Hrithik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Roshan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"Tiger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Shroff","Amir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Khan",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Shahrukh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Khan"};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fn.apply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(actors)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IN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643834" y="4286256"/>
            <a:ext cx="11977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Hrithik</a:t>
            </a:r>
            <a:endParaRPr lang="en-US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Tiger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Amir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Shahrukh</a:t>
            </a:r>
            <a:endParaRPr lang="en-US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4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Create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C00000"/>
                </a:solidFill>
              </a:rPr>
              <a:t>class </a:t>
            </a:r>
            <a:r>
              <a:rPr lang="en-US" sz="2400" dirty="0"/>
              <a:t>called </a:t>
            </a:r>
            <a:r>
              <a:rPr lang="en-US" sz="2400" b="1" dirty="0">
                <a:solidFill>
                  <a:srgbClr val="7030A0"/>
                </a:solidFill>
              </a:rPr>
              <a:t>Employee</a:t>
            </a:r>
            <a:r>
              <a:rPr lang="en-US" sz="2400" dirty="0"/>
              <a:t> with the </a:t>
            </a:r>
            <a:r>
              <a:rPr lang="en-US" sz="2400" b="1" dirty="0">
                <a:solidFill>
                  <a:srgbClr val="0070C0"/>
                </a:solidFill>
              </a:rPr>
              <a:t>following members:</a:t>
            </a:r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name </a:t>
            </a:r>
            <a:r>
              <a:rPr lang="en-US" sz="1900" dirty="0"/>
              <a:t>: A </a:t>
            </a:r>
            <a:r>
              <a:rPr lang="en-US" sz="1900" b="1" dirty="0">
                <a:solidFill>
                  <a:srgbClr val="7030A0"/>
                </a:solidFill>
              </a:rPr>
              <a:t>String</a:t>
            </a:r>
            <a:r>
              <a:rPr lang="en-US" sz="1900" dirty="0"/>
              <a:t> for storing </a:t>
            </a:r>
            <a:r>
              <a:rPr lang="en-US" sz="1900" b="1" dirty="0">
                <a:solidFill>
                  <a:srgbClr val="00B050"/>
                </a:solidFill>
              </a:rPr>
              <a:t>name</a:t>
            </a:r>
            <a:r>
              <a:rPr lang="en-US" sz="1900" dirty="0"/>
              <a:t> of employee</a:t>
            </a:r>
          </a:p>
          <a:p>
            <a:pPr lvl="1"/>
            <a:r>
              <a:rPr lang="en-US" sz="1900" b="1" dirty="0" err="1">
                <a:solidFill>
                  <a:srgbClr val="002060"/>
                </a:solidFill>
              </a:rPr>
              <a:t>projectsDone</a:t>
            </a:r>
            <a:r>
              <a:rPr lang="en-US" sz="1900" dirty="0"/>
              <a:t>: An </a:t>
            </a:r>
            <a:r>
              <a:rPr lang="en-US" sz="1900" b="1" dirty="0" err="1">
                <a:solidFill>
                  <a:srgbClr val="7030A0"/>
                </a:solidFill>
              </a:rPr>
              <a:t>int</a:t>
            </a:r>
            <a:r>
              <a:rPr lang="en-US" sz="1900" dirty="0"/>
              <a:t> for storing </a:t>
            </a:r>
            <a:r>
              <a:rPr lang="en-US" sz="1900" b="1" dirty="0">
                <a:solidFill>
                  <a:srgbClr val="00B050"/>
                </a:solidFill>
              </a:rPr>
              <a:t>number of projects done</a:t>
            </a:r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salary</a:t>
            </a:r>
            <a:r>
              <a:rPr lang="en-US" sz="1900" dirty="0"/>
              <a:t>: a </a:t>
            </a:r>
            <a:r>
              <a:rPr lang="en-US" sz="1900" b="1" dirty="0">
                <a:solidFill>
                  <a:srgbClr val="7030A0"/>
                </a:solidFill>
              </a:rPr>
              <a:t>double</a:t>
            </a:r>
            <a:r>
              <a:rPr lang="en-US" sz="1900" dirty="0"/>
              <a:t> for storing </a:t>
            </a:r>
            <a:r>
              <a:rPr lang="en-US" sz="1900" b="1" dirty="0">
                <a:solidFill>
                  <a:srgbClr val="00B050"/>
                </a:solidFill>
              </a:rPr>
              <a:t>salary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Provide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0070C0"/>
                </a:solidFill>
              </a:rPr>
              <a:t>parameterized constructor </a:t>
            </a:r>
            <a:r>
              <a:rPr lang="en-US" sz="2400" dirty="0"/>
              <a:t>and appropriate </a:t>
            </a:r>
            <a:r>
              <a:rPr lang="en-US" sz="2400" b="1" dirty="0">
                <a:solidFill>
                  <a:srgbClr val="0070C0"/>
                </a:solidFill>
              </a:rPr>
              <a:t>getter methods </a:t>
            </a:r>
            <a:r>
              <a:rPr lang="en-US" sz="2400" dirty="0"/>
              <a:t>in the class for </a:t>
            </a:r>
            <a:r>
              <a:rPr lang="en-US" sz="2400" b="1" dirty="0">
                <a:solidFill>
                  <a:srgbClr val="00B050"/>
                </a:solidFill>
              </a:rPr>
              <a:t>initializing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50"/>
                </a:solidFill>
              </a:rPr>
              <a:t>returning</a:t>
            </a:r>
            <a:r>
              <a:rPr lang="en-US" sz="2400" dirty="0"/>
              <a:t> values of </a:t>
            </a:r>
            <a:r>
              <a:rPr lang="en-US" sz="2400" b="1" dirty="0">
                <a:solidFill>
                  <a:srgbClr val="C00000"/>
                </a:solidFill>
              </a:rPr>
              <a:t>instance members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4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Now create </a:t>
            </a:r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driver class </a:t>
            </a:r>
            <a:r>
              <a:rPr lang="en-US" sz="2400" dirty="0"/>
              <a:t>called </a:t>
            </a:r>
            <a:r>
              <a:rPr lang="en-US" sz="2400" b="1" dirty="0">
                <a:solidFill>
                  <a:srgbClr val="7030A0"/>
                </a:solidFill>
              </a:rPr>
              <a:t>FunctionExample4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50"/>
                </a:solidFill>
              </a:rPr>
              <a:t>do the following</a:t>
            </a:r>
            <a:r>
              <a:rPr lang="en-US" sz="2400" dirty="0"/>
              <a:t>: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1700" b="1" dirty="0"/>
              <a:t>Create a </a:t>
            </a:r>
            <a:r>
              <a:rPr lang="en-US" sz="1700" b="1" dirty="0">
                <a:solidFill>
                  <a:srgbClr val="0070C0"/>
                </a:solidFill>
              </a:rPr>
              <a:t>List</a:t>
            </a:r>
            <a:r>
              <a:rPr lang="en-US" sz="1700" b="1" dirty="0"/>
              <a:t> of  </a:t>
            </a:r>
            <a:r>
              <a:rPr lang="en-US" sz="1700" b="1" dirty="0">
                <a:solidFill>
                  <a:srgbClr val="FF0000"/>
                </a:solidFill>
              </a:rPr>
              <a:t>6 Employee objects </a:t>
            </a:r>
            <a:r>
              <a:rPr lang="en-US" sz="1700" b="1" dirty="0"/>
              <a:t>in the </a:t>
            </a:r>
            <a:r>
              <a:rPr lang="en-US" sz="1700" b="1" dirty="0">
                <a:solidFill>
                  <a:srgbClr val="C00000"/>
                </a:solidFill>
              </a:rPr>
              <a:t>main() </a:t>
            </a:r>
            <a:r>
              <a:rPr lang="en-US" sz="1700" b="1" dirty="0"/>
              <a:t>method as shown below: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fontAlgn="base">
              <a:buNone/>
            </a:pPr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055868" y="3397939"/>
            <a:ext cx="65165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List&lt;Employee&gt;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Employee("Sumit",4,50000.0),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Employee("Vikas",8,150000.0),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Employee("Deepak",2,40000.0),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Employee("Ankit",6,100000.0),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Employee("Arjun",1,20000.0),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Employee("Rakesh",0,10000.0));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4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b="1" dirty="0">
                <a:solidFill>
                  <a:srgbClr val="00B050"/>
                </a:solidFill>
              </a:rPr>
              <a:t>Create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7030A0"/>
                </a:solidFill>
              </a:rPr>
              <a:t>Function interface reference </a:t>
            </a:r>
            <a:r>
              <a:rPr lang="en-US" sz="2000" dirty="0"/>
              <a:t>using  </a:t>
            </a:r>
            <a:r>
              <a:rPr lang="en-US" sz="2000" b="1" dirty="0">
                <a:solidFill>
                  <a:srgbClr val="C00000"/>
                </a:solidFill>
              </a:rPr>
              <a:t>lambda expressions </a:t>
            </a:r>
            <a:r>
              <a:rPr lang="en-US" sz="2000" dirty="0"/>
              <a:t>which </a:t>
            </a:r>
            <a:r>
              <a:rPr lang="en-US" sz="2000" b="1" dirty="0">
                <a:solidFill>
                  <a:srgbClr val="0070C0"/>
                </a:solidFill>
              </a:rPr>
              <a:t>accepts</a:t>
            </a:r>
            <a:r>
              <a:rPr lang="en-US" sz="2000" dirty="0"/>
              <a:t> an </a:t>
            </a:r>
            <a:r>
              <a:rPr lang="en-US" sz="2000" b="1" dirty="0">
                <a:solidFill>
                  <a:srgbClr val="7030A0"/>
                </a:solidFill>
              </a:rPr>
              <a:t>Employee object </a:t>
            </a:r>
            <a:r>
              <a:rPr lang="en-US" sz="2000" dirty="0"/>
              <a:t>as </a:t>
            </a:r>
            <a:r>
              <a:rPr lang="en-US" sz="2000" b="1" dirty="0">
                <a:solidFill>
                  <a:schemeClr val="tx2"/>
                </a:solidFill>
              </a:rPr>
              <a:t>argument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2060"/>
                </a:solidFill>
              </a:rPr>
              <a:t>returns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00B050"/>
                </a:solidFill>
              </a:rPr>
              <a:t>grade of the employee </a:t>
            </a:r>
            <a:r>
              <a:rPr lang="en-US" sz="2000" dirty="0"/>
              <a:t>based on </a:t>
            </a:r>
            <a:r>
              <a:rPr lang="en-US" sz="2000" b="1" dirty="0">
                <a:solidFill>
                  <a:srgbClr val="002060"/>
                </a:solidFill>
              </a:rPr>
              <a:t>number of projects </a:t>
            </a:r>
            <a:r>
              <a:rPr lang="en-US" sz="2000" dirty="0"/>
              <a:t>he/she has done </a:t>
            </a:r>
            <a:r>
              <a:rPr lang="en-US" sz="2000" b="1" dirty="0">
                <a:solidFill>
                  <a:schemeClr val="tx2"/>
                </a:solidFill>
              </a:rPr>
              <a:t>according</a:t>
            </a:r>
            <a:r>
              <a:rPr lang="en-US" sz="2000" dirty="0"/>
              <a:t> to the </a:t>
            </a:r>
            <a:r>
              <a:rPr lang="en-US" sz="2000" b="1" dirty="0">
                <a:solidFill>
                  <a:srgbClr val="0070C0"/>
                </a:solidFill>
              </a:rPr>
              <a:t>table below</a:t>
            </a:r>
            <a:r>
              <a:rPr lang="en-US" sz="2000" dirty="0"/>
              <a:t>.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fontAlgn="base">
              <a:buNone/>
            </a:pPr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76396" y="343218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Projects Done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0" dirty="0"/>
                        <a:t> to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or</a:t>
                      </a:r>
                      <a:r>
                        <a:rPr lang="en-US" baseline="0" dirty="0"/>
                        <a:t>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4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b="1" dirty="0">
                <a:solidFill>
                  <a:srgbClr val="C00000"/>
                </a:solidFill>
              </a:rPr>
              <a:t>Pass</a:t>
            </a:r>
            <a:r>
              <a:rPr lang="en-US" sz="2000" dirty="0"/>
              <a:t> this </a:t>
            </a:r>
            <a:r>
              <a:rPr lang="en-US" sz="2000" b="1" dirty="0">
                <a:solidFill>
                  <a:srgbClr val="0070C0"/>
                </a:solidFill>
              </a:rPr>
              <a:t>List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and the </a:t>
            </a:r>
            <a:r>
              <a:rPr lang="en-US" sz="2000" b="1" dirty="0">
                <a:solidFill>
                  <a:srgbClr val="7030A0"/>
                </a:solidFill>
              </a:rPr>
              <a:t>Function reference </a:t>
            </a:r>
            <a:r>
              <a:rPr lang="en-US" sz="2000" b="1" dirty="0"/>
              <a:t> </a:t>
            </a:r>
            <a:r>
              <a:rPr lang="en-US" sz="2000" dirty="0"/>
              <a:t>to a method called </a:t>
            </a:r>
            <a:r>
              <a:rPr lang="en-US" sz="2000" b="1" dirty="0">
                <a:solidFill>
                  <a:srgbClr val="C00000"/>
                </a:solidFill>
              </a:rPr>
              <a:t>process().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000" dirty="0">
              <a:solidFill>
                <a:srgbClr val="C00000"/>
              </a:solidFill>
            </a:endParaRP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dirty="0"/>
              <a:t>The method </a:t>
            </a:r>
            <a:r>
              <a:rPr lang="en-US" sz="2000" b="1" dirty="0">
                <a:solidFill>
                  <a:srgbClr val="C00000"/>
                </a:solidFill>
              </a:rPr>
              <a:t>process() </a:t>
            </a:r>
            <a:r>
              <a:rPr lang="en-US" sz="2000" dirty="0"/>
              <a:t>should </a:t>
            </a:r>
            <a:r>
              <a:rPr lang="en-US" sz="2000" b="1" dirty="0">
                <a:solidFill>
                  <a:srgbClr val="7030A0"/>
                </a:solidFill>
              </a:rPr>
              <a:t>iterate through </a:t>
            </a:r>
            <a:r>
              <a:rPr lang="en-US" sz="2000" dirty="0"/>
              <a:t>this </a:t>
            </a:r>
            <a:r>
              <a:rPr lang="en-US" sz="2000" b="1" dirty="0">
                <a:solidFill>
                  <a:srgbClr val="0070C0"/>
                </a:solidFill>
              </a:rPr>
              <a:t>List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00B050"/>
                </a:solidFill>
              </a:rPr>
              <a:t>display following details:</a:t>
            </a:r>
          </a:p>
          <a:p>
            <a:pPr marL="822960" lvl="3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000" dirty="0"/>
          </a:p>
          <a:p>
            <a:pPr marL="822960" lvl="3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b="1" dirty="0"/>
              <a:t>Employee Name</a:t>
            </a:r>
          </a:p>
          <a:p>
            <a:pPr marL="822960" lvl="3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b="1" dirty="0"/>
              <a:t>Projects Done</a:t>
            </a:r>
          </a:p>
          <a:p>
            <a:pPr marL="822960" lvl="3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b="1" dirty="0"/>
              <a:t>Grade</a:t>
            </a:r>
          </a:p>
          <a:p>
            <a:pPr lvl="1"/>
            <a:endParaRPr lang="en-US" sz="19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fontAlgn="base">
              <a:buNone/>
            </a:pPr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770275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java.util.function.Function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Employee{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private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private double salary;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Employee(String name,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double salary)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this.projectsDone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this.salary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salary;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getName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return name;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882485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FunctionExample4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List&lt;Employee&gt;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(new Employee("Sumit",4,50000.0),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Employee("Vikas",8,150000.0),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Employee("Deepak",2,40000.0),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Employee("Ankit",6,100000.0),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Employee("Arjun",1,20000.0),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Employee("Rakesh",0,10000.0));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Function &lt;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Employee,Character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&gt;fn=e-&gt;{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char grade;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if(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e.getProjectsDone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()&gt;5)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grade='A';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else if(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e.getProjectsDone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()&gt;=3)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grade='B';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else if(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e.getProjectsDone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()&gt;0)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grade='C';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else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grade='D';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return grade;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};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Pre-defined functional interfaces-Part 2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</a:t>
            </a:r>
            <a:r>
              <a:rPr lang="en-US" sz="4000" b="1">
                <a:solidFill>
                  <a:srgbClr val="00B050"/>
                </a:solidFill>
              </a:rPr>
              <a:t>Next Level Of </a:t>
            </a:r>
            <a:r>
              <a:rPr lang="en-US" sz="4000" b="1" dirty="0">
                <a:solidFill>
                  <a:srgbClr val="00B050"/>
                </a:solidFill>
              </a:rPr>
              <a:t>Lambda!</a:t>
            </a:r>
            <a:r>
              <a:rPr lang="en-US" sz="4000" b="1" dirty="0"/>
              <a:t>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8754320" cy="2539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process(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empList,fn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static void process(List&lt;Employee&gt;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empList,Function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Employee,Character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&gt;fn){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 for(Employee e:empList){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("Name:"+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e.getName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(", Projects Done:"+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e.getProjectsDone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(", Grade:"+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fn.apply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(e));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}    }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IN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4137803"/>
            <a:ext cx="8572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Name:Sumit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Done:4,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Grade:B</a:t>
            </a:r>
            <a:endParaRPr lang="en-IN" sz="1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Name:Vikas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Done:8,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Grade:A</a:t>
            </a:r>
            <a:endParaRPr lang="en-IN" sz="1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Name:Deepak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Done:2,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Grade:C</a:t>
            </a:r>
            <a:endParaRPr lang="en-IN" sz="1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Name:Ankit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Done:6,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Grade:A</a:t>
            </a:r>
            <a:endParaRPr lang="en-IN" sz="1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Name:Arjun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Done:1,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Grade:C</a:t>
            </a:r>
            <a:endParaRPr lang="en-IN" sz="1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Name:Rakesh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Done:0,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Grade:D</a:t>
            </a:r>
            <a:endParaRPr lang="en-IN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5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Modify the previous example </a:t>
            </a:r>
            <a:r>
              <a:rPr lang="en-US" sz="2400" dirty="0"/>
              <a:t>, so that if an </a:t>
            </a:r>
            <a:r>
              <a:rPr lang="en-US" sz="2400" b="1" dirty="0">
                <a:solidFill>
                  <a:srgbClr val="0070C0"/>
                </a:solidFill>
              </a:rPr>
              <a:t>employee</a:t>
            </a:r>
            <a:r>
              <a:rPr lang="en-US" sz="2400" dirty="0"/>
              <a:t> is having </a:t>
            </a:r>
            <a:r>
              <a:rPr lang="en-US" sz="2400" b="1" dirty="0">
                <a:solidFill>
                  <a:srgbClr val="0070C0"/>
                </a:solidFill>
              </a:rPr>
              <a:t>grade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00B050"/>
                </a:solidFill>
              </a:rPr>
              <a:t>B</a:t>
            </a:r>
            <a:r>
              <a:rPr lang="en-US" sz="2400" dirty="0"/>
              <a:t> , then his </a:t>
            </a:r>
            <a:r>
              <a:rPr lang="en-US" sz="2400" b="1" dirty="0">
                <a:solidFill>
                  <a:srgbClr val="0070C0"/>
                </a:solidFill>
              </a:rPr>
              <a:t>salary</a:t>
            </a:r>
            <a:r>
              <a:rPr lang="en-US" sz="2400" dirty="0"/>
              <a:t> should be </a:t>
            </a:r>
            <a:r>
              <a:rPr lang="en-US" sz="2400" b="1" dirty="0">
                <a:solidFill>
                  <a:srgbClr val="7030A0"/>
                </a:solidFill>
              </a:rPr>
              <a:t>incremented</a:t>
            </a:r>
            <a:r>
              <a:rPr lang="en-US" sz="2400" dirty="0"/>
              <a:t> by </a:t>
            </a:r>
            <a:r>
              <a:rPr lang="en-US" sz="2400" b="1" dirty="0">
                <a:solidFill>
                  <a:srgbClr val="C00000"/>
                </a:solidFill>
              </a:rPr>
              <a:t>10%</a:t>
            </a:r>
          </a:p>
          <a:p>
            <a:endParaRPr lang="en-US" sz="2400" dirty="0"/>
          </a:p>
          <a:p>
            <a:r>
              <a:rPr lang="en-US" sz="2400" dirty="0"/>
              <a:t>Use </a:t>
            </a:r>
            <a:r>
              <a:rPr lang="en-US" sz="2400" b="1" dirty="0">
                <a:solidFill>
                  <a:srgbClr val="7030A0"/>
                </a:solidFill>
              </a:rPr>
              <a:t>Predicate</a:t>
            </a:r>
            <a:r>
              <a:rPr lang="en-US" sz="2400" dirty="0"/>
              <a:t> for checking </a:t>
            </a:r>
            <a:r>
              <a:rPr lang="en-US" sz="2400" b="1" dirty="0">
                <a:solidFill>
                  <a:srgbClr val="0070C0"/>
                </a:solidFill>
              </a:rPr>
              <a:t>grade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4137803"/>
            <a:ext cx="85725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Expected Output:</a:t>
            </a: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Name:Sumit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Done:4,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Grade:B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Salary:50000.0, New Salary:55000.0</a:t>
            </a: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Name:Vikas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Done:8,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Grade:A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Salary:150000.0, New Salary:165000.0</a:t>
            </a: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Name:Deepak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Done:2,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Grade:C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Salary:40000.0</a:t>
            </a: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Name:Ankit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Done:6,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Grade:A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Salary:100000.0, New Salary:110000.0</a:t>
            </a: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Name:Arjun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Done:1,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Grade:C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Salary:20000.0</a:t>
            </a: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Name:Rakesh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Done:0,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Grade:D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Salary:10000.0</a:t>
            </a:r>
            <a:endParaRPr lang="en-IN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770275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java.util.function.Function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Employee{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private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private double salary;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Employee(String name,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double salary)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this.projectsDone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this.salary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salary;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getName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return name;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882485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FunctionExample5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List&lt;Employee&gt;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(new Employee("Sumit",4,50000.0),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Employee("Vikas",8,150000.0),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Employee("Deepak",2,40000.0),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Employee("Ankit",6,100000.0),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Employee("Arjun",1,20000.0),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Employee("Rakesh",0,10000.0));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Function &lt;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Employee,Character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&gt;fn=e-&gt;{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char grade;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if(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e.getProjectsDone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()&gt;5)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grade='A';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else if(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e.getProjectsDone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()&gt;=3)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grade='B';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else if(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e.getProjectsDone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()&gt;0)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grade='C';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else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grade='D';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return grade;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};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8786874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Predicate &lt;Character&gt; p=grade-&gt;grade=='A' || grade=='B';</a:t>
            </a:r>
            <a:endParaRPr lang="en-IN" sz="16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process(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empList,fn,p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static void process(List&lt;Employee&gt;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empList,Function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&lt;Employee,</a:t>
            </a:r>
          </a:p>
          <a:p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Character&gt;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fn,Predicate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&lt;Character&gt;p){</a:t>
            </a:r>
          </a:p>
          <a:p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		for(Employee e:empList){</a:t>
            </a:r>
          </a:p>
          <a:p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		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("Name:"+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e.getName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	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(", Projects Done:"+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e.getProjectsDone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		</a:t>
            </a:r>
            <a:r>
              <a:rPr lang="en-IN" sz="15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Character grade=</a:t>
            </a:r>
            <a:r>
              <a:rPr lang="en-IN" sz="1500" b="1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fn.apply</a:t>
            </a:r>
            <a:r>
              <a:rPr lang="en-IN" sz="15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(e);</a:t>
            </a:r>
          </a:p>
          <a:p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	 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(", Grade:"+grade);</a:t>
            </a:r>
          </a:p>
          <a:p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	 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(", Salary:"+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e.getSalary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	 if(</a:t>
            </a:r>
            <a:r>
              <a:rPr lang="en-IN" sz="1500" b="1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IN" sz="15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(grade)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		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e.setSalary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e.getSalary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()+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e.getSalary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()*0.1);</a:t>
            </a:r>
          </a:p>
          <a:p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		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(", New Salary:"+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e.getSalary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	}</a:t>
            </a:r>
          </a:p>
          <a:p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	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("");</a:t>
            </a:r>
          </a:p>
          <a:p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en-IN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IN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87868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Name:Sumit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Done:4,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Grade:B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Salary:50000.0, New Salary:55000.0</a:t>
            </a: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Name:Vikas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Done:8,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Grade:A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Salary:150000.0, New Salary:165000.0</a:t>
            </a: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Name:Deepak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Done:2,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Grade:C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Salary:40000.0</a:t>
            </a: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Name:Ankit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Done:6,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Grade:A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Salary:100000.0, New Salary:110000.0</a:t>
            </a: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Name:Arjun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Done:1,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Grade:C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Salary:20000.0</a:t>
            </a: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Name:Rakesh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Done:0,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Grade:D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Salary:10000.0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Chaining Functions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Java allows us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B050"/>
                </a:solidFill>
              </a:rPr>
              <a:t>join</a:t>
            </a:r>
            <a:r>
              <a:rPr lang="en-IN" sz="2400" dirty="0"/>
              <a:t> two or more </a:t>
            </a:r>
            <a:r>
              <a:rPr lang="en-IN" sz="2400" b="1" dirty="0">
                <a:solidFill>
                  <a:srgbClr val="7030A0"/>
                </a:solidFill>
              </a:rPr>
              <a:t>Functions</a:t>
            </a:r>
            <a:r>
              <a:rPr lang="en-IN" sz="2400" dirty="0"/>
              <a:t> ,just like we were </a:t>
            </a:r>
            <a:r>
              <a:rPr lang="en-IN" sz="2400" b="1" dirty="0">
                <a:solidFill>
                  <a:srgbClr val="00B050"/>
                </a:solidFill>
              </a:rPr>
              <a:t>able to join </a:t>
            </a:r>
            <a:r>
              <a:rPr lang="en-IN" sz="2400" dirty="0"/>
              <a:t>two </a:t>
            </a:r>
            <a:r>
              <a:rPr lang="en-IN" sz="2400" b="1" dirty="0">
                <a:solidFill>
                  <a:srgbClr val="7030A0"/>
                </a:solidFill>
              </a:rPr>
              <a:t>Predicates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C00000"/>
                </a:solidFill>
              </a:rPr>
              <a:t>This can be done </a:t>
            </a:r>
            <a:r>
              <a:rPr lang="en-IN" sz="2400" dirty="0"/>
              <a:t>by calling the following  </a:t>
            </a:r>
            <a:r>
              <a:rPr lang="en-IN" sz="2400" b="1" dirty="0">
                <a:solidFill>
                  <a:srgbClr val="0070C0"/>
                </a:solidFill>
              </a:rPr>
              <a:t>default methods </a:t>
            </a:r>
            <a:r>
              <a:rPr lang="en-IN" sz="2400" dirty="0"/>
              <a:t>given by </a:t>
            </a:r>
            <a:r>
              <a:rPr lang="en-IN" sz="2400" b="1" dirty="0">
                <a:solidFill>
                  <a:srgbClr val="C00000"/>
                </a:solidFill>
              </a:rPr>
              <a:t>Function</a:t>
            </a:r>
            <a:r>
              <a:rPr lang="en-IN" sz="2400" dirty="0"/>
              <a:t> interface.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These methods </a:t>
            </a:r>
            <a:r>
              <a:rPr lang="en-US" sz="2400" dirty="0"/>
              <a:t>are </a:t>
            </a:r>
            <a:r>
              <a:rPr lang="en-US" sz="2400" b="1" dirty="0">
                <a:solidFill>
                  <a:srgbClr val="0070C0"/>
                </a:solidFill>
              </a:rPr>
              <a:t>compose() </a:t>
            </a:r>
            <a:r>
              <a:rPr lang="en-US" sz="2400" dirty="0"/>
              <a:t>and </a:t>
            </a:r>
            <a:r>
              <a:rPr lang="en-US" sz="2400" b="1" dirty="0" err="1">
                <a:solidFill>
                  <a:srgbClr val="0070C0"/>
                </a:solidFill>
              </a:rPr>
              <a:t>andThen</a:t>
            </a:r>
            <a:r>
              <a:rPr lang="en-US" sz="2400" b="1" dirty="0">
                <a:solidFill>
                  <a:srgbClr val="0070C0"/>
                </a:solidFill>
              </a:rPr>
              <a:t>()</a:t>
            </a:r>
            <a:r>
              <a:rPr lang="en-US" sz="2400" dirty="0"/>
              <a:t>.</a:t>
            </a:r>
            <a:endParaRPr lang="en-IN" sz="2400" dirty="0"/>
          </a:p>
          <a:p>
            <a:endParaRPr lang="en-IN" sz="2400" dirty="0"/>
          </a:p>
          <a:p>
            <a:pPr lvl="1"/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Method compose( 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Prototype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0070C0"/>
                </a:solidFill>
              </a:rPr>
              <a:t>compose( )</a:t>
            </a:r>
            <a:r>
              <a:rPr lang="en-IN" sz="2400" dirty="0"/>
              <a:t>: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default Function&lt;V,R&gt; </a:t>
            </a:r>
            <a:r>
              <a:rPr lang="en-IN" sz="2000" b="1" dirty="0">
                <a:solidFill>
                  <a:srgbClr val="C00000"/>
                </a:solidFill>
              </a:rPr>
              <a:t>compose</a:t>
            </a:r>
            <a:r>
              <a:rPr lang="en-IN" sz="2000" b="1" dirty="0">
                <a:solidFill>
                  <a:srgbClr val="0070C0"/>
                </a:solidFill>
              </a:rPr>
              <a:t>(Function&lt;V,T&gt; before);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r>
              <a:rPr lang="en-IN" sz="2400" dirty="0"/>
              <a:t>The method </a:t>
            </a:r>
            <a:r>
              <a:rPr lang="en-IN" sz="2400" b="1" dirty="0">
                <a:solidFill>
                  <a:srgbClr val="0070C0"/>
                </a:solidFill>
              </a:rPr>
              <a:t>compose( ) </a:t>
            </a:r>
            <a:r>
              <a:rPr lang="en-IN" sz="2400" dirty="0"/>
              <a:t>returns a </a:t>
            </a:r>
            <a:r>
              <a:rPr lang="en-IN" sz="2400" b="1" dirty="0">
                <a:solidFill>
                  <a:srgbClr val="00B050"/>
                </a:solidFill>
              </a:rPr>
              <a:t>composed function </a:t>
            </a:r>
            <a:r>
              <a:rPr lang="en-IN" sz="2400" dirty="0"/>
              <a:t>that </a:t>
            </a:r>
            <a:r>
              <a:rPr lang="en-IN" sz="2400" b="1" dirty="0">
                <a:solidFill>
                  <a:srgbClr val="C00000"/>
                </a:solidFill>
              </a:rPr>
              <a:t>first applies </a:t>
            </a:r>
            <a:r>
              <a:rPr lang="en-IN" sz="2400" dirty="0"/>
              <a:t>the </a:t>
            </a:r>
            <a:r>
              <a:rPr lang="en-IN" sz="2400" b="1" i="1" dirty="0">
                <a:solidFill>
                  <a:srgbClr val="7030A0"/>
                </a:solidFill>
              </a:rPr>
              <a:t>before</a:t>
            </a:r>
            <a:r>
              <a:rPr lang="en-IN" sz="2400" dirty="0"/>
              <a:t> </a:t>
            </a:r>
            <a:r>
              <a:rPr lang="en-IN" sz="2400" b="1" i="1" dirty="0">
                <a:solidFill>
                  <a:srgbClr val="002060"/>
                </a:solidFill>
              </a:rPr>
              <a:t>function</a:t>
            </a:r>
            <a:r>
              <a:rPr lang="en-IN" sz="2400" dirty="0"/>
              <a:t> to its input, and then applies </a:t>
            </a:r>
            <a:r>
              <a:rPr lang="en-IN" sz="2400" b="1" i="1" dirty="0">
                <a:solidFill>
                  <a:srgbClr val="7030A0"/>
                </a:solidFill>
              </a:rPr>
              <a:t>this</a:t>
            </a:r>
            <a:r>
              <a:rPr lang="en-IN" sz="2400" dirty="0"/>
              <a:t> </a:t>
            </a:r>
            <a:r>
              <a:rPr lang="en-IN" sz="2400" b="1" i="1" dirty="0">
                <a:solidFill>
                  <a:srgbClr val="002060"/>
                </a:solidFill>
              </a:rPr>
              <a:t>function</a:t>
            </a:r>
            <a:r>
              <a:rPr lang="en-IN" sz="2400" dirty="0"/>
              <a:t> to the </a:t>
            </a:r>
            <a:r>
              <a:rPr lang="en-IN" sz="2400" b="1" i="1" dirty="0">
                <a:solidFill>
                  <a:srgbClr val="002060"/>
                </a:solidFill>
              </a:rPr>
              <a:t>result</a:t>
            </a:r>
            <a:r>
              <a:rPr lang="en-IN" sz="2400" dirty="0"/>
              <a:t>.</a:t>
            </a:r>
            <a:endParaRPr lang="en-IN" sz="24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r>
              <a:rPr lang="en-US" sz="2400" b="1" u="sng" dirty="0"/>
              <a:t>For example:</a:t>
            </a:r>
          </a:p>
          <a:p>
            <a:pPr lvl="1"/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f3=f1.compose(f2)</a:t>
            </a:r>
            <a:endParaRPr lang="en-US" sz="2400" dirty="0"/>
          </a:p>
          <a:p>
            <a:r>
              <a:rPr lang="en-US" sz="2400" b="1" dirty="0">
                <a:solidFill>
                  <a:srgbClr val="00B050"/>
                </a:solidFill>
              </a:rPr>
              <a:t>The above code </a:t>
            </a:r>
            <a:r>
              <a:rPr lang="en-US" sz="2400" dirty="0"/>
              <a:t>will create a new </a:t>
            </a:r>
            <a:r>
              <a:rPr lang="en-US" sz="2400" b="1" dirty="0">
                <a:solidFill>
                  <a:srgbClr val="C00000"/>
                </a:solidFill>
              </a:rPr>
              <a:t>Function</a:t>
            </a:r>
            <a:r>
              <a:rPr lang="en-US" sz="2400" dirty="0"/>
              <a:t> called </a:t>
            </a:r>
            <a:r>
              <a:rPr lang="en-US" sz="2400" b="1" dirty="0">
                <a:solidFill>
                  <a:srgbClr val="0070C0"/>
                </a:solidFill>
              </a:rPr>
              <a:t>f3</a:t>
            </a:r>
            <a:r>
              <a:rPr lang="en-US" sz="2400" dirty="0"/>
              <a:t> which will first call </a:t>
            </a:r>
            <a:r>
              <a:rPr lang="en-US" sz="2400" b="1" dirty="0">
                <a:solidFill>
                  <a:srgbClr val="0070C0"/>
                </a:solidFill>
              </a:rPr>
              <a:t>f2</a:t>
            </a:r>
            <a:r>
              <a:rPr lang="en-US" sz="2400" dirty="0"/>
              <a:t> and then on the </a:t>
            </a:r>
            <a:r>
              <a:rPr lang="en-US" sz="2400" b="1" dirty="0">
                <a:solidFill>
                  <a:srgbClr val="7030A0"/>
                </a:solidFill>
              </a:rPr>
              <a:t>return value </a:t>
            </a:r>
            <a:r>
              <a:rPr lang="en-US" sz="2400" dirty="0"/>
              <a:t>, it will call the function </a:t>
            </a:r>
            <a:r>
              <a:rPr lang="en-US" sz="2400" b="1" dirty="0">
                <a:solidFill>
                  <a:srgbClr val="0070C0"/>
                </a:solidFill>
              </a:rPr>
              <a:t>f1</a:t>
            </a:r>
            <a:endParaRPr lang="en-US" sz="1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6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857364"/>
            <a:ext cx="87959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Function&lt;Integer, Integer&gt; multiply = (value) -&gt; value * 2;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Function&lt;Integer, Integer&gt; add = (value) -&gt; value + 3;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Function&lt;Integer, Integer&gt;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addThenMultiply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multiply.compose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(add);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 result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addThenMultiply.apply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(3)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(result);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42844" y="3899134"/>
            <a:ext cx="878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en-IN" sz="1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Method </a:t>
            </a:r>
            <a:r>
              <a:rPr lang="en-US" sz="3600" b="1" dirty="0" err="1"/>
              <a:t>andThen</a:t>
            </a:r>
            <a:r>
              <a:rPr lang="en-US" sz="3600" b="1" dirty="0"/>
              <a:t>( 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Prototype</a:t>
            </a:r>
            <a:r>
              <a:rPr lang="en-IN" sz="2400" dirty="0"/>
              <a:t> of </a:t>
            </a:r>
            <a:r>
              <a:rPr lang="en-IN" sz="2400" b="1" dirty="0" err="1">
                <a:solidFill>
                  <a:srgbClr val="0070C0"/>
                </a:solidFill>
              </a:rPr>
              <a:t>andThen</a:t>
            </a:r>
            <a:r>
              <a:rPr lang="en-IN" sz="2400" b="1" dirty="0">
                <a:solidFill>
                  <a:srgbClr val="0070C0"/>
                </a:solidFill>
              </a:rPr>
              <a:t>( )</a:t>
            </a:r>
            <a:r>
              <a:rPr lang="en-IN" sz="2400" dirty="0"/>
              <a:t>: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default Function&lt;V,R&gt; </a:t>
            </a:r>
            <a:r>
              <a:rPr lang="en-IN" sz="2000" b="1" dirty="0" err="1">
                <a:solidFill>
                  <a:srgbClr val="C00000"/>
                </a:solidFill>
              </a:rPr>
              <a:t>andThen</a:t>
            </a:r>
            <a:r>
              <a:rPr lang="en-IN" sz="2000" b="1" dirty="0">
                <a:solidFill>
                  <a:srgbClr val="0070C0"/>
                </a:solidFill>
              </a:rPr>
              <a:t>(Function&lt;V,T&gt; after);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r>
              <a:rPr lang="en-IN" sz="2400" dirty="0"/>
              <a:t>The method </a:t>
            </a:r>
            <a:r>
              <a:rPr lang="en-IN" sz="2400" b="1" dirty="0" err="1">
                <a:solidFill>
                  <a:srgbClr val="0070C0"/>
                </a:solidFill>
              </a:rPr>
              <a:t>andThen</a:t>
            </a:r>
            <a:r>
              <a:rPr lang="en-IN" sz="2400" b="1" dirty="0">
                <a:solidFill>
                  <a:srgbClr val="0070C0"/>
                </a:solidFill>
              </a:rPr>
              <a:t>( ) </a:t>
            </a:r>
            <a:r>
              <a:rPr lang="en-IN" sz="2400" dirty="0"/>
              <a:t>returns a </a:t>
            </a:r>
            <a:r>
              <a:rPr lang="en-IN" sz="2400" b="1" dirty="0">
                <a:solidFill>
                  <a:srgbClr val="00B050"/>
                </a:solidFill>
              </a:rPr>
              <a:t>composed function </a:t>
            </a:r>
            <a:r>
              <a:rPr lang="en-IN" sz="2400" dirty="0"/>
              <a:t>that first applies </a:t>
            </a:r>
            <a:r>
              <a:rPr lang="en-IN" sz="2400" b="1" i="1" dirty="0">
                <a:solidFill>
                  <a:srgbClr val="7030A0"/>
                </a:solidFill>
              </a:rPr>
              <a:t>this</a:t>
            </a:r>
            <a:r>
              <a:rPr lang="en-IN" sz="2400" b="1" i="1" dirty="0">
                <a:solidFill>
                  <a:srgbClr val="002060"/>
                </a:solidFill>
              </a:rPr>
              <a:t> function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70C0"/>
                </a:solidFill>
              </a:rPr>
              <a:t>its input</a:t>
            </a:r>
            <a:r>
              <a:rPr lang="en-IN" sz="2400" dirty="0"/>
              <a:t>, and </a:t>
            </a:r>
            <a:r>
              <a:rPr lang="en-IN" sz="2400" b="1" dirty="0">
                <a:solidFill>
                  <a:schemeClr val="tx2"/>
                </a:solidFill>
              </a:rPr>
              <a:t>then applies </a:t>
            </a:r>
            <a:r>
              <a:rPr lang="en-IN" sz="2400" dirty="0"/>
              <a:t>the </a:t>
            </a:r>
            <a:r>
              <a:rPr lang="en-IN" sz="2400" b="1" i="1" dirty="0">
                <a:solidFill>
                  <a:srgbClr val="7030A0"/>
                </a:solidFill>
              </a:rPr>
              <a:t>after</a:t>
            </a:r>
            <a:r>
              <a:rPr lang="en-IN" sz="2400" dirty="0"/>
              <a:t> </a:t>
            </a:r>
            <a:r>
              <a:rPr lang="en-IN" sz="2400" b="1" i="1" dirty="0">
                <a:solidFill>
                  <a:srgbClr val="002060"/>
                </a:solidFill>
              </a:rPr>
              <a:t>function</a:t>
            </a:r>
            <a:r>
              <a:rPr lang="en-IN" sz="2400" dirty="0"/>
              <a:t> to the </a:t>
            </a:r>
            <a:r>
              <a:rPr lang="en-IN" sz="2400" b="1" dirty="0">
                <a:solidFill>
                  <a:srgbClr val="002060"/>
                </a:solidFill>
              </a:rPr>
              <a:t>result</a:t>
            </a:r>
            <a:r>
              <a:rPr lang="en-IN" sz="2400" dirty="0"/>
              <a:t>.</a:t>
            </a:r>
            <a:endParaRPr lang="en-US" sz="2400" dirty="0"/>
          </a:p>
          <a:p>
            <a:r>
              <a:rPr lang="en-US" sz="2400" b="1" u="sng" dirty="0"/>
              <a:t>For example:</a:t>
            </a:r>
          </a:p>
          <a:p>
            <a:pPr lvl="1"/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f3=f1.andThen(f2)</a:t>
            </a:r>
            <a:endParaRPr lang="en-US" sz="2400" dirty="0"/>
          </a:p>
          <a:p>
            <a:r>
              <a:rPr lang="en-US" sz="2400" b="1" dirty="0">
                <a:solidFill>
                  <a:srgbClr val="00B050"/>
                </a:solidFill>
              </a:rPr>
              <a:t>The above code </a:t>
            </a:r>
            <a:r>
              <a:rPr lang="en-US" sz="2400" dirty="0"/>
              <a:t>will create a new </a:t>
            </a:r>
            <a:r>
              <a:rPr lang="en-US" sz="2400" b="1" dirty="0">
                <a:solidFill>
                  <a:srgbClr val="C00000"/>
                </a:solidFill>
              </a:rPr>
              <a:t>Function</a:t>
            </a:r>
            <a:r>
              <a:rPr lang="en-US" sz="2400" dirty="0"/>
              <a:t> called </a:t>
            </a:r>
            <a:r>
              <a:rPr lang="en-US" sz="2400" b="1" dirty="0">
                <a:solidFill>
                  <a:srgbClr val="0070C0"/>
                </a:solidFill>
              </a:rPr>
              <a:t>f3</a:t>
            </a:r>
            <a:r>
              <a:rPr lang="en-US" sz="2400" dirty="0"/>
              <a:t> which will first call </a:t>
            </a:r>
            <a:r>
              <a:rPr lang="en-US" sz="2400" b="1" dirty="0">
                <a:solidFill>
                  <a:srgbClr val="0070C0"/>
                </a:solidFill>
              </a:rPr>
              <a:t>f1</a:t>
            </a:r>
            <a:r>
              <a:rPr lang="en-US" sz="2400" dirty="0"/>
              <a:t> and then on the </a:t>
            </a:r>
            <a:r>
              <a:rPr lang="en-US" sz="2400" b="1" dirty="0">
                <a:solidFill>
                  <a:srgbClr val="7030A0"/>
                </a:solidFill>
              </a:rPr>
              <a:t>return value </a:t>
            </a:r>
            <a:r>
              <a:rPr lang="en-US" sz="2400" dirty="0"/>
              <a:t>, it will call the function </a:t>
            </a:r>
            <a:r>
              <a:rPr lang="en-US" sz="2400" b="1" dirty="0">
                <a:solidFill>
                  <a:srgbClr val="0070C0"/>
                </a:solidFill>
              </a:rPr>
              <a:t>f2</a:t>
            </a:r>
            <a:endParaRPr lang="en-US" sz="1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/>
              <a:t>New Predefined Functional Interfaces Of </a:t>
            </a:r>
          </a:p>
          <a:p>
            <a:pPr marL="514350" indent="-514350">
              <a:buNone/>
            </a:pPr>
            <a:r>
              <a:rPr lang="en-US" sz="2800" b="1" dirty="0"/>
              <a:t>Java 8-Part 2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Introduction To Function Functional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Understanding And Using Methods Of Function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Examples</a:t>
            </a: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7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857364"/>
            <a:ext cx="88104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Function&lt;Integer, Integer&gt; multiply = (value) -&gt; value * 2;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Function&lt;Integer, Integer&gt; add = (value) -&gt; value + 3;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Function&lt;Integer, Integer&gt;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multiplyThenAdd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multiply.andThen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(add);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 result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multiplyThenAdd.apply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(3)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(result);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844" y="3899134"/>
            <a:ext cx="878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en-IN" sz="1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Function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Function</a:t>
            </a:r>
            <a:r>
              <a:rPr lang="en-IN" sz="2400" dirty="0"/>
              <a:t> interface is </a:t>
            </a:r>
            <a:r>
              <a:rPr lang="en-IN" sz="2400" b="1" dirty="0">
                <a:solidFill>
                  <a:srgbClr val="0070C0"/>
                </a:solidFill>
              </a:rPr>
              <a:t>exactly same </a:t>
            </a:r>
            <a:r>
              <a:rPr lang="en-IN" sz="2400" dirty="0"/>
              <a:t>as </a:t>
            </a:r>
            <a:r>
              <a:rPr lang="en-IN" sz="2400" b="1" dirty="0">
                <a:solidFill>
                  <a:srgbClr val="C00000"/>
                </a:solidFill>
              </a:rPr>
              <a:t>Predicate</a:t>
            </a:r>
            <a:r>
              <a:rPr lang="en-IN" sz="2400" dirty="0"/>
              <a:t> except that </a:t>
            </a:r>
            <a:r>
              <a:rPr lang="en-IN" sz="2400" b="1" dirty="0">
                <a:solidFill>
                  <a:srgbClr val="00B050"/>
                </a:solidFill>
              </a:rPr>
              <a:t>functions</a:t>
            </a:r>
            <a:r>
              <a:rPr lang="en-IN" sz="2400" dirty="0"/>
              <a:t> can </a:t>
            </a:r>
            <a:r>
              <a:rPr lang="en-IN" sz="2400" b="1" dirty="0">
                <a:solidFill>
                  <a:schemeClr val="tx2"/>
                </a:solidFill>
              </a:rPr>
              <a:t>return any type of result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2060"/>
                </a:solidFill>
              </a:rPr>
              <a:t>In other words 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C00000"/>
                </a:solidFill>
              </a:rPr>
              <a:t>Function</a:t>
            </a:r>
            <a:r>
              <a:rPr lang="en-IN" sz="2400" dirty="0"/>
              <a:t> interface has a </a:t>
            </a:r>
            <a:r>
              <a:rPr lang="en-IN" sz="2400" b="1" dirty="0">
                <a:solidFill>
                  <a:srgbClr val="7030A0"/>
                </a:solidFill>
              </a:rPr>
              <a:t>SAM </a:t>
            </a:r>
            <a:r>
              <a:rPr lang="en-IN" sz="2400" dirty="0"/>
              <a:t>called </a:t>
            </a:r>
            <a:r>
              <a:rPr lang="en-IN" sz="2400" b="1" dirty="0">
                <a:solidFill>
                  <a:srgbClr val="0070C0"/>
                </a:solidFill>
              </a:rPr>
              <a:t>apply()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2060"/>
                </a:solidFill>
              </a:rPr>
              <a:t>It accepts </a:t>
            </a:r>
            <a:r>
              <a:rPr lang="en-IN" sz="2400" dirty="0"/>
              <a:t>an </a:t>
            </a:r>
            <a:r>
              <a:rPr lang="en-IN" sz="2400" b="1" dirty="0">
                <a:solidFill>
                  <a:srgbClr val="00B050"/>
                </a:solidFill>
              </a:rPr>
              <a:t>object</a:t>
            </a:r>
            <a:r>
              <a:rPr lang="en-IN" sz="2400" dirty="0"/>
              <a:t> of any </a:t>
            </a:r>
            <a:r>
              <a:rPr lang="en-IN" sz="2400" b="1" dirty="0">
                <a:solidFill>
                  <a:schemeClr val="tx2"/>
                </a:solidFill>
              </a:rPr>
              <a:t>data type </a:t>
            </a:r>
            <a:r>
              <a:rPr lang="en-IN" sz="2400" dirty="0"/>
              <a:t>and returns another </a:t>
            </a:r>
            <a:r>
              <a:rPr lang="en-IN" sz="2400" b="1" dirty="0">
                <a:solidFill>
                  <a:srgbClr val="00B050"/>
                </a:solidFill>
              </a:rPr>
              <a:t>object</a:t>
            </a:r>
            <a:r>
              <a:rPr lang="en-IN" sz="2400" dirty="0"/>
              <a:t> , as a </a:t>
            </a:r>
            <a:r>
              <a:rPr lang="en-IN" sz="2400" b="1" dirty="0">
                <a:solidFill>
                  <a:srgbClr val="7030A0"/>
                </a:solidFill>
              </a:rPr>
              <a:t>result</a:t>
            </a:r>
            <a:r>
              <a:rPr lang="en-IN" sz="2400" dirty="0"/>
              <a:t>,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dirty="0"/>
              <a:t>of any </a:t>
            </a:r>
            <a:r>
              <a:rPr lang="en-IN" sz="2400" b="1" dirty="0">
                <a:solidFill>
                  <a:schemeClr val="tx2"/>
                </a:solidFill>
              </a:rPr>
              <a:t>data type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Function Members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Function</a:t>
            </a:r>
            <a:r>
              <a:rPr lang="en-IN" sz="2400" dirty="0"/>
              <a:t> contains </a:t>
            </a:r>
            <a:r>
              <a:rPr lang="en-IN" sz="2400" b="1" dirty="0">
                <a:solidFill>
                  <a:srgbClr val="FF0000"/>
                </a:solidFill>
              </a:rPr>
              <a:t>4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methods</a:t>
            </a:r>
            <a:r>
              <a:rPr lang="en-IN" sz="2400" dirty="0"/>
              <a:t> and they are:</a:t>
            </a:r>
          </a:p>
          <a:p>
            <a:pPr lvl="1"/>
            <a:endParaRPr lang="en-IN" sz="1900" dirty="0"/>
          </a:p>
          <a:p>
            <a:pPr lvl="1"/>
            <a:r>
              <a:rPr lang="en-IN" sz="1900" b="1" dirty="0">
                <a:solidFill>
                  <a:srgbClr val="00B050"/>
                </a:solidFill>
              </a:rPr>
              <a:t>apply()</a:t>
            </a:r>
          </a:p>
          <a:p>
            <a:pPr lvl="1"/>
            <a:r>
              <a:rPr lang="en-IN" sz="1900" b="1" dirty="0">
                <a:solidFill>
                  <a:schemeClr val="tx2"/>
                </a:solidFill>
              </a:rPr>
              <a:t>compose()</a:t>
            </a:r>
          </a:p>
          <a:p>
            <a:pPr lvl="1"/>
            <a:r>
              <a:rPr lang="en-IN" sz="1900" b="1" dirty="0" err="1">
                <a:solidFill>
                  <a:schemeClr val="tx2"/>
                </a:solidFill>
              </a:rPr>
              <a:t>andThen</a:t>
            </a:r>
            <a:r>
              <a:rPr lang="en-IN" sz="1900" b="1" dirty="0">
                <a:solidFill>
                  <a:schemeClr val="tx2"/>
                </a:solidFill>
              </a:rPr>
              <a:t>()</a:t>
            </a:r>
          </a:p>
          <a:p>
            <a:pPr lvl="1"/>
            <a:r>
              <a:rPr lang="en-IN" sz="1900" b="1" dirty="0">
                <a:solidFill>
                  <a:schemeClr val="tx2"/>
                </a:solidFill>
              </a:rPr>
              <a:t>identity()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method </a:t>
            </a:r>
            <a:r>
              <a:rPr lang="en-US" sz="2400" b="1" dirty="0">
                <a:solidFill>
                  <a:srgbClr val="0070C0"/>
                </a:solidFill>
              </a:rPr>
              <a:t>apply() </a:t>
            </a:r>
            <a:r>
              <a:rPr lang="en-US" sz="2400" dirty="0"/>
              <a:t>is an </a:t>
            </a:r>
            <a:r>
              <a:rPr lang="en-US" sz="2400" b="1" dirty="0">
                <a:solidFill>
                  <a:srgbClr val="00B050"/>
                </a:solidFill>
              </a:rPr>
              <a:t>abstract method </a:t>
            </a:r>
            <a:r>
              <a:rPr lang="en-US" sz="2400" dirty="0"/>
              <a:t>while others are </a:t>
            </a:r>
            <a:r>
              <a:rPr lang="en-US" sz="2400" b="1" dirty="0">
                <a:solidFill>
                  <a:srgbClr val="C00000"/>
                </a:solidFill>
              </a:rPr>
              <a:t>default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C00000"/>
                </a:solidFill>
              </a:rPr>
              <a:t>static</a:t>
            </a:r>
            <a:r>
              <a:rPr lang="en-US" sz="2400" dirty="0"/>
              <a:t>.</a:t>
            </a: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Prototype Of apply ()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Following</a:t>
            </a:r>
            <a:r>
              <a:rPr lang="en-US" sz="2400" dirty="0"/>
              <a:t> is the </a:t>
            </a:r>
            <a:r>
              <a:rPr lang="en-US" sz="2400" b="1" dirty="0">
                <a:solidFill>
                  <a:srgbClr val="00B050"/>
                </a:solidFill>
              </a:rPr>
              <a:t>complete prototype </a:t>
            </a:r>
            <a:r>
              <a:rPr lang="en-US" sz="2400" dirty="0"/>
              <a:t>of the method </a:t>
            </a:r>
            <a:r>
              <a:rPr lang="en-US" sz="2400" b="1" dirty="0">
                <a:solidFill>
                  <a:srgbClr val="0070C0"/>
                </a:solidFill>
              </a:rPr>
              <a:t>apply() </a:t>
            </a:r>
            <a:r>
              <a:rPr lang="en-US" sz="2400" dirty="0"/>
              <a:t>as </a:t>
            </a:r>
            <a:r>
              <a:rPr lang="en-US" sz="2400" b="1" dirty="0">
                <a:solidFill>
                  <a:srgbClr val="002060"/>
                </a:solidFill>
              </a:rPr>
              <a:t>declared</a:t>
            </a:r>
            <a:r>
              <a:rPr lang="en-US" sz="2400" dirty="0"/>
              <a:t> in the interface </a:t>
            </a:r>
            <a:r>
              <a:rPr lang="en-US" sz="2400" b="1" dirty="0">
                <a:solidFill>
                  <a:srgbClr val="C00000"/>
                </a:solidFill>
              </a:rPr>
              <a:t>Function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2060"/>
                </a:solidFill>
              </a:rPr>
              <a:t>As we can observe </a:t>
            </a:r>
            <a:r>
              <a:rPr lang="en-US" sz="2400" dirty="0"/>
              <a:t>the method </a:t>
            </a:r>
            <a:r>
              <a:rPr lang="en-US" sz="2400" b="1" dirty="0">
                <a:solidFill>
                  <a:srgbClr val="0070C0"/>
                </a:solidFill>
              </a:rPr>
              <a:t>apply() </a:t>
            </a:r>
            <a:r>
              <a:rPr lang="en-US" sz="2400" dirty="0"/>
              <a:t>accepts an </a:t>
            </a:r>
            <a:r>
              <a:rPr lang="en-US" sz="2400" b="1" dirty="0">
                <a:solidFill>
                  <a:srgbClr val="7030A0"/>
                </a:solidFill>
              </a:rPr>
              <a:t>argument</a:t>
            </a:r>
            <a:r>
              <a:rPr lang="en-US" sz="2400" dirty="0"/>
              <a:t> of type </a:t>
            </a:r>
            <a:r>
              <a:rPr lang="en-US" sz="2400" b="1" dirty="0">
                <a:solidFill>
                  <a:srgbClr val="FF0000"/>
                </a:solidFill>
              </a:rPr>
              <a:t>T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7030A0"/>
                </a:solidFill>
              </a:rPr>
              <a:t>returns a value </a:t>
            </a:r>
            <a:r>
              <a:rPr lang="en-US" sz="2400" dirty="0"/>
              <a:t>of type </a:t>
            </a:r>
            <a:r>
              <a:rPr lang="en-US" sz="2400" b="1" dirty="0">
                <a:solidFill>
                  <a:srgbClr val="00B050"/>
                </a:solidFill>
              </a:rPr>
              <a:t>R</a:t>
            </a:r>
            <a:r>
              <a:rPr lang="en-US" sz="2400" dirty="0"/>
              <a:t> .</a:t>
            </a:r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2913403"/>
            <a:ext cx="54809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 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public interface Function&lt;T,R&gt; { 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public &lt;R&gt; apply(T parameter); 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About T and 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50"/>
                </a:solidFill>
              </a:rPr>
              <a:t>R</a:t>
            </a:r>
            <a:r>
              <a:rPr lang="en-US" sz="2400" dirty="0"/>
              <a:t> are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generic types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70C0"/>
                </a:solidFill>
              </a:rPr>
              <a:t>have to be replaced </a:t>
            </a:r>
            <a:r>
              <a:rPr lang="en-US" sz="2400" dirty="0"/>
              <a:t>with names of </a:t>
            </a:r>
            <a:r>
              <a:rPr lang="en-US" sz="2400" b="1" dirty="0">
                <a:solidFill>
                  <a:srgbClr val="0070C0"/>
                </a:solidFill>
              </a:rPr>
              <a:t>actual classes </a:t>
            </a:r>
            <a:r>
              <a:rPr lang="en-US" sz="2400" dirty="0"/>
              <a:t>while declaring </a:t>
            </a:r>
            <a:r>
              <a:rPr lang="en-US" sz="2400" b="1" dirty="0">
                <a:solidFill>
                  <a:srgbClr val="C00000"/>
                </a:solidFill>
              </a:rPr>
              <a:t>Function </a:t>
            </a:r>
            <a:r>
              <a:rPr lang="en-US" sz="2400" dirty="0"/>
              <a:t>interface </a:t>
            </a:r>
            <a:r>
              <a:rPr lang="en-US" sz="2400" b="1" dirty="0">
                <a:solidFill>
                  <a:srgbClr val="7030A0"/>
                </a:solidFill>
              </a:rPr>
              <a:t>reference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b="1" u="sng" dirty="0"/>
              <a:t>For example:</a:t>
            </a:r>
          </a:p>
          <a:p>
            <a:endParaRPr lang="en-US" sz="2400" dirty="0"/>
          </a:p>
          <a:p>
            <a:endParaRPr lang="en-US" sz="2400" dirty="0"/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4000504"/>
            <a:ext cx="822532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 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 &lt;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String,Integer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 f1= . . . ;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In this case the argument type of 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apply() 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will become 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and return type will be 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en-IN" sz="20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Suppose we want </a:t>
            </a:r>
            <a:r>
              <a:rPr lang="en-US" sz="2400" dirty="0"/>
              <a:t>to calculate </a:t>
            </a:r>
            <a:r>
              <a:rPr lang="en-US" sz="2400" b="1" dirty="0">
                <a:solidFill>
                  <a:srgbClr val="0070C0"/>
                </a:solidFill>
              </a:rPr>
              <a:t>square root </a:t>
            </a:r>
            <a:r>
              <a:rPr lang="en-US" sz="2400" dirty="0"/>
              <a:t>of an </a:t>
            </a:r>
            <a:r>
              <a:rPr lang="en-US" sz="2400" b="1" dirty="0">
                <a:solidFill>
                  <a:srgbClr val="C00000"/>
                </a:solidFill>
              </a:rPr>
              <a:t>Integer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We can use </a:t>
            </a:r>
            <a:r>
              <a:rPr lang="en-US" sz="2400" b="1" dirty="0">
                <a:solidFill>
                  <a:srgbClr val="C00000"/>
                </a:solidFill>
              </a:rPr>
              <a:t>Function</a:t>
            </a:r>
            <a:r>
              <a:rPr lang="en-US" sz="2400" dirty="0"/>
              <a:t> for this , by first </a:t>
            </a:r>
            <a:r>
              <a:rPr lang="en-US" sz="2400" b="1" dirty="0">
                <a:solidFill>
                  <a:srgbClr val="7030A0"/>
                </a:solidFill>
              </a:rPr>
              <a:t>defining it </a:t>
            </a:r>
            <a:r>
              <a:rPr lang="en-US" sz="2400" dirty="0"/>
              <a:t>and then </a:t>
            </a:r>
            <a:r>
              <a:rPr lang="en-US" sz="2400" b="1" dirty="0">
                <a:solidFill>
                  <a:srgbClr val="7030A0"/>
                </a:solidFill>
              </a:rPr>
              <a:t>using it </a:t>
            </a:r>
            <a:r>
              <a:rPr lang="en-US" sz="2400" dirty="0"/>
              <a:t>for </a:t>
            </a:r>
            <a:r>
              <a:rPr lang="en-US" sz="2400" b="1" dirty="0">
                <a:solidFill>
                  <a:srgbClr val="0070C0"/>
                </a:solidFill>
              </a:rPr>
              <a:t>calculating square root </a:t>
            </a:r>
            <a:r>
              <a:rPr lang="en-US" sz="2400" dirty="0"/>
              <a:t>of some </a:t>
            </a:r>
            <a:r>
              <a:rPr lang="en-US" sz="2400" b="1" dirty="0">
                <a:solidFill>
                  <a:srgbClr val="C00000"/>
                </a:solidFill>
              </a:rPr>
              <a:t>Integer</a:t>
            </a:r>
            <a:r>
              <a:rPr lang="en-US" sz="2400" b="1" dirty="0">
                <a:solidFill>
                  <a:srgbClr val="0070C0"/>
                </a:solidFill>
              </a:rPr>
              <a:t>.</a:t>
            </a:r>
            <a:endParaRPr lang="en-US" sz="2400" dirty="0"/>
          </a:p>
          <a:p>
            <a:endParaRPr lang="en-US" sz="2400" dirty="0"/>
          </a:p>
          <a:p>
            <a:r>
              <a:rPr lang="en-US" sz="2000" b="1" u="sng" dirty="0">
                <a:solidFill>
                  <a:srgbClr val="002060"/>
                </a:solidFill>
              </a:rPr>
              <a:t>Defining The Function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b="1" u="sng" dirty="0">
                <a:solidFill>
                  <a:srgbClr val="002060"/>
                </a:solidFill>
              </a:rPr>
              <a:t>Using The Function</a:t>
            </a:r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4500571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Function&lt;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Integer,Double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 fn=n-&gt;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Math.sqrt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(n);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5711627"/>
            <a:ext cx="626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of 8 is:"+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fn.apply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(8));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of 9 is:"+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fn.apply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(9));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571612"/>
            <a:ext cx="72763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java.util.function.Function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FunctionExample1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Function &lt;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Integer,Double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&gt;fn=n-&gt;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Math.sqrt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(n);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of 8 is:"+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fn.apply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(8)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of 9 is:"+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fn.apply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(9)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IN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4357694"/>
            <a:ext cx="4110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of 8 is:2.8284271247461903</a:t>
            </a:r>
          </a:p>
          <a:p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of 9 is:3.0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5019</TotalTime>
  <Words>2480</Words>
  <Application>Microsoft Office PowerPoint</Application>
  <PresentationFormat>On-screen Show (4:3)</PresentationFormat>
  <Paragraphs>427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Corbel</vt:lpstr>
      <vt:lpstr>Wingdings 2</vt:lpstr>
      <vt:lpstr>Clarity</vt:lpstr>
      <vt:lpstr>JAVA  Java Interview boot camp                 Core concepts</vt:lpstr>
      <vt:lpstr>Pre-defined functional interfaces-Part 2</vt:lpstr>
      <vt:lpstr>Today’s Agenda</vt:lpstr>
      <vt:lpstr>Function</vt:lpstr>
      <vt:lpstr>Function Members</vt:lpstr>
      <vt:lpstr>Prototype Of apply ()</vt:lpstr>
      <vt:lpstr>About T and R</vt:lpstr>
      <vt:lpstr>Example 1</vt:lpstr>
      <vt:lpstr>Complete Code</vt:lpstr>
      <vt:lpstr>Example 2</vt:lpstr>
      <vt:lpstr>Complete Code</vt:lpstr>
      <vt:lpstr>Example 3</vt:lpstr>
      <vt:lpstr>Complete Code</vt:lpstr>
      <vt:lpstr>Example 4</vt:lpstr>
      <vt:lpstr>Example 4</vt:lpstr>
      <vt:lpstr>Example 4</vt:lpstr>
      <vt:lpstr>Example 4</vt:lpstr>
      <vt:lpstr>Complete Code</vt:lpstr>
      <vt:lpstr>Complete Code</vt:lpstr>
      <vt:lpstr>Complete Code</vt:lpstr>
      <vt:lpstr>Example 5</vt:lpstr>
      <vt:lpstr>Complete Code</vt:lpstr>
      <vt:lpstr>Complete Code</vt:lpstr>
      <vt:lpstr>Complete Code</vt:lpstr>
      <vt:lpstr>Complete Code</vt:lpstr>
      <vt:lpstr>Chaining Functions</vt:lpstr>
      <vt:lpstr>The Method compose( )</vt:lpstr>
      <vt:lpstr>Example 6</vt:lpstr>
      <vt:lpstr>The Method andThen( )</vt:lpstr>
      <vt:lpstr>Example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 kapoor</cp:lastModifiedBy>
  <cp:revision>571</cp:revision>
  <dcterms:created xsi:type="dcterms:W3CDTF">2012-06-21T20:06:10Z</dcterms:created>
  <dcterms:modified xsi:type="dcterms:W3CDTF">2021-01-04T06:15:12Z</dcterms:modified>
</cp:coreProperties>
</file>