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5"/>
  </p:notesMasterIdLst>
  <p:sldIdLst>
    <p:sldId id="1169" r:id="rId2"/>
    <p:sldId id="256" r:id="rId3"/>
    <p:sldId id="257" r:id="rId4"/>
    <p:sldId id="552" r:id="rId5"/>
    <p:sldId id="554" r:id="rId6"/>
    <p:sldId id="551" r:id="rId7"/>
    <p:sldId id="555" r:id="rId8"/>
    <p:sldId id="1170" r:id="rId9"/>
    <p:sldId id="553" r:id="rId10"/>
    <p:sldId id="541" r:id="rId11"/>
    <p:sldId id="556" r:id="rId12"/>
    <p:sldId id="493" r:id="rId13"/>
    <p:sldId id="1176" r:id="rId14"/>
    <p:sldId id="1175" r:id="rId15"/>
    <p:sldId id="557" r:id="rId16"/>
    <p:sldId id="558" r:id="rId17"/>
    <p:sldId id="559" r:id="rId18"/>
    <p:sldId id="494" r:id="rId19"/>
    <p:sldId id="1172" r:id="rId20"/>
    <p:sldId id="1173" r:id="rId21"/>
    <p:sldId id="1174" r:id="rId22"/>
    <p:sldId id="1171" r:id="rId23"/>
    <p:sldId id="560" r:id="rId24"/>
    <p:sldId id="561" r:id="rId25"/>
    <p:sldId id="563" r:id="rId26"/>
    <p:sldId id="562" r:id="rId27"/>
    <p:sldId id="1177" r:id="rId28"/>
    <p:sldId id="1178" r:id="rId29"/>
    <p:sldId id="1179" r:id="rId30"/>
    <p:sldId id="564" r:id="rId31"/>
    <p:sldId id="565" r:id="rId32"/>
    <p:sldId id="567" r:id="rId33"/>
    <p:sldId id="56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8" autoAdjust="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C53B6A7A-D6C6-41F4-BF41-BFD9A6F6B409}"/>
    <pc:docChg chg="undo custSel addSld modSld">
      <pc:chgData name="Sharma Computer Academy" userId="08476b32c11f4418" providerId="LiveId" clId="{C53B6A7A-D6C6-41F4-BF41-BFD9A6F6B409}" dt="2021-01-12T21:17:48.193" v="389" actId="255"/>
      <pc:docMkLst>
        <pc:docMk/>
      </pc:docMkLst>
      <pc:sldChg chg="modAnim">
        <pc:chgData name="Sharma Computer Academy" userId="08476b32c11f4418" providerId="LiveId" clId="{C53B6A7A-D6C6-41F4-BF41-BFD9A6F6B409}" dt="2021-01-12T20:58:47.279" v="5"/>
        <pc:sldMkLst>
          <pc:docMk/>
          <pc:sldMk cId="0" sldId="561"/>
        </pc:sldMkLst>
      </pc:sldChg>
      <pc:sldChg chg="modAnim">
        <pc:chgData name="Sharma Computer Academy" userId="08476b32c11f4418" providerId="LiveId" clId="{C53B6A7A-D6C6-41F4-BF41-BFD9A6F6B409}" dt="2021-01-12T20:57:45.833" v="3"/>
        <pc:sldMkLst>
          <pc:docMk/>
          <pc:sldMk cId="438741873" sldId="1171"/>
        </pc:sldMkLst>
      </pc:sldChg>
      <pc:sldChg chg="modSp add mod modAnim">
        <pc:chgData name="Sharma Computer Academy" userId="08476b32c11f4418" providerId="LiveId" clId="{C53B6A7A-D6C6-41F4-BF41-BFD9A6F6B409}" dt="2021-01-12T21:10:34.975" v="64" actId="20577"/>
        <pc:sldMkLst>
          <pc:docMk/>
          <pc:sldMk cId="976368419" sldId="1177"/>
        </pc:sldMkLst>
        <pc:spChg chg="mod">
          <ac:chgData name="Sharma Computer Academy" userId="08476b32c11f4418" providerId="LiveId" clId="{C53B6A7A-D6C6-41F4-BF41-BFD9A6F6B409}" dt="2021-01-12T21:09:44.702" v="58" actId="20577"/>
          <ac:spMkLst>
            <pc:docMk/>
            <pc:sldMk cId="976368419" sldId="1177"/>
            <ac:spMk id="2" creationId="{00000000-0000-0000-0000-000000000000}"/>
          </ac:spMkLst>
        </pc:spChg>
        <pc:spChg chg="mod">
          <ac:chgData name="Sharma Computer Academy" userId="08476b32c11f4418" providerId="LiveId" clId="{C53B6A7A-D6C6-41F4-BF41-BFD9A6F6B409}" dt="2021-01-12T21:10:34.975" v="64" actId="20577"/>
          <ac:spMkLst>
            <pc:docMk/>
            <pc:sldMk cId="976368419" sldId="1177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C53B6A7A-D6C6-41F4-BF41-BFD9A6F6B409}" dt="2021-01-12T21:14:34.449" v="213"/>
        <pc:sldMkLst>
          <pc:docMk/>
          <pc:sldMk cId="3567790082" sldId="1178"/>
        </pc:sldMkLst>
        <pc:spChg chg="mod">
          <ac:chgData name="Sharma Computer Academy" userId="08476b32c11f4418" providerId="LiveId" clId="{C53B6A7A-D6C6-41F4-BF41-BFD9A6F6B409}" dt="2021-01-12T21:10:55.884" v="108" actId="20577"/>
          <ac:spMkLst>
            <pc:docMk/>
            <pc:sldMk cId="3567790082" sldId="1178"/>
            <ac:spMk id="2" creationId="{00000000-0000-0000-0000-000000000000}"/>
          </ac:spMkLst>
        </pc:spChg>
        <pc:spChg chg="mod">
          <ac:chgData name="Sharma Computer Academy" userId="08476b32c11f4418" providerId="LiveId" clId="{C53B6A7A-D6C6-41F4-BF41-BFD9A6F6B409}" dt="2021-01-12T21:14:24.875" v="210" actId="113"/>
          <ac:spMkLst>
            <pc:docMk/>
            <pc:sldMk cId="3567790082" sldId="1178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C53B6A7A-D6C6-41F4-BF41-BFD9A6F6B409}" dt="2021-01-12T21:17:48.193" v="389" actId="255"/>
        <pc:sldMkLst>
          <pc:docMk/>
          <pc:sldMk cId="4186254705" sldId="1179"/>
        </pc:sldMkLst>
        <pc:spChg chg="mod">
          <ac:chgData name="Sharma Computer Academy" userId="08476b32c11f4418" providerId="LiveId" clId="{C53B6A7A-D6C6-41F4-BF41-BFD9A6F6B409}" dt="2021-01-12T21:15:10.146" v="253" actId="20577"/>
          <ac:spMkLst>
            <pc:docMk/>
            <pc:sldMk cId="4186254705" sldId="1179"/>
            <ac:spMk id="2" creationId="{00000000-0000-0000-0000-000000000000}"/>
          </ac:spMkLst>
        </pc:spChg>
        <pc:spChg chg="mod">
          <ac:chgData name="Sharma Computer Academy" userId="08476b32c11f4418" providerId="LiveId" clId="{C53B6A7A-D6C6-41F4-BF41-BFD9A6F6B409}" dt="2021-01-12T21:17:48.193" v="389" actId="255"/>
          <ac:spMkLst>
            <pc:docMk/>
            <pc:sldMk cId="4186254705" sldId="117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1/13/2021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13-01-2021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13-01-2021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13-01-2021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CHAPTER 33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Method References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Where To Use Method Reference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Whenever we have a </a:t>
            </a:r>
            <a:r>
              <a:rPr lang="en-IN" sz="2400" b="1" dirty="0">
                <a:solidFill>
                  <a:srgbClr val="C00000"/>
                </a:solidFill>
              </a:rPr>
              <a:t>Lambda Expression </a:t>
            </a:r>
            <a:r>
              <a:rPr lang="en-IN" sz="2400" dirty="0"/>
              <a:t>which only does </a:t>
            </a:r>
            <a:r>
              <a:rPr lang="en-IN" sz="2400" b="1" dirty="0">
                <a:solidFill>
                  <a:srgbClr val="00B050"/>
                </a:solidFill>
              </a:rPr>
              <a:t>one thing </a:t>
            </a:r>
            <a:r>
              <a:rPr lang="en-IN" sz="2400" dirty="0"/>
              <a:t>and that is </a:t>
            </a:r>
            <a:r>
              <a:rPr lang="en-IN" sz="2400" b="1" dirty="0">
                <a:solidFill>
                  <a:srgbClr val="0070C0"/>
                </a:solidFill>
              </a:rPr>
              <a:t>calling a method</a:t>
            </a:r>
            <a:r>
              <a:rPr lang="en-IN" sz="2400" dirty="0"/>
              <a:t>, there we can use </a:t>
            </a:r>
            <a:r>
              <a:rPr lang="en-IN" sz="2400" b="1" dirty="0">
                <a:solidFill>
                  <a:srgbClr val="7030A0"/>
                </a:solidFill>
              </a:rPr>
              <a:t>Method References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US" sz="2400" b="1" u="sng" dirty="0"/>
          </a:p>
          <a:p>
            <a:r>
              <a:rPr lang="en-US" sz="2400" b="1" u="sng" dirty="0"/>
              <a:t>Using Lambda:</a:t>
            </a:r>
          </a:p>
          <a:p>
            <a:pPr lvl="1"/>
            <a:r>
              <a:rPr lang="en-US" sz="2000" b="1" dirty="0">
                <a:solidFill>
                  <a:srgbClr val="002060"/>
                </a:solidFill>
              </a:rPr>
              <a:t>Function &lt;</a:t>
            </a:r>
            <a:r>
              <a:rPr lang="en-US" sz="2000" b="1" dirty="0" err="1">
                <a:solidFill>
                  <a:srgbClr val="002060"/>
                </a:solidFill>
              </a:rPr>
              <a:t>String,String</a:t>
            </a:r>
            <a:r>
              <a:rPr lang="en-US" sz="2000" b="1" dirty="0">
                <a:solidFill>
                  <a:srgbClr val="002060"/>
                </a:solidFill>
              </a:rPr>
              <a:t>&gt; fn=</a:t>
            </a:r>
            <a:r>
              <a:rPr lang="en-US" sz="2000" b="1" dirty="0" err="1">
                <a:solidFill>
                  <a:srgbClr val="002060"/>
                </a:solidFill>
              </a:rPr>
              <a:t>str</a:t>
            </a:r>
            <a:r>
              <a:rPr lang="en-US" sz="2000" b="1" dirty="0">
                <a:solidFill>
                  <a:srgbClr val="002060"/>
                </a:solidFill>
              </a:rPr>
              <a:t>-&gt;</a:t>
            </a:r>
            <a:r>
              <a:rPr lang="en-US" sz="2000" b="1" dirty="0" err="1">
                <a:solidFill>
                  <a:srgbClr val="002060"/>
                </a:solidFill>
              </a:rPr>
              <a:t>str.toUpperCase</a:t>
            </a:r>
            <a:r>
              <a:rPr lang="en-US" sz="2000" b="1" dirty="0">
                <a:solidFill>
                  <a:srgbClr val="002060"/>
                </a:solidFill>
              </a:rPr>
              <a:t>();</a:t>
            </a:r>
          </a:p>
          <a:p>
            <a:endParaRPr lang="en-US" sz="2400" dirty="0"/>
          </a:p>
          <a:p>
            <a:r>
              <a:rPr lang="en-US" sz="2400" b="1" u="sng" dirty="0"/>
              <a:t>Using Method Reference:</a:t>
            </a:r>
          </a:p>
          <a:p>
            <a:pPr lvl="1"/>
            <a:r>
              <a:rPr lang="en-US" sz="2000" b="1" dirty="0">
                <a:solidFill>
                  <a:srgbClr val="002060"/>
                </a:solidFill>
              </a:rPr>
              <a:t>Function &lt;</a:t>
            </a:r>
            <a:r>
              <a:rPr lang="en-US" sz="2000" b="1" dirty="0" err="1">
                <a:solidFill>
                  <a:srgbClr val="002060"/>
                </a:solidFill>
              </a:rPr>
              <a:t>String,String</a:t>
            </a:r>
            <a:r>
              <a:rPr lang="en-US" sz="2000" b="1" dirty="0">
                <a:solidFill>
                  <a:srgbClr val="002060"/>
                </a:solidFill>
              </a:rPr>
              <a:t>&gt; fn=String::</a:t>
            </a:r>
            <a:r>
              <a:rPr lang="en-US" sz="2000" b="1" dirty="0" err="1">
                <a:solidFill>
                  <a:srgbClr val="002060"/>
                </a:solidFill>
              </a:rPr>
              <a:t>toUpperCase</a:t>
            </a:r>
            <a:r>
              <a:rPr lang="en-US" sz="2000" b="1" dirty="0">
                <a:solidFill>
                  <a:srgbClr val="002060"/>
                </a:solidFill>
              </a:rPr>
              <a:t>();</a:t>
            </a:r>
          </a:p>
          <a:p>
            <a:endParaRPr lang="en-IN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IN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Where We Cannot Use Method Reference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Whenever we are </a:t>
            </a:r>
            <a:r>
              <a:rPr lang="en-IN" sz="2400" b="1" dirty="0">
                <a:solidFill>
                  <a:srgbClr val="00B050"/>
                </a:solidFill>
              </a:rPr>
              <a:t>adding our own logic </a:t>
            </a:r>
            <a:r>
              <a:rPr lang="en-IN" sz="2400" dirty="0"/>
              <a:t>to a </a:t>
            </a:r>
            <a:r>
              <a:rPr lang="en-IN" sz="2400" b="1" dirty="0">
                <a:solidFill>
                  <a:srgbClr val="C00000"/>
                </a:solidFill>
              </a:rPr>
              <a:t>Lambda Expression </a:t>
            </a:r>
            <a:r>
              <a:rPr lang="en-IN" sz="2400" dirty="0"/>
              <a:t>then </a:t>
            </a:r>
            <a:r>
              <a:rPr lang="en-IN" sz="2400" b="1" dirty="0">
                <a:solidFill>
                  <a:srgbClr val="0070C0"/>
                </a:solidFill>
              </a:rPr>
              <a:t>we cannot </a:t>
            </a:r>
            <a:r>
              <a:rPr lang="en-IN" sz="2400" dirty="0"/>
              <a:t>use </a:t>
            </a:r>
            <a:r>
              <a:rPr lang="en-IN" sz="2400" b="1" dirty="0">
                <a:solidFill>
                  <a:srgbClr val="7030A0"/>
                </a:solidFill>
              </a:rPr>
              <a:t>Method References </a:t>
            </a:r>
            <a:r>
              <a:rPr lang="en-IN" sz="2400" dirty="0"/>
              <a:t>even if we are </a:t>
            </a:r>
            <a:r>
              <a:rPr lang="en-IN" sz="2400" b="1" dirty="0">
                <a:solidFill>
                  <a:srgbClr val="002060"/>
                </a:solidFill>
              </a:rPr>
              <a:t>calling a method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r>
              <a:rPr lang="en-US" sz="2400" b="1" u="sng" dirty="0"/>
              <a:t>Using Lambda:</a:t>
            </a:r>
          </a:p>
          <a:p>
            <a:pPr lvl="1"/>
            <a:r>
              <a:rPr lang="en-US" sz="2000" b="1" dirty="0">
                <a:solidFill>
                  <a:srgbClr val="002060"/>
                </a:solidFill>
              </a:rPr>
              <a:t>Predicate &lt;</a:t>
            </a:r>
            <a:r>
              <a:rPr lang="en-US" sz="2000" b="1" dirty="0" err="1">
                <a:solidFill>
                  <a:srgbClr val="002060"/>
                </a:solidFill>
              </a:rPr>
              <a:t>Emp</a:t>
            </a:r>
            <a:r>
              <a:rPr lang="en-US" sz="2000" b="1" dirty="0">
                <a:solidFill>
                  <a:srgbClr val="002060"/>
                </a:solidFill>
              </a:rPr>
              <a:t>&gt; p=e-&gt;</a:t>
            </a:r>
            <a:r>
              <a:rPr lang="en-US" sz="2000" b="1" dirty="0" err="1">
                <a:solidFill>
                  <a:srgbClr val="002060"/>
                </a:solidFill>
              </a:rPr>
              <a:t>e.getSal</a:t>
            </a:r>
            <a:r>
              <a:rPr lang="en-US" sz="2000" b="1" dirty="0">
                <a:solidFill>
                  <a:srgbClr val="002060"/>
                </a:solidFill>
              </a:rPr>
              <a:t>()&gt;=20000;</a:t>
            </a:r>
          </a:p>
          <a:p>
            <a:endParaRPr lang="en-US" sz="2400" dirty="0"/>
          </a:p>
          <a:p>
            <a:endParaRPr lang="en-US" sz="2400" b="1" u="sng" dirty="0"/>
          </a:p>
          <a:p>
            <a:r>
              <a:rPr lang="en-US" sz="2400" b="1" u="sng" dirty="0"/>
              <a:t>Using Method Reference: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Not Possible</a:t>
            </a:r>
          </a:p>
          <a:p>
            <a:endParaRPr lang="en-IN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IN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Using Method Reference For Calling static Method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java.util.function.Function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Demo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public static void main(String[]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buNone/>
            </a:pPr>
            <a:r>
              <a:rPr lang="en-IN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//Calling </a:t>
            </a:r>
            <a:r>
              <a:rPr lang="en-IN" sz="20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parseInt</a:t>
            </a:r>
            <a:r>
              <a:rPr lang="en-IN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() method using lambda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Function&lt;String, Integer&gt;f1=</a:t>
            </a:r>
            <a:r>
              <a:rPr lang="en-IN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(String s) -&gt; </a:t>
            </a:r>
            <a:r>
              <a:rPr lang="en-IN" sz="20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Integer.parseInt</a:t>
            </a:r>
            <a:r>
              <a:rPr lang="en-IN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(s)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f1.apply("12")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</a:t>
            </a:r>
          </a:p>
          <a:p>
            <a:pPr fontAlgn="base">
              <a:buNone/>
            </a:pPr>
            <a:r>
              <a:rPr lang="en-IN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//Calling </a:t>
            </a:r>
            <a:r>
              <a:rPr lang="en-IN" sz="20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parseInt</a:t>
            </a:r>
            <a:r>
              <a:rPr lang="en-IN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() method using method reference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Function&lt;String, Integer&gt;f2= </a:t>
            </a:r>
            <a:r>
              <a:rPr lang="en-IN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Integer::</a:t>
            </a:r>
            <a:r>
              <a:rPr lang="en-IN" sz="20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parseInt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f2.apply("12")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  }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IN" sz="19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Exercise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Using Method Reference 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write code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C00000"/>
                </a:solidFill>
              </a:rPr>
              <a:t>add two integers </a:t>
            </a:r>
            <a:r>
              <a:rPr lang="en-US" sz="2400" dirty="0"/>
              <a:t>passed as </a:t>
            </a:r>
            <a:r>
              <a:rPr lang="en-US" sz="2400" b="1" dirty="0">
                <a:solidFill>
                  <a:srgbClr val="7030A0"/>
                </a:solidFill>
              </a:rPr>
              <a:t>command line arguments</a:t>
            </a:r>
            <a:endParaRPr lang="en-IN" sz="2400" b="1" dirty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IN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50937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Solution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fr-FR" sz="19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java.util.function.Function</a:t>
            </a:r>
            <a:r>
              <a:rPr lang="fr-FR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IN" sz="19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MethodRefDemo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en-IN" sz="19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Function&lt;</a:t>
            </a:r>
            <a:r>
              <a:rPr lang="en-IN" sz="19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String,Integer</a:t>
            </a:r>
            <a:r>
              <a:rPr lang="en-IN" sz="19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IN" sz="19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IN" sz="19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=Integer::</a:t>
            </a:r>
            <a:r>
              <a:rPr lang="en-IN" sz="19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parseInt</a:t>
            </a:r>
            <a:r>
              <a:rPr lang="en-IN" sz="19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int c=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fn.apply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[0])+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fn.apply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[1]);</a:t>
            </a:r>
          </a:p>
          <a:p>
            <a:pPr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("The sum of "+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[0]+" and "+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[1]+" is "+c);</a:t>
            </a:r>
          </a:p>
          <a:p>
            <a:pPr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7768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Using Method Reference For Calling instance Method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java.util.function.Supplier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class Company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  String name;     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  public Company(String name) 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  {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      this.name = name;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  }     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  public String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getName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  {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      return name;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  }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IN" sz="19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Using Method Reference For Calling instance Method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Demo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  public static void main(String[]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  {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IN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Company c = new Company("Oracle");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     </a:t>
            </a:r>
            <a:r>
              <a:rPr lang="en-IN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 //Calling </a:t>
            </a:r>
            <a:r>
              <a:rPr lang="en-IN" sz="20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getName</a:t>
            </a:r>
            <a:r>
              <a:rPr lang="en-IN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() of c using lambda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      Supplier&lt;String&gt; s1 = </a:t>
            </a:r>
            <a:r>
              <a:rPr lang="en-IN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 -&gt; </a:t>
            </a:r>
            <a:r>
              <a:rPr lang="en-IN" sz="20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c.getName</a:t>
            </a:r>
            <a:r>
              <a:rPr lang="en-IN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s1.get()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     </a:t>
            </a:r>
            <a:r>
              <a:rPr lang="en-IN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 //Calling </a:t>
            </a:r>
            <a:r>
              <a:rPr lang="en-IN" sz="20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getName</a:t>
            </a:r>
            <a:r>
              <a:rPr lang="en-IN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() of c using method reference</a:t>
            </a:r>
          </a:p>
          <a:p>
            <a:pPr fontAlgn="base">
              <a:buNone/>
            </a:pPr>
            <a:r>
              <a:rPr lang="en-IN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  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    Supplier&lt;String&gt; s2 = </a:t>
            </a:r>
            <a:r>
              <a:rPr lang="en-IN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c::</a:t>
            </a:r>
            <a:r>
              <a:rPr lang="en-IN" sz="20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getName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s2.get()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  }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IN" sz="19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Using Method Reference For Calling instance Method For </a:t>
            </a:r>
            <a:r>
              <a:rPr lang="en-US" sz="2400" b="1" dirty="0" err="1"/>
              <a:t>arbitary</a:t>
            </a:r>
            <a:r>
              <a:rPr lang="en-US" sz="2400" b="1" dirty="0"/>
              <a:t> object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java.util.function.Function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class Demo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public static void main(String[]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{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</a:t>
            </a:r>
            <a:r>
              <a:rPr lang="en-IN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//Calling </a:t>
            </a:r>
            <a:r>
              <a:rPr lang="en-IN" sz="20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toLowerCase</a:t>
            </a:r>
            <a:r>
              <a:rPr lang="en-IN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() method using lambda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Function&lt;String, String&gt; s1= </a:t>
            </a:r>
            <a:r>
              <a:rPr lang="en-IN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(String s) -&gt; </a:t>
            </a:r>
            <a:r>
              <a:rPr lang="en-IN" sz="20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s.toLowerCase</a:t>
            </a:r>
            <a:r>
              <a:rPr lang="en-IN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s1.apply("JAVA")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</a:t>
            </a:r>
          </a:p>
          <a:p>
            <a:pPr fontAlgn="base">
              <a:buNone/>
            </a:pPr>
            <a:r>
              <a:rPr lang="en-IN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 //Calling </a:t>
            </a:r>
            <a:r>
              <a:rPr lang="en-IN" sz="20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toLowerCase</a:t>
            </a:r>
            <a:r>
              <a:rPr lang="en-IN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() method using method reference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 Function&lt;String, String&gt; s2 = </a:t>
            </a:r>
            <a:r>
              <a:rPr lang="en-IN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String::</a:t>
            </a:r>
            <a:r>
              <a:rPr lang="en-IN" sz="20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toLowerCase</a:t>
            </a:r>
            <a:r>
              <a:rPr lang="en-IN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s2.apply("JAVA")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  }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IN" sz="19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Exercise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Suppose</a:t>
            </a:r>
            <a:r>
              <a:rPr lang="en-IN" sz="2400" dirty="0"/>
              <a:t> , we have an </a:t>
            </a:r>
            <a:r>
              <a:rPr lang="en-IN" sz="2400" b="1" dirty="0">
                <a:solidFill>
                  <a:srgbClr val="002060"/>
                </a:solidFill>
              </a:rPr>
              <a:t>array of Strings </a:t>
            </a:r>
            <a:r>
              <a:rPr lang="en-IN" sz="2400" dirty="0"/>
              <a:t>as </a:t>
            </a:r>
            <a:r>
              <a:rPr lang="en-IN" sz="2400" b="1" dirty="0">
                <a:solidFill>
                  <a:schemeClr val="tx2"/>
                </a:solidFill>
              </a:rPr>
              <a:t>shown below</a:t>
            </a:r>
            <a:r>
              <a:rPr lang="en-IN" sz="2400" dirty="0"/>
              <a:t>:</a:t>
            </a:r>
          </a:p>
          <a:p>
            <a:endParaRPr lang="en-IN" dirty="0"/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String[] sports={"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cricket","snooker","football","volleyball","rugby","hockey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"};</a:t>
            </a:r>
          </a:p>
          <a:p>
            <a:endParaRPr lang="en-IN" sz="2400" dirty="0"/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How</a:t>
            </a:r>
            <a:r>
              <a:rPr lang="en-IN" dirty="0"/>
              <a:t> will you </a:t>
            </a:r>
            <a:r>
              <a:rPr lang="en-IN" b="1" dirty="0">
                <a:solidFill>
                  <a:srgbClr val="7030A0"/>
                </a:solidFill>
              </a:rPr>
              <a:t>sort this array </a:t>
            </a:r>
            <a:r>
              <a:rPr lang="en-IN" dirty="0"/>
              <a:t>?</a:t>
            </a:r>
            <a:endParaRPr lang="en-IN" sz="2400" dirty="0"/>
          </a:p>
          <a:p>
            <a:endParaRPr lang="en-US" sz="2000" b="1" dirty="0">
              <a:solidFill>
                <a:srgbClr val="00B050"/>
              </a:solidFill>
            </a:endParaRPr>
          </a:p>
          <a:p>
            <a:r>
              <a:rPr lang="en-US" sz="2000" b="1" dirty="0">
                <a:solidFill>
                  <a:srgbClr val="00B050"/>
                </a:solidFill>
              </a:rPr>
              <a:t>Ans: </a:t>
            </a:r>
            <a:r>
              <a:rPr lang="en-US" sz="2000" b="1" dirty="0">
                <a:solidFill>
                  <a:srgbClr val="0070C0"/>
                </a:solidFill>
              </a:rPr>
              <a:t>By using </a:t>
            </a:r>
            <a:r>
              <a:rPr lang="en-US" sz="2000" dirty="0"/>
              <a:t>the method </a:t>
            </a:r>
            <a:r>
              <a:rPr lang="en-US" sz="2000" b="1" dirty="0" err="1">
                <a:solidFill>
                  <a:srgbClr val="C00000"/>
                </a:solidFill>
              </a:rPr>
              <a:t>Arrays.sort</a:t>
            </a:r>
            <a:r>
              <a:rPr lang="en-US" sz="2000" b="1" dirty="0">
                <a:solidFill>
                  <a:srgbClr val="C00000"/>
                </a:solidFill>
              </a:rPr>
              <a:t>() </a:t>
            </a:r>
            <a:r>
              <a:rPr lang="en-US" sz="2000" dirty="0"/>
              <a:t>, having </a:t>
            </a:r>
            <a:r>
              <a:rPr lang="en-US" sz="2000" b="1" dirty="0">
                <a:solidFill>
                  <a:srgbClr val="7030A0"/>
                </a:solidFill>
              </a:rPr>
              <a:t>the following prototype:</a:t>
            </a:r>
          </a:p>
          <a:p>
            <a:endParaRPr lang="en-US" sz="2000" b="1" dirty="0">
              <a:solidFill>
                <a:srgbClr val="C00000"/>
              </a:solidFill>
            </a:endParaRPr>
          </a:p>
          <a:p>
            <a:endParaRPr lang="en-US" sz="2000" b="1" dirty="0">
              <a:solidFill>
                <a:srgbClr val="00B050"/>
              </a:solidFill>
            </a:endParaRPr>
          </a:p>
          <a:p>
            <a:r>
              <a:rPr lang="en-US" sz="2000" b="1" dirty="0">
                <a:solidFill>
                  <a:srgbClr val="002060"/>
                </a:solidFill>
              </a:rPr>
              <a:t>public static void sort(String[ ],Comparator)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Approach 1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String[] sports={"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cricket","snooker","football","volleyball","rugby","hockey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"};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Arrays.sort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sports,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Comparator&lt;String&gt;(){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    @Override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    public int compare(String t, String t1)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return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t.compareTo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(t1);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}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660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Method references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910536" cy="1752600"/>
          </a:xfrm>
        </p:spPr>
        <p:txBody>
          <a:bodyPr>
            <a:noAutofit/>
          </a:bodyPr>
          <a:lstStyle/>
          <a:p>
            <a:r>
              <a:rPr lang="en-US" sz="4000" b="1" dirty="0"/>
              <a:t>(</a:t>
            </a:r>
            <a:r>
              <a:rPr lang="en-US" sz="4000" b="1" dirty="0">
                <a:solidFill>
                  <a:srgbClr val="00B050"/>
                </a:solidFill>
              </a:rPr>
              <a:t>More Compact Lambdas!</a:t>
            </a:r>
            <a:r>
              <a:rPr lang="en-US" sz="4000" b="1" dirty="0"/>
              <a:t>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Approach 2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String[] sports={"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cricket","snooker","football","volleyball","rugby","hockey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"};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fr-FR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Arrays.sort</a:t>
            </a:r>
            <a:r>
              <a:rPr lang="fr-F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(sports,</a:t>
            </a:r>
            <a:r>
              <a:rPr lang="fr-F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s,t</a:t>
            </a:r>
            <a:r>
              <a:rPr lang="fr-F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)-&gt;</a:t>
            </a:r>
            <a:r>
              <a:rPr lang="fr-FR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s.compareTo</a:t>
            </a:r>
            <a:r>
              <a:rPr lang="fr-F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(t)</a:t>
            </a:r>
            <a:r>
              <a:rPr lang="fr-F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21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Approach 3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String[] sports={"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cricket","snooker","football","volleyball","rugby","hockey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"};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fr-FR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Arrays.sort</a:t>
            </a:r>
            <a:r>
              <a:rPr lang="fr-F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sports,</a:t>
            </a:r>
            <a:r>
              <a:rPr lang="fr-FR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fr-F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::</a:t>
            </a:r>
            <a:r>
              <a:rPr lang="fr-FR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compareTo</a:t>
            </a:r>
            <a:r>
              <a:rPr lang="fr-F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 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44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Constructor Reference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Suppose</a:t>
            </a:r>
            <a:r>
              <a:rPr lang="en-IN" sz="2400" dirty="0"/>
              <a:t> , we have a </a:t>
            </a:r>
            <a:r>
              <a:rPr lang="en-IN" sz="2400" b="1" dirty="0">
                <a:solidFill>
                  <a:srgbClr val="C00000"/>
                </a:solidFill>
              </a:rPr>
              <a:t>lambda expression </a:t>
            </a:r>
            <a:r>
              <a:rPr lang="en-IN" sz="2400" dirty="0"/>
              <a:t>like the following:</a:t>
            </a:r>
          </a:p>
          <a:p>
            <a:pPr lvl="1"/>
            <a:r>
              <a:rPr lang="en-IN" sz="1900" dirty="0">
                <a:solidFill>
                  <a:srgbClr val="00B050"/>
                </a:solidFill>
              </a:rPr>
              <a:t>(</a:t>
            </a:r>
            <a:r>
              <a:rPr lang="en-IN" sz="2000" b="1" dirty="0" err="1">
                <a:solidFill>
                  <a:srgbClr val="00B050"/>
                </a:solidFill>
              </a:rPr>
              <a:t>args</a:t>
            </a:r>
            <a:r>
              <a:rPr lang="en-IN" sz="2000" b="1" dirty="0">
                <a:solidFill>
                  <a:srgbClr val="00B050"/>
                </a:solidFill>
              </a:rPr>
              <a:t>) -&gt; new </a:t>
            </a:r>
            <a:r>
              <a:rPr lang="en-IN" sz="2000" b="1" dirty="0" err="1">
                <a:solidFill>
                  <a:srgbClr val="00B050"/>
                </a:solidFill>
              </a:rPr>
              <a:t>ClassName</a:t>
            </a:r>
            <a:r>
              <a:rPr lang="en-IN" sz="2000" b="1" dirty="0">
                <a:solidFill>
                  <a:srgbClr val="00B050"/>
                </a:solidFill>
              </a:rPr>
              <a:t>(</a:t>
            </a:r>
            <a:r>
              <a:rPr lang="en-IN" sz="2000" b="1" dirty="0" err="1">
                <a:solidFill>
                  <a:srgbClr val="00B050"/>
                </a:solidFill>
              </a:rPr>
              <a:t>args</a:t>
            </a:r>
            <a:r>
              <a:rPr lang="en-IN" sz="2000" b="1" dirty="0">
                <a:solidFill>
                  <a:srgbClr val="00B050"/>
                </a:solidFill>
              </a:rPr>
              <a:t>) 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rgbClr val="00B050"/>
                </a:solidFill>
              </a:rPr>
              <a:t>The only thing </a:t>
            </a:r>
            <a:r>
              <a:rPr lang="en-IN" sz="2400" dirty="0"/>
              <a:t>this </a:t>
            </a:r>
            <a:r>
              <a:rPr lang="en-IN" sz="2400" b="1" dirty="0">
                <a:solidFill>
                  <a:srgbClr val="C00000"/>
                </a:solidFill>
              </a:rPr>
              <a:t>lambda expression </a:t>
            </a:r>
            <a:r>
              <a:rPr lang="en-IN" sz="2400" dirty="0"/>
              <a:t>does is to </a:t>
            </a:r>
            <a:r>
              <a:rPr lang="en-IN" sz="2400" b="1" dirty="0">
                <a:solidFill>
                  <a:srgbClr val="0070C0"/>
                </a:solidFill>
              </a:rPr>
              <a:t>create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70C0"/>
                </a:solidFill>
              </a:rPr>
              <a:t>return</a:t>
            </a:r>
            <a:r>
              <a:rPr lang="en-IN" sz="2400" dirty="0"/>
              <a:t>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new object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We can </a:t>
            </a:r>
            <a:r>
              <a:rPr lang="en-IN" sz="2400" b="1" dirty="0">
                <a:solidFill>
                  <a:srgbClr val="C00000"/>
                </a:solidFill>
              </a:rPr>
              <a:t>reduce it </a:t>
            </a:r>
            <a:r>
              <a:rPr lang="en-IN" sz="2400" dirty="0"/>
              <a:t>by </a:t>
            </a:r>
            <a:r>
              <a:rPr lang="en-IN" sz="2400" b="1" dirty="0">
                <a:solidFill>
                  <a:srgbClr val="7030A0"/>
                </a:solidFill>
              </a:rPr>
              <a:t>referencing a constructor </a:t>
            </a:r>
            <a:r>
              <a:rPr lang="en-IN" sz="2400" dirty="0"/>
              <a:t>of the class with the keyword </a:t>
            </a:r>
            <a:r>
              <a:rPr lang="en-IN" sz="2400" b="1" dirty="0">
                <a:solidFill>
                  <a:srgbClr val="0070C0"/>
                </a:solidFill>
              </a:rPr>
              <a:t>new</a:t>
            </a:r>
            <a:r>
              <a:rPr lang="en-IN" sz="2400" dirty="0"/>
              <a:t> as shown below:</a:t>
            </a:r>
          </a:p>
          <a:p>
            <a:pPr lvl="1"/>
            <a:r>
              <a:rPr lang="en-IN" sz="2000" b="1" dirty="0" err="1">
                <a:solidFill>
                  <a:srgbClr val="00B050"/>
                </a:solidFill>
              </a:rPr>
              <a:t>ClassName</a:t>
            </a:r>
            <a:r>
              <a:rPr lang="en-IN" sz="2000" b="1" dirty="0">
                <a:solidFill>
                  <a:srgbClr val="00B050"/>
                </a:solidFill>
              </a:rPr>
              <a:t>::new</a:t>
            </a:r>
            <a:endParaRPr lang="en-US" sz="2000" b="1" dirty="0">
              <a:solidFill>
                <a:srgbClr val="00B050"/>
              </a:solidFill>
            </a:endParaRPr>
          </a:p>
          <a:p>
            <a:pPr lvl="1"/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43874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Calling No </a:t>
            </a:r>
            <a:r>
              <a:rPr lang="en-US" sz="3600" b="1" dirty="0" err="1"/>
              <a:t>Arg</a:t>
            </a:r>
            <a:r>
              <a:rPr lang="en-US" sz="3600" b="1" dirty="0"/>
              <a:t> Constructor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How will you call a </a:t>
            </a:r>
            <a:r>
              <a:rPr lang="en-US" sz="2400" b="1" dirty="0">
                <a:solidFill>
                  <a:srgbClr val="C00000"/>
                </a:solidFill>
              </a:rPr>
              <a:t>non parameterized constructor </a:t>
            </a:r>
            <a:r>
              <a:rPr lang="en-US" sz="2400" dirty="0"/>
              <a:t>which </a:t>
            </a:r>
            <a:r>
              <a:rPr lang="en-US" sz="2400" b="1" dirty="0">
                <a:solidFill>
                  <a:srgbClr val="7030A0"/>
                </a:solidFill>
              </a:rPr>
              <a:t>creates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7030A0"/>
                </a:solidFill>
              </a:rPr>
              <a:t>returns</a:t>
            </a:r>
            <a:r>
              <a:rPr lang="en-US" sz="2400" dirty="0"/>
              <a:t> object of a </a:t>
            </a:r>
            <a:r>
              <a:rPr lang="en-US" sz="2400" b="1" dirty="0">
                <a:solidFill>
                  <a:srgbClr val="00B050"/>
                </a:solidFill>
              </a:rPr>
              <a:t>particular class </a:t>
            </a:r>
            <a:r>
              <a:rPr lang="en-US" sz="2400" dirty="0"/>
              <a:t>using </a:t>
            </a:r>
            <a:r>
              <a:rPr lang="en-US" sz="2400" b="1" dirty="0">
                <a:solidFill>
                  <a:srgbClr val="C00000"/>
                </a:solidFill>
              </a:rPr>
              <a:t>Lambda Expression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7030A0"/>
                </a:solidFill>
              </a:rPr>
              <a:t>Constructor Reference</a:t>
            </a:r>
            <a:r>
              <a:rPr lang="en-US" sz="2400" dirty="0"/>
              <a:t>?</a:t>
            </a:r>
            <a:endParaRPr lang="en-IN" sz="2400" dirty="0"/>
          </a:p>
          <a:p>
            <a:endParaRPr lang="en-US" sz="2400" dirty="0"/>
          </a:p>
          <a:p>
            <a:r>
              <a:rPr lang="en-US" sz="2400" b="1" dirty="0"/>
              <a:t>For example </a:t>
            </a:r>
            <a:r>
              <a:rPr lang="en-US" sz="2400" dirty="0"/>
              <a:t>, how to write the following statement using </a:t>
            </a:r>
            <a:r>
              <a:rPr lang="en-US" sz="2400" b="1" dirty="0">
                <a:solidFill>
                  <a:srgbClr val="C00000"/>
                </a:solidFill>
              </a:rPr>
              <a:t>Lambda Expression  </a:t>
            </a:r>
            <a:r>
              <a:rPr lang="en-US" sz="2400" dirty="0"/>
              <a:t>?</a:t>
            </a:r>
            <a:endParaRPr lang="en-IN" sz="2400" dirty="0"/>
          </a:p>
          <a:p>
            <a:pPr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IN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IN" sz="20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myList</a:t>
            </a:r>
            <a:r>
              <a:rPr lang="en-IN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IN" sz="20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IN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&lt;String&gt;();</a:t>
            </a:r>
          </a:p>
          <a:p>
            <a:pPr>
              <a:buNone/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2400" dirty="0"/>
              <a:t>The answer is using </a:t>
            </a:r>
            <a:r>
              <a:rPr lang="en-IN" sz="2400" b="1" dirty="0">
                <a:solidFill>
                  <a:srgbClr val="002060"/>
                </a:solidFill>
              </a:rPr>
              <a:t>Supplier</a:t>
            </a:r>
            <a:r>
              <a:rPr lang="en-IN" sz="2400" dirty="0"/>
              <a:t> interface </a:t>
            </a:r>
            <a:endParaRPr lang="en-IN" sz="2000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Calling No </a:t>
            </a:r>
            <a:r>
              <a:rPr lang="en-US" sz="3600" b="1" dirty="0" err="1"/>
              <a:t>Arg</a:t>
            </a:r>
            <a:r>
              <a:rPr lang="en-US" sz="3600" b="1" dirty="0"/>
              <a:t> Constructor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/>
              <a:t>Using a lambda expression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Supplier&lt;List&lt;String&gt;&gt; s = () -&gt; </a:t>
            </a:r>
            <a:r>
              <a:rPr lang="en-IN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IN" sz="20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IN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&lt;String&gt;()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sz="20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s.get</a:t>
            </a:r>
            <a:r>
              <a:rPr lang="en-IN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2400" b="1" u="sng" dirty="0"/>
              <a:t>Using a constructor reference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Supplier&lt;List&lt;String&gt;&gt; s = </a:t>
            </a:r>
            <a:r>
              <a:rPr lang="en-IN" sz="20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IN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&lt;String&gt;::new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sz="20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s.get</a:t>
            </a:r>
            <a:r>
              <a:rPr lang="en-IN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Calling Single </a:t>
            </a:r>
            <a:r>
              <a:rPr lang="en-US" sz="3600" b="1" dirty="0" err="1"/>
              <a:t>Arg</a:t>
            </a:r>
            <a:r>
              <a:rPr lang="en-US" sz="3600" b="1" dirty="0"/>
              <a:t> Constructor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How will you call a </a:t>
            </a:r>
            <a:r>
              <a:rPr lang="en-US" sz="2400" b="1" dirty="0">
                <a:solidFill>
                  <a:srgbClr val="C00000"/>
                </a:solidFill>
              </a:rPr>
              <a:t>single parameterized constructor </a:t>
            </a:r>
            <a:r>
              <a:rPr lang="en-US" sz="2400" dirty="0"/>
              <a:t>which </a:t>
            </a:r>
            <a:r>
              <a:rPr lang="en-US" sz="2400" b="1" dirty="0">
                <a:solidFill>
                  <a:srgbClr val="7030A0"/>
                </a:solidFill>
              </a:rPr>
              <a:t>creates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7030A0"/>
                </a:solidFill>
              </a:rPr>
              <a:t>returns</a:t>
            </a:r>
            <a:r>
              <a:rPr lang="en-US" sz="2400" dirty="0"/>
              <a:t> object of a </a:t>
            </a:r>
            <a:r>
              <a:rPr lang="en-US" sz="2400" b="1" dirty="0">
                <a:solidFill>
                  <a:srgbClr val="00B050"/>
                </a:solidFill>
              </a:rPr>
              <a:t>particular class </a:t>
            </a:r>
            <a:r>
              <a:rPr lang="en-US" sz="2400" dirty="0"/>
              <a:t>using </a:t>
            </a:r>
            <a:r>
              <a:rPr lang="en-US" sz="2400" b="1" dirty="0">
                <a:solidFill>
                  <a:srgbClr val="C00000"/>
                </a:solidFill>
              </a:rPr>
              <a:t>Lambda Expression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7030A0"/>
                </a:solidFill>
              </a:rPr>
              <a:t>Constructor Reference</a:t>
            </a:r>
            <a:r>
              <a:rPr lang="en-US" sz="2400" dirty="0"/>
              <a:t>?</a:t>
            </a:r>
            <a:endParaRPr lang="en-IN" sz="2400" dirty="0"/>
          </a:p>
          <a:p>
            <a:endParaRPr lang="en-US" sz="2400" dirty="0"/>
          </a:p>
          <a:p>
            <a:r>
              <a:rPr lang="en-US" sz="2400" b="1" dirty="0"/>
              <a:t>For example </a:t>
            </a:r>
            <a:r>
              <a:rPr lang="en-US" sz="2400" dirty="0"/>
              <a:t>, how to write the following statement using </a:t>
            </a:r>
            <a:r>
              <a:rPr lang="en-US" sz="2400" b="1" dirty="0">
                <a:solidFill>
                  <a:srgbClr val="C00000"/>
                </a:solidFill>
              </a:rPr>
              <a:t>Lambda Expression  </a:t>
            </a:r>
            <a:r>
              <a:rPr lang="en-US" sz="2400" dirty="0"/>
              <a:t>?</a:t>
            </a:r>
            <a:endParaRPr lang="en-IN" sz="2400" dirty="0"/>
          </a:p>
          <a:p>
            <a:pPr>
              <a:buNone/>
            </a:pP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buNone/>
            </a:pP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n=100;</a:t>
            </a:r>
            <a:endParaRPr lang="en-IN" sz="2000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IN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Integer </a:t>
            </a:r>
            <a:r>
              <a:rPr lang="en-IN" sz="20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en-IN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=new Integer(n);</a:t>
            </a:r>
          </a:p>
          <a:p>
            <a:pPr>
              <a:buNone/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2400" dirty="0"/>
              <a:t>The answer is using </a:t>
            </a:r>
            <a:r>
              <a:rPr lang="en-IN" sz="2400" b="1" dirty="0">
                <a:solidFill>
                  <a:srgbClr val="002060"/>
                </a:solidFill>
              </a:rPr>
              <a:t>Function</a:t>
            </a:r>
            <a:r>
              <a:rPr lang="en-IN" sz="2400" dirty="0"/>
              <a:t> interface </a:t>
            </a:r>
            <a:endParaRPr lang="en-IN" sz="2000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Calling Single </a:t>
            </a:r>
            <a:r>
              <a:rPr lang="en-US" sz="3600" b="1" dirty="0" err="1"/>
              <a:t>Arg</a:t>
            </a:r>
            <a:r>
              <a:rPr lang="en-US" sz="3600" b="1" dirty="0"/>
              <a:t> Constructor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/>
              <a:t>Using a lambda expression 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Function&lt;Integer, Integer&gt; f = s -&gt; new Integer(s); </a:t>
            </a:r>
          </a:p>
          <a:p>
            <a:pPr>
              <a:buNone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n=100;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sz="20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f.apply</a:t>
            </a:r>
            <a:r>
              <a:rPr lang="en-IN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(n)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IN" sz="2400" b="1" u="sng" dirty="0"/>
          </a:p>
          <a:p>
            <a:r>
              <a:rPr lang="en-IN" sz="2400" b="1" u="sng" dirty="0"/>
              <a:t>Using a constructor reference 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Function&lt;Integer, Integer&gt; f = Integer::new; </a:t>
            </a:r>
          </a:p>
          <a:p>
            <a:pPr>
              <a:buNone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n=100;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sz="20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f.apply</a:t>
            </a:r>
            <a:r>
              <a:rPr lang="en-IN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(n)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Creating Scanner Object Using Constructor Reference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IN" sz="2400" b="1" u="sng" dirty="0"/>
          </a:p>
          <a:p>
            <a:endParaRPr lang="en-IN" b="1" u="sng" dirty="0"/>
          </a:p>
          <a:p>
            <a:r>
              <a:rPr lang="en-IN" sz="2400" b="1" u="sng" dirty="0"/>
              <a:t>Using a constructor reference 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Function&lt;</a:t>
            </a:r>
            <a:r>
              <a:rPr lang="en-IN" sz="20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InputStream,Scanner</a:t>
            </a:r>
            <a:r>
              <a:rPr lang="en-IN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IN" sz="20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IN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=Scanner::new;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Scanner kb=</a:t>
            </a:r>
            <a:r>
              <a:rPr lang="en-IN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fn.apply</a:t>
            </a:r>
            <a:r>
              <a:rPr lang="en-IN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(System.in);</a:t>
            </a:r>
            <a:endParaRPr lang="en-US" sz="20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68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Calling Double Parametrized Constructor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For this </a:t>
            </a:r>
            <a:r>
              <a:rPr lang="en-IN" sz="2400" dirty="0"/>
              <a:t>, we need to </a:t>
            </a:r>
            <a:r>
              <a:rPr lang="en-IN" sz="2400" b="1" dirty="0">
                <a:solidFill>
                  <a:srgbClr val="00B050"/>
                </a:solidFill>
              </a:rPr>
              <a:t>use</a:t>
            </a:r>
            <a:r>
              <a:rPr lang="en-IN" sz="2400" dirty="0"/>
              <a:t> the </a:t>
            </a:r>
            <a:r>
              <a:rPr lang="en-IN" sz="2400" b="1" dirty="0" err="1">
                <a:solidFill>
                  <a:srgbClr val="C00000"/>
                </a:solidFill>
              </a:rPr>
              <a:t>BiFunction</a:t>
            </a:r>
            <a:r>
              <a:rPr lang="en-IN" sz="2400" dirty="0"/>
              <a:t> interface.</a:t>
            </a:r>
          </a:p>
          <a:p>
            <a:endParaRPr lang="en-IN" dirty="0"/>
          </a:p>
          <a:p>
            <a:endParaRPr lang="en-IN" sz="2400" dirty="0"/>
          </a:p>
          <a:p>
            <a:r>
              <a:rPr lang="en-IN" sz="2400" dirty="0"/>
              <a:t>It is a </a:t>
            </a:r>
            <a:r>
              <a:rPr lang="en-US" b="1" i="0" dirty="0">
                <a:solidFill>
                  <a:srgbClr val="7030A0"/>
                </a:solidFill>
                <a:effectLst/>
              </a:rPr>
              <a:t>functional interface</a:t>
            </a:r>
            <a:r>
              <a:rPr lang="en-US" b="0" i="0" dirty="0">
                <a:solidFill>
                  <a:srgbClr val="212529"/>
                </a:solidFill>
                <a:effectLst/>
              </a:rPr>
              <a:t>; which </a:t>
            </a:r>
            <a:r>
              <a:rPr lang="en-US" b="1" i="0" dirty="0">
                <a:solidFill>
                  <a:srgbClr val="002060"/>
                </a:solidFill>
                <a:effectLst/>
              </a:rPr>
              <a:t>takes two arguments </a:t>
            </a:r>
            <a:r>
              <a:rPr lang="en-US" b="0" i="0" dirty="0">
                <a:solidFill>
                  <a:srgbClr val="212529"/>
                </a:solidFill>
                <a:effectLst/>
              </a:rPr>
              <a:t>and </a:t>
            </a:r>
            <a:r>
              <a:rPr lang="en-US" b="1" i="0" dirty="0">
                <a:solidFill>
                  <a:srgbClr val="00B050"/>
                </a:solidFill>
                <a:effectLst/>
              </a:rPr>
              <a:t>returns an object</a:t>
            </a:r>
            <a:r>
              <a:rPr lang="en-US" b="0" i="0" dirty="0">
                <a:solidFill>
                  <a:srgbClr val="212529"/>
                </a:solidFill>
                <a:effectLst/>
              </a:rPr>
              <a:t>.</a:t>
            </a:r>
            <a:endParaRPr lang="en-IN" sz="2400" dirty="0"/>
          </a:p>
          <a:p>
            <a:endParaRPr lang="en-IN" dirty="0"/>
          </a:p>
          <a:p>
            <a:pPr marL="0" indent="0">
              <a:buNone/>
            </a:pPr>
            <a:r>
              <a:rPr lang="fr-F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@FunctionalInterface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public interface </a:t>
            </a:r>
            <a:r>
              <a:rPr lang="fr-FR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BiFunction</a:t>
            </a:r>
            <a:r>
              <a:rPr lang="fr-FR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&lt;T, U, R&gt; {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    R </a:t>
            </a:r>
            <a:r>
              <a:rPr lang="fr-FR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apply</a:t>
            </a:r>
            <a:r>
              <a:rPr lang="fr-FR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(T </a:t>
            </a:r>
            <a:r>
              <a:rPr lang="fr-FR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</a:t>
            </a:r>
            <a:r>
              <a:rPr lang="fr-FR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, U </a:t>
            </a:r>
            <a:r>
              <a:rPr lang="fr-FR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u</a:t>
            </a:r>
            <a:r>
              <a:rPr lang="fr-FR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79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Creating A HashMap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Create a HashMap </a:t>
            </a:r>
            <a:r>
              <a:rPr lang="en-IN" sz="2400" dirty="0"/>
              <a:t>with </a:t>
            </a:r>
            <a:r>
              <a:rPr lang="en-IN" sz="2400" b="1" dirty="0">
                <a:solidFill>
                  <a:srgbClr val="0070C0"/>
                </a:solidFill>
              </a:rPr>
              <a:t>initial capacity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C00000"/>
                </a:solidFill>
              </a:rPr>
              <a:t>20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B050"/>
                </a:solidFill>
              </a:rPr>
              <a:t>load factor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C00000"/>
                </a:solidFill>
              </a:rPr>
              <a:t>0.8</a:t>
            </a:r>
            <a:r>
              <a:rPr lang="en-IN" sz="2400" dirty="0"/>
              <a:t> , using </a:t>
            </a:r>
            <a:r>
              <a:rPr lang="en-IN" sz="2400" b="1" dirty="0">
                <a:solidFill>
                  <a:srgbClr val="002060"/>
                </a:solidFill>
              </a:rPr>
              <a:t>constructor reference</a:t>
            </a:r>
          </a:p>
          <a:p>
            <a:endParaRPr lang="en-IN" sz="2400" dirty="0"/>
          </a:p>
          <a:p>
            <a:endParaRPr lang="en-IN" b="1" u="sng" dirty="0"/>
          </a:p>
          <a:p>
            <a:r>
              <a:rPr lang="en-IN" b="1" u="sng" dirty="0"/>
              <a:t>S</a:t>
            </a:r>
            <a:r>
              <a:rPr lang="en-IN" sz="2400" b="1" u="sng" dirty="0"/>
              <a:t>olution</a:t>
            </a:r>
          </a:p>
          <a:p>
            <a:pPr>
              <a:buNone/>
            </a:pPr>
            <a:endParaRPr lang="en-IN" sz="20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IN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BiFunction</a:t>
            </a:r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IN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Integer,Float,HashMap</a:t>
            </a:r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IN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Integer,String</a:t>
            </a:r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&gt;&gt; </a:t>
            </a:r>
            <a:r>
              <a:rPr lang="en-IN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bif</a:t>
            </a:r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=HashMap::new;</a:t>
            </a:r>
          </a:p>
          <a:p>
            <a:pPr>
              <a:buNone/>
            </a:pPr>
            <a:endParaRPr lang="en-IN" sz="16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HashMap &lt;</a:t>
            </a:r>
            <a:r>
              <a:rPr lang="en-IN" sz="16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Integer,String</a:t>
            </a:r>
            <a:r>
              <a:rPr lang="en-IN" sz="16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&gt;hm=</a:t>
            </a:r>
            <a:r>
              <a:rPr lang="en-IN" sz="16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bif.apply</a:t>
            </a:r>
            <a:r>
              <a:rPr lang="en-IN" sz="16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(20, 0.8f);</a:t>
            </a:r>
            <a:endParaRPr lang="en-US" sz="16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25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/>
              <a:t>Method References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Introduction To Method Reference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Types Of Method Reference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Understanding And Using Method Reference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Examples</a:t>
            </a: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Lambdas And Local Variables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Local Variables: </a:t>
            </a:r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variable</a:t>
            </a:r>
            <a:r>
              <a:rPr lang="en-US" sz="2400" dirty="0"/>
              <a:t> is called a </a:t>
            </a:r>
            <a:r>
              <a:rPr lang="en-US" sz="2400" b="1" dirty="0">
                <a:solidFill>
                  <a:srgbClr val="7030A0"/>
                </a:solidFill>
              </a:rPr>
              <a:t>local variable </a:t>
            </a:r>
            <a:r>
              <a:rPr lang="en-US" sz="2400" dirty="0"/>
              <a:t>if it is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declared inside </a:t>
            </a:r>
            <a:r>
              <a:rPr lang="en-US" sz="2400" dirty="0"/>
              <a:t>a </a:t>
            </a:r>
            <a:r>
              <a:rPr lang="en-US" sz="2400" b="1" dirty="0">
                <a:solidFill>
                  <a:srgbClr val="00B050"/>
                </a:solidFill>
              </a:rPr>
              <a:t>method body </a:t>
            </a:r>
            <a:r>
              <a:rPr lang="en-US" sz="2400" dirty="0"/>
              <a:t>or in a </a:t>
            </a:r>
            <a:r>
              <a:rPr lang="en-US" sz="2400" b="1" dirty="0">
                <a:solidFill>
                  <a:srgbClr val="00B050"/>
                </a:solidFill>
              </a:rPr>
              <a:t>method’s parameter list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Restrictions applied on Lambda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w.r.t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. Local Variables:</a:t>
            </a:r>
          </a:p>
          <a:p>
            <a:pPr lvl="1"/>
            <a:r>
              <a:rPr lang="en-US" sz="1900" dirty="0"/>
              <a:t>We 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</a:rPr>
              <a:t>cannot have </a:t>
            </a:r>
            <a:r>
              <a:rPr lang="en-US" sz="1900" dirty="0"/>
              <a:t>a variable declared in </a:t>
            </a:r>
            <a:r>
              <a:rPr lang="en-US" sz="1900" b="1" dirty="0">
                <a:solidFill>
                  <a:srgbClr val="00B050"/>
                </a:solidFill>
              </a:rPr>
              <a:t>lambda argument </a:t>
            </a:r>
            <a:r>
              <a:rPr lang="en-US" sz="1900" dirty="0"/>
              <a:t>or </a:t>
            </a:r>
            <a:r>
              <a:rPr lang="en-US" sz="1900" b="1" dirty="0">
                <a:solidFill>
                  <a:srgbClr val="00B050"/>
                </a:solidFill>
              </a:rPr>
              <a:t>lambda method body</a:t>
            </a:r>
            <a:r>
              <a:rPr lang="en-US" sz="1900" dirty="0"/>
              <a:t> whose name </a:t>
            </a:r>
            <a:r>
              <a:rPr lang="en-US" sz="1900" b="1" dirty="0">
                <a:solidFill>
                  <a:srgbClr val="002060"/>
                </a:solidFill>
              </a:rPr>
              <a:t>matches</a:t>
            </a:r>
            <a:r>
              <a:rPr lang="en-US" sz="1900" dirty="0"/>
              <a:t> with the name of a </a:t>
            </a:r>
            <a:r>
              <a:rPr lang="en-US" sz="1900" b="1" dirty="0">
                <a:solidFill>
                  <a:srgbClr val="7030A0"/>
                </a:solidFill>
              </a:rPr>
              <a:t>local variable</a:t>
            </a:r>
            <a:r>
              <a:rPr lang="en-US" sz="1900" dirty="0"/>
              <a:t>.</a:t>
            </a:r>
          </a:p>
          <a:p>
            <a:pPr lvl="1"/>
            <a:endParaRPr lang="en-US" sz="1900" dirty="0"/>
          </a:p>
          <a:p>
            <a:pPr lvl="1"/>
            <a:r>
              <a:rPr lang="en-US" sz="1900" dirty="0"/>
              <a:t>We 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</a:rPr>
              <a:t>cannot modify </a:t>
            </a:r>
            <a:r>
              <a:rPr lang="en-US" sz="1900" dirty="0"/>
              <a:t>the </a:t>
            </a:r>
            <a:r>
              <a:rPr lang="en-US" sz="1900" b="1" dirty="0">
                <a:solidFill>
                  <a:srgbClr val="00B050"/>
                </a:solidFill>
              </a:rPr>
              <a:t>value</a:t>
            </a:r>
            <a:r>
              <a:rPr lang="en-US" sz="1900" dirty="0"/>
              <a:t> of a </a:t>
            </a:r>
            <a:r>
              <a:rPr lang="en-US" sz="1900" b="1" dirty="0">
                <a:solidFill>
                  <a:srgbClr val="7030A0"/>
                </a:solidFill>
              </a:rPr>
              <a:t>local variable </a:t>
            </a:r>
            <a:r>
              <a:rPr lang="en-US" sz="1900" dirty="0"/>
              <a:t>from the </a:t>
            </a:r>
            <a:r>
              <a:rPr lang="en-US" sz="1900" b="1" dirty="0">
                <a:solidFill>
                  <a:srgbClr val="00B050"/>
                </a:solidFill>
              </a:rPr>
              <a:t>body</a:t>
            </a:r>
            <a:r>
              <a:rPr lang="en-US" sz="1900" dirty="0"/>
              <a:t> of a </a:t>
            </a:r>
            <a:r>
              <a:rPr lang="en-US" sz="1900" b="1" dirty="0">
                <a:solidFill>
                  <a:srgbClr val="00B050"/>
                </a:solidFill>
              </a:rPr>
              <a:t>lambda method </a:t>
            </a:r>
            <a:r>
              <a:rPr lang="en-US" sz="1900" dirty="0"/>
              <a:t>. That means that even though the </a:t>
            </a:r>
            <a:r>
              <a:rPr lang="en-US" sz="1900" b="1" dirty="0">
                <a:solidFill>
                  <a:srgbClr val="7030A0"/>
                </a:solidFill>
              </a:rPr>
              <a:t>local variable </a:t>
            </a:r>
            <a:r>
              <a:rPr lang="en-US" sz="1900" dirty="0"/>
              <a:t>is not 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</a:rPr>
              <a:t>explicitly declared </a:t>
            </a:r>
            <a:r>
              <a:rPr lang="en-US" sz="1900" dirty="0"/>
              <a:t>as </a:t>
            </a:r>
            <a:r>
              <a:rPr lang="en-US" sz="1900" b="1" dirty="0">
                <a:solidFill>
                  <a:srgbClr val="0070C0"/>
                </a:solidFill>
              </a:rPr>
              <a:t>final </a:t>
            </a:r>
            <a:r>
              <a:rPr lang="en-US" sz="1900" dirty="0"/>
              <a:t>, but still it behaves like a </a:t>
            </a:r>
            <a:r>
              <a:rPr lang="en-US" sz="1900" b="1" dirty="0">
                <a:solidFill>
                  <a:srgbClr val="0070C0"/>
                </a:solidFill>
              </a:rPr>
              <a:t>final</a:t>
            </a:r>
            <a:r>
              <a:rPr lang="en-US" sz="1900" b="1" dirty="0">
                <a:solidFill>
                  <a:srgbClr val="00B050"/>
                </a:solidFill>
              </a:rPr>
              <a:t> </a:t>
            </a: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variable</a:t>
            </a:r>
            <a:r>
              <a:rPr lang="en-US" sz="1900" b="1" dirty="0">
                <a:solidFill>
                  <a:srgbClr val="00B050"/>
                </a:solidFill>
              </a:rPr>
              <a:t> </a:t>
            </a:r>
            <a:r>
              <a:rPr lang="en-US" sz="1900" dirty="0"/>
              <a:t>in lambda . This behavior is called </a:t>
            </a:r>
            <a:r>
              <a:rPr lang="en-US" sz="1900" b="1" u="sng" dirty="0">
                <a:solidFill>
                  <a:schemeClr val="tx2"/>
                </a:solidFill>
              </a:rPr>
              <a:t>Effectively Final</a:t>
            </a:r>
            <a:r>
              <a:rPr lang="en-US" sz="1900" dirty="0">
                <a:solidFill>
                  <a:schemeClr val="tx2"/>
                </a:solidFill>
              </a:rPr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Rule 1 Getting Violated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lvl="1"/>
            <a:endParaRPr lang="en-IN" sz="2000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IN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0;</a:t>
            </a:r>
            <a:b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Comparator&lt;String&gt; comp = (</a:t>
            </a:r>
            <a:r>
              <a:rPr lang="en-IN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second) -&gt; </a:t>
            </a:r>
            <a:r>
              <a:rPr lang="en-IN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.length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 -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second.length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en-IN" sz="2000" dirty="0"/>
            </a:br>
            <a:r>
              <a:rPr lang="en-IN" sz="2000" dirty="0"/>
              <a:t>   </a:t>
            </a:r>
            <a:endParaRPr lang="en-US" sz="2400" dirty="0"/>
          </a:p>
          <a:p>
            <a:endParaRPr lang="en-IN" sz="2400" dirty="0"/>
          </a:p>
          <a:p>
            <a:r>
              <a:rPr lang="en-IN" sz="2400" dirty="0"/>
              <a:t>This </a:t>
            </a:r>
            <a:r>
              <a:rPr lang="en-IN" sz="2400" b="1" dirty="0">
                <a:solidFill>
                  <a:srgbClr val="C00000"/>
                </a:solidFill>
              </a:rPr>
              <a:t>lambda expression </a:t>
            </a:r>
            <a:r>
              <a:rPr lang="en-IN" sz="2400" dirty="0"/>
              <a:t>implements the </a:t>
            </a:r>
            <a:r>
              <a:rPr lang="en-IN" sz="2400" b="1" dirty="0">
                <a:solidFill>
                  <a:srgbClr val="0070C0"/>
                </a:solidFill>
              </a:rPr>
              <a:t>compare() </a:t>
            </a:r>
            <a:r>
              <a:rPr lang="en-IN" sz="2400" dirty="0"/>
              <a:t>method of the </a:t>
            </a:r>
            <a:r>
              <a:rPr lang="en-IN" sz="2400" b="1" dirty="0">
                <a:solidFill>
                  <a:srgbClr val="7030A0"/>
                </a:solidFill>
              </a:rPr>
              <a:t>Comparator</a:t>
            </a:r>
            <a:r>
              <a:rPr lang="en-IN" sz="2400" dirty="0"/>
              <a:t> </a:t>
            </a:r>
            <a:r>
              <a:rPr lang="en-IN" sz="2400" b="1" dirty="0">
                <a:solidFill>
                  <a:srgbClr val="C00000"/>
                </a:solidFill>
              </a:rPr>
              <a:t>functional interface</a:t>
            </a:r>
            <a:r>
              <a:rPr lang="en-IN" sz="2400" dirty="0"/>
              <a:t> but that will result in an error 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is because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00B050"/>
                </a:solidFill>
              </a:rPr>
              <a:t>parameter </a:t>
            </a:r>
            <a:r>
              <a:rPr lang="en-IN" sz="2400" dirty="0"/>
              <a:t>used with in the </a:t>
            </a:r>
            <a:r>
              <a:rPr lang="en-IN" sz="2400" b="1" dirty="0">
                <a:solidFill>
                  <a:srgbClr val="C00000"/>
                </a:solidFill>
              </a:rPr>
              <a:t>lambda expression </a:t>
            </a:r>
            <a:r>
              <a:rPr lang="en-IN" sz="2400" dirty="0"/>
              <a:t>has the </a:t>
            </a:r>
            <a:r>
              <a:rPr lang="en-IN" sz="2400" b="1" i="1" u="sng" dirty="0">
                <a:solidFill>
                  <a:srgbClr val="002060"/>
                </a:solidFill>
              </a:rPr>
              <a:t>same name </a:t>
            </a:r>
            <a:r>
              <a:rPr lang="en-IN" sz="2400" dirty="0"/>
              <a:t>as the </a:t>
            </a:r>
            <a:r>
              <a:rPr lang="en-IN" sz="2400" b="1" dirty="0">
                <a:solidFill>
                  <a:srgbClr val="7030A0"/>
                </a:solidFill>
              </a:rPr>
              <a:t>local variable </a:t>
            </a:r>
            <a:r>
              <a:rPr lang="en-IN" sz="2400" dirty="0"/>
              <a:t>called</a:t>
            </a:r>
            <a:r>
              <a:rPr lang="en-IN" sz="2400" b="1" dirty="0">
                <a:solidFill>
                  <a:srgbClr val="7030A0"/>
                </a:solidFill>
              </a:rPr>
              <a:t> </a:t>
            </a:r>
            <a:r>
              <a:rPr lang="en-IN" sz="2400" b="1" dirty="0">
                <a:solidFill>
                  <a:srgbClr val="00B050"/>
                </a:solidFill>
              </a:rPr>
              <a:t>first</a:t>
            </a:r>
            <a:r>
              <a:rPr lang="en-IN" sz="2400" dirty="0"/>
              <a:t> already defined.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Thus this statement results in compile time error </a:t>
            </a:r>
            <a:r>
              <a:rPr lang="en-IN" sz="2400" dirty="0">
                <a:solidFill>
                  <a:srgbClr val="FF0000"/>
                </a:solidFill>
              </a:rPr>
              <a:t>“</a:t>
            </a:r>
            <a:r>
              <a:rPr lang="en-IN" sz="2400" i="1" dirty="0">
                <a:solidFill>
                  <a:srgbClr val="FF0000"/>
                </a:solidFill>
              </a:rPr>
              <a:t>Lambda expression’s parameter first cannot </a:t>
            </a:r>
            <a:r>
              <a:rPr lang="en-IN" sz="2400" i="1" dirty="0" err="1">
                <a:solidFill>
                  <a:srgbClr val="FF0000"/>
                </a:solidFill>
              </a:rPr>
              <a:t>redeclare</a:t>
            </a:r>
            <a:r>
              <a:rPr lang="en-IN" sz="2400" i="1" dirty="0">
                <a:solidFill>
                  <a:srgbClr val="FF0000"/>
                </a:solidFill>
              </a:rPr>
              <a:t> another local variable defined in an enclosing scope</a:t>
            </a:r>
            <a:r>
              <a:rPr lang="en-IN" sz="2400" dirty="0">
                <a:solidFill>
                  <a:srgbClr val="FF0000"/>
                </a:solidFill>
              </a:rPr>
              <a:t>”.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Rule 2 Getting Violated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0000" lnSpcReduction="20000"/>
          </a:bodyPr>
          <a:lstStyle/>
          <a:p>
            <a:pPr lvl="1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TestInterface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lvl="1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public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sum(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a,int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b);</a:t>
            </a:r>
          </a:p>
          <a:p>
            <a:pPr lvl="1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1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Test{</a:t>
            </a:r>
          </a:p>
          <a:p>
            <a:pPr lvl="1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public static void main(String []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){</a:t>
            </a:r>
          </a:p>
          <a:p>
            <a:pPr lvl="1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n=7;</a:t>
            </a:r>
          </a:p>
          <a:p>
            <a:pPr lvl="1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TestInterface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tif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x,y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)-&gt;{</a:t>
            </a:r>
          </a:p>
          <a:p>
            <a:pPr lvl="1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n=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x+y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return n;</a:t>
            </a:r>
          </a:p>
          <a:p>
            <a:pPr lvl="1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};</a:t>
            </a:r>
          </a:p>
          <a:p>
            <a:pPr lvl="1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}</a:t>
            </a:r>
          </a:p>
          <a:p>
            <a:pPr lvl="1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1">
              <a:buNone/>
            </a:pPr>
            <a:endParaRPr lang="en-IN" sz="2400" dirty="0"/>
          </a:p>
          <a:p>
            <a:pPr lvl="1">
              <a:buNone/>
            </a:pPr>
            <a:r>
              <a:rPr lang="en-IN" sz="2400" b="1" dirty="0">
                <a:solidFill>
                  <a:srgbClr val="0070C0"/>
                </a:solidFill>
              </a:rPr>
              <a:t>In the above example </a:t>
            </a:r>
            <a:r>
              <a:rPr lang="en-IN" sz="2400" dirty="0">
                <a:solidFill>
                  <a:schemeClr val="tx1"/>
                </a:solidFill>
              </a:rPr>
              <a:t>with in the </a:t>
            </a:r>
            <a:r>
              <a:rPr lang="en-IN" sz="2400" b="1" dirty="0">
                <a:solidFill>
                  <a:srgbClr val="C00000"/>
                </a:solidFill>
              </a:rPr>
              <a:t>lambda expression </a:t>
            </a:r>
            <a:r>
              <a:rPr lang="en-IN" sz="2400" dirty="0">
                <a:solidFill>
                  <a:schemeClr val="tx1"/>
                </a:solidFill>
              </a:rPr>
              <a:t>block there is </a:t>
            </a:r>
          </a:p>
          <a:p>
            <a:pPr lvl="1">
              <a:buNone/>
            </a:pPr>
            <a:r>
              <a:rPr lang="en-IN" sz="2400" b="1" dirty="0">
                <a:solidFill>
                  <a:srgbClr val="002060"/>
                </a:solidFill>
              </a:rPr>
              <a:t>an attempt </a:t>
            </a:r>
            <a:r>
              <a:rPr lang="en-IN" sz="2400" dirty="0">
                <a:solidFill>
                  <a:schemeClr val="tx1"/>
                </a:solidFill>
              </a:rPr>
              <a:t>to </a:t>
            </a:r>
            <a:r>
              <a:rPr lang="en-IN" sz="2400" b="1" dirty="0">
                <a:solidFill>
                  <a:srgbClr val="7030A0"/>
                </a:solidFill>
              </a:rPr>
              <a:t>modify</a:t>
            </a:r>
            <a:r>
              <a:rPr lang="en-IN" sz="2400" dirty="0">
                <a:solidFill>
                  <a:srgbClr val="7030A0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the value of a </a:t>
            </a:r>
            <a:r>
              <a:rPr lang="en-IN" sz="2400" b="1" dirty="0">
                <a:solidFill>
                  <a:srgbClr val="00B050"/>
                </a:solidFill>
              </a:rPr>
              <a:t>local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B050"/>
                </a:solidFill>
              </a:rPr>
              <a:t>variable</a:t>
            </a:r>
            <a:r>
              <a:rPr lang="en-IN" sz="2400" dirty="0"/>
              <a:t> </a:t>
            </a:r>
            <a:r>
              <a:rPr lang="en-IN" sz="2400" dirty="0">
                <a:solidFill>
                  <a:schemeClr val="tx1"/>
                </a:solidFill>
              </a:rPr>
              <a:t>from an enclosing scope </a:t>
            </a:r>
          </a:p>
          <a:p>
            <a:pPr lvl="1">
              <a:buNone/>
            </a:pPr>
            <a:r>
              <a:rPr lang="en-IN" sz="2400" dirty="0">
                <a:solidFill>
                  <a:schemeClr val="tx1"/>
                </a:solidFill>
              </a:rPr>
              <a:t>that results in an error </a:t>
            </a:r>
            <a:r>
              <a:rPr lang="en-IN" sz="2400" dirty="0"/>
              <a:t>“</a:t>
            </a:r>
            <a:r>
              <a:rPr lang="en-IN" sz="2400" b="1" i="1" dirty="0">
                <a:solidFill>
                  <a:schemeClr val="tx2"/>
                </a:solidFill>
              </a:rPr>
              <a:t>Local variable n defined in an </a:t>
            </a:r>
          </a:p>
          <a:p>
            <a:pPr lvl="1">
              <a:buNone/>
            </a:pPr>
            <a:r>
              <a:rPr lang="en-IN" sz="2400" b="1" i="1" dirty="0">
                <a:solidFill>
                  <a:schemeClr val="tx2"/>
                </a:solidFill>
              </a:rPr>
              <a:t>enclosing scope must be final or effectively final</a:t>
            </a:r>
            <a:r>
              <a:rPr lang="en-IN" sz="2400" dirty="0"/>
              <a:t>”. </a:t>
            </a:r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r>
              <a:rPr lang="en-US" sz="2400" b="1" dirty="0">
                <a:solidFill>
                  <a:srgbClr val="7030A0"/>
                </a:solidFill>
              </a:rPr>
              <a:t>However this restriction </a:t>
            </a:r>
            <a:r>
              <a:rPr lang="en-US" sz="2400" dirty="0">
                <a:solidFill>
                  <a:schemeClr val="tx1"/>
                </a:solidFill>
              </a:rPr>
              <a:t>does not apply to </a:t>
            </a:r>
            <a:r>
              <a:rPr lang="en-US" sz="2400" b="1" dirty="0">
                <a:solidFill>
                  <a:srgbClr val="00B050"/>
                </a:solidFill>
              </a:rPr>
              <a:t>instance variables </a:t>
            </a:r>
            <a:r>
              <a:rPr lang="en-US" sz="2400" dirty="0">
                <a:solidFill>
                  <a:schemeClr val="tx1"/>
                </a:solidFill>
              </a:rPr>
              <a:t>or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50"/>
                </a:solidFill>
              </a:rPr>
              <a:t>static </a:t>
            </a:r>
          </a:p>
          <a:p>
            <a:pPr lvl="1">
              <a:buNone/>
            </a:pPr>
            <a:r>
              <a:rPr lang="en-US" sz="2400" b="1" dirty="0">
                <a:solidFill>
                  <a:srgbClr val="00B050"/>
                </a:solidFill>
              </a:rPr>
              <a:t>variables</a:t>
            </a:r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Using this And super In Lambda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Since </a:t>
            </a:r>
            <a:r>
              <a:rPr lang="en-IN" sz="2400" b="1" dirty="0">
                <a:solidFill>
                  <a:srgbClr val="C00000"/>
                </a:solidFill>
              </a:rPr>
              <a:t>lambda expressions </a:t>
            </a:r>
            <a:r>
              <a:rPr lang="en-IN" sz="2400" dirty="0"/>
              <a:t>don’t introduce a new scope so using </a:t>
            </a:r>
            <a:r>
              <a:rPr lang="en-IN" sz="2400" b="1" dirty="0">
                <a:solidFill>
                  <a:srgbClr val="0070C0"/>
                </a:solidFill>
              </a:rPr>
              <a:t>this</a:t>
            </a:r>
            <a:r>
              <a:rPr lang="en-IN" sz="2400" dirty="0"/>
              <a:t> keyword and </a:t>
            </a:r>
            <a:r>
              <a:rPr lang="en-IN" sz="2400" b="1" dirty="0">
                <a:solidFill>
                  <a:srgbClr val="0070C0"/>
                </a:solidFill>
              </a:rPr>
              <a:t>super</a:t>
            </a:r>
            <a:r>
              <a:rPr lang="en-IN" sz="2400" dirty="0"/>
              <a:t> keyword with in a </a:t>
            </a:r>
            <a:r>
              <a:rPr lang="en-IN" sz="2400" b="1" dirty="0">
                <a:solidFill>
                  <a:srgbClr val="C00000"/>
                </a:solidFill>
              </a:rPr>
              <a:t>lambda</a:t>
            </a:r>
            <a:r>
              <a:rPr lang="en-IN" sz="2400" dirty="0"/>
              <a:t> refers to the </a:t>
            </a:r>
            <a:r>
              <a:rPr lang="en-IN" sz="2400" b="1" dirty="0">
                <a:solidFill>
                  <a:srgbClr val="00B050"/>
                </a:solidFill>
              </a:rPr>
              <a:t>same object </a:t>
            </a:r>
            <a:r>
              <a:rPr lang="en-IN" sz="2400" dirty="0"/>
              <a:t>that has </a:t>
            </a:r>
            <a:r>
              <a:rPr lang="en-IN" sz="2400" b="1" dirty="0">
                <a:solidFill>
                  <a:srgbClr val="7030A0"/>
                </a:solidFill>
              </a:rPr>
              <a:t>invoked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70C0"/>
                </a:solidFill>
              </a:rPr>
              <a:t>method</a:t>
            </a:r>
            <a:r>
              <a:rPr lang="en-IN" sz="2400" dirty="0"/>
              <a:t> where the </a:t>
            </a:r>
            <a:r>
              <a:rPr lang="en-IN" sz="2400" b="1" dirty="0">
                <a:solidFill>
                  <a:srgbClr val="C00000"/>
                </a:solidFill>
              </a:rPr>
              <a:t>lambda expression </a:t>
            </a:r>
            <a:r>
              <a:rPr lang="en-IN" sz="2400" dirty="0"/>
              <a:t>resides.</a:t>
            </a:r>
          </a:p>
          <a:p>
            <a:endParaRPr lang="en-US" sz="2400" b="1" u="sng" dirty="0"/>
          </a:p>
          <a:p>
            <a:r>
              <a:rPr lang="en-US" sz="2400" b="1" u="sng" dirty="0"/>
              <a:t>For Example:</a:t>
            </a:r>
          </a:p>
          <a:p>
            <a:endParaRPr lang="en-US" sz="2400" b="1" u="sng" dirty="0"/>
          </a:p>
          <a:p>
            <a:endParaRPr lang="en-US" sz="2400" b="1" u="sng" dirty="0"/>
          </a:p>
          <a:p>
            <a:endParaRPr lang="en-US" sz="2400" b="1" u="sng" dirty="0"/>
          </a:p>
          <a:p>
            <a:endParaRPr lang="en-US" sz="2400" b="1" u="sng" dirty="0"/>
          </a:p>
          <a:p>
            <a:endParaRPr lang="en-US" sz="2400" b="1" u="sng" dirty="0"/>
          </a:p>
          <a:p>
            <a:r>
              <a:rPr lang="en-US" sz="2400" dirty="0"/>
              <a:t>In the above code , </a:t>
            </a:r>
            <a:r>
              <a:rPr lang="en-IN" sz="2400" dirty="0"/>
              <a:t>the expression </a:t>
            </a:r>
            <a:r>
              <a:rPr lang="en-IN" sz="2400" b="1" dirty="0" err="1">
                <a:solidFill>
                  <a:srgbClr val="7030A0"/>
                </a:solidFill>
              </a:rPr>
              <a:t>this.toString</a:t>
            </a:r>
            <a:r>
              <a:rPr lang="en-IN" sz="2400" b="1" dirty="0">
                <a:solidFill>
                  <a:srgbClr val="7030A0"/>
                </a:solidFill>
              </a:rPr>
              <a:t>() </a:t>
            </a:r>
            <a:r>
              <a:rPr lang="en-IN" sz="2400" dirty="0"/>
              <a:t>calls the </a:t>
            </a:r>
            <a:r>
              <a:rPr lang="en-IN" sz="2400" b="1" dirty="0" err="1">
                <a:solidFill>
                  <a:srgbClr val="7030A0"/>
                </a:solidFill>
              </a:rPr>
              <a:t>toString</a:t>
            </a:r>
            <a:r>
              <a:rPr lang="en-IN" sz="2400" b="1" dirty="0">
                <a:solidFill>
                  <a:srgbClr val="7030A0"/>
                </a:solidFill>
              </a:rPr>
              <a:t>()</a:t>
            </a:r>
            <a:r>
              <a:rPr lang="en-IN" sz="2400" dirty="0"/>
              <a:t> method of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Application</a:t>
            </a:r>
            <a:r>
              <a:rPr lang="en-IN" sz="2400" dirty="0"/>
              <a:t> object, and </a:t>
            </a:r>
            <a:r>
              <a:rPr lang="en-IN" sz="2400" b="1" i="1" dirty="0">
                <a:solidFill>
                  <a:srgbClr val="FF0000"/>
                </a:solidFill>
              </a:rPr>
              <a:t>not </a:t>
            </a:r>
            <a:r>
              <a:rPr lang="en-IN" sz="2400" dirty="0"/>
              <a:t>the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Runnable</a:t>
            </a:r>
            <a:r>
              <a:rPr lang="en-IN" sz="2400" dirty="0"/>
              <a:t> instance.</a:t>
            </a: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2910" y="3610420"/>
            <a:ext cx="8501090" cy="1675968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Application {</a:t>
            </a:r>
            <a:b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  public void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doWork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 {</a:t>
            </a:r>
            <a:b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      Runnable runner = () -&gt; { ...; 						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this.toString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()); ... };</a:t>
            </a:r>
            <a:b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      ...</a:t>
            </a:r>
            <a:b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  }</a:t>
            </a:r>
            <a:b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kumimoji="0" lang="en-IN" sz="19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Introduction To Method Reference 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Method References </a:t>
            </a:r>
            <a:r>
              <a:rPr lang="en-US" sz="2400" dirty="0"/>
              <a:t>were </a:t>
            </a:r>
            <a:r>
              <a:rPr lang="en-US" sz="2400" b="1" dirty="0">
                <a:solidFill>
                  <a:srgbClr val="0070C0"/>
                </a:solidFill>
              </a:rPr>
              <a:t>introduced</a:t>
            </a:r>
            <a:r>
              <a:rPr lang="en-US" sz="2400" dirty="0"/>
              <a:t> in </a:t>
            </a:r>
            <a:r>
              <a:rPr lang="en-US" sz="2400" b="1" dirty="0">
                <a:solidFill>
                  <a:srgbClr val="00B050"/>
                </a:solidFill>
              </a:rPr>
              <a:t>Java 8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They </a:t>
            </a:r>
            <a:r>
              <a:rPr lang="en-US" sz="2400" b="1" dirty="0">
                <a:solidFill>
                  <a:srgbClr val="0070C0"/>
                </a:solidFill>
              </a:rPr>
              <a:t>simplify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7030A0"/>
                </a:solidFill>
              </a:rPr>
              <a:t>implementation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Functional Interfaces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You might think </a:t>
            </a:r>
            <a:r>
              <a:rPr lang="en-US" sz="2400" dirty="0"/>
              <a:t>that we have </a:t>
            </a:r>
            <a:r>
              <a:rPr lang="en-US" sz="2400" b="1" dirty="0">
                <a:solidFill>
                  <a:srgbClr val="0070C0"/>
                </a:solidFill>
              </a:rPr>
              <a:t>already done it </a:t>
            </a:r>
            <a:r>
              <a:rPr lang="en-US" sz="2400" dirty="0"/>
              <a:t>using</a:t>
            </a:r>
            <a:r>
              <a:rPr lang="en-US" sz="2400" b="1" dirty="0">
                <a:solidFill>
                  <a:srgbClr val="C00000"/>
                </a:solidFill>
              </a:rPr>
              <a:t> Lambda Expressions.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Introduction To Method Reference 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Yes , you are right</a:t>
            </a:r>
            <a:r>
              <a:rPr lang="en-US" sz="2400" dirty="0"/>
              <a:t>, but </a:t>
            </a:r>
            <a:r>
              <a:rPr lang="en-US" sz="2400" b="1" dirty="0">
                <a:solidFill>
                  <a:srgbClr val="7030A0"/>
                </a:solidFill>
              </a:rPr>
              <a:t>Method References </a:t>
            </a:r>
            <a:r>
              <a:rPr lang="en-US" sz="2400" dirty="0"/>
              <a:t>further simplify </a:t>
            </a:r>
            <a:r>
              <a:rPr lang="en-US" sz="2400" b="1" dirty="0">
                <a:solidFill>
                  <a:srgbClr val="C00000"/>
                </a:solidFill>
              </a:rPr>
              <a:t>Lambda Expressions </a:t>
            </a:r>
            <a:r>
              <a:rPr lang="en-US" sz="2400" dirty="0"/>
              <a:t>also.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 , they are like </a:t>
            </a:r>
            <a:r>
              <a:rPr lang="en-US" sz="2400" b="1" dirty="0">
                <a:solidFill>
                  <a:srgbClr val="00B050"/>
                </a:solidFill>
              </a:rPr>
              <a:t>shortcuts</a:t>
            </a:r>
            <a:r>
              <a:rPr lang="en-US" sz="2400" dirty="0"/>
              <a:t> to writing </a:t>
            </a:r>
            <a:r>
              <a:rPr lang="en-US" sz="2400" b="1" dirty="0">
                <a:solidFill>
                  <a:srgbClr val="C00000"/>
                </a:solidFill>
              </a:rPr>
              <a:t>Lambda Expressions.</a:t>
            </a: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A Method Reference 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Method references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rgbClr val="C00000"/>
                </a:solidFill>
              </a:rPr>
              <a:t>shortened Lambda Expressions</a:t>
            </a:r>
            <a:r>
              <a:rPr lang="en-IN" sz="2400" dirty="0"/>
              <a:t>, used for </a:t>
            </a:r>
            <a:r>
              <a:rPr lang="en-IN" sz="2400" b="1" dirty="0">
                <a:solidFill>
                  <a:srgbClr val="00B050"/>
                </a:solidFill>
              </a:rPr>
              <a:t>invoking methods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In other words </a:t>
            </a:r>
            <a:r>
              <a:rPr lang="en-US" sz="2400" dirty="0"/>
              <a:t>we can say that if a </a:t>
            </a:r>
            <a:r>
              <a:rPr lang="en-US" sz="2400" b="1" dirty="0">
                <a:solidFill>
                  <a:srgbClr val="C00000"/>
                </a:solidFill>
              </a:rPr>
              <a:t>Lambda Expression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002060"/>
                </a:solidFill>
              </a:rPr>
              <a:t>just calling </a:t>
            </a:r>
            <a:r>
              <a:rPr lang="en-US" sz="2400" dirty="0"/>
              <a:t>a </a:t>
            </a:r>
            <a:r>
              <a:rPr lang="en-US" sz="2400" b="1" dirty="0">
                <a:solidFill>
                  <a:srgbClr val="00B050"/>
                </a:solidFill>
              </a:rPr>
              <a:t>method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doing nothing else </a:t>
            </a:r>
            <a:r>
              <a:rPr lang="en-US" sz="2400" dirty="0"/>
              <a:t>, then we can </a:t>
            </a:r>
            <a:r>
              <a:rPr lang="en-US" sz="2400" b="1" dirty="0">
                <a:solidFill>
                  <a:srgbClr val="002060"/>
                </a:solidFill>
              </a:rPr>
              <a:t>replace it </a:t>
            </a:r>
            <a:r>
              <a:rPr lang="en-US" sz="2400" dirty="0"/>
              <a:t>with a </a:t>
            </a:r>
            <a:r>
              <a:rPr lang="en-US" sz="2400" b="1" dirty="0">
                <a:solidFill>
                  <a:srgbClr val="7030A0"/>
                </a:solidFill>
              </a:rPr>
              <a:t>Method Reference</a:t>
            </a:r>
            <a:r>
              <a:rPr lang="en-US" sz="2400" dirty="0"/>
              <a:t>.</a:t>
            </a:r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A Method Reference 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b="1" u="sng" dirty="0"/>
          </a:p>
          <a:p>
            <a:r>
              <a:rPr lang="en-US" sz="2400" b="1" u="sng" dirty="0"/>
              <a:t>For example </a:t>
            </a:r>
            <a:r>
              <a:rPr lang="en-US" sz="2400" dirty="0"/>
              <a:t>:I</a:t>
            </a:r>
            <a:r>
              <a:rPr lang="en-IN" sz="2400" dirty="0"/>
              <a:t>f our </a:t>
            </a:r>
            <a:r>
              <a:rPr lang="en-IN" sz="2400" b="1" dirty="0">
                <a:solidFill>
                  <a:srgbClr val="C00000"/>
                </a:solidFill>
              </a:rPr>
              <a:t>lambda expression </a:t>
            </a:r>
            <a:r>
              <a:rPr lang="en-IN" sz="2400" dirty="0"/>
              <a:t>is like this:</a:t>
            </a:r>
          </a:p>
          <a:p>
            <a:pPr lvl="1"/>
            <a:endParaRPr lang="en-IN" sz="1900" dirty="0"/>
          </a:p>
          <a:p>
            <a:pPr lvl="1"/>
            <a:r>
              <a:rPr lang="en-IN" sz="2000" b="1" dirty="0" err="1">
                <a:solidFill>
                  <a:srgbClr val="002060"/>
                </a:solidFill>
              </a:rPr>
              <a:t>str</a:t>
            </a:r>
            <a:r>
              <a:rPr lang="en-IN" sz="2000" b="1" dirty="0">
                <a:solidFill>
                  <a:srgbClr val="002060"/>
                </a:solidFill>
              </a:rPr>
              <a:t> -&gt; </a:t>
            </a:r>
            <a:r>
              <a:rPr lang="en-IN" sz="2000" b="1" dirty="0" err="1">
                <a:solidFill>
                  <a:srgbClr val="002060"/>
                </a:solidFill>
              </a:rPr>
              <a:t>System.out.println</a:t>
            </a:r>
            <a:r>
              <a:rPr lang="en-IN" sz="2000" b="1" dirty="0">
                <a:solidFill>
                  <a:srgbClr val="002060"/>
                </a:solidFill>
              </a:rPr>
              <a:t>(</a:t>
            </a:r>
            <a:r>
              <a:rPr lang="en-IN" sz="2000" b="1" dirty="0" err="1">
                <a:solidFill>
                  <a:srgbClr val="002060"/>
                </a:solidFill>
              </a:rPr>
              <a:t>str</a:t>
            </a:r>
            <a:r>
              <a:rPr lang="en-IN" sz="2000" b="1" dirty="0">
                <a:solidFill>
                  <a:srgbClr val="002060"/>
                </a:solidFill>
              </a:rPr>
              <a:t>)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Then we can </a:t>
            </a:r>
            <a:r>
              <a:rPr lang="en-IN" sz="2400" b="1" dirty="0">
                <a:solidFill>
                  <a:srgbClr val="0070C0"/>
                </a:solidFill>
              </a:rPr>
              <a:t>replace it </a:t>
            </a:r>
            <a:r>
              <a:rPr lang="en-IN" sz="2400" dirty="0"/>
              <a:t>with a </a:t>
            </a:r>
            <a:r>
              <a:rPr lang="en-IN" sz="2400" b="1" dirty="0">
                <a:solidFill>
                  <a:srgbClr val="7030A0"/>
                </a:solidFill>
              </a:rPr>
              <a:t>method reference </a:t>
            </a:r>
            <a:r>
              <a:rPr lang="en-IN" sz="2400" dirty="0"/>
              <a:t>like this:</a:t>
            </a:r>
          </a:p>
          <a:p>
            <a:pPr lvl="1"/>
            <a:endParaRPr lang="en-IN" sz="1900" dirty="0"/>
          </a:p>
          <a:p>
            <a:pPr lvl="1"/>
            <a:r>
              <a:rPr lang="en-IN" sz="2000" b="1" dirty="0" err="1">
                <a:solidFill>
                  <a:srgbClr val="00B050"/>
                </a:solidFill>
              </a:rPr>
              <a:t>System.out</a:t>
            </a:r>
            <a:r>
              <a:rPr lang="en-IN" sz="2000" b="1" dirty="0">
                <a:solidFill>
                  <a:srgbClr val="00B050"/>
                </a:solidFill>
              </a:rPr>
              <a:t>::</a:t>
            </a:r>
            <a:r>
              <a:rPr lang="en-IN" sz="2000" b="1" dirty="0" err="1">
                <a:solidFill>
                  <a:srgbClr val="00B050"/>
                </a:solidFill>
              </a:rPr>
              <a:t>println</a:t>
            </a:r>
            <a:endParaRPr lang="en-US" sz="2000" b="1" dirty="0">
              <a:solidFill>
                <a:srgbClr val="00B05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Types Of Method Reference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There are </a:t>
            </a:r>
            <a:r>
              <a:rPr lang="en-IN" sz="2400" b="1" dirty="0">
                <a:solidFill>
                  <a:srgbClr val="0070C0"/>
                </a:solidFill>
              </a:rPr>
              <a:t>four types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C00000"/>
                </a:solidFill>
              </a:rPr>
              <a:t>method references</a:t>
            </a:r>
            <a:r>
              <a:rPr lang="en-IN" sz="2400" dirty="0"/>
              <a:t>: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IN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576304"/>
              </p:ext>
            </p:extLst>
          </p:nvPr>
        </p:nvGraphicFramePr>
        <p:xfrm>
          <a:off x="142844" y="2643182"/>
          <a:ext cx="8858312" cy="371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4791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996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B050"/>
                          </a:solidFill>
                        </a:rPr>
                        <a:t>Reference to a static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 err="1">
                          <a:solidFill>
                            <a:srgbClr val="002060"/>
                          </a:solidFill>
                        </a:rPr>
                        <a:t>ClassName</a:t>
                      </a:r>
                      <a:r>
                        <a:rPr lang="en-IN" b="1" dirty="0">
                          <a:solidFill>
                            <a:srgbClr val="002060"/>
                          </a:solidFill>
                        </a:rPr>
                        <a:t>::</a:t>
                      </a:r>
                      <a:r>
                        <a:rPr lang="en-IN" b="1" dirty="0" err="1">
                          <a:solidFill>
                            <a:srgbClr val="002060"/>
                          </a:solidFill>
                        </a:rPr>
                        <a:t>staticMethodName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996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</a:rPr>
                        <a:t>Reference to an instance method of a particular 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 err="1">
                          <a:solidFill>
                            <a:srgbClr val="002060"/>
                          </a:solidFill>
                        </a:rPr>
                        <a:t>ObjectName</a:t>
                      </a:r>
                      <a:r>
                        <a:rPr lang="en-IN" b="1" dirty="0">
                          <a:solidFill>
                            <a:srgbClr val="002060"/>
                          </a:solidFill>
                        </a:rPr>
                        <a:t>::</a:t>
                      </a:r>
                      <a:r>
                        <a:rPr lang="en-IN" b="1" dirty="0" err="1">
                          <a:solidFill>
                            <a:srgbClr val="002060"/>
                          </a:solidFill>
                        </a:rPr>
                        <a:t>instanceMethodName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996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Reference to an instance method of an arbitrary object of a particular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 err="1">
                          <a:solidFill>
                            <a:srgbClr val="002060"/>
                          </a:solidFill>
                        </a:rPr>
                        <a:t>ContainingType</a:t>
                      </a:r>
                      <a:r>
                        <a:rPr lang="en-IN" b="1" dirty="0">
                          <a:solidFill>
                            <a:srgbClr val="002060"/>
                          </a:solidFill>
                        </a:rPr>
                        <a:t>::</a:t>
                      </a:r>
                      <a:r>
                        <a:rPr lang="en-IN" b="1" dirty="0" err="1">
                          <a:solidFill>
                            <a:srgbClr val="002060"/>
                          </a:solidFill>
                        </a:rPr>
                        <a:t>methodName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4996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Reference to a constructor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 err="1">
                          <a:solidFill>
                            <a:srgbClr val="002060"/>
                          </a:solidFill>
                        </a:rPr>
                        <a:t>ClassName</a:t>
                      </a:r>
                      <a:r>
                        <a:rPr lang="en-IN" b="1" dirty="0">
                          <a:solidFill>
                            <a:srgbClr val="002060"/>
                          </a:solidFill>
                        </a:rPr>
                        <a:t>::new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337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Some Examples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IN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C3DCC-E3FB-4DA7-A736-4176919C1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522502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5156</TotalTime>
  <Words>2109</Words>
  <Application>Microsoft Office PowerPoint</Application>
  <PresentationFormat>On-screen Show (4:3)</PresentationFormat>
  <Paragraphs>332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Corbel</vt:lpstr>
      <vt:lpstr>Clarity</vt:lpstr>
      <vt:lpstr>JAVA  Java Interview boot camp                 Core concepts</vt:lpstr>
      <vt:lpstr>Method references</vt:lpstr>
      <vt:lpstr>Today’s Agenda</vt:lpstr>
      <vt:lpstr>Introduction To Method Reference  </vt:lpstr>
      <vt:lpstr>Introduction To Method Reference  </vt:lpstr>
      <vt:lpstr>What Is A Method Reference  ?</vt:lpstr>
      <vt:lpstr>What Is A Method Reference  ?</vt:lpstr>
      <vt:lpstr>Types Of Method Reference</vt:lpstr>
      <vt:lpstr>Some Examples</vt:lpstr>
      <vt:lpstr>Where To Use Method Reference ?</vt:lpstr>
      <vt:lpstr>Where We Cannot Use Method Reference ?</vt:lpstr>
      <vt:lpstr>Using Method Reference For Calling static Method</vt:lpstr>
      <vt:lpstr>Exercise</vt:lpstr>
      <vt:lpstr>Solution</vt:lpstr>
      <vt:lpstr>Using Method Reference For Calling instance Method</vt:lpstr>
      <vt:lpstr>Using Method Reference For Calling instance Method</vt:lpstr>
      <vt:lpstr>Using Method Reference For Calling instance Method For arbitary object</vt:lpstr>
      <vt:lpstr>Exercise</vt:lpstr>
      <vt:lpstr>Approach 1</vt:lpstr>
      <vt:lpstr>Approach 2</vt:lpstr>
      <vt:lpstr>Approach 3</vt:lpstr>
      <vt:lpstr>Constructor Reference</vt:lpstr>
      <vt:lpstr>Calling No Arg Constructor</vt:lpstr>
      <vt:lpstr>Calling No Arg Constructor</vt:lpstr>
      <vt:lpstr>Calling Single Arg Constructor</vt:lpstr>
      <vt:lpstr>Calling Single Arg Constructor</vt:lpstr>
      <vt:lpstr>Creating Scanner Object Using Constructor Reference</vt:lpstr>
      <vt:lpstr>Calling Double Parametrized Constructor</vt:lpstr>
      <vt:lpstr>Creating A HashMap </vt:lpstr>
      <vt:lpstr>Lambdas And Local Variables</vt:lpstr>
      <vt:lpstr>Rule 1 Getting Violated</vt:lpstr>
      <vt:lpstr>Rule 2 Getting Violated</vt:lpstr>
      <vt:lpstr>Using this And super In Lambda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sachin kapoor</cp:lastModifiedBy>
  <cp:revision>589</cp:revision>
  <dcterms:created xsi:type="dcterms:W3CDTF">2012-06-21T20:06:10Z</dcterms:created>
  <dcterms:modified xsi:type="dcterms:W3CDTF">2021-01-12T21:17:56Z</dcterms:modified>
</cp:coreProperties>
</file>