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7"/>
  </p:notesMasterIdLst>
  <p:sldIdLst>
    <p:sldId id="1169" r:id="rId2"/>
    <p:sldId id="256" r:id="rId3"/>
    <p:sldId id="1171" r:id="rId4"/>
    <p:sldId id="568" r:id="rId5"/>
    <p:sldId id="1174" r:id="rId6"/>
    <p:sldId id="1175" r:id="rId7"/>
    <p:sldId id="1173" r:id="rId8"/>
    <p:sldId id="614" r:id="rId9"/>
    <p:sldId id="613" r:id="rId10"/>
    <p:sldId id="615" r:id="rId11"/>
    <p:sldId id="616" r:id="rId12"/>
    <p:sldId id="617" r:id="rId13"/>
    <p:sldId id="618" r:id="rId14"/>
    <p:sldId id="619" r:id="rId15"/>
    <p:sldId id="554" r:id="rId16"/>
    <p:sldId id="621" r:id="rId17"/>
    <p:sldId id="622" r:id="rId18"/>
    <p:sldId id="623" r:id="rId19"/>
    <p:sldId id="624" r:id="rId20"/>
    <p:sldId id="625" r:id="rId21"/>
    <p:sldId id="626" r:id="rId22"/>
    <p:sldId id="627" r:id="rId23"/>
    <p:sldId id="628" r:id="rId24"/>
    <p:sldId id="620" r:id="rId25"/>
    <p:sldId id="629" r:id="rId26"/>
    <p:sldId id="630" r:id="rId27"/>
    <p:sldId id="631" r:id="rId28"/>
    <p:sldId id="632" r:id="rId29"/>
    <p:sldId id="633" r:id="rId30"/>
    <p:sldId id="634" r:id="rId31"/>
    <p:sldId id="635" r:id="rId32"/>
    <p:sldId id="636" r:id="rId33"/>
    <p:sldId id="637" r:id="rId34"/>
    <p:sldId id="638" r:id="rId35"/>
    <p:sldId id="639" r:id="rId36"/>
    <p:sldId id="642" r:id="rId37"/>
    <p:sldId id="640" r:id="rId38"/>
    <p:sldId id="641" r:id="rId39"/>
    <p:sldId id="643" r:id="rId40"/>
    <p:sldId id="644" r:id="rId41"/>
    <p:sldId id="646" r:id="rId42"/>
    <p:sldId id="1172" r:id="rId43"/>
    <p:sldId id="645" r:id="rId44"/>
    <p:sldId id="647" r:id="rId45"/>
    <p:sldId id="648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3728" autoAdjust="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2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33FE58CD-81C1-450C-8893-94113046A4AB}"/>
    <pc:docChg chg="custSel addSld modSld">
      <pc:chgData name="Sharma Computer Academy" userId="08476b32c11f4418" providerId="LiveId" clId="{33FE58CD-81C1-450C-8893-94113046A4AB}" dt="2021-01-20T07:55:14.913" v="278" actId="20577"/>
      <pc:docMkLst>
        <pc:docMk/>
      </pc:docMkLst>
      <pc:sldChg chg="modSp mod">
        <pc:chgData name="Sharma Computer Academy" userId="08476b32c11f4418" providerId="LiveId" clId="{33FE58CD-81C1-450C-8893-94113046A4AB}" dt="2021-01-18T15:42:19.508" v="7" actId="20577"/>
        <pc:sldMkLst>
          <pc:docMk/>
          <pc:sldMk cId="4110603856" sldId="256"/>
        </pc:sldMkLst>
        <pc:spChg chg="mod">
          <ac:chgData name="Sharma Computer Academy" userId="08476b32c11f4418" providerId="LiveId" clId="{33FE58CD-81C1-450C-8893-94113046A4AB}" dt="2021-01-18T15:42:19.508" v="7" actId="20577"/>
          <ac:spMkLst>
            <pc:docMk/>
            <pc:sldMk cId="4110603856" sldId="256"/>
            <ac:spMk id="2" creationId="{00000000-0000-0000-0000-000000000000}"/>
          </ac:spMkLst>
        </pc:spChg>
      </pc:sldChg>
      <pc:sldChg chg="modSp mod modAnim">
        <pc:chgData name="Sharma Computer Academy" userId="08476b32c11f4418" providerId="LiveId" clId="{33FE58CD-81C1-450C-8893-94113046A4AB}" dt="2021-01-20T07:11:19.819" v="222" actId="207"/>
        <pc:sldMkLst>
          <pc:docMk/>
          <pc:sldMk cId="0" sldId="568"/>
        </pc:sldMkLst>
        <pc:spChg chg="mod">
          <ac:chgData name="Sharma Computer Academy" userId="08476b32c11f4418" providerId="LiveId" clId="{33FE58CD-81C1-450C-8893-94113046A4AB}" dt="2021-01-20T06:47:00.087" v="24" actId="20577"/>
          <ac:spMkLst>
            <pc:docMk/>
            <pc:sldMk cId="0" sldId="568"/>
            <ac:spMk id="2" creationId="{00000000-0000-0000-0000-000000000000}"/>
          </ac:spMkLst>
        </pc:spChg>
        <pc:spChg chg="mod">
          <ac:chgData name="Sharma Computer Academy" userId="08476b32c11f4418" providerId="LiveId" clId="{33FE58CD-81C1-450C-8893-94113046A4AB}" dt="2021-01-20T07:11:19.819" v="222" actId="207"/>
          <ac:spMkLst>
            <pc:docMk/>
            <pc:sldMk cId="0" sldId="56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33FE58CD-81C1-450C-8893-94113046A4AB}" dt="2021-01-20T07:55:14.913" v="278" actId="20577"/>
        <pc:sldMkLst>
          <pc:docMk/>
          <pc:sldMk cId="0" sldId="648"/>
        </pc:sldMkLst>
        <pc:spChg chg="mod">
          <ac:chgData name="Sharma Computer Academy" userId="08476b32c11f4418" providerId="LiveId" clId="{33FE58CD-81C1-450C-8893-94113046A4AB}" dt="2021-01-20T07:55:14.913" v="278" actId="20577"/>
          <ac:spMkLst>
            <pc:docMk/>
            <pc:sldMk cId="0" sldId="648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33FE58CD-81C1-450C-8893-94113046A4AB}" dt="2021-01-20T07:13:18.270" v="274" actId="207"/>
        <pc:sldMkLst>
          <pc:docMk/>
          <pc:sldMk cId="0" sldId="1171"/>
        </pc:sldMkLst>
        <pc:spChg chg="mod">
          <ac:chgData name="Sharma Computer Academy" userId="08476b32c11f4418" providerId="LiveId" clId="{33FE58CD-81C1-450C-8893-94113046A4AB}" dt="2021-01-20T07:13:18.270" v="274" actId="207"/>
          <ac:spMkLst>
            <pc:docMk/>
            <pc:sldMk cId="0" sldId="1171"/>
            <ac:spMk id="3" creationId="{00000000-0000-0000-0000-000000000000}"/>
          </ac:spMkLst>
        </pc:spChg>
      </pc:sldChg>
      <pc:sldChg chg="add">
        <pc:chgData name="Sharma Computer Academy" userId="08476b32c11f4418" providerId="LiveId" clId="{33FE58CD-81C1-450C-8893-94113046A4AB}" dt="2021-01-20T06:46:54.444" v="16" actId="2890"/>
        <pc:sldMkLst>
          <pc:docMk/>
          <pc:sldMk cId="3710680554" sldId="1173"/>
        </pc:sldMkLst>
      </pc:sldChg>
      <pc:sldChg chg="modSp add modAnim">
        <pc:chgData name="Sharma Computer Academy" userId="08476b32c11f4418" providerId="LiveId" clId="{33FE58CD-81C1-450C-8893-94113046A4AB}" dt="2021-01-20T07:00:13.284" v="174"/>
        <pc:sldMkLst>
          <pc:docMk/>
          <pc:sldMk cId="831772248" sldId="1174"/>
        </pc:sldMkLst>
        <pc:spChg chg="mod">
          <ac:chgData name="Sharma Computer Academy" userId="08476b32c11f4418" providerId="LiveId" clId="{33FE58CD-81C1-450C-8893-94113046A4AB}" dt="2021-01-20T06:59:41.720" v="166" actId="113"/>
          <ac:spMkLst>
            <pc:docMk/>
            <pc:sldMk cId="831772248" sldId="1174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33FE58CD-81C1-450C-8893-94113046A4AB}" dt="2021-01-20T07:12:42.437" v="249" actId="20577"/>
        <pc:sldMkLst>
          <pc:docMk/>
          <pc:sldMk cId="1963697487" sldId="1175"/>
        </pc:sldMkLst>
        <pc:spChg chg="mod">
          <ac:chgData name="Sharma Computer Academy" userId="08476b32c11f4418" providerId="LiveId" clId="{33FE58CD-81C1-450C-8893-94113046A4AB}" dt="2021-01-20T07:00:37.850" v="189" actId="20577"/>
          <ac:spMkLst>
            <pc:docMk/>
            <pc:sldMk cId="1963697487" sldId="1175"/>
            <ac:spMk id="2" creationId="{00000000-0000-0000-0000-000000000000}"/>
          </ac:spMkLst>
        </pc:spChg>
        <pc:spChg chg="mod">
          <ac:chgData name="Sharma Computer Academy" userId="08476b32c11f4418" providerId="LiveId" clId="{33FE58CD-81C1-450C-8893-94113046A4AB}" dt="2021-01-20T07:12:42.437" v="249" actId="20577"/>
          <ac:spMkLst>
            <pc:docMk/>
            <pc:sldMk cId="1963697487" sldId="117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1/20/2021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20-01-2021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20-01-2021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20-01-2021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20-01-2021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20-01-2021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20-01-2021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20-01-2021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CHAPTER 36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Streams-Part 2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Intermediate Operations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i="1" dirty="0">
                <a:solidFill>
                  <a:srgbClr val="0070C0"/>
                </a:solidFill>
              </a:rPr>
              <a:t>One interesting point about </a:t>
            </a:r>
            <a:r>
              <a:rPr lang="en-IN" sz="2400" b="1" i="1" dirty="0">
                <a:solidFill>
                  <a:srgbClr val="C00000"/>
                </a:solidFill>
              </a:rPr>
              <a:t>intermediate operations</a:t>
            </a:r>
            <a:r>
              <a:rPr lang="en-IN" sz="2400" b="1" i="1" dirty="0">
                <a:solidFill>
                  <a:srgbClr val="0070C0"/>
                </a:solidFill>
              </a:rPr>
              <a:t> is that they are </a:t>
            </a:r>
            <a:r>
              <a:rPr lang="en-IN" sz="2400" b="1" i="1" u="sng" dirty="0">
                <a:solidFill>
                  <a:srgbClr val="00B050"/>
                </a:solidFill>
              </a:rPr>
              <a:t>lazily executed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They are </a:t>
            </a:r>
            <a:r>
              <a:rPr lang="en-IN" sz="2400" b="1" dirty="0">
                <a:solidFill>
                  <a:srgbClr val="00B050"/>
                </a:solidFill>
              </a:rPr>
              <a:t>“lazy” </a:t>
            </a:r>
            <a:r>
              <a:rPr lang="en-IN" sz="2400" dirty="0"/>
              <a:t>because the </a:t>
            </a:r>
            <a:r>
              <a:rPr lang="en-IN" sz="2400" b="1" dirty="0">
                <a:solidFill>
                  <a:srgbClr val="7030A0"/>
                </a:solidFill>
              </a:rPr>
              <a:t>actual processing </a:t>
            </a:r>
            <a:r>
              <a:rPr lang="en-IN" sz="2400" dirty="0"/>
              <a:t>will not </a:t>
            </a:r>
            <a:r>
              <a:rPr lang="en-IN" sz="2400" b="1" dirty="0">
                <a:solidFill>
                  <a:srgbClr val="002060"/>
                </a:solidFill>
              </a:rPr>
              <a:t>happen</a:t>
            </a:r>
            <a:r>
              <a:rPr lang="en-IN" sz="2400" dirty="0"/>
              <a:t> unless the </a:t>
            </a:r>
            <a:r>
              <a:rPr lang="en-IN" sz="2400" b="1" dirty="0">
                <a:solidFill>
                  <a:srgbClr val="C00000"/>
                </a:solidFill>
              </a:rPr>
              <a:t>terminal operation </a:t>
            </a:r>
            <a:r>
              <a:rPr lang="en-IN" sz="2400" dirty="0"/>
              <a:t>is present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Intermediate Operations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chemeClr val="tx2"/>
                </a:solidFill>
              </a:rPr>
              <a:t>Stream API </a:t>
            </a:r>
            <a:r>
              <a:rPr lang="en-IN" sz="2400" dirty="0"/>
              <a:t>provides the following </a:t>
            </a:r>
            <a:r>
              <a:rPr lang="en-IN" sz="2400" b="1" dirty="0">
                <a:solidFill>
                  <a:srgbClr val="7030A0"/>
                </a:solidFill>
              </a:rPr>
              <a:t>common intermediate operations:</a:t>
            </a:r>
          </a:p>
          <a:p>
            <a:endParaRPr lang="en-IN" sz="2400" b="1" dirty="0"/>
          </a:p>
          <a:p>
            <a:pPr lvl="1"/>
            <a:r>
              <a:rPr lang="en-IN" sz="1900" b="1" dirty="0">
                <a:solidFill>
                  <a:srgbClr val="0070C0"/>
                </a:solidFill>
              </a:rPr>
              <a:t>map()</a:t>
            </a:r>
          </a:p>
          <a:p>
            <a:pPr lvl="1"/>
            <a:endParaRPr lang="en-IN" sz="1900" b="1" dirty="0">
              <a:solidFill>
                <a:srgbClr val="0070C0"/>
              </a:solidFill>
            </a:endParaRPr>
          </a:p>
          <a:p>
            <a:pPr lvl="1"/>
            <a:r>
              <a:rPr lang="en-IN" sz="1900" b="1" dirty="0">
                <a:solidFill>
                  <a:srgbClr val="0070C0"/>
                </a:solidFill>
              </a:rPr>
              <a:t>filter()</a:t>
            </a:r>
          </a:p>
          <a:p>
            <a:pPr lvl="1"/>
            <a:endParaRPr lang="en-IN" sz="1900" b="1" dirty="0">
              <a:solidFill>
                <a:srgbClr val="0070C0"/>
              </a:solidFill>
            </a:endParaRPr>
          </a:p>
          <a:p>
            <a:pPr lvl="1"/>
            <a:r>
              <a:rPr lang="en-IN" sz="1900" b="1" dirty="0">
                <a:solidFill>
                  <a:srgbClr val="0070C0"/>
                </a:solidFill>
              </a:rPr>
              <a:t>sorted()</a:t>
            </a:r>
          </a:p>
          <a:p>
            <a:pPr lvl="1"/>
            <a:endParaRPr lang="en-IN" sz="1900" b="1" dirty="0">
              <a:solidFill>
                <a:srgbClr val="0070C0"/>
              </a:solidFill>
            </a:endParaRPr>
          </a:p>
          <a:p>
            <a:pPr lvl="1"/>
            <a:r>
              <a:rPr lang="en-IN" sz="1900" b="1" dirty="0">
                <a:solidFill>
                  <a:srgbClr val="0070C0"/>
                </a:solidFill>
              </a:rPr>
              <a:t>limit()</a:t>
            </a:r>
          </a:p>
          <a:p>
            <a:pPr lvl="1"/>
            <a:endParaRPr lang="en-IN" sz="1900" b="1" dirty="0">
              <a:solidFill>
                <a:srgbClr val="0070C0"/>
              </a:solidFill>
            </a:endParaRPr>
          </a:p>
          <a:p>
            <a:pPr lvl="1"/>
            <a:r>
              <a:rPr lang="en-IN" sz="1900" b="1" dirty="0">
                <a:solidFill>
                  <a:srgbClr val="0070C0"/>
                </a:solidFill>
              </a:rPr>
              <a:t>distinct()</a:t>
            </a: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</a:rPr>
              <a:t>peek()</a:t>
            </a:r>
            <a:endParaRPr lang="en-IN" sz="19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The map() Method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map() </a:t>
            </a:r>
            <a:r>
              <a:rPr lang="en-IN" sz="2400" dirty="0"/>
              <a:t>method  is an </a:t>
            </a:r>
            <a:r>
              <a:rPr lang="en-IN" sz="2400" b="1" dirty="0">
                <a:solidFill>
                  <a:srgbClr val="C00000"/>
                </a:solidFill>
              </a:rPr>
              <a:t>Intermediate Stream operation 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chemeClr val="tx2"/>
                </a:solidFill>
              </a:rPr>
              <a:t>usage of this operation </a:t>
            </a:r>
            <a:r>
              <a:rPr lang="en-IN" sz="2400" dirty="0"/>
              <a:t>is to </a:t>
            </a:r>
            <a:r>
              <a:rPr lang="en-IN" sz="2400" b="1" dirty="0">
                <a:solidFill>
                  <a:srgbClr val="00B050"/>
                </a:solidFill>
              </a:rPr>
              <a:t>apply some function </a:t>
            </a:r>
            <a:r>
              <a:rPr lang="en-IN" sz="2400" dirty="0"/>
              <a:t>on  </a:t>
            </a:r>
            <a:r>
              <a:rPr lang="en-IN" sz="2400" b="1" dirty="0">
                <a:solidFill>
                  <a:srgbClr val="7030A0"/>
                </a:solidFill>
              </a:rPr>
              <a:t>each element </a:t>
            </a:r>
            <a:r>
              <a:rPr lang="en-IN" sz="2400" dirty="0"/>
              <a:t>in the </a:t>
            </a:r>
            <a:r>
              <a:rPr lang="en-IN" sz="2400" b="1" dirty="0">
                <a:solidFill>
                  <a:srgbClr val="00B050"/>
                </a:solidFill>
              </a:rPr>
              <a:t>stream</a:t>
            </a:r>
            <a:r>
              <a:rPr lang="en-IN" sz="2400" dirty="0"/>
              <a:t> and return a </a:t>
            </a:r>
            <a:r>
              <a:rPr lang="en-IN" sz="2400" b="1" dirty="0">
                <a:solidFill>
                  <a:srgbClr val="7030A0"/>
                </a:solidFill>
              </a:rPr>
              <a:t>new value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The map() Method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prototype</a:t>
            </a:r>
            <a:r>
              <a:rPr lang="en-IN" sz="2400" dirty="0"/>
              <a:t> of this </a:t>
            </a:r>
            <a:r>
              <a:rPr lang="en-IN" sz="2400" b="1" dirty="0">
                <a:solidFill>
                  <a:srgbClr val="C00000"/>
                </a:solidFill>
              </a:rPr>
              <a:t>method</a:t>
            </a:r>
            <a:r>
              <a:rPr lang="en-IN" sz="2400" dirty="0"/>
              <a:t> is :</a:t>
            </a:r>
          </a:p>
          <a:p>
            <a:pPr lvl="1"/>
            <a:endParaRPr lang="en-IN" sz="2000" b="1" dirty="0">
              <a:solidFill>
                <a:srgbClr val="0070C0"/>
              </a:solidFill>
            </a:endParaRPr>
          </a:p>
          <a:p>
            <a:pPr lvl="1"/>
            <a:endParaRPr lang="en-IN" sz="2000" b="1" dirty="0">
              <a:solidFill>
                <a:srgbClr val="0070C0"/>
              </a:solidFill>
            </a:endParaRPr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&lt;R&gt; Stream&lt;R&gt; map(Function&lt;T,R&gt; </a:t>
            </a:r>
            <a:r>
              <a:rPr lang="en-IN" sz="2000" b="1" dirty="0" err="1">
                <a:solidFill>
                  <a:srgbClr val="0070C0"/>
                </a:solidFill>
              </a:rPr>
              <a:t>mapper</a:t>
            </a:r>
            <a:r>
              <a:rPr lang="en-IN" sz="2000" b="1" dirty="0">
                <a:solidFill>
                  <a:srgbClr val="0070C0"/>
                </a:solidFill>
              </a:rPr>
              <a:t>)</a:t>
            </a:r>
          </a:p>
          <a:p>
            <a:pPr lvl="1"/>
            <a:endParaRPr lang="en-US" sz="1900" dirty="0"/>
          </a:p>
          <a:p>
            <a:endParaRPr lang="en-IN" sz="2400" dirty="0"/>
          </a:p>
          <a:p>
            <a:r>
              <a:rPr lang="en-IN" sz="2400" b="1" dirty="0">
                <a:solidFill>
                  <a:schemeClr val="tx2"/>
                </a:solidFill>
              </a:rPr>
              <a:t>As we can observe </a:t>
            </a:r>
            <a:r>
              <a:rPr lang="en-IN" sz="2400" dirty="0"/>
              <a:t>, the </a:t>
            </a:r>
            <a:r>
              <a:rPr lang="en-IN" sz="2400" b="1" dirty="0">
                <a:solidFill>
                  <a:srgbClr val="0070C0"/>
                </a:solidFill>
              </a:rPr>
              <a:t>map() </a:t>
            </a:r>
            <a:r>
              <a:rPr lang="en-IN" sz="2400" dirty="0"/>
              <a:t>method takes a </a:t>
            </a:r>
            <a:r>
              <a:rPr lang="en-IN" sz="2400" b="1" dirty="0">
                <a:solidFill>
                  <a:srgbClr val="C00000"/>
                </a:solidFill>
              </a:rPr>
              <a:t>Function</a:t>
            </a:r>
            <a:r>
              <a:rPr lang="en-IN" sz="2400" dirty="0"/>
              <a:t>, which is called </a:t>
            </a:r>
            <a:r>
              <a:rPr lang="en-IN" sz="2400" b="1" dirty="0">
                <a:solidFill>
                  <a:srgbClr val="00B050"/>
                </a:solidFill>
              </a:rPr>
              <a:t>for each value </a:t>
            </a:r>
            <a:r>
              <a:rPr lang="en-IN" sz="2400" dirty="0"/>
              <a:t>in the </a:t>
            </a:r>
            <a:r>
              <a:rPr lang="en-IN" sz="2400" b="1" dirty="0">
                <a:solidFill>
                  <a:srgbClr val="0070C0"/>
                </a:solidFill>
              </a:rPr>
              <a:t>input stream </a:t>
            </a:r>
            <a:r>
              <a:rPr lang="en-IN" sz="2400" dirty="0"/>
              <a:t>and produces </a:t>
            </a:r>
            <a:r>
              <a:rPr lang="en-IN" sz="2400" b="1" dirty="0">
                <a:solidFill>
                  <a:srgbClr val="00B050"/>
                </a:solidFill>
              </a:rPr>
              <a:t>one result value</a:t>
            </a:r>
            <a:r>
              <a:rPr lang="en-IN" sz="2400" dirty="0"/>
              <a:t>, which is sent to </a:t>
            </a:r>
            <a:r>
              <a:rPr lang="en-IN" sz="2400" b="1" dirty="0">
                <a:solidFill>
                  <a:srgbClr val="0070C0"/>
                </a:solidFill>
              </a:rPr>
              <a:t>the output stream.</a:t>
            </a:r>
          </a:p>
          <a:p>
            <a:pPr lvl="1"/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Example 1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Suppose</a:t>
            </a:r>
            <a:r>
              <a:rPr lang="en-US" sz="2400" dirty="0"/>
              <a:t> we have an </a:t>
            </a:r>
            <a:r>
              <a:rPr lang="en-US" sz="2400" b="1" dirty="0" err="1">
                <a:solidFill>
                  <a:srgbClr val="00B050"/>
                </a:solidFill>
              </a:rPr>
              <a:t>ArrayList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Strings </a:t>
            </a:r>
            <a:r>
              <a:rPr lang="en-US" sz="2400" dirty="0"/>
              <a:t>as shown below: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Now , </a:t>
            </a:r>
            <a:r>
              <a:rPr lang="en-US" sz="2400" b="1" dirty="0">
                <a:solidFill>
                  <a:srgbClr val="C00000"/>
                </a:solidFill>
              </a:rPr>
              <a:t>let’s say  </a:t>
            </a:r>
            <a:r>
              <a:rPr lang="en-US" sz="2400" dirty="0"/>
              <a:t>we want to </a:t>
            </a:r>
            <a:r>
              <a:rPr lang="en-US" sz="2400" b="1" dirty="0">
                <a:solidFill>
                  <a:srgbClr val="7030A0"/>
                </a:solidFill>
              </a:rPr>
              <a:t>extract first 3 letters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00B050"/>
                </a:solidFill>
              </a:rPr>
              <a:t>each name.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chemeClr val="tx2"/>
                </a:solidFill>
              </a:rPr>
              <a:t>For such operations </a:t>
            </a:r>
            <a:r>
              <a:rPr lang="en-US" sz="2400" dirty="0"/>
              <a:t>we can use the </a:t>
            </a:r>
            <a:r>
              <a:rPr lang="en-US" sz="2400" b="1" dirty="0">
                <a:solidFill>
                  <a:srgbClr val="0070C0"/>
                </a:solidFill>
              </a:rPr>
              <a:t>map() </a:t>
            </a:r>
            <a:r>
              <a:rPr lang="en-US" sz="2400" dirty="0"/>
              <a:t>method.</a:t>
            </a:r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514542" y="2854107"/>
            <a:ext cx="6843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List&lt;String&gt;names=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("Ravi",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Amit","Sumit","Deepak","Jayant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Example 1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1643050"/>
            <a:ext cx="86439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List&lt;String&gt;names=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("Ravi",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Amit","Sumit","Deepak","Jayant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endParaRPr lang="en-US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1: Obtain a stream from list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&lt;String&gt;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names.stream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US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endParaRPr lang="en-US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2: Apply operation on every element to get first 3 letters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&lt;String&gt;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firstThree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=nameStream.map(s-&gt;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s.substring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(0,3));</a:t>
            </a:r>
            <a:endParaRPr lang="en-IN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Example 2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As another example </a:t>
            </a:r>
            <a:r>
              <a:rPr lang="en-US" sz="2400" dirty="0"/>
              <a:t>, suppose we want to </a:t>
            </a:r>
            <a:r>
              <a:rPr lang="en-US" sz="2400" b="1" dirty="0">
                <a:solidFill>
                  <a:srgbClr val="00B050"/>
                </a:solidFill>
              </a:rPr>
              <a:t>convert</a:t>
            </a:r>
            <a:r>
              <a:rPr lang="en-US" sz="2400" dirty="0"/>
              <a:t> all the </a:t>
            </a:r>
            <a:r>
              <a:rPr lang="en-US" sz="2400" b="1" dirty="0">
                <a:solidFill>
                  <a:srgbClr val="C00000"/>
                </a:solidFill>
              </a:rPr>
              <a:t>names</a:t>
            </a:r>
            <a:r>
              <a:rPr lang="en-US" sz="2400" dirty="0"/>
              <a:t> in the </a:t>
            </a:r>
            <a:r>
              <a:rPr lang="en-US" sz="2400" b="1" dirty="0">
                <a:solidFill>
                  <a:srgbClr val="0070C0"/>
                </a:solidFill>
              </a:rPr>
              <a:t>List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002060"/>
                </a:solidFill>
              </a:rPr>
              <a:t>upper case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For this </a:t>
            </a:r>
            <a:r>
              <a:rPr lang="en-US" sz="2400" b="1" dirty="0">
                <a:solidFill>
                  <a:srgbClr val="C00000"/>
                </a:solidFill>
              </a:rPr>
              <a:t>our code </a:t>
            </a:r>
            <a:r>
              <a:rPr lang="en-US" sz="2400" dirty="0"/>
              <a:t>will be : 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3429000"/>
            <a:ext cx="86439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List&lt;String&gt;names=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("Ravi",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Amit","Sumit","Deepak","Jayant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endParaRPr lang="en-US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1: Obtain a stream from list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&lt;String&gt;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names.stream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US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2: Apply operation on every element to convert to capital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&lt;String&gt;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upperNames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=nameStream.map(s-&gt;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s.toUpperCase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());</a:t>
            </a:r>
            <a:endParaRPr lang="en-IN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Example 3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We also </a:t>
            </a:r>
            <a:r>
              <a:rPr lang="en-US" sz="2400" dirty="0"/>
              <a:t>can </a:t>
            </a:r>
            <a:r>
              <a:rPr lang="en-US" sz="2400" b="1" dirty="0">
                <a:solidFill>
                  <a:srgbClr val="00B050"/>
                </a:solidFill>
              </a:rPr>
              <a:t>chain</a:t>
            </a:r>
            <a:r>
              <a:rPr lang="en-US" sz="2400" dirty="0"/>
              <a:t> the previous </a:t>
            </a:r>
            <a:r>
              <a:rPr lang="en-US" sz="2400" b="1" dirty="0">
                <a:solidFill>
                  <a:srgbClr val="7030A0"/>
                </a:solidFill>
              </a:rPr>
              <a:t>2 operations </a:t>
            </a:r>
            <a:r>
              <a:rPr lang="en-US" sz="2400" dirty="0"/>
              <a:t>to obtain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first 3 letters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0070C0"/>
                </a:solidFill>
              </a:rPr>
              <a:t>every name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002060"/>
                </a:solidFill>
              </a:rPr>
              <a:t>upper case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2643182"/>
            <a:ext cx="86439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List&lt;String&gt;names=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("Ravi",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Amit","Sumit","Deepak","Jayant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endParaRPr lang="en-US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1: Obtain a stream from list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&lt;String&gt;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names.stream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2: Apply operation on every element to get first 3 letters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&lt;String&gt;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firstThree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=nameStream.map(s-&gt;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s.substring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(0,3));</a:t>
            </a:r>
            <a:endParaRPr lang="en-IN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US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2: Apply operation on every element to convert to capital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&lt;String&gt;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upperNames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=firstThree.map(s-&gt;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s.toUpperCase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());</a:t>
            </a:r>
            <a:endParaRPr lang="en-IN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Example 3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8" name="TextBox 7"/>
          <p:cNvSpPr txBox="1"/>
          <p:nvPr/>
        </p:nvSpPr>
        <p:spPr>
          <a:xfrm>
            <a:off x="142844" y="1428736"/>
            <a:ext cx="86439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List&lt;String&gt;names=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("Ravi",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Amit","Sumit","Deepak","Jayant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endParaRPr lang="en-US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1: Obtain a stream from list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&lt;String&gt;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names.stream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2: Apply operation on every element to get first 3 letters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&lt;String&gt;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firstThree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=nameStream.map(s-&gt;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s.substring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(0,3));</a:t>
            </a: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3: Apply operation on every element to convert to capital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&lt;String&gt;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upperNames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=firstThree.map(s-&gt;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s.toUpperCase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());</a:t>
            </a:r>
            <a:endParaRPr lang="en-IN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US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OR (Combining all three steps)</a:t>
            </a:r>
            <a:endParaRPr lang="en-IN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All steps chained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&lt;String&gt;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upperNames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names.stream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     .map(s-&gt;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s.substring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(0,3))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     .map(s-&gt;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s.toUpperCase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());</a:t>
            </a:r>
            <a:endParaRPr lang="en-IN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Example 4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Convert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B050"/>
                </a:solidFill>
              </a:rPr>
              <a:t>each element </a:t>
            </a:r>
            <a:r>
              <a:rPr lang="en-US" sz="2400" dirty="0"/>
              <a:t>of the following </a:t>
            </a:r>
            <a:r>
              <a:rPr lang="en-US" sz="2400" b="1" dirty="0">
                <a:solidFill>
                  <a:srgbClr val="C00000"/>
                </a:solidFill>
              </a:rPr>
              <a:t>List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7030A0"/>
                </a:solidFill>
              </a:rPr>
              <a:t>String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7030A0"/>
                </a:solidFill>
              </a:rPr>
              <a:t>Integer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b="1" u="sng" dirty="0"/>
              <a:t>Solution: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2786058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listOfStrings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("1“,"2“,"3“,"4","5");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4577372"/>
            <a:ext cx="8643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listOfStrings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("1","2","3","4","5");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Stream&lt;Integer&gt;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numStream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listOfStrings.stream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                  .map(s-&gt;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Integer.parseInt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(s));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Streams-Part 2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</a:t>
            </a:r>
            <a:r>
              <a:rPr lang="en-US" sz="4000" b="1">
                <a:solidFill>
                  <a:srgbClr val="00B050"/>
                </a:solidFill>
              </a:rPr>
              <a:t>An Abstract Layer!</a:t>
            </a:r>
            <a:r>
              <a:rPr lang="en-US" sz="4000" b="1"/>
              <a:t>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Example 5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Square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B050"/>
                </a:solidFill>
              </a:rPr>
              <a:t>each element </a:t>
            </a:r>
            <a:r>
              <a:rPr lang="en-US" sz="2400" dirty="0"/>
              <a:t>of the following </a:t>
            </a:r>
            <a:r>
              <a:rPr lang="en-US" sz="2400" b="1" dirty="0">
                <a:solidFill>
                  <a:srgbClr val="C00000"/>
                </a:solidFill>
              </a:rPr>
              <a:t>List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7030A0"/>
                </a:solidFill>
              </a:rPr>
              <a:t>String</a:t>
            </a:r>
            <a:r>
              <a:rPr lang="en-US" sz="2400" dirty="0"/>
              <a:t> after converting it to </a:t>
            </a:r>
            <a:r>
              <a:rPr lang="en-US" sz="2400" b="1" dirty="0">
                <a:solidFill>
                  <a:srgbClr val="7030A0"/>
                </a:solidFill>
              </a:rPr>
              <a:t>Integer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b="1" u="sng" dirty="0"/>
              <a:t>Solution: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2786058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listOfStrings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("1“,"2“,"3“,"4","5");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4577372"/>
            <a:ext cx="86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listOfStrings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("1","2","3","4","5");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Stream&lt;Integer&gt;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numSquare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listOfStrings.stream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          .map(s-&gt;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Integer.parseInt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(s))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        .map(n-&gt;n*n);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The filter() Method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C00000"/>
                </a:solidFill>
              </a:rPr>
              <a:t>Java Stream </a:t>
            </a:r>
            <a:r>
              <a:rPr lang="en-IN" sz="2400" dirty="0"/>
              <a:t>method </a:t>
            </a:r>
            <a:r>
              <a:rPr lang="en-IN" sz="2400" b="1" dirty="0">
                <a:solidFill>
                  <a:srgbClr val="0070C0"/>
                </a:solidFill>
              </a:rPr>
              <a:t>filter()</a:t>
            </a:r>
            <a:r>
              <a:rPr lang="en-IN" sz="2400" dirty="0"/>
              <a:t> can be used to </a:t>
            </a:r>
            <a:r>
              <a:rPr lang="en-IN" sz="2400" b="1" dirty="0">
                <a:solidFill>
                  <a:srgbClr val="00B050"/>
                </a:solidFill>
              </a:rPr>
              <a:t>filter out elements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dirty="0"/>
              <a:t>from a </a:t>
            </a:r>
            <a:r>
              <a:rPr lang="en-IN" sz="2400" b="1" dirty="0">
                <a:solidFill>
                  <a:srgbClr val="7030A0"/>
                </a:solidFill>
              </a:rPr>
              <a:t>Java Stream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 </a:t>
            </a:r>
            <a:r>
              <a:rPr lang="en-IN" sz="2400" b="1" dirty="0">
                <a:solidFill>
                  <a:srgbClr val="0070C0"/>
                </a:solidFill>
              </a:rPr>
              <a:t>filter()</a:t>
            </a:r>
            <a:r>
              <a:rPr lang="en-IN" sz="2400" dirty="0"/>
              <a:t> method takes a </a:t>
            </a:r>
            <a:r>
              <a:rPr lang="en-IN" sz="2400" b="1" dirty="0">
                <a:solidFill>
                  <a:srgbClr val="C00000"/>
                </a:solidFill>
              </a:rPr>
              <a:t>Predicate</a:t>
            </a:r>
            <a:r>
              <a:rPr lang="en-IN" sz="2400" dirty="0"/>
              <a:t> which is </a:t>
            </a:r>
            <a:r>
              <a:rPr lang="en-IN" sz="2400" b="1" dirty="0">
                <a:solidFill>
                  <a:srgbClr val="002060"/>
                </a:solidFill>
              </a:rPr>
              <a:t>called </a:t>
            </a:r>
            <a:r>
              <a:rPr lang="en-IN" sz="2400" dirty="0"/>
              <a:t>for </a:t>
            </a:r>
            <a:r>
              <a:rPr lang="en-IN" sz="2400" b="1" dirty="0">
                <a:solidFill>
                  <a:srgbClr val="00B050"/>
                </a:solidFill>
              </a:rPr>
              <a:t>each element </a:t>
            </a:r>
            <a:r>
              <a:rPr lang="en-IN" sz="2400" dirty="0"/>
              <a:t>in the </a:t>
            </a:r>
            <a:r>
              <a:rPr lang="en-IN" sz="2400" b="1" dirty="0">
                <a:solidFill>
                  <a:srgbClr val="7030A0"/>
                </a:solidFill>
              </a:rPr>
              <a:t>stream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If the </a:t>
            </a:r>
            <a:r>
              <a:rPr lang="en-IN" sz="2400" b="1" dirty="0">
                <a:solidFill>
                  <a:srgbClr val="C00000"/>
                </a:solidFill>
              </a:rPr>
              <a:t>Predicate</a:t>
            </a:r>
            <a:r>
              <a:rPr lang="en-IN" sz="2400" dirty="0"/>
              <a:t> returns </a:t>
            </a:r>
            <a:r>
              <a:rPr lang="en-IN" sz="2400" b="1" dirty="0">
                <a:solidFill>
                  <a:srgbClr val="0070C0"/>
                </a:solidFill>
              </a:rPr>
              <a:t>true</a:t>
            </a:r>
            <a:r>
              <a:rPr lang="en-IN" sz="2400" dirty="0"/>
              <a:t> then the </a:t>
            </a:r>
            <a:r>
              <a:rPr lang="en-IN" sz="2400" b="1" dirty="0">
                <a:solidFill>
                  <a:srgbClr val="002060"/>
                </a:solidFill>
              </a:rPr>
              <a:t>element </a:t>
            </a:r>
            <a:r>
              <a:rPr lang="en-IN" sz="2400" dirty="0"/>
              <a:t>is </a:t>
            </a:r>
            <a:r>
              <a:rPr lang="en-IN" sz="2400" b="1" dirty="0">
                <a:solidFill>
                  <a:schemeClr val="bg2">
                    <a:lumMod val="25000"/>
                  </a:schemeClr>
                </a:solidFill>
              </a:rPr>
              <a:t>included </a:t>
            </a:r>
            <a:r>
              <a:rPr lang="en-IN" sz="2400" dirty="0"/>
              <a:t>in the resulting </a:t>
            </a:r>
            <a:r>
              <a:rPr lang="en-IN" sz="2400" b="1" dirty="0">
                <a:solidFill>
                  <a:srgbClr val="7030A0"/>
                </a:solidFill>
              </a:rPr>
              <a:t>Stream</a:t>
            </a:r>
            <a:r>
              <a:rPr lang="en-IN" sz="2400" dirty="0"/>
              <a:t>, and if the </a:t>
            </a:r>
            <a:r>
              <a:rPr lang="en-IN" sz="2400" b="1" dirty="0">
                <a:solidFill>
                  <a:srgbClr val="C00000"/>
                </a:solidFill>
              </a:rPr>
              <a:t>Predicate</a:t>
            </a:r>
            <a:r>
              <a:rPr lang="en-IN" sz="2400" dirty="0"/>
              <a:t> returns </a:t>
            </a:r>
            <a:r>
              <a:rPr lang="en-IN" sz="2400" b="1" dirty="0">
                <a:solidFill>
                  <a:srgbClr val="0070C0"/>
                </a:solidFill>
              </a:rPr>
              <a:t>false </a:t>
            </a:r>
            <a:r>
              <a:rPr lang="en-IN" sz="2400" dirty="0"/>
              <a:t>, the </a:t>
            </a:r>
            <a:r>
              <a:rPr lang="en-IN" sz="2400" b="1" dirty="0">
                <a:solidFill>
                  <a:schemeClr val="bg2">
                    <a:lumMod val="25000"/>
                  </a:schemeClr>
                </a:solidFill>
              </a:rPr>
              <a:t>element is not included </a:t>
            </a:r>
            <a:r>
              <a:rPr lang="en-IN" sz="2400" dirty="0"/>
              <a:t>in the resulting </a:t>
            </a:r>
            <a:r>
              <a:rPr lang="en-IN" sz="2400" b="1" dirty="0">
                <a:solidFill>
                  <a:srgbClr val="7030A0"/>
                </a:solidFill>
              </a:rPr>
              <a:t>stream</a:t>
            </a:r>
            <a:r>
              <a:rPr lang="en-IN" sz="2400" dirty="0"/>
              <a:t>.</a:t>
            </a:r>
            <a:endParaRPr lang="en-IN" sz="19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The filter() Method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chemeClr val="bg2">
                    <a:lumMod val="25000"/>
                  </a:schemeClr>
                </a:solidFill>
              </a:rPr>
              <a:t>prototype</a:t>
            </a:r>
            <a:r>
              <a:rPr lang="en-IN" sz="2400" dirty="0"/>
              <a:t> of this </a:t>
            </a:r>
            <a:r>
              <a:rPr lang="en-IN" sz="2400" b="1" dirty="0">
                <a:solidFill>
                  <a:srgbClr val="C00000"/>
                </a:solidFill>
              </a:rPr>
              <a:t>method</a:t>
            </a:r>
            <a:r>
              <a:rPr lang="en-IN" sz="2400" dirty="0"/>
              <a:t> is :</a:t>
            </a:r>
          </a:p>
          <a:p>
            <a:pPr lvl="1"/>
            <a:endParaRPr lang="en-IN" sz="2000" b="1" dirty="0">
              <a:solidFill>
                <a:srgbClr val="0070C0"/>
              </a:solidFill>
            </a:endParaRPr>
          </a:p>
          <a:p>
            <a:pPr lvl="1"/>
            <a:endParaRPr lang="en-IN" sz="2000" b="1" dirty="0">
              <a:solidFill>
                <a:srgbClr val="0070C0"/>
              </a:solidFill>
            </a:endParaRPr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&lt;Stream&lt;T&gt; filter(Predicate&lt;T&gt; predicate)</a:t>
            </a:r>
          </a:p>
          <a:p>
            <a:pPr lvl="1"/>
            <a:endParaRPr lang="en-US" sz="1900" dirty="0"/>
          </a:p>
          <a:p>
            <a:endParaRPr lang="en-IN" sz="2400" dirty="0"/>
          </a:p>
          <a:p>
            <a:r>
              <a:rPr lang="en-IN" sz="2400" b="1" dirty="0">
                <a:solidFill>
                  <a:schemeClr val="tx2"/>
                </a:solidFill>
              </a:rPr>
              <a:t>As we can observe </a:t>
            </a:r>
            <a:r>
              <a:rPr lang="en-IN" sz="2400" dirty="0"/>
              <a:t>, the </a:t>
            </a:r>
            <a:r>
              <a:rPr lang="en-IN" sz="2400" b="1" dirty="0">
                <a:solidFill>
                  <a:srgbClr val="0070C0"/>
                </a:solidFill>
              </a:rPr>
              <a:t>filter() </a:t>
            </a:r>
            <a:r>
              <a:rPr lang="en-IN" sz="2400" dirty="0"/>
              <a:t>method takes a </a:t>
            </a:r>
            <a:r>
              <a:rPr lang="en-IN" sz="2400" b="1" dirty="0">
                <a:solidFill>
                  <a:srgbClr val="C00000"/>
                </a:solidFill>
              </a:rPr>
              <a:t>Predicate</a:t>
            </a:r>
            <a:r>
              <a:rPr lang="en-IN" sz="2400" dirty="0"/>
              <a:t>, which is called </a:t>
            </a:r>
            <a:r>
              <a:rPr lang="en-IN" sz="2400" b="1" dirty="0">
                <a:solidFill>
                  <a:srgbClr val="00B050"/>
                </a:solidFill>
              </a:rPr>
              <a:t>for each value </a:t>
            </a:r>
            <a:r>
              <a:rPr lang="en-IN" sz="2400" dirty="0"/>
              <a:t>in the </a:t>
            </a:r>
            <a:r>
              <a:rPr lang="en-IN" sz="2400" b="1" dirty="0">
                <a:solidFill>
                  <a:srgbClr val="0070C0"/>
                </a:solidFill>
              </a:rPr>
              <a:t>input stream </a:t>
            </a:r>
            <a:r>
              <a:rPr lang="en-IN" sz="2400" dirty="0"/>
              <a:t>and if the </a:t>
            </a:r>
            <a:r>
              <a:rPr lang="en-IN" sz="2400" b="1" dirty="0">
                <a:solidFill>
                  <a:srgbClr val="C00000"/>
                </a:solidFill>
              </a:rPr>
              <a:t>Predicate</a:t>
            </a:r>
            <a:r>
              <a:rPr lang="en-IN" sz="2400" dirty="0"/>
              <a:t> returns </a:t>
            </a:r>
            <a:r>
              <a:rPr lang="en-IN" sz="2400" b="1" dirty="0">
                <a:solidFill>
                  <a:srgbClr val="0070C0"/>
                </a:solidFill>
              </a:rPr>
              <a:t>true</a:t>
            </a:r>
            <a:r>
              <a:rPr lang="en-IN" sz="2400" dirty="0"/>
              <a:t> , the </a:t>
            </a:r>
            <a:r>
              <a:rPr lang="en-IN" sz="2400" b="1" dirty="0">
                <a:solidFill>
                  <a:schemeClr val="tx2"/>
                </a:solidFill>
              </a:rPr>
              <a:t>element becomes </a:t>
            </a:r>
            <a:r>
              <a:rPr lang="en-IN" sz="2400" dirty="0"/>
              <a:t>a </a:t>
            </a:r>
            <a:r>
              <a:rPr lang="en-IN" sz="2400" b="1" dirty="0">
                <a:solidFill>
                  <a:srgbClr val="7030A0"/>
                </a:solidFill>
              </a:rPr>
              <a:t>part of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00B050"/>
                </a:solidFill>
              </a:rPr>
              <a:t>new stream </a:t>
            </a:r>
            <a:r>
              <a:rPr lang="en-IN" sz="2400" dirty="0"/>
              <a:t>to be </a:t>
            </a:r>
            <a:r>
              <a:rPr lang="en-IN" sz="2400" b="1" dirty="0">
                <a:solidFill>
                  <a:srgbClr val="002060"/>
                </a:solidFill>
              </a:rPr>
              <a:t>returned</a:t>
            </a:r>
            <a:r>
              <a:rPr lang="en-IN" sz="2400" dirty="0"/>
              <a:t> otherwise it is </a:t>
            </a:r>
            <a:r>
              <a:rPr lang="en-IN" sz="2400" b="1" dirty="0">
                <a:solidFill>
                  <a:srgbClr val="00B050"/>
                </a:solidFill>
              </a:rPr>
              <a:t>dropped</a:t>
            </a:r>
            <a:r>
              <a:rPr lang="en-IN" sz="2400" dirty="0"/>
              <a:t>.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Example 6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Suppose we have </a:t>
            </a:r>
            <a:r>
              <a:rPr lang="en-US" sz="2400" dirty="0"/>
              <a:t>an </a:t>
            </a:r>
            <a:r>
              <a:rPr lang="en-US" sz="2400" b="1" dirty="0" err="1">
                <a:solidFill>
                  <a:srgbClr val="00B050"/>
                </a:solidFill>
              </a:rPr>
              <a:t>ArrayList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Integers </a:t>
            </a:r>
            <a:r>
              <a:rPr lang="en-US" sz="2400" dirty="0"/>
              <a:t>as shown below: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Now let’s say  </a:t>
            </a:r>
            <a:r>
              <a:rPr lang="en-US" sz="2400" dirty="0"/>
              <a:t>we want to </a:t>
            </a:r>
            <a:r>
              <a:rPr lang="en-US" sz="2400" b="1" dirty="0">
                <a:solidFill>
                  <a:srgbClr val="7030A0"/>
                </a:solidFill>
              </a:rPr>
              <a:t>extract only those numbers </a:t>
            </a:r>
            <a:r>
              <a:rPr lang="en-US" sz="2400" dirty="0"/>
              <a:t>from </a:t>
            </a:r>
            <a:r>
              <a:rPr lang="en-US" sz="2400" b="1" dirty="0">
                <a:solidFill>
                  <a:srgbClr val="C00000"/>
                </a:solidFill>
              </a:rPr>
              <a:t>this list </a:t>
            </a:r>
            <a:r>
              <a:rPr lang="en-US" sz="2400" dirty="0"/>
              <a:t>which are </a:t>
            </a:r>
            <a:r>
              <a:rPr lang="en-US" sz="2400" b="1" dirty="0">
                <a:solidFill>
                  <a:srgbClr val="00B050"/>
                </a:solidFill>
              </a:rPr>
              <a:t>divisible by 5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For such operations </a:t>
            </a:r>
            <a:r>
              <a:rPr lang="en-US" sz="2400" dirty="0"/>
              <a:t>we can use the </a:t>
            </a:r>
            <a:r>
              <a:rPr lang="en-US" sz="2400" b="1" dirty="0">
                <a:solidFill>
                  <a:srgbClr val="0070C0"/>
                </a:solidFill>
              </a:rPr>
              <a:t>filter() </a:t>
            </a:r>
            <a:r>
              <a:rPr lang="en-US" sz="2400" dirty="0"/>
              <a:t>method.</a:t>
            </a:r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514542" y="2854107"/>
            <a:ext cx="740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List&lt;Integer&gt;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(3, 4, 6, 12, 20);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Example 6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1643050"/>
            <a:ext cx="86439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List&lt;Integer&gt;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(3, 4, 6, 12, 20); </a:t>
            </a:r>
          </a:p>
          <a:p>
            <a:endParaRPr lang="en-US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1: Obtain a stream from list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&lt;Integer&gt;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numList.stream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2: Apply operation on every element to get desired </a:t>
            </a:r>
            <a:r>
              <a:rPr lang="en-US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elem</a:t>
            </a:r>
            <a:endParaRPr lang="en-US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&lt;Integer&gt;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multipleOfFive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numStream</a:t>
            </a:r>
            <a:endParaRPr lang="en-US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                 .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filter(num -&gt; num % 5 == 0)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IN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OR ( we can use chaining)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&lt;Integer&gt;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multipleOfFive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numList.stream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                 .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filter(num -&gt; num % 5 == 0)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IN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Example 7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From the given </a:t>
            </a:r>
            <a:r>
              <a:rPr lang="en-US" sz="2400" b="1" dirty="0">
                <a:solidFill>
                  <a:srgbClr val="C00000"/>
                </a:solidFill>
              </a:rPr>
              <a:t>List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Strings</a:t>
            </a:r>
            <a:r>
              <a:rPr lang="en-US" sz="2400" dirty="0"/>
              <a:t> , </a:t>
            </a:r>
            <a:r>
              <a:rPr lang="en-US" sz="2400" b="1" dirty="0">
                <a:solidFill>
                  <a:srgbClr val="7030A0"/>
                </a:solidFill>
              </a:rPr>
              <a:t>filter out </a:t>
            </a:r>
            <a:r>
              <a:rPr lang="en-US" sz="2400" dirty="0"/>
              <a:t>those elements which </a:t>
            </a:r>
            <a:r>
              <a:rPr lang="en-US" sz="2400" b="1" dirty="0">
                <a:solidFill>
                  <a:srgbClr val="00B050"/>
                </a:solidFill>
              </a:rPr>
              <a:t>begin with </a:t>
            </a:r>
            <a:r>
              <a:rPr lang="en-US" sz="2400" dirty="0"/>
              <a:t>an </a:t>
            </a:r>
            <a:r>
              <a:rPr lang="en-US" sz="2400" b="1" dirty="0">
                <a:solidFill>
                  <a:srgbClr val="7030A0"/>
                </a:solidFill>
              </a:rPr>
              <a:t>upper case </a:t>
            </a:r>
            <a:r>
              <a:rPr lang="en-US" sz="2400" dirty="0"/>
              <a:t>letter</a:t>
            </a:r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b="1" u="sng" dirty="0"/>
              <a:t>Solution: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2786058"/>
            <a:ext cx="8643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List&lt;String&gt;names=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ravi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Amit","Sumit",“deepak","Jayant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282" y="4577372"/>
            <a:ext cx="86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List&lt;String&gt;names=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ravi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Amit","Sumit",“deepak","Jayant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Stream&lt;String&gt;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upperStream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names.stream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.filter(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-&gt;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Character.isUpperCase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str.charAt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(0)));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The sorted() Method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Java Stream </a:t>
            </a:r>
            <a:r>
              <a:rPr lang="en-IN" sz="2400" dirty="0"/>
              <a:t>method </a:t>
            </a:r>
            <a:r>
              <a:rPr lang="en-IN" sz="2400" b="1" dirty="0">
                <a:solidFill>
                  <a:srgbClr val="0070C0"/>
                </a:solidFill>
              </a:rPr>
              <a:t>sorted()</a:t>
            </a:r>
            <a:r>
              <a:rPr lang="en-IN" sz="2400" dirty="0"/>
              <a:t> method can be used to get a </a:t>
            </a:r>
            <a:r>
              <a:rPr lang="en-IN" sz="2400" b="1" dirty="0">
                <a:solidFill>
                  <a:srgbClr val="C00000"/>
                </a:solidFill>
              </a:rPr>
              <a:t>sorted view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rgbClr val="00B050"/>
                </a:solidFill>
              </a:rPr>
              <a:t>stream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C00000"/>
                </a:solidFill>
              </a:rPr>
              <a:t>The elements 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rgbClr val="00B050"/>
                </a:solidFill>
              </a:rPr>
              <a:t>sorted</a:t>
            </a:r>
            <a:r>
              <a:rPr lang="en-IN" sz="2400" dirty="0"/>
              <a:t> in </a:t>
            </a:r>
            <a:r>
              <a:rPr lang="en-IN" sz="2400" b="1" dirty="0">
                <a:solidFill>
                  <a:srgbClr val="7030A0"/>
                </a:solidFill>
              </a:rPr>
              <a:t>natural order </a:t>
            </a:r>
            <a:r>
              <a:rPr lang="en-IN" sz="2400" dirty="0"/>
              <a:t>unless we pass a custom </a:t>
            </a:r>
            <a:r>
              <a:rPr lang="en-IN" sz="2400" b="1" dirty="0">
                <a:solidFill>
                  <a:srgbClr val="C00000"/>
                </a:solidFill>
              </a:rPr>
              <a:t>Comparator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pPr>
              <a:buNone/>
            </a:pPr>
            <a:br>
              <a:rPr lang="en-IN" sz="2400" dirty="0"/>
            </a:br>
            <a:endParaRPr lang="en-IN" sz="19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The sorted () Method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The method </a:t>
            </a:r>
            <a:r>
              <a:rPr lang="en-IN" sz="2400" dirty="0"/>
              <a:t>is </a:t>
            </a:r>
            <a:r>
              <a:rPr lang="en-IN" sz="2400" b="1" dirty="0">
                <a:solidFill>
                  <a:schemeClr val="tx2"/>
                </a:solidFill>
              </a:rPr>
              <a:t>overloaded </a:t>
            </a:r>
            <a:r>
              <a:rPr lang="en-IN" sz="2400" dirty="0"/>
              <a:t>and has </a:t>
            </a:r>
            <a:r>
              <a:rPr lang="en-IN" sz="2400" b="1" dirty="0">
                <a:solidFill>
                  <a:srgbClr val="7030A0"/>
                </a:solidFill>
              </a:rPr>
              <a:t>following prototypes</a:t>
            </a:r>
            <a:r>
              <a:rPr lang="en-IN" sz="2400" dirty="0"/>
              <a:t>:</a:t>
            </a:r>
          </a:p>
          <a:p>
            <a:pPr lvl="1"/>
            <a:endParaRPr lang="en-IN" sz="2000" b="1" dirty="0">
              <a:solidFill>
                <a:srgbClr val="0070C0"/>
              </a:solidFill>
            </a:endParaRPr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Stream&lt;T&gt; sorted()</a:t>
            </a:r>
            <a:endParaRPr lang="en-US" sz="1900" dirty="0"/>
          </a:p>
          <a:p>
            <a:pPr lvl="1"/>
            <a:r>
              <a:rPr lang="en-IN" sz="1900" b="1" dirty="0">
                <a:solidFill>
                  <a:srgbClr val="0070C0"/>
                </a:solidFill>
              </a:rPr>
              <a:t>Stream&lt;T&gt; sorted(Comparator&lt;T&gt; comparator)</a:t>
            </a:r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first method </a:t>
            </a:r>
            <a:r>
              <a:rPr lang="en-IN" sz="2400" dirty="0"/>
              <a:t>returns a </a:t>
            </a:r>
            <a:r>
              <a:rPr lang="en-IN" sz="2400" b="1" dirty="0">
                <a:solidFill>
                  <a:srgbClr val="00B050"/>
                </a:solidFill>
              </a:rPr>
              <a:t>sorted stream </a:t>
            </a:r>
            <a:r>
              <a:rPr lang="en-IN" sz="2400" dirty="0"/>
              <a:t>by using </a:t>
            </a:r>
            <a:r>
              <a:rPr lang="en-IN" sz="2400" b="1" dirty="0">
                <a:solidFill>
                  <a:srgbClr val="7030A0"/>
                </a:solidFill>
              </a:rPr>
              <a:t>natural order sorting </a:t>
            </a:r>
            <a:r>
              <a:rPr lang="en-IN" sz="2400" dirty="0"/>
              <a:t>, while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second method </a:t>
            </a:r>
            <a:r>
              <a:rPr lang="en-IN" sz="2400" dirty="0"/>
              <a:t>accepts a </a:t>
            </a:r>
            <a:r>
              <a:rPr lang="en-IN" sz="2400" b="1" dirty="0">
                <a:solidFill>
                  <a:srgbClr val="C00000"/>
                </a:solidFill>
              </a:rPr>
              <a:t>Comparator</a:t>
            </a:r>
            <a:r>
              <a:rPr lang="en-IN" sz="2400" dirty="0"/>
              <a:t> as argument and </a:t>
            </a:r>
            <a:r>
              <a:rPr lang="en-IN" sz="2400" b="1" dirty="0">
                <a:solidFill>
                  <a:srgbClr val="002060"/>
                </a:solidFill>
              </a:rPr>
              <a:t>sorts the stream elements </a:t>
            </a:r>
            <a:r>
              <a:rPr lang="en-IN" sz="2400" dirty="0"/>
              <a:t>according to it and </a:t>
            </a:r>
            <a:r>
              <a:rPr lang="en-IN" sz="2400" b="1" dirty="0">
                <a:solidFill>
                  <a:srgbClr val="7030A0"/>
                </a:solidFill>
              </a:rPr>
              <a:t>returns them </a:t>
            </a:r>
            <a:r>
              <a:rPr lang="en-IN" sz="2400" dirty="0"/>
              <a:t>as a </a:t>
            </a:r>
            <a:r>
              <a:rPr lang="en-IN" sz="2400" b="1" dirty="0">
                <a:solidFill>
                  <a:srgbClr val="00B050"/>
                </a:solidFill>
              </a:rPr>
              <a:t>new stream.</a:t>
            </a:r>
            <a:endParaRPr lang="en-IN" sz="1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Example 8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Suppose</a:t>
            </a:r>
            <a:r>
              <a:rPr lang="en-US" sz="2400" dirty="0"/>
              <a:t> we have an </a:t>
            </a:r>
            <a:r>
              <a:rPr lang="en-US" sz="2400" b="1" dirty="0" err="1">
                <a:solidFill>
                  <a:srgbClr val="00B050"/>
                </a:solidFill>
              </a:rPr>
              <a:t>ArrayList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Integers </a:t>
            </a:r>
            <a:r>
              <a:rPr lang="en-US" sz="2400" dirty="0"/>
              <a:t>as shown below: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Now let’s say  </a:t>
            </a:r>
            <a:r>
              <a:rPr lang="en-US" sz="2400" dirty="0"/>
              <a:t>we want to </a:t>
            </a:r>
            <a:r>
              <a:rPr lang="en-US" sz="2400" b="1" dirty="0">
                <a:solidFill>
                  <a:srgbClr val="0070C0"/>
                </a:solidFill>
              </a:rPr>
              <a:t>sort this list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7030A0"/>
                </a:solidFill>
              </a:rPr>
              <a:t>ascending order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B050"/>
                </a:solidFill>
              </a:rPr>
              <a:t>For such operations </a:t>
            </a:r>
            <a:r>
              <a:rPr lang="en-US" sz="2400" dirty="0"/>
              <a:t>we can use the </a:t>
            </a:r>
            <a:r>
              <a:rPr lang="en-US" sz="2400" b="1" dirty="0">
                <a:solidFill>
                  <a:srgbClr val="0070C0"/>
                </a:solidFill>
              </a:rPr>
              <a:t>sorted() </a:t>
            </a:r>
            <a:r>
              <a:rPr lang="en-US" sz="2400" dirty="0"/>
              <a:t>method.</a:t>
            </a:r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514542" y="2854107"/>
            <a:ext cx="765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List&lt;Integer&gt;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(13, 4, 16, 2, 10);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Example 8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1643050"/>
            <a:ext cx="86439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List&lt;Integer&gt;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(13, 4, 16, 2, 10); </a:t>
            </a:r>
          </a:p>
          <a:p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1: Obtain a stream from list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&lt;Integer&gt;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numList.stream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2: Apply sorting to get the sorted stream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&lt;Integer&gt;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sortedStream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numStream.sorted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OR ( we can use chaining)</a:t>
            </a:r>
          </a:p>
          <a:p>
            <a:endParaRPr lang="en-US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&lt;Integer&gt;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sortedStream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numList.stream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().sorted();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</a:t>
            </a:r>
            <a:endParaRPr lang="en-IN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sz="2800" b="1" dirty="0"/>
              <a:t>Java 8 Streams-Part 2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A Special Point !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Operations On Streams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Intermediate Operations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Terminal Operations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Examples</a:t>
            </a: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Example 9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Sort</a:t>
            </a:r>
            <a:r>
              <a:rPr lang="en-US" sz="2400" dirty="0"/>
              <a:t> the given </a:t>
            </a:r>
            <a:r>
              <a:rPr lang="en-US" sz="2400" b="1" dirty="0">
                <a:solidFill>
                  <a:srgbClr val="C00000"/>
                </a:solidFill>
              </a:rPr>
              <a:t>List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Numbers</a:t>
            </a:r>
            <a:r>
              <a:rPr lang="en-US" sz="2400" dirty="0"/>
              <a:t> , in </a:t>
            </a:r>
            <a:r>
              <a:rPr lang="en-US" sz="2400" b="1" dirty="0">
                <a:solidFill>
                  <a:srgbClr val="00B050"/>
                </a:solidFill>
              </a:rPr>
              <a:t>descending order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b="1" u="sng" dirty="0"/>
              <a:t>Solution: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2500306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List&lt;Integer&gt;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(13, 4, 16, 2, 10);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282" y="4577372"/>
            <a:ext cx="8643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List&lt;Integer&gt;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(13, 4, 16, 2, 10); 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&lt;Integer&gt;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descStream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numList.stream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().sorted((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a,b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)-&gt;b-a);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The limit() Method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Java Stream </a:t>
            </a:r>
            <a:r>
              <a:rPr lang="en-IN" sz="2400" dirty="0"/>
              <a:t>method </a:t>
            </a:r>
            <a:r>
              <a:rPr lang="en-IN" sz="2400" b="1" dirty="0">
                <a:solidFill>
                  <a:srgbClr val="0070C0"/>
                </a:solidFill>
              </a:rPr>
              <a:t>limit() </a:t>
            </a:r>
            <a:r>
              <a:rPr lang="en-IN" sz="2400" dirty="0"/>
              <a:t>method can </a:t>
            </a:r>
            <a:r>
              <a:rPr lang="en-IN" sz="2400" b="1" dirty="0">
                <a:solidFill>
                  <a:srgbClr val="00B050"/>
                </a:solidFill>
              </a:rPr>
              <a:t>limit the number of elements</a:t>
            </a:r>
            <a:r>
              <a:rPr lang="en-IN" sz="2400" dirty="0"/>
              <a:t> in a stream to a </a:t>
            </a:r>
            <a:r>
              <a:rPr lang="en-IN" sz="2400" b="1" dirty="0">
                <a:solidFill>
                  <a:srgbClr val="7030A0"/>
                </a:solidFill>
              </a:rPr>
              <a:t>number</a:t>
            </a:r>
            <a:r>
              <a:rPr lang="en-IN" sz="2400" dirty="0"/>
              <a:t> passed as </a:t>
            </a:r>
            <a:r>
              <a:rPr lang="en-IN" sz="2400" b="1" dirty="0">
                <a:solidFill>
                  <a:schemeClr val="tx2"/>
                </a:solidFill>
              </a:rPr>
              <a:t>argument</a:t>
            </a:r>
            <a:r>
              <a:rPr lang="en-IN" sz="2400" b="1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to the </a:t>
            </a:r>
            <a:r>
              <a:rPr lang="en-IN" sz="2400" b="1" dirty="0">
                <a:solidFill>
                  <a:srgbClr val="0070C0"/>
                </a:solidFill>
              </a:rPr>
              <a:t>limit() </a:t>
            </a:r>
            <a:r>
              <a:rPr lang="en-IN" sz="2400" dirty="0"/>
              <a:t>method.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7030A0"/>
                </a:solidFill>
              </a:rPr>
              <a:t>prototype</a:t>
            </a:r>
            <a:r>
              <a:rPr lang="en-US" sz="2400" dirty="0"/>
              <a:t> of the </a:t>
            </a:r>
            <a:r>
              <a:rPr lang="en-US" sz="2400" b="1" dirty="0">
                <a:solidFill>
                  <a:srgbClr val="C00000"/>
                </a:solidFill>
              </a:rPr>
              <a:t>method</a:t>
            </a:r>
            <a:r>
              <a:rPr lang="en-US" sz="2400" dirty="0"/>
              <a:t> is:</a:t>
            </a:r>
          </a:p>
          <a:p>
            <a:pPr lvl="1"/>
            <a:endParaRPr lang="en-IN" sz="1900" b="1" dirty="0">
              <a:solidFill>
                <a:srgbClr val="0070C0"/>
              </a:solidFill>
            </a:endParaRPr>
          </a:p>
          <a:p>
            <a:pPr lvl="1"/>
            <a:r>
              <a:rPr lang="en-IN" sz="1900" b="1" dirty="0">
                <a:solidFill>
                  <a:srgbClr val="0070C0"/>
                </a:solidFill>
              </a:rPr>
              <a:t>Stream&lt;T&gt; limit(long </a:t>
            </a:r>
            <a:r>
              <a:rPr lang="en-IN" sz="1900" b="1" dirty="0" err="1">
                <a:solidFill>
                  <a:srgbClr val="0070C0"/>
                </a:solidFill>
              </a:rPr>
              <a:t>maxSize</a:t>
            </a:r>
            <a:r>
              <a:rPr lang="en-IN" sz="1900" b="1" dirty="0">
                <a:solidFill>
                  <a:srgbClr val="0070C0"/>
                </a:solidFill>
              </a:rPr>
              <a:t>)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 </a:t>
            </a:r>
            <a:r>
              <a:rPr lang="en-IN" sz="2400" b="1" dirty="0">
                <a:solidFill>
                  <a:srgbClr val="0070C0"/>
                </a:solidFill>
              </a:rPr>
              <a:t>limit()</a:t>
            </a:r>
            <a:r>
              <a:rPr lang="en-IN" sz="2400" dirty="0"/>
              <a:t> method returns a </a:t>
            </a:r>
            <a:r>
              <a:rPr lang="en-IN" sz="2400" b="1" dirty="0">
                <a:solidFill>
                  <a:srgbClr val="00B050"/>
                </a:solidFill>
              </a:rPr>
              <a:t>new Stream</a:t>
            </a:r>
            <a:r>
              <a:rPr lang="en-IN" sz="2400" dirty="0"/>
              <a:t> which will </a:t>
            </a:r>
            <a:r>
              <a:rPr lang="en-IN" sz="2400" b="1" dirty="0">
                <a:solidFill>
                  <a:srgbClr val="7030A0"/>
                </a:solidFill>
              </a:rPr>
              <a:t>at most </a:t>
            </a:r>
            <a:r>
              <a:rPr lang="en-IN" sz="2400" dirty="0"/>
              <a:t>contain the </a:t>
            </a:r>
            <a:r>
              <a:rPr lang="en-IN" sz="2400" b="1" dirty="0">
                <a:solidFill>
                  <a:srgbClr val="C00000"/>
                </a:solidFill>
              </a:rPr>
              <a:t>given number of elements</a:t>
            </a:r>
            <a:endParaRPr lang="en-IN" sz="1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Example 10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Suppose</a:t>
            </a:r>
            <a:r>
              <a:rPr lang="en-US" sz="2400" dirty="0"/>
              <a:t> we have an </a:t>
            </a:r>
            <a:r>
              <a:rPr lang="en-US" sz="2400" b="1" dirty="0" err="1">
                <a:solidFill>
                  <a:srgbClr val="00B050"/>
                </a:solidFill>
              </a:rPr>
              <a:t>ArrayList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Integers </a:t>
            </a:r>
            <a:r>
              <a:rPr lang="en-US" sz="2400" dirty="0"/>
              <a:t>as shown below: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Now let’s say  </a:t>
            </a:r>
            <a:r>
              <a:rPr lang="en-US" sz="2400" dirty="0"/>
              <a:t>we want to </a:t>
            </a:r>
            <a:r>
              <a:rPr lang="en-US" sz="2400" b="1" dirty="0">
                <a:solidFill>
                  <a:srgbClr val="7030A0"/>
                </a:solidFill>
              </a:rPr>
              <a:t>get only first 3 numbers </a:t>
            </a:r>
            <a:r>
              <a:rPr lang="en-US" sz="2400" dirty="0"/>
              <a:t>from this list.</a:t>
            </a:r>
            <a:endParaRPr lang="en-US" sz="2400" b="1" dirty="0">
              <a:solidFill>
                <a:srgbClr val="7030A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For such operations </a:t>
            </a:r>
            <a:r>
              <a:rPr lang="en-US" sz="2400" dirty="0"/>
              <a:t>we can use the </a:t>
            </a:r>
            <a:r>
              <a:rPr lang="en-US" sz="2400" b="1" dirty="0">
                <a:solidFill>
                  <a:srgbClr val="0070C0"/>
                </a:solidFill>
              </a:rPr>
              <a:t>limit() </a:t>
            </a:r>
            <a:r>
              <a:rPr lang="en-US" sz="2400" dirty="0"/>
              <a:t>method.</a:t>
            </a:r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514542" y="2854107"/>
            <a:ext cx="765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List&lt;Integer&gt;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(13, 4, 16, 2, 10);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Example 10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1643050"/>
            <a:ext cx="86439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List&lt;Integer&gt;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(13, 4, 16, 2, 10); </a:t>
            </a:r>
          </a:p>
          <a:p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1: Obtain a stream from list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&lt;Integer&gt;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numList.stream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2: Apply limit to get the required number of elements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&lt;Integer&gt;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firstThree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numStream.limit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(3);</a:t>
            </a:r>
          </a:p>
          <a:p>
            <a:endParaRPr lang="en-US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OR ( we can use chaining)</a:t>
            </a:r>
          </a:p>
          <a:p>
            <a:endParaRPr lang="en-US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&lt;Integer&gt;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firstThree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numList.stream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().limit(3);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</a:t>
            </a:r>
            <a:endParaRPr lang="en-IN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Example 11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Find </a:t>
            </a:r>
            <a:r>
              <a:rPr lang="en-US" sz="2400" b="1" dirty="0">
                <a:solidFill>
                  <a:srgbClr val="00B050"/>
                </a:solidFill>
              </a:rPr>
              <a:t>first three highest </a:t>
            </a:r>
            <a:r>
              <a:rPr lang="en-US" sz="2400" b="1" dirty="0">
                <a:solidFill>
                  <a:srgbClr val="C00000"/>
                </a:solidFill>
              </a:rPr>
              <a:t>Numbers</a:t>
            </a:r>
            <a:r>
              <a:rPr lang="en-US" sz="2400" dirty="0"/>
              <a:t> ,from the given </a:t>
            </a:r>
            <a:r>
              <a:rPr lang="en-US" sz="2400" b="1" dirty="0">
                <a:solidFill>
                  <a:srgbClr val="C00000"/>
                </a:solidFill>
              </a:rPr>
              <a:t>List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b="1" u="sng" dirty="0"/>
              <a:t>Solution: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2500306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List&lt;Integer&gt;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(13, 4, 16, 2, 10);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282" y="4577372"/>
            <a:ext cx="86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List&lt;Integer&gt;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(13, 4, 16, 2, 10); 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&lt;Integer&gt;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topThree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numList.stream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           .sorted((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a,b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)-&gt;b-a)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           .limit(3);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The distinct() Method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Java Stream </a:t>
            </a:r>
            <a:r>
              <a:rPr lang="en-IN" sz="2400" dirty="0"/>
              <a:t>method </a:t>
            </a:r>
            <a:r>
              <a:rPr lang="en-IN" sz="2400" b="1" dirty="0">
                <a:solidFill>
                  <a:srgbClr val="0070C0"/>
                </a:solidFill>
              </a:rPr>
              <a:t>distinct() </a:t>
            </a:r>
            <a:r>
              <a:rPr lang="en-IN" sz="2400" dirty="0"/>
              <a:t>method returns a </a:t>
            </a:r>
            <a:r>
              <a:rPr lang="en-IN" sz="2400" b="1" dirty="0">
                <a:solidFill>
                  <a:srgbClr val="00B050"/>
                </a:solidFill>
              </a:rPr>
              <a:t>new Stream</a:t>
            </a:r>
            <a:r>
              <a:rPr lang="en-IN" sz="2400" dirty="0"/>
              <a:t> which will only contain the </a:t>
            </a:r>
            <a:r>
              <a:rPr lang="en-IN" sz="2400" b="1" dirty="0">
                <a:solidFill>
                  <a:srgbClr val="C00000"/>
                </a:solidFill>
              </a:rPr>
              <a:t>distinct elements </a:t>
            </a:r>
            <a:r>
              <a:rPr lang="en-IN" sz="2400" dirty="0"/>
              <a:t>from the </a:t>
            </a:r>
            <a:r>
              <a:rPr lang="en-IN" sz="2400" b="1" dirty="0">
                <a:solidFill>
                  <a:srgbClr val="00B050"/>
                </a:solidFill>
              </a:rPr>
              <a:t>original stream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Any </a:t>
            </a:r>
            <a:r>
              <a:rPr lang="en-IN" sz="2400" b="1" dirty="0">
                <a:solidFill>
                  <a:srgbClr val="00B050"/>
                </a:solidFill>
              </a:rPr>
              <a:t>duplicates</a:t>
            </a:r>
            <a:r>
              <a:rPr lang="en-IN" sz="2400" dirty="0"/>
              <a:t> will be </a:t>
            </a:r>
            <a:r>
              <a:rPr lang="en-IN" sz="2400" b="1" dirty="0">
                <a:solidFill>
                  <a:srgbClr val="7030A0"/>
                </a:solidFill>
              </a:rPr>
              <a:t>eliminated</a:t>
            </a: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The distinct() Method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7030A0"/>
                </a:solidFill>
              </a:rPr>
              <a:t>prototype</a:t>
            </a:r>
            <a:r>
              <a:rPr lang="en-US" sz="2400" dirty="0"/>
              <a:t> of the </a:t>
            </a:r>
            <a:r>
              <a:rPr lang="en-US" sz="2400" b="1" dirty="0">
                <a:solidFill>
                  <a:schemeClr val="tx2"/>
                </a:solidFill>
              </a:rPr>
              <a:t>method </a:t>
            </a:r>
            <a:r>
              <a:rPr lang="en-US" sz="2400" dirty="0"/>
              <a:t>is:</a:t>
            </a:r>
          </a:p>
          <a:p>
            <a:pPr lvl="1"/>
            <a:endParaRPr lang="en-IN" sz="1900" b="1" dirty="0">
              <a:solidFill>
                <a:srgbClr val="0070C0"/>
              </a:solidFill>
            </a:endParaRPr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Stream&lt;T&gt; distinct()</a:t>
            </a:r>
            <a:endParaRPr lang="en-IN" sz="2400" b="1" dirty="0">
              <a:solidFill>
                <a:srgbClr val="0070C0"/>
              </a:solidFill>
            </a:endParaRPr>
          </a:p>
          <a:p>
            <a:endParaRPr lang="en-IN" sz="2400" dirty="0"/>
          </a:p>
          <a:p>
            <a:r>
              <a:rPr lang="en-IN" sz="2400" dirty="0"/>
              <a:t>The </a:t>
            </a:r>
            <a:r>
              <a:rPr lang="en-IN" sz="2400" b="1" dirty="0">
                <a:solidFill>
                  <a:srgbClr val="0070C0"/>
                </a:solidFill>
              </a:rPr>
              <a:t>distinct()</a:t>
            </a:r>
            <a:r>
              <a:rPr lang="en-IN" sz="2400" dirty="0"/>
              <a:t> method </a:t>
            </a:r>
            <a:r>
              <a:rPr lang="en-IN" sz="2400" b="1" dirty="0">
                <a:solidFill>
                  <a:srgbClr val="00B050"/>
                </a:solidFill>
              </a:rPr>
              <a:t>internally calls </a:t>
            </a:r>
            <a:r>
              <a:rPr lang="en-IN" sz="2400" b="1" dirty="0">
                <a:solidFill>
                  <a:srgbClr val="0070C0"/>
                </a:solidFill>
              </a:rPr>
              <a:t>equals() </a:t>
            </a:r>
            <a:r>
              <a:rPr lang="en-IN" sz="2400" dirty="0"/>
              <a:t>method to </a:t>
            </a:r>
            <a:r>
              <a:rPr lang="en-IN" sz="2400" b="1" dirty="0">
                <a:solidFill>
                  <a:schemeClr val="tx2"/>
                </a:solidFill>
              </a:rPr>
              <a:t>identify uniqueness</a:t>
            </a:r>
            <a:r>
              <a:rPr lang="en-IN" sz="2400" dirty="0"/>
              <a:t>.</a:t>
            </a:r>
            <a:endParaRPr lang="en-IN" sz="1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Example 12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Suppose</a:t>
            </a:r>
            <a:r>
              <a:rPr lang="en-US" sz="2400" dirty="0"/>
              <a:t> we have an </a:t>
            </a:r>
            <a:r>
              <a:rPr lang="en-US" sz="2400" b="1" dirty="0" err="1">
                <a:solidFill>
                  <a:srgbClr val="00B050"/>
                </a:solidFill>
              </a:rPr>
              <a:t>ArrayList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Integers </a:t>
            </a:r>
            <a:r>
              <a:rPr lang="en-US" sz="2400" dirty="0"/>
              <a:t>as shown below: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Now let’s say  </a:t>
            </a:r>
            <a:r>
              <a:rPr lang="en-US" sz="2400" dirty="0"/>
              <a:t>we want to </a:t>
            </a:r>
            <a:r>
              <a:rPr lang="en-US" sz="2400" b="1" dirty="0">
                <a:solidFill>
                  <a:srgbClr val="7030A0"/>
                </a:solidFill>
              </a:rPr>
              <a:t>get only unique numbers </a:t>
            </a:r>
            <a:r>
              <a:rPr lang="en-US" sz="2400" dirty="0"/>
              <a:t>from this list.</a:t>
            </a:r>
            <a:endParaRPr lang="en-US" sz="2400" b="1" dirty="0">
              <a:solidFill>
                <a:srgbClr val="7030A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For such operations </a:t>
            </a:r>
            <a:r>
              <a:rPr lang="en-US" sz="2400" dirty="0"/>
              <a:t>we can use the </a:t>
            </a:r>
            <a:r>
              <a:rPr lang="en-US" sz="2400" b="1" dirty="0">
                <a:solidFill>
                  <a:srgbClr val="0070C0"/>
                </a:solidFill>
              </a:rPr>
              <a:t>distinct() </a:t>
            </a:r>
            <a:r>
              <a:rPr lang="en-US" sz="2400" dirty="0"/>
              <a:t>method.</a:t>
            </a:r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514542" y="2854107"/>
            <a:ext cx="8036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List&lt;Integer&gt;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(13, 4, 13, 12, 4, 12);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Example 12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1643050"/>
            <a:ext cx="86439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List&lt;Integer&gt;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(13, 4, 13, 12, 4, 12);</a:t>
            </a:r>
          </a:p>
          <a:p>
            <a:endParaRPr lang="en-US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1: Obtain a stream from list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&lt;Integer&gt;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numList.stream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2: Apply distinct to get the unique elements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&lt;Integer&gt;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uniqueStream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numStream.distinct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OR ( we can use chaining)</a:t>
            </a:r>
          </a:p>
          <a:p>
            <a:endParaRPr lang="en-US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&lt;Integer&gt;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uniqueStream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numList.stream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().distinct();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</a:t>
            </a:r>
            <a:endParaRPr lang="en-IN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The peek() Method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Java Stream </a:t>
            </a:r>
            <a:r>
              <a:rPr lang="en-IN" sz="2400" dirty="0"/>
              <a:t>method </a:t>
            </a:r>
            <a:r>
              <a:rPr lang="en-IN" sz="2400" b="1" dirty="0">
                <a:solidFill>
                  <a:srgbClr val="0070C0"/>
                </a:solidFill>
              </a:rPr>
              <a:t>peek() </a:t>
            </a:r>
            <a:r>
              <a:rPr lang="en-IN" sz="2400" dirty="0"/>
              <a:t> returns a </a:t>
            </a:r>
            <a:r>
              <a:rPr lang="en-IN" sz="2400" b="1" dirty="0">
                <a:solidFill>
                  <a:srgbClr val="00B050"/>
                </a:solidFill>
              </a:rPr>
              <a:t>new stream </a:t>
            </a:r>
            <a:r>
              <a:rPr lang="en-IN" sz="2400" b="1" dirty="0">
                <a:solidFill>
                  <a:srgbClr val="002060"/>
                </a:solidFill>
              </a:rPr>
              <a:t>consisting of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elements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rgbClr val="C00000"/>
                </a:solidFill>
              </a:rPr>
              <a:t>this stream</a:t>
            </a:r>
            <a:r>
              <a:rPr lang="en-IN" sz="2400" dirty="0"/>
              <a:t>, additionally </a:t>
            </a:r>
            <a:r>
              <a:rPr lang="en-IN" sz="2400" b="1" dirty="0">
                <a:solidFill>
                  <a:schemeClr val="bg2">
                    <a:lumMod val="25000"/>
                  </a:schemeClr>
                </a:solidFill>
              </a:rPr>
              <a:t>performing the provided action </a:t>
            </a:r>
            <a:r>
              <a:rPr lang="en-IN" sz="2400" dirty="0"/>
              <a:t>on </a:t>
            </a:r>
            <a:r>
              <a:rPr lang="en-IN" sz="2400" b="1" dirty="0">
                <a:solidFill>
                  <a:srgbClr val="0070C0"/>
                </a:solidFill>
              </a:rPr>
              <a:t>each element </a:t>
            </a:r>
            <a:r>
              <a:rPr lang="en-IN" sz="2400" dirty="0"/>
              <a:t>as </a:t>
            </a:r>
            <a:r>
              <a:rPr lang="en-IN" sz="2400" b="1" dirty="0">
                <a:solidFill>
                  <a:srgbClr val="00B050"/>
                </a:solidFill>
              </a:rPr>
              <a:t>elements are consumed </a:t>
            </a:r>
            <a:r>
              <a:rPr lang="en-IN" sz="2400" dirty="0"/>
              <a:t>from the </a:t>
            </a:r>
            <a:r>
              <a:rPr lang="en-IN" sz="2400" b="1" dirty="0">
                <a:solidFill>
                  <a:srgbClr val="7030A0"/>
                </a:solidFill>
              </a:rPr>
              <a:t>resulting stream</a:t>
            </a:r>
          </a:p>
          <a:p>
            <a:endParaRPr lang="en-IN" sz="2400" b="1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2060"/>
                </a:solidFill>
              </a:rPr>
              <a:t>This method exists mainly </a:t>
            </a:r>
            <a:r>
              <a:rPr lang="en-IN" sz="2400" dirty="0"/>
              <a:t>to support </a:t>
            </a:r>
            <a:r>
              <a:rPr lang="en-IN" sz="2400" b="1" dirty="0">
                <a:solidFill>
                  <a:srgbClr val="00B050"/>
                </a:solidFill>
              </a:rPr>
              <a:t>debugging</a:t>
            </a:r>
            <a:r>
              <a:rPr lang="en-IN" sz="2400" dirty="0"/>
              <a:t>, where we  want to </a:t>
            </a:r>
            <a:r>
              <a:rPr lang="en-IN" sz="2400" b="1" dirty="0">
                <a:solidFill>
                  <a:srgbClr val="7030A0"/>
                </a:solidFill>
              </a:rPr>
              <a:t>see the elements </a:t>
            </a:r>
            <a:r>
              <a:rPr lang="en-IN" sz="2400" dirty="0"/>
              <a:t>as they </a:t>
            </a:r>
            <a:r>
              <a:rPr lang="en-IN" sz="2400" b="1" dirty="0">
                <a:solidFill>
                  <a:schemeClr val="tx2"/>
                </a:solidFill>
              </a:rPr>
              <a:t>flow past </a:t>
            </a:r>
            <a:r>
              <a:rPr lang="en-IN" sz="2400" dirty="0"/>
              <a:t>a certain </a:t>
            </a:r>
            <a:r>
              <a:rPr lang="en-IN" sz="2400" b="1" dirty="0">
                <a:solidFill>
                  <a:srgbClr val="7030A0"/>
                </a:solidFill>
              </a:rPr>
              <a:t>point</a:t>
            </a:r>
            <a:r>
              <a:rPr lang="en-IN" sz="2400" dirty="0"/>
              <a:t> in the </a:t>
            </a:r>
            <a:r>
              <a:rPr lang="en-IN" sz="2400" b="1" dirty="0">
                <a:solidFill>
                  <a:srgbClr val="C00000"/>
                </a:solidFill>
              </a:rPr>
              <a:t>pipeline</a:t>
            </a:r>
            <a:r>
              <a:rPr lang="en-IN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Exercise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WAP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00B050"/>
                </a:solidFill>
              </a:rPr>
              <a:t>traverse</a:t>
            </a:r>
            <a:r>
              <a:rPr lang="en-US" sz="2400" dirty="0"/>
              <a:t> the following </a:t>
            </a:r>
            <a:r>
              <a:rPr lang="en-US" sz="2400" b="1" dirty="0">
                <a:solidFill>
                  <a:srgbClr val="7030A0"/>
                </a:solidFill>
              </a:rPr>
              <a:t>int array </a:t>
            </a:r>
            <a:r>
              <a:rPr lang="en-US" sz="2400" dirty="0"/>
              <a:t>using </a:t>
            </a:r>
            <a:r>
              <a:rPr lang="en-US" sz="2400" b="1" dirty="0">
                <a:solidFill>
                  <a:schemeClr val="tx2"/>
                </a:solidFill>
              </a:rPr>
              <a:t>Stream API 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IN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int[]</a:t>
            </a:r>
            <a:r>
              <a:rPr lang="en-IN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arr</a:t>
            </a:r>
            <a:r>
              <a:rPr lang="en-IN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={10,20,30};</a:t>
            </a:r>
          </a:p>
          <a:p>
            <a:endParaRPr lang="en-IN" sz="1900" b="1" dirty="0">
              <a:solidFill>
                <a:srgbClr val="7030A0"/>
              </a:solidFill>
            </a:endParaRPr>
          </a:p>
          <a:p>
            <a:r>
              <a:rPr lang="en-IN" b="1" dirty="0">
                <a:solidFill>
                  <a:srgbClr val="C00000"/>
                </a:solidFill>
              </a:rPr>
              <a:t>Solution:</a:t>
            </a:r>
          </a:p>
          <a:p>
            <a:pPr marL="0" indent="0">
              <a:buNone/>
            </a:pPr>
            <a:endParaRPr lang="en-IN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int[]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arr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={10,20,30};</a:t>
            </a:r>
          </a:p>
          <a:p>
            <a:pPr marL="0" indent="0">
              <a:buNone/>
            </a:pP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IntStream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numStream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Arrays.stream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arr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numStream.forEach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System.out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::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println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b="1" u="sng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b="1" u="sng" dirty="0">
                <a:solidFill>
                  <a:srgbClr val="C0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10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20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30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The peek() Method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7030A0"/>
                </a:solidFill>
              </a:rPr>
              <a:t>prototype</a:t>
            </a:r>
            <a:r>
              <a:rPr lang="en-US" sz="2400" dirty="0"/>
              <a:t> of the </a:t>
            </a:r>
            <a:r>
              <a:rPr lang="en-US" sz="2400" b="1" dirty="0">
                <a:solidFill>
                  <a:schemeClr val="tx2"/>
                </a:solidFill>
              </a:rPr>
              <a:t>method</a:t>
            </a:r>
            <a:r>
              <a:rPr lang="en-US" sz="2400" dirty="0"/>
              <a:t> is:</a:t>
            </a:r>
          </a:p>
          <a:p>
            <a:pPr lvl="1"/>
            <a:endParaRPr lang="en-IN" sz="1900" b="1" dirty="0">
              <a:solidFill>
                <a:srgbClr val="0070C0"/>
              </a:solidFill>
            </a:endParaRPr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Stream&lt;T&gt; peek(Consumer&lt;T&gt; action)</a:t>
            </a:r>
          </a:p>
          <a:p>
            <a:pPr lvl="1"/>
            <a:endParaRPr lang="en-US" sz="2000" b="1" dirty="0"/>
          </a:p>
          <a:p>
            <a:pPr lvl="1"/>
            <a:endParaRPr lang="en-IN" sz="2400" dirty="0"/>
          </a:p>
          <a:p>
            <a:r>
              <a:rPr lang="en-IN" sz="2400" dirty="0"/>
              <a:t>Here </a:t>
            </a:r>
            <a:r>
              <a:rPr lang="en-IN" sz="2400" b="1" dirty="0">
                <a:solidFill>
                  <a:srgbClr val="7030A0"/>
                </a:solidFill>
              </a:rPr>
              <a:t>action</a:t>
            </a:r>
            <a:r>
              <a:rPr lang="en-IN" sz="2400" dirty="0"/>
              <a:t> is a </a:t>
            </a:r>
            <a:r>
              <a:rPr lang="en-IN" sz="2400" b="1" dirty="0">
                <a:solidFill>
                  <a:srgbClr val="00B050"/>
                </a:solidFill>
              </a:rPr>
              <a:t>non-interfering action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chemeClr val="tx2"/>
                </a:solidFill>
              </a:rPr>
              <a:t>perform</a:t>
            </a:r>
            <a:r>
              <a:rPr lang="en-IN" sz="2400" dirty="0"/>
              <a:t> on the </a:t>
            </a:r>
            <a:r>
              <a:rPr lang="en-IN" sz="2400" b="1" dirty="0">
                <a:solidFill>
                  <a:srgbClr val="002060"/>
                </a:solidFill>
              </a:rPr>
              <a:t>elements</a:t>
            </a:r>
            <a:r>
              <a:rPr lang="en-IN" sz="2400" dirty="0"/>
              <a:t> as they are </a:t>
            </a:r>
            <a:r>
              <a:rPr lang="en-IN" sz="2400" b="1" dirty="0">
                <a:solidFill>
                  <a:schemeClr val="bg2">
                    <a:lumMod val="25000"/>
                  </a:schemeClr>
                </a:solidFill>
              </a:rPr>
              <a:t>consumed from the stream </a:t>
            </a:r>
            <a:r>
              <a:rPr lang="en-IN" sz="2400" dirty="0"/>
              <a:t>and the </a:t>
            </a:r>
            <a:r>
              <a:rPr lang="en-IN" sz="2400" b="1" dirty="0">
                <a:solidFill>
                  <a:srgbClr val="0070C0"/>
                </a:solidFill>
              </a:rPr>
              <a:t>function returns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C00000"/>
                </a:solidFill>
              </a:rPr>
              <a:t>new stream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 term </a:t>
            </a:r>
            <a:r>
              <a:rPr lang="en-IN" sz="2400" b="1" dirty="0">
                <a:solidFill>
                  <a:srgbClr val="00B050"/>
                </a:solidFill>
              </a:rPr>
              <a:t>Non-interfering</a:t>
            </a:r>
            <a:r>
              <a:rPr lang="en-IN" sz="2400" dirty="0"/>
              <a:t> means that the </a:t>
            </a:r>
            <a:r>
              <a:rPr lang="en-IN" sz="2400" b="1" dirty="0">
                <a:solidFill>
                  <a:srgbClr val="7030A0"/>
                </a:solidFill>
              </a:rPr>
              <a:t>method guarantees</a:t>
            </a:r>
            <a:r>
              <a:rPr lang="en-IN" sz="2400" dirty="0"/>
              <a:t> that it will </a:t>
            </a:r>
            <a:r>
              <a:rPr lang="en-IN" sz="2400" b="1" dirty="0">
                <a:solidFill>
                  <a:schemeClr val="tx2"/>
                </a:solidFill>
              </a:rPr>
              <a:t>not modify </a:t>
            </a:r>
            <a:r>
              <a:rPr lang="en-IN" sz="2400" dirty="0"/>
              <a:t>the </a:t>
            </a:r>
            <a:r>
              <a:rPr lang="en-IN" sz="2400" b="1" dirty="0">
                <a:solidFill>
                  <a:srgbClr val="002060"/>
                </a:solidFill>
              </a:rPr>
              <a:t>Stream’s data source </a:t>
            </a:r>
            <a:r>
              <a:rPr lang="en-IN" sz="2400" dirty="0"/>
              <a:t>during it’s </a:t>
            </a:r>
            <a:r>
              <a:rPr lang="en-IN" sz="2400" b="1" dirty="0">
                <a:solidFill>
                  <a:srgbClr val="0070C0"/>
                </a:solidFill>
              </a:rPr>
              <a:t>execution</a:t>
            </a:r>
            <a:endParaRPr lang="en-US" sz="2400" b="1" dirty="0">
              <a:solidFill>
                <a:srgbClr val="0070C0"/>
              </a:solidFill>
            </a:endParaRPr>
          </a:p>
          <a:p>
            <a:endParaRPr lang="en-IN" sz="1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An Important Point!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 err="1">
                <a:solidFill>
                  <a:srgbClr val="00B050"/>
                </a:solidFill>
              </a:rPr>
              <a:t>Stream.peek</a:t>
            </a:r>
            <a:r>
              <a:rPr lang="en-IN" sz="2400" b="1" dirty="0">
                <a:solidFill>
                  <a:srgbClr val="00B050"/>
                </a:solidFill>
              </a:rPr>
              <a:t>()</a:t>
            </a:r>
            <a:r>
              <a:rPr lang="en-IN" sz="2400" dirty="0"/>
              <a:t> is an </a:t>
            </a:r>
            <a:r>
              <a:rPr lang="en-IN" sz="2400" b="1" dirty="0">
                <a:solidFill>
                  <a:srgbClr val="C00000"/>
                </a:solidFill>
              </a:rPr>
              <a:t>intermediate operation</a:t>
            </a:r>
            <a:r>
              <a:rPr lang="en-IN" sz="2400" dirty="0"/>
              <a:t>, i.e. it </a:t>
            </a:r>
            <a:r>
              <a:rPr lang="en-IN" sz="2400" b="1" dirty="0">
                <a:solidFill>
                  <a:srgbClr val="7030A0"/>
                </a:solidFill>
              </a:rPr>
              <a:t>does not end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processing</a:t>
            </a:r>
            <a:r>
              <a:rPr lang="en-IN" sz="2400" dirty="0"/>
              <a:t> of the </a:t>
            </a:r>
            <a:r>
              <a:rPr lang="en-IN" sz="2400" b="1" dirty="0">
                <a:solidFill>
                  <a:srgbClr val="00B050"/>
                </a:solidFill>
              </a:rPr>
              <a:t>stream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b="1" dirty="0">
              <a:solidFill>
                <a:schemeClr val="tx2"/>
              </a:solidFill>
            </a:endParaRPr>
          </a:p>
          <a:p>
            <a:endParaRPr lang="en-IN" b="1" dirty="0">
              <a:solidFill>
                <a:schemeClr val="tx2"/>
              </a:solidFill>
            </a:endParaRPr>
          </a:p>
          <a:p>
            <a:r>
              <a:rPr lang="en-IN" sz="2400" b="1" dirty="0">
                <a:solidFill>
                  <a:schemeClr val="tx2"/>
                </a:solidFill>
              </a:rPr>
              <a:t>Other methods </a:t>
            </a:r>
            <a:r>
              <a:rPr lang="en-IN" sz="2400" dirty="0"/>
              <a:t>which allow using a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Consumer </a:t>
            </a:r>
            <a:r>
              <a:rPr lang="en-IN" sz="2400" dirty="0"/>
              <a:t>instance to </a:t>
            </a:r>
            <a:r>
              <a:rPr lang="en-IN" sz="2400" b="1" dirty="0">
                <a:solidFill>
                  <a:srgbClr val="7030A0"/>
                </a:solidFill>
              </a:rPr>
              <a:t>act on the elements</a:t>
            </a:r>
            <a:r>
              <a:rPr lang="en-IN" sz="2400" dirty="0"/>
              <a:t> of a </a:t>
            </a:r>
            <a:r>
              <a:rPr lang="en-IN" sz="2400" b="1" dirty="0">
                <a:solidFill>
                  <a:srgbClr val="C00000"/>
                </a:solidFill>
              </a:rPr>
              <a:t>stream</a:t>
            </a:r>
            <a:r>
              <a:rPr lang="en-IN" sz="2400" dirty="0"/>
              <a:t>, such as the </a:t>
            </a:r>
            <a:r>
              <a:rPr lang="en-IN" sz="2400" b="1" dirty="0" err="1">
                <a:solidFill>
                  <a:srgbClr val="0070C0"/>
                </a:solidFill>
              </a:rPr>
              <a:t>forEach</a:t>
            </a:r>
            <a:r>
              <a:rPr lang="en-IN" sz="2400" b="1" dirty="0">
                <a:solidFill>
                  <a:srgbClr val="0070C0"/>
                </a:solidFill>
              </a:rPr>
              <a:t>() </a:t>
            </a:r>
            <a:r>
              <a:rPr lang="en-IN" sz="2400" dirty="0"/>
              <a:t>method, or the </a:t>
            </a:r>
            <a:r>
              <a:rPr lang="en-IN" sz="2400" b="1" dirty="0">
                <a:solidFill>
                  <a:srgbClr val="0070C0"/>
                </a:solidFill>
              </a:rPr>
              <a:t>collect()</a:t>
            </a:r>
            <a:r>
              <a:rPr lang="en-IN" sz="2400" dirty="0"/>
              <a:t> method among others, are all </a:t>
            </a:r>
            <a:r>
              <a:rPr lang="en-IN" sz="2400" b="1" dirty="0">
                <a:solidFill>
                  <a:srgbClr val="C00000"/>
                </a:solidFill>
              </a:rPr>
              <a:t>terminal operations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An Important Point!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This means that </a:t>
            </a:r>
            <a:r>
              <a:rPr lang="en-IN" sz="2400" dirty="0"/>
              <a:t>once we </a:t>
            </a:r>
            <a:r>
              <a:rPr lang="en-IN" sz="2400" b="1" dirty="0">
                <a:solidFill>
                  <a:srgbClr val="00B050"/>
                </a:solidFill>
              </a:rPr>
              <a:t>see the contents</a:t>
            </a:r>
            <a:r>
              <a:rPr lang="en-IN" sz="2400" dirty="0"/>
              <a:t>, by </a:t>
            </a:r>
            <a:r>
              <a:rPr lang="en-IN" sz="2400" b="1" dirty="0">
                <a:solidFill>
                  <a:schemeClr val="tx2"/>
                </a:solidFill>
              </a:rPr>
              <a:t>printing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chemeClr val="tx2"/>
                </a:solidFill>
              </a:rPr>
              <a:t>logging</a:t>
            </a:r>
            <a:r>
              <a:rPr lang="en-IN" sz="2400" dirty="0"/>
              <a:t> them, our </a:t>
            </a:r>
            <a:r>
              <a:rPr lang="en-IN" sz="2400" b="1" dirty="0">
                <a:solidFill>
                  <a:srgbClr val="002060"/>
                </a:solidFill>
              </a:rPr>
              <a:t>stream’s processing ends</a:t>
            </a:r>
            <a:r>
              <a:rPr lang="en-IN" sz="2400" dirty="0"/>
              <a:t>. 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But </a:t>
            </a:r>
            <a:r>
              <a:rPr lang="en-IN" sz="2400" b="1" dirty="0" err="1">
                <a:solidFill>
                  <a:srgbClr val="00B050"/>
                </a:solidFill>
              </a:rPr>
              <a:t>Stream.peek</a:t>
            </a:r>
            <a:r>
              <a:rPr lang="en-IN" sz="2400" b="1" dirty="0">
                <a:solidFill>
                  <a:srgbClr val="00B050"/>
                </a:solidFill>
              </a:rPr>
              <a:t>()</a:t>
            </a:r>
            <a:r>
              <a:rPr lang="en-IN" sz="2400" dirty="0"/>
              <a:t> thus provides us the </a:t>
            </a:r>
            <a:r>
              <a:rPr lang="en-IN" sz="2400" b="1" dirty="0">
                <a:solidFill>
                  <a:srgbClr val="7030A0"/>
                </a:solidFill>
              </a:rPr>
              <a:t>unique capability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chemeClr val="tx2"/>
                </a:solidFill>
              </a:rPr>
              <a:t>consume a stream without ending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pipeline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rgbClr val="0070C0"/>
                </a:solidFill>
              </a:rPr>
              <a:t>operations</a:t>
            </a:r>
            <a:r>
              <a:rPr lang="en-IN" sz="2400" dirty="0"/>
              <a:t> when </a:t>
            </a:r>
            <a:r>
              <a:rPr lang="en-IN" sz="2400" b="1" dirty="0">
                <a:solidFill>
                  <a:srgbClr val="002060"/>
                </a:solidFill>
              </a:rPr>
              <a:t>acting on the stream contents</a:t>
            </a:r>
            <a:r>
              <a:rPr lang="en-IN" sz="2400" dirty="0"/>
              <a:t>, by virtue of it being an </a:t>
            </a:r>
            <a:r>
              <a:rPr lang="en-IN" sz="2400" b="1" dirty="0">
                <a:solidFill>
                  <a:srgbClr val="C00000"/>
                </a:solidFill>
              </a:rPr>
              <a:t>intermediate operation.</a:t>
            </a:r>
            <a:endParaRPr lang="en-IN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49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Example 13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Suppose</a:t>
            </a:r>
            <a:r>
              <a:rPr lang="en-US" sz="2400" dirty="0"/>
              <a:t> we have an </a:t>
            </a:r>
            <a:r>
              <a:rPr lang="en-US" sz="2400" b="1" dirty="0" err="1">
                <a:solidFill>
                  <a:srgbClr val="00B050"/>
                </a:solidFill>
              </a:rPr>
              <a:t>ArrayList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Strings </a:t>
            </a:r>
            <a:r>
              <a:rPr lang="en-US" sz="2400" dirty="0"/>
              <a:t>as shown below: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Now let’s say  </a:t>
            </a:r>
            <a:r>
              <a:rPr lang="en-US" sz="2400" dirty="0"/>
              <a:t>we want to </a:t>
            </a:r>
            <a:r>
              <a:rPr lang="en-US" sz="2400" b="1" dirty="0">
                <a:solidFill>
                  <a:srgbClr val="00B050"/>
                </a:solidFill>
              </a:rPr>
              <a:t>convert</a:t>
            </a:r>
            <a:r>
              <a:rPr lang="en-US" sz="2400" dirty="0"/>
              <a:t> only those </a:t>
            </a:r>
            <a:r>
              <a:rPr lang="en-US" sz="2400" b="1" dirty="0">
                <a:solidFill>
                  <a:srgbClr val="C00000"/>
                </a:solidFill>
              </a:rPr>
              <a:t>strings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7030A0"/>
                </a:solidFill>
              </a:rPr>
              <a:t>upper case </a:t>
            </a:r>
            <a:r>
              <a:rPr lang="en-US" sz="2400" dirty="0"/>
              <a:t>which are of 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more than 4 characters</a:t>
            </a:r>
            <a:r>
              <a:rPr lang="en-US" sz="2400" dirty="0"/>
              <a:t>.</a:t>
            </a:r>
            <a:endParaRPr lang="en-US" sz="2400" b="1" dirty="0">
              <a:solidFill>
                <a:srgbClr val="7030A0"/>
              </a:solidFill>
            </a:endParaRPr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514542" y="2854107"/>
            <a:ext cx="6843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List&lt;String&gt;names=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bus",”car”,”flight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”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“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train”,”bicycle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Example 13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For this </a:t>
            </a:r>
            <a:r>
              <a:rPr lang="en-US" sz="2400" dirty="0"/>
              <a:t>we will </a:t>
            </a:r>
            <a:r>
              <a:rPr lang="en-US" sz="2400" b="1" dirty="0">
                <a:solidFill>
                  <a:srgbClr val="7030A0"/>
                </a:solidFill>
              </a:rPr>
              <a:t>require</a:t>
            </a:r>
            <a:r>
              <a:rPr lang="en-US" sz="2400" dirty="0"/>
              <a:t> 2 </a:t>
            </a:r>
            <a:r>
              <a:rPr lang="en-US" sz="2400" b="1" dirty="0">
                <a:solidFill>
                  <a:srgbClr val="C00000"/>
                </a:solidFill>
              </a:rPr>
              <a:t>intermediate operations </a:t>
            </a:r>
            <a:r>
              <a:rPr lang="en-US" sz="2400" dirty="0"/>
              <a:t>called </a:t>
            </a:r>
            <a:r>
              <a:rPr lang="en-US" sz="2400" b="1" dirty="0">
                <a:solidFill>
                  <a:srgbClr val="0070C0"/>
                </a:solidFill>
              </a:rPr>
              <a:t>filter( )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70C0"/>
                </a:solidFill>
              </a:rPr>
              <a:t>map( )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The method </a:t>
            </a:r>
            <a:r>
              <a:rPr lang="en-US" sz="2400" b="1" dirty="0">
                <a:solidFill>
                  <a:srgbClr val="0070C0"/>
                </a:solidFill>
              </a:rPr>
              <a:t>filter() </a:t>
            </a:r>
            <a:r>
              <a:rPr lang="en-US" sz="2400" dirty="0"/>
              <a:t>will </a:t>
            </a:r>
            <a:r>
              <a:rPr lang="en-US" sz="2400" b="1" dirty="0">
                <a:solidFill>
                  <a:srgbClr val="C00000"/>
                </a:solidFill>
              </a:rPr>
              <a:t>filter those strings </a:t>
            </a:r>
            <a:r>
              <a:rPr lang="en-US" sz="2400" dirty="0"/>
              <a:t>which are of </a:t>
            </a:r>
            <a:r>
              <a:rPr lang="en-US" sz="2400" b="1" dirty="0">
                <a:solidFill>
                  <a:srgbClr val="00B050"/>
                </a:solidFill>
              </a:rPr>
              <a:t>more than 4 characters </a:t>
            </a:r>
            <a:r>
              <a:rPr lang="en-US" sz="2400" dirty="0"/>
              <a:t>and the method </a:t>
            </a:r>
            <a:r>
              <a:rPr lang="en-US" sz="2400" b="1" dirty="0">
                <a:solidFill>
                  <a:srgbClr val="0070C0"/>
                </a:solidFill>
              </a:rPr>
              <a:t>map() </a:t>
            </a:r>
            <a:r>
              <a:rPr lang="en-US" sz="2400" dirty="0"/>
              <a:t>will </a:t>
            </a:r>
            <a:r>
              <a:rPr lang="en-US" sz="2400" b="1" dirty="0">
                <a:solidFill>
                  <a:srgbClr val="C00000"/>
                </a:solidFill>
              </a:rPr>
              <a:t>convert </a:t>
            </a:r>
            <a:r>
              <a:rPr lang="en-US" sz="2400" dirty="0"/>
              <a:t>them to </a:t>
            </a:r>
            <a:r>
              <a:rPr lang="en-US" sz="2400" b="1" dirty="0">
                <a:solidFill>
                  <a:srgbClr val="00B050"/>
                </a:solidFill>
              </a:rPr>
              <a:t>upper case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Now , we also want to see these strings </a:t>
            </a:r>
            <a:r>
              <a:rPr lang="en-US" sz="2400" dirty="0"/>
              <a:t>as they </a:t>
            </a:r>
            <a:r>
              <a:rPr lang="en-US" sz="2400" b="1" dirty="0">
                <a:solidFill>
                  <a:srgbClr val="C00000"/>
                </a:solidFill>
              </a:rPr>
              <a:t>flow</a:t>
            </a:r>
            <a:r>
              <a:rPr lang="en-US" sz="2400" dirty="0"/>
              <a:t> from </a:t>
            </a:r>
            <a:r>
              <a:rPr lang="en-US" sz="2400" b="1" dirty="0">
                <a:solidFill>
                  <a:srgbClr val="0070C0"/>
                </a:solidFill>
              </a:rPr>
              <a:t>filter()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0070C0"/>
                </a:solidFill>
              </a:rPr>
              <a:t>map()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tx2"/>
                </a:solidFill>
              </a:rPr>
              <a:t>This is achieved </a:t>
            </a:r>
            <a:r>
              <a:rPr lang="en-US" sz="2400" dirty="0"/>
              <a:t>using </a:t>
            </a:r>
            <a:r>
              <a:rPr lang="en-US" sz="2400" b="1" dirty="0">
                <a:solidFill>
                  <a:srgbClr val="0070C0"/>
                </a:solidFill>
              </a:rPr>
              <a:t>peek() </a:t>
            </a:r>
            <a:r>
              <a:rPr lang="en-US" sz="2400" dirty="0"/>
              <a:t>method.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Example 13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18770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500174"/>
            <a:ext cx="85427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List&lt;String&gt;names=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("bus", "car", "flight“,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"train", "bicycle");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Stream &lt;String&gt;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nameStream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names.stream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fontAlgn="base"/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</a:t>
            </a:r>
            <a:r>
              <a:rPr lang="en-US" b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&lt;String&gt; 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upperStream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nameStream</a:t>
            </a:r>
            <a:endParaRPr lang="en-US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     .f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ilter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(e -&gt;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e.length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 &gt; 3)</a:t>
            </a:r>
          </a:p>
          <a:p>
            <a:pPr fontAlgn="base"/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            .peek(e -&gt;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("Filtered value: " + e))</a:t>
            </a:r>
          </a:p>
          <a:p>
            <a:pPr fontAlgn="base"/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            .map(s-&gt;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s.toUpperCase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282" y="3929066"/>
            <a:ext cx="87868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As we can observe </a:t>
            </a:r>
            <a:r>
              <a:rPr lang="en-US" sz="2400" dirty="0"/>
              <a:t>, the above code will </a:t>
            </a:r>
            <a:r>
              <a:rPr lang="en-US" sz="2400" b="1" dirty="0">
                <a:solidFill>
                  <a:srgbClr val="00B050"/>
                </a:solidFill>
              </a:rPr>
              <a:t>display filtered elements </a:t>
            </a:r>
            <a:r>
              <a:rPr lang="en-US" sz="2400" dirty="0"/>
              <a:t>as they move from </a:t>
            </a:r>
            <a:r>
              <a:rPr lang="en-US" sz="2400" b="1" dirty="0">
                <a:solidFill>
                  <a:srgbClr val="0070C0"/>
                </a:solidFill>
              </a:rPr>
              <a:t>filter()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0070C0"/>
                </a:solidFill>
              </a:rPr>
              <a:t>map()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But still </a:t>
            </a:r>
            <a:r>
              <a:rPr lang="en-US" sz="2400" b="1" u="sng" dirty="0">
                <a:solidFill>
                  <a:srgbClr val="C00000"/>
                </a:solidFill>
              </a:rPr>
              <a:t>we won’t get any output </a:t>
            </a:r>
            <a:r>
              <a:rPr lang="en-US" sz="2400" dirty="0"/>
              <a:t>if we run this code , because </a:t>
            </a:r>
            <a:r>
              <a:rPr lang="en-US" sz="2400" b="1" dirty="0">
                <a:solidFill>
                  <a:srgbClr val="0070C0"/>
                </a:solidFill>
              </a:rPr>
              <a:t>peek() </a:t>
            </a:r>
            <a:r>
              <a:rPr lang="en-US" sz="2400" dirty="0"/>
              <a:t>is also an </a:t>
            </a:r>
            <a:r>
              <a:rPr lang="en-US" sz="2400" b="1" dirty="0">
                <a:solidFill>
                  <a:srgbClr val="C00000"/>
                </a:solidFill>
              </a:rPr>
              <a:t>intermediate operation </a:t>
            </a:r>
            <a:r>
              <a:rPr lang="en-US" sz="2400" dirty="0"/>
              <a:t>and it </a:t>
            </a:r>
            <a:r>
              <a:rPr lang="en-US" sz="2400" b="1" dirty="0">
                <a:solidFill>
                  <a:srgbClr val="002060"/>
                </a:solidFill>
              </a:rPr>
              <a:t>only comes into action</a:t>
            </a:r>
            <a:r>
              <a:rPr lang="en-US" sz="2400" dirty="0"/>
              <a:t> when we call some </a:t>
            </a:r>
            <a:r>
              <a:rPr lang="en-US" sz="2400" b="1" dirty="0">
                <a:solidFill>
                  <a:srgbClr val="C00000"/>
                </a:solidFill>
              </a:rPr>
              <a:t>terminal operation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Exercise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WAP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00B050"/>
                </a:solidFill>
              </a:rPr>
              <a:t>traverse</a:t>
            </a:r>
            <a:r>
              <a:rPr lang="en-US" sz="2400" dirty="0"/>
              <a:t> the following </a:t>
            </a:r>
            <a:r>
              <a:rPr lang="en-US" sz="2400" b="1" dirty="0">
                <a:solidFill>
                  <a:srgbClr val="7030A0"/>
                </a:solidFill>
              </a:rPr>
              <a:t>char array </a:t>
            </a:r>
            <a:r>
              <a:rPr lang="en-US" sz="2400" dirty="0"/>
              <a:t>using </a:t>
            </a:r>
            <a:r>
              <a:rPr lang="en-US" sz="2400" b="1" dirty="0">
                <a:solidFill>
                  <a:schemeClr val="tx2"/>
                </a:solidFill>
              </a:rPr>
              <a:t>Stream API 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IN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char [] </a:t>
            </a:r>
            <a:r>
              <a:rPr lang="en-IN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chr</a:t>
            </a:r>
            <a:r>
              <a:rPr lang="en-IN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={'A','B','C’};</a:t>
            </a:r>
            <a:endParaRPr lang="en-IN" sz="1900" b="1" dirty="0">
              <a:solidFill>
                <a:srgbClr val="7030A0"/>
              </a:solidFill>
            </a:endParaRPr>
          </a:p>
          <a:p>
            <a:endParaRPr lang="en-IN" b="1" dirty="0">
              <a:solidFill>
                <a:srgbClr val="C00000"/>
              </a:solidFill>
            </a:endParaRPr>
          </a:p>
          <a:p>
            <a:r>
              <a:rPr lang="en-IN" b="1" dirty="0">
                <a:solidFill>
                  <a:srgbClr val="C00000"/>
                </a:solidFill>
              </a:rPr>
              <a:t>Solution: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Java 8</a:t>
            </a:r>
            <a:r>
              <a:rPr lang="en-US" sz="2000" dirty="0"/>
              <a:t> does not provide any </a:t>
            </a:r>
            <a:r>
              <a:rPr lang="en-US" sz="2000" b="1" dirty="0" err="1">
                <a:solidFill>
                  <a:srgbClr val="7030A0"/>
                </a:solidFill>
              </a:rPr>
              <a:t>CharStream</a:t>
            </a:r>
            <a:r>
              <a:rPr lang="en-US" sz="2000" dirty="0"/>
              <a:t>, but </a:t>
            </a:r>
            <a:r>
              <a:rPr lang="en-US" sz="2000" b="1" dirty="0">
                <a:solidFill>
                  <a:srgbClr val="00B050"/>
                </a:solidFill>
              </a:rPr>
              <a:t>we can get </a:t>
            </a:r>
            <a:r>
              <a:rPr lang="en-US" sz="2000" dirty="0"/>
              <a:t>an </a:t>
            </a:r>
            <a:r>
              <a:rPr lang="en-US" sz="2000" b="1" dirty="0" err="1">
                <a:solidFill>
                  <a:srgbClr val="7030A0"/>
                </a:solidFill>
              </a:rPr>
              <a:t>IntStream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(stream of </a:t>
            </a:r>
            <a:r>
              <a:rPr lang="en-US" sz="2000" dirty="0" err="1"/>
              <a:t>ints</a:t>
            </a:r>
            <a:r>
              <a:rPr lang="en-US" sz="2000" dirty="0"/>
              <a:t>) of </a:t>
            </a:r>
            <a:r>
              <a:rPr lang="en-US" sz="2000" b="1" dirty="0">
                <a:solidFill>
                  <a:srgbClr val="002060"/>
                </a:solidFill>
              </a:rPr>
              <a:t>characters</a:t>
            </a:r>
            <a:r>
              <a:rPr lang="en-US" sz="2000" dirty="0"/>
              <a:t> using the </a:t>
            </a:r>
            <a:r>
              <a:rPr lang="en-US" sz="2000" b="1" dirty="0">
                <a:solidFill>
                  <a:srgbClr val="0070C0"/>
                </a:solidFill>
              </a:rPr>
              <a:t>instance method </a:t>
            </a:r>
            <a:r>
              <a:rPr lang="en-US" sz="2000" dirty="0"/>
              <a:t>called </a:t>
            </a:r>
            <a:r>
              <a:rPr lang="en-US" sz="2000" b="1" dirty="0">
                <a:solidFill>
                  <a:srgbClr val="C00000"/>
                </a:solidFill>
              </a:rPr>
              <a:t>chars() </a:t>
            </a:r>
            <a:r>
              <a:rPr lang="en-US" sz="2000" dirty="0"/>
              <a:t>available in the class </a:t>
            </a:r>
            <a:r>
              <a:rPr lang="en-US" sz="2000" b="1" dirty="0">
                <a:solidFill>
                  <a:schemeClr val="tx2"/>
                </a:solidFill>
              </a:rPr>
              <a:t>String</a:t>
            </a:r>
            <a:r>
              <a:rPr lang="en-US" sz="2000" dirty="0"/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3177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Final Solution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char [] 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chr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={'A','B','C’};</a:t>
            </a:r>
            <a:endParaRPr lang="en-IN" sz="19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String str=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String.valueOf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chr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IntStream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is=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str.chars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is.forEach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val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-&gt;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((char)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val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)); </a:t>
            </a:r>
          </a:p>
          <a:p>
            <a:pPr marL="0" indent="0">
              <a:buNone/>
            </a:pPr>
            <a:endParaRPr lang="en-IN" sz="2000" b="1" u="sng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sz="2000" b="1" u="sng" dirty="0">
                <a:solidFill>
                  <a:srgbClr val="C0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A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B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C</a:t>
            </a:r>
          </a:p>
          <a:p>
            <a:pPr marL="0" indent="0">
              <a:buNone/>
            </a:pPr>
            <a:endParaRPr lang="en-IN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69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Operations On Stream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Stream API </a:t>
            </a:r>
            <a:r>
              <a:rPr lang="en-IN" sz="2400" dirty="0"/>
              <a:t>has a </a:t>
            </a:r>
            <a:r>
              <a:rPr lang="en-IN" sz="2400" b="1" dirty="0">
                <a:solidFill>
                  <a:srgbClr val="002060"/>
                </a:solidFill>
              </a:rPr>
              <a:t>long list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rgbClr val="00B050"/>
                </a:solidFill>
              </a:rPr>
              <a:t>methods </a:t>
            </a:r>
            <a:r>
              <a:rPr lang="en-IN" sz="2400" dirty="0"/>
              <a:t>that </a:t>
            </a:r>
            <a:r>
              <a:rPr lang="en-IN" sz="2400" b="1" dirty="0">
                <a:solidFill>
                  <a:srgbClr val="C00000"/>
                </a:solidFill>
              </a:rPr>
              <a:t>allow us </a:t>
            </a:r>
            <a:r>
              <a:rPr lang="en-IN" sz="2400" dirty="0"/>
              <a:t>to perform </a:t>
            </a:r>
            <a:r>
              <a:rPr lang="en-IN" sz="2400" b="1" dirty="0">
                <a:solidFill>
                  <a:srgbClr val="0070C0"/>
                </a:solidFill>
              </a:rPr>
              <a:t>various useful oper</a:t>
            </a:r>
            <a:r>
              <a:rPr lang="en-IN" sz="2400" dirty="0"/>
              <a:t>ations on a </a:t>
            </a:r>
            <a:r>
              <a:rPr lang="en-IN" sz="2400" b="1" dirty="0">
                <a:solidFill>
                  <a:schemeClr val="tx2"/>
                </a:solidFill>
              </a:rPr>
              <a:t>stream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r>
              <a:rPr lang="en-IN" sz="2400" b="1" dirty="0">
                <a:solidFill>
                  <a:srgbClr val="002060"/>
                </a:solidFill>
              </a:rPr>
              <a:t>All these methods </a:t>
            </a:r>
            <a:r>
              <a:rPr lang="en-IN" sz="2400" dirty="0"/>
              <a:t>have been </a:t>
            </a:r>
            <a:r>
              <a:rPr lang="en-IN" sz="2400" b="1" dirty="0">
                <a:solidFill>
                  <a:srgbClr val="C00000"/>
                </a:solidFill>
              </a:rPr>
              <a:t>divided</a:t>
            </a:r>
            <a:r>
              <a:rPr lang="en-IN" sz="2400" dirty="0"/>
              <a:t> into </a:t>
            </a:r>
            <a:r>
              <a:rPr lang="en-IN" sz="2400" b="1" dirty="0">
                <a:solidFill>
                  <a:srgbClr val="0070C0"/>
                </a:solidFill>
              </a:rPr>
              <a:t>2 categories </a:t>
            </a:r>
            <a:r>
              <a:rPr lang="en-IN" sz="2400" dirty="0"/>
              <a:t>:</a:t>
            </a:r>
          </a:p>
          <a:p>
            <a:endParaRPr lang="en-US" sz="2400" dirty="0"/>
          </a:p>
          <a:p>
            <a:pPr lvl="1"/>
            <a:r>
              <a:rPr lang="en-US" sz="1900" b="1" dirty="0">
                <a:solidFill>
                  <a:srgbClr val="C00000"/>
                </a:solidFill>
              </a:rPr>
              <a:t>Intermediate Operations: </a:t>
            </a:r>
            <a:r>
              <a:rPr lang="en-US" sz="1900" dirty="0"/>
              <a:t>They perform </a:t>
            </a:r>
            <a:r>
              <a:rPr lang="en-US" sz="1900" b="1" dirty="0">
                <a:solidFill>
                  <a:srgbClr val="0070C0"/>
                </a:solidFill>
              </a:rPr>
              <a:t>operations on stream data </a:t>
            </a:r>
            <a:r>
              <a:rPr lang="en-US" sz="1900" dirty="0"/>
              <a:t>and </a:t>
            </a:r>
            <a:r>
              <a:rPr lang="en-US" sz="1900" b="1" dirty="0">
                <a:solidFill>
                  <a:srgbClr val="00B050"/>
                </a:solidFill>
              </a:rPr>
              <a:t>return a new stream </a:t>
            </a:r>
            <a:r>
              <a:rPr lang="en-US" sz="1900" dirty="0"/>
              <a:t>, thus </a:t>
            </a:r>
            <a:r>
              <a:rPr lang="en-US" sz="1900" b="1" dirty="0">
                <a:solidFill>
                  <a:schemeClr val="tx2"/>
                </a:solidFill>
              </a:rPr>
              <a:t>allowing us </a:t>
            </a:r>
            <a:r>
              <a:rPr lang="en-US" sz="1900" dirty="0"/>
              <a:t>to </a:t>
            </a:r>
            <a:r>
              <a:rPr lang="en-US" sz="1900" b="1" dirty="0">
                <a:solidFill>
                  <a:srgbClr val="7030A0"/>
                </a:solidFill>
              </a:rPr>
              <a:t>chain multiple method </a:t>
            </a:r>
            <a:r>
              <a:rPr lang="en-US" sz="1900" dirty="0"/>
              <a:t>calls in a row.</a:t>
            </a:r>
          </a:p>
          <a:p>
            <a:endParaRPr lang="en-US" sz="2400" dirty="0"/>
          </a:p>
          <a:p>
            <a:pPr lvl="1"/>
            <a:r>
              <a:rPr lang="en-US" sz="1900" b="1" dirty="0">
                <a:solidFill>
                  <a:srgbClr val="C00000"/>
                </a:solidFill>
              </a:rPr>
              <a:t>Terminal Operations: </a:t>
            </a:r>
            <a:r>
              <a:rPr lang="en-US" sz="1900" dirty="0"/>
              <a:t>These are operations that </a:t>
            </a:r>
            <a:r>
              <a:rPr lang="en-US" sz="1900" b="1" dirty="0">
                <a:solidFill>
                  <a:srgbClr val="7030A0"/>
                </a:solidFill>
              </a:rPr>
              <a:t>return the final result </a:t>
            </a:r>
            <a:r>
              <a:rPr lang="en-US" sz="1900" dirty="0"/>
              <a:t>of the </a:t>
            </a:r>
            <a:r>
              <a:rPr lang="en-US" sz="1900" b="1" dirty="0">
                <a:solidFill>
                  <a:srgbClr val="00B050"/>
                </a:solidFill>
              </a:rPr>
              <a:t>intermediate processing </a:t>
            </a:r>
            <a:r>
              <a:rPr lang="en-US" sz="1900" dirty="0"/>
              <a:t>. This </a:t>
            </a:r>
            <a:r>
              <a:rPr lang="en-US" sz="1900" b="1" dirty="0">
                <a:solidFill>
                  <a:srgbClr val="002060"/>
                </a:solidFill>
              </a:rPr>
              <a:t>final result </a:t>
            </a:r>
            <a:r>
              <a:rPr lang="en-US" sz="1900" dirty="0"/>
              <a:t>can be either </a:t>
            </a:r>
            <a:r>
              <a:rPr lang="en-US" sz="1900" b="1" dirty="0">
                <a:solidFill>
                  <a:schemeClr val="tx2"/>
                </a:solidFill>
              </a:rPr>
              <a:t>returned </a:t>
            </a:r>
            <a:r>
              <a:rPr lang="en-US" sz="1900" dirty="0"/>
              <a:t>in the </a:t>
            </a:r>
            <a:r>
              <a:rPr lang="en-US" sz="1900" b="1" dirty="0">
                <a:solidFill>
                  <a:srgbClr val="0070C0"/>
                </a:solidFill>
              </a:rPr>
              <a:t>form of non-stream data </a:t>
            </a:r>
            <a:r>
              <a:rPr lang="en-US" sz="1900" dirty="0"/>
              <a:t>or </a:t>
            </a:r>
            <a:r>
              <a:rPr lang="en-US" sz="1900" b="1" dirty="0">
                <a:solidFill>
                  <a:srgbClr val="00B050"/>
                </a:solidFill>
              </a:rPr>
              <a:t>simply consumed </a:t>
            </a:r>
            <a:r>
              <a:rPr lang="en-US" sz="1900" dirty="0"/>
              <a:t>i.e. just </a:t>
            </a:r>
            <a:r>
              <a:rPr lang="en-US" sz="1900" b="1" dirty="0">
                <a:solidFill>
                  <a:srgbClr val="7030A0"/>
                </a:solidFill>
              </a:rPr>
              <a:t>displayed on output screen</a:t>
            </a:r>
            <a:endParaRPr lang="en-IN" sz="19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68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Operations On Stream</a:t>
            </a:r>
            <a:endParaRPr lang="en-IN" sz="2800" b="1" dirty="0"/>
          </a:p>
        </p:txBody>
      </p:sp>
      <p:pic>
        <p:nvPicPr>
          <p:cNvPr id="7" name="Content Placeholder 6" descr="Stream-Operation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3972" y="1428736"/>
            <a:ext cx="8725746" cy="492922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Intermediate Operations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An </a:t>
            </a:r>
            <a:r>
              <a:rPr lang="en-IN" sz="2400" b="1" dirty="0">
                <a:solidFill>
                  <a:srgbClr val="C00000"/>
                </a:solidFill>
              </a:rPr>
              <a:t>intermediate operation</a:t>
            </a:r>
            <a:r>
              <a:rPr lang="en-IN" sz="2400" dirty="0"/>
              <a:t> </a:t>
            </a:r>
            <a:r>
              <a:rPr lang="en-IN" sz="2400" b="1" dirty="0">
                <a:solidFill>
                  <a:srgbClr val="00B050"/>
                </a:solidFill>
              </a:rPr>
              <a:t>processes</a:t>
            </a:r>
            <a:r>
              <a:rPr lang="en-IN" sz="2400" dirty="0"/>
              <a:t> over a </a:t>
            </a:r>
            <a:r>
              <a:rPr lang="en-IN" sz="2400" b="1" dirty="0">
                <a:solidFill>
                  <a:srgbClr val="7030A0"/>
                </a:solidFill>
              </a:rPr>
              <a:t>stream</a:t>
            </a:r>
            <a:r>
              <a:rPr lang="en-IN" sz="2400" dirty="0"/>
              <a:t> and returns a </a:t>
            </a:r>
            <a:r>
              <a:rPr lang="en-IN" sz="2400" b="1" dirty="0">
                <a:solidFill>
                  <a:srgbClr val="7030A0"/>
                </a:solidFill>
              </a:rPr>
              <a:t>new stream </a:t>
            </a:r>
            <a:r>
              <a:rPr lang="en-IN" sz="2400" dirty="0"/>
              <a:t>as a </a:t>
            </a:r>
            <a:r>
              <a:rPr lang="en-IN" sz="2400" b="1" dirty="0">
                <a:solidFill>
                  <a:srgbClr val="00B050"/>
                </a:solidFill>
              </a:rPr>
              <a:t>response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Then we can </a:t>
            </a:r>
            <a:r>
              <a:rPr lang="en-IN" sz="2400" b="1" dirty="0">
                <a:solidFill>
                  <a:srgbClr val="00B050"/>
                </a:solidFill>
              </a:rPr>
              <a:t>execute</a:t>
            </a:r>
            <a:r>
              <a:rPr lang="en-IN" sz="2400" dirty="0"/>
              <a:t> another </a:t>
            </a:r>
            <a:r>
              <a:rPr lang="en-IN" sz="2400" b="1" dirty="0">
                <a:solidFill>
                  <a:srgbClr val="C00000"/>
                </a:solidFill>
              </a:rPr>
              <a:t>intermediate operation </a:t>
            </a:r>
            <a:r>
              <a:rPr lang="en-IN" sz="2400" dirty="0"/>
              <a:t>on the </a:t>
            </a:r>
            <a:r>
              <a:rPr lang="en-IN" sz="2400" b="1" dirty="0">
                <a:solidFill>
                  <a:srgbClr val="7030A0"/>
                </a:solidFill>
              </a:rPr>
              <a:t>new stream</a:t>
            </a:r>
            <a:r>
              <a:rPr lang="en-IN" sz="2400" dirty="0"/>
              <a:t>, and so on, and </a:t>
            </a:r>
            <a:r>
              <a:rPr lang="en-IN" sz="2400" b="1" dirty="0">
                <a:solidFill>
                  <a:srgbClr val="00B050"/>
                </a:solidFill>
              </a:rPr>
              <a:t>finally execute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C00000"/>
                </a:solidFill>
              </a:rPr>
              <a:t>terminal operation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pPr>
              <a:buNone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5359</TotalTime>
  <Words>2995</Words>
  <Application>Microsoft Office PowerPoint</Application>
  <PresentationFormat>On-screen Show (4:3)</PresentationFormat>
  <Paragraphs>497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Consolas</vt:lpstr>
      <vt:lpstr>Corbel</vt:lpstr>
      <vt:lpstr>Clarity</vt:lpstr>
      <vt:lpstr>JAVA  Java Interview boot camp                 Core concepts</vt:lpstr>
      <vt:lpstr>Streams-Part 2</vt:lpstr>
      <vt:lpstr>Today’s Agenda</vt:lpstr>
      <vt:lpstr>Exercise</vt:lpstr>
      <vt:lpstr>Exercise</vt:lpstr>
      <vt:lpstr>Final Solution</vt:lpstr>
      <vt:lpstr>Operations On Stream</vt:lpstr>
      <vt:lpstr>Operations On Stream</vt:lpstr>
      <vt:lpstr>Intermediate Operations</vt:lpstr>
      <vt:lpstr>Intermediate Operations</vt:lpstr>
      <vt:lpstr>Intermediate Operations</vt:lpstr>
      <vt:lpstr>The map() Method</vt:lpstr>
      <vt:lpstr>The map() Method</vt:lpstr>
      <vt:lpstr>Example 1 </vt:lpstr>
      <vt:lpstr>Example 1 </vt:lpstr>
      <vt:lpstr>Example 2 </vt:lpstr>
      <vt:lpstr>Example 3</vt:lpstr>
      <vt:lpstr>Example 3</vt:lpstr>
      <vt:lpstr>Example 4</vt:lpstr>
      <vt:lpstr>Example 5</vt:lpstr>
      <vt:lpstr>The filter() Method</vt:lpstr>
      <vt:lpstr>The filter() Method</vt:lpstr>
      <vt:lpstr>Example 6 </vt:lpstr>
      <vt:lpstr>Example 6 </vt:lpstr>
      <vt:lpstr>Example 7</vt:lpstr>
      <vt:lpstr>The sorted() Method</vt:lpstr>
      <vt:lpstr>The sorted () Method</vt:lpstr>
      <vt:lpstr>Example 8 </vt:lpstr>
      <vt:lpstr>Example 8 </vt:lpstr>
      <vt:lpstr>Example 9</vt:lpstr>
      <vt:lpstr>The limit() Method</vt:lpstr>
      <vt:lpstr>Example 10 </vt:lpstr>
      <vt:lpstr>Example 10 </vt:lpstr>
      <vt:lpstr>Example 11</vt:lpstr>
      <vt:lpstr>The distinct() Method</vt:lpstr>
      <vt:lpstr>The distinct() Method</vt:lpstr>
      <vt:lpstr>Example 12 </vt:lpstr>
      <vt:lpstr>Example 12 </vt:lpstr>
      <vt:lpstr>The peek() Method</vt:lpstr>
      <vt:lpstr>The peek() Method</vt:lpstr>
      <vt:lpstr>An Important Point!</vt:lpstr>
      <vt:lpstr>An Important Point!</vt:lpstr>
      <vt:lpstr>Example 13 </vt:lpstr>
      <vt:lpstr>Example 13 </vt:lpstr>
      <vt:lpstr>Example 13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sachin kapoor</cp:lastModifiedBy>
  <cp:revision>602</cp:revision>
  <dcterms:created xsi:type="dcterms:W3CDTF">2012-06-21T20:06:10Z</dcterms:created>
  <dcterms:modified xsi:type="dcterms:W3CDTF">2021-01-20T07:55:16Z</dcterms:modified>
</cp:coreProperties>
</file>