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8"/>
  </p:notesMasterIdLst>
  <p:sldIdLst>
    <p:sldId id="1169" r:id="rId2"/>
    <p:sldId id="256" r:id="rId3"/>
    <p:sldId id="1171" r:id="rId4"/>
    <p:sldId id="649" r:id="rId5"/>
    <p:sldId id="1226" r:id="rId6"/>
    <p:sldId id="1227" r:id="rId7"/>
    <p:sldId id="650" r:id="rId8"/>
    <p:sldId id="1228" r:id="rId9"/>
    <p:sldId id="1229" r:id="rId10"/>
    <p:sldId id="651" r:id="rId11"/>
    <p:sldId id="1231" r:id="rId12"/>
    <p:sldId id="1232" r:id="rId13"/>
    <p:sldId id="1233" r:id="rId14"/>
    <p:sldId id="1234" r:id="rId15"/>
    <p:sldId id="1235" r:id="rId16"/>
    <p:sldId id="1236" r:id="rId17"/>
    <p:sldId id="1237" r:id="rId18"/>
    <p:sldId id="1238" r:id="rId19"/>
    <p:sldId id="1239" r:id="rId20"/>
    <p:sldId id="1240" r:id="rId21"/>
    <p:sldId id="1241" r:id="rId22"/>
    <p:sldId id="1242" r:id="rId23"/>
    <p:sldId id="1243" r:id="rId24"/>
    <p:sldId id="1244" r:id="rId25"/>
    <p:sldId id="1245" r:id="rId26"/>
    <p:sldId id="1246" r:id="rId27"/>
    <p:sldId id="1247" r:id="rId28"/>
    <p:sldId id="1248" r:id="rId29"/>
    <p:sldId id="1249" r:id="rId30"/>
    <p:sldId id="1250" r:id="rId31"/>
    <p:sldId id="1251" r:id="rId32"/>
    <p:sldId id="1252" r:id="rId33"/>
    <p:sldId id="1253" r:id="rId34"/>
    <p:sldId id="1254" r:id="rId35"/>
    <p:sldId id="1255" r:id="rId36"/>
    <p:sldId id="1256" r:id="rId37"/>
    <p:sldId id="1257" r:id="rId38"/>
    <p:sldId id="1259" r:id="rId39"/>
    <p:sldId id="1258" r:id="rId40"/>
    <p:sldId id="1260" r:id="rId41"/>
    <p:sldId id="1261" r:id="rId42"/>
    <p:sldId id="1263" r:id="rId43"/>
    <p:sldId id="1262" r:id="rId44"/>
    <p:sldId id="1264" r:id="rId45"/>
    <p:sldId id="1268" r:id="rId46"/>
    <p:sldId id="1269" r:id="rId47"/>
    <p:sldId id="1265" r:id="rId48"/>
    <p:sldId id="1270" r:id="rId49"/>
    <p:sldId id="1271" r:id="rId50"/>
    <p:sldId id="1272" r:id="rId51"/>
    <p:sldId id="1273" r:id="rId52"/>
    <p:sldId id="1274" r:id="rId53"/>
    <p:sldId id="1275" r:id="rId54"/>
    <p:sldId id="1266" r:id="rId55"/>
    <p:sldId id="1276" r:id="rId56"/>
    <p:sldId id="126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BA3799B-A36C-4B75-9AD0-776857522959}"/>
    <pc:docChg chg="custSel modSld">
      <pc:chgData name="Sharma Computer Academy" userId="08476b32c11f4418" providerId="LiveId" clId="{FBA3799B-A36C-4B75-9AD0-776857522959}" dt="2021-01-29T15:50:25.380" v="7" actId="20577"/>
      <pc:docMkLst>
        <pc:docMk/>
      </pc:docMkLst>
      <pc:sldChg chg="modSp mod">
        <pc:chgData name="Sharma Computer Academy" userId="08476b32c11f4418" providerId="LiveId" clId="{FBA3799B-A36C-4B75-9AD0-776857522959}" dt="2021-01-29T15:50:25.380" v="7" actId="20577"/>
        <pc:sldMkLst>
          <pc:docMk/>
          <pc:sldMk cId="1261902113" sldId="1261"/>
        </pc:sldMkLst>
        <pc:spChg chg="mod">
          <ac:chgData name="Sharma Computer Academy" userId="08476b32c11f4418" providerId="LiveId" clId="{FBA3799B-A36C-4B75-9AD0-776857522959}" dt="2021-01-29T15:50:25.380" v="7" actId="20577"/>
          <ac:spMkLst>
            <pc:docMk/>
            <pc:sldMk cId="1261902113" sldId="126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38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Streams-Part 4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Collectors.toList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It </a:t>
            </a:r>
            <a:r>
              <a:rPr lang="en-US" b="1" i="0" u="none" strike="noStrike" dirty="0">
                <a:solidFill>
                  <a:schemeClr val="tx2"/>
                </a:solidFill>
                <a:effectLst/>
                <a:latin typeface="+mj-lt"/>
              </a:rPr>
              <a:t>returns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a </a:t>
            </a:r>
            <a:r>
              <a:rPr lang="en-US" b="1" u="none" strike="noStrike" dirty="0">
                <a:solidFill>
                  <a:srgbClr val="002060"/>
                </a:solidFill>
                <a:effectLst/>
                <a:latin typeface="+mj-lt"/>
              </a:rPr>
              <a:t>Collector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 which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collects all input elements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into a new </a:t>
            </a:r>
            <a:r>
              <a:rPr lang="en-US" b="1" u="none" strike="noStrike" dirty="0">
                <a:solidFill>
                  <a:srgbClr val="002060"/>
                </a:solidFill>
                <a:effectLst/>
                <a:latin typeface="+mj-lt"/>
              </a:rPr>
              <a:t>List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 fontAlgn="base"/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endParaRPr lang="en-US" b="1" u="sng" dirty="0">
              <a:solidFill>
                <a:srgbClr val="C00000"/>
              </a:solidFill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Display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top 3 performing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students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List&lt;Student&gt; top3Students =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  .sorted((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fontAlgn="base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b.getPercentage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a.getPercentage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  .limit(3)</a:t>
            </a:r>
          </a:p>
          <a:p>
            <a:pPr marL="0" indent="0" algn="l" fontAlgn="base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.collect(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Collectors.toList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(top3Students);</a:t>
            </a:r>
          </a:p>
          <a:p>
            <a:pPr marL="0" indent="0" algn="l" fontAlgn="base">
              <a:buNone/>
            </a:pP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[Vijay-19-Mathematics-92.8, Zevin-12-Computer Science-91.2, Asif-16-Mathematics-89.4]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Collectors.toSet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It </a:t>
            </a:r>
            <a:r>
              <a:rPr lang="en-US" b="1" i="0" u="none" strike="noStrike" dirty="0">
                <a:solidFill>
                  <a:schemeClr val="tx2"/>
                </a:solidFill>
                <a:effectLst/>
                <a:latin typeface="+mj-lt"/>
              </a:rPr>
              <a:t>returns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a </a:t>
            </a:r>
            <a:r>
              <a:rPr lang="en-US" b="1" u="none" strike="noStrike" dirty="0">
                <a:solidFill>
                  <a:srgbClr val="002060"/>
                </a:solidFill>
                <a:effectLst/>
                <a:latin typeface="+mj-lt"/>
              </a:rPr>
              <a:t>Collector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 which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collects all input elements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into a new </a:t>
            </a:r>
            <a:r>
              <a:rPr lang="en-US" b="1" u="none" strike="noStrike" dirty="0">
                <a:solidFill>
                  <a:srgbClr val="002060"/>
                </a:solidFill>
                <a:effectLst/>
                <a:latin typeface="+mj-lt"/>
              </a:rPr>
              <a:t>Set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 fontAlgn="base"/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endParaRPr lang="en-US" b="1" u="sng" dirty="0">
              <a:solidFill>
                <a:srgbClr val="C00000"/>
              </a:solidFill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Display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subjects offered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0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Set&lt;String&gt; subjects = </a:t>
            </a:r>
            <a:r>
              <a:rPr lang="en-US" sz="20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20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	   </a:t>
            </a:r>
            <a:r>
              <a:rPr lang="en-US" sz="20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.map(Student::</a:t>
            </a:r>
            <a:r>
              <a:rPr lang="en-US" sz="20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getSubject</a:t>
            </a:r>
            <a:r>
              <a:rPr lang="en-US" sz="20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fontAlgn="base">
              <a:buNone/>
            </a:pPr>
            <a:r>
              <a:rPr lang="en-US" sz="20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			   .collect(</a:t>
            </a:r>
            <a:r>
              <a:rPr lang="en-US" sz="20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Collectors.toSet</a:t>
            </a:r>
            <a:r>
              <a:rPr lang="en-US" sz="20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 algn="l" fontAlgn="base">
              <a:buNone/>
            </a:pPr>
            <a:r>
              <a:rPr lang="en-US" sz="20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20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0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(subjects);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[Economics, Literature, Computer Science, Mathematics, History]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Collectors.toMap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This method 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+mj-lt"/>
              </a:rPr>
              <a:t>returns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a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Collector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which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collects input elements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into a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+mj-lt"/>
              </a:rPr>
              <a:t>Map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whose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keys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and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value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s are the </a:t>
            </a:r>
            <a:r>
              <a:rPr lang="en-US" b="1" i="0" u="none" strike="noStrike" dirty="0">
                <a:solidFill>
                  <a:schemeClr val="tx2"/>
                </a:solidFill>
                <a:effectLst/>
                <a:latin typeface="+mj-lt"/>
              </a:rPr>
              <a:t>result of applying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mapping functions to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input elements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endParaRPr lang="en-US" b="1" u="sng" dirty="0">
              <a:solidFill>
                <a:srgbClr val="C00000"/>
              </a:solidFill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Display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and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Percentage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of every Student.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7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Map&lt;String, Double&gt;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namePercentageMap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.collect(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Collectors.toMap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(Student::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getName,Student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 algn="l" fontAlgn="base">
              <a:buNone/>
            </a:pPr>
            <a:r>
              <a:rPr lang="en-US" sz="20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namePercentageMap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{Asif=89.4, Vijay=92.8,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Zevin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=91.2, Harry=71.9,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Xiano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=71.5,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Nihira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=84.6, Soumya=77.5,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Mitshu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=73.5, Harish=83.7, Paul=78.9}</a:t>
            </a:r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Collectors.toCollection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u="none" strike="noStrike" dirty="0">
                <a:solidFill>
                  <a:srgbClr val="C00000"/>
                </a:solidFill>
                <a:effectLst/>
                <a:latin typeface="+mj-lt"/>
              </a:rPr>
              <a:t>This method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returns a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Collector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which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collects all input elements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into a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new Collection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endParaRPr lang="en-US" b="1" u="sng" dirty="0">
              <a:solidFill>
                <a:srgbClr val="C00000"/>
              </a:solidFill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Display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first three students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as a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linked list.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1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LinkedList&lt;Student&gt;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studentLinkedList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().limit(3).collect(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Collectors.toCollection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(LinkedList::new));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studentLinkedList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[Paul-11-Economics-78.9, Zevin-12-Computer Science-91.2, Harish-13-History-83.7]</a:t>
            </a:r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7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Collectors.joining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u="none" strike="noStrike" dirty="0">
                <a:solidFill>
                  <a:srgbClr val="C00000"/>
                </a:solidFill>
                <a:effectLst/>
                <a:latin typeface="+mj-lt"/>
              </a:rPr>
              <a:t>This method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returns a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Collector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which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concatenates input elements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separated by the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specified delimiter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b="1" u="sng" dirty="0">
              <a:solidFill>
                <a:srgbClr val="C00000"/>
              </a:solidFill>
              <a:latin typeface="+mj-lt"/>
            </a:endParaRPr>
          </a:p>
          <a:p>
            <a:pPr algn="l" fontAlgn="base"/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Display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names of students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separated with a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comma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namesJoined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 fontAlgn="base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.map(Student::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fontAlgn="base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.collect(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Collectors.joining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(", "));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namesJoined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); </a:t>
            </a: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Paul,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Zevin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, Harish,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Xiano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, Soumya, Asif,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Nihira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Mitshu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, Vijay, Harry</a:t>
            </a:r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3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Streams-Part 4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/>
              <a:t>(</a:t>
            </a:r>
            <a:r>
              <a:rPr lang="en-US" sz="4000" b="1">
                <a:solidFill>
                  <a:srgbClr val="00B050"/>
                </a:solidFill>
              </a:rPr>
              <a:t>An Abstract Layer!</a:t>
            </a:r>
            <a:r>
              <a:rPr lang="en-US" sz="4000" b="1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Collectors.counting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u="none" strike="noStrike" dirty="0">
                <a:solidFill>
                  <a:srgbClr val="C00000"/>
                </a:solidFill>
                <a:effectLst/>
                <a:latin typeface="+mj-lt"/>
              </a:rPr>
              <a:t>It returns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a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Collector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that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counts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number of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input elements.</a:t>
            </a:r>
            <a:endParaRPr lang="en-US" b="1" i="0" u="sng" strike="noStrike" dirty="0">
              <a:solidFill>
                <a:srgbClr val="0070C0"/>
              </a:solidFill>
              <a:effectLst/>
              <a:latin typeface="+mj-lt"/>
            </a:endParaRPr>
          </a:p>
          <a:p>
            <a:pPr algn="l" fontAlgn="base"/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endParaRPr lang="en-US" b="1" u="sng" dirty="0">
              <a:solidFill>
                <a:srgbClr val="C00000"/>
              </a:solidFill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Display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total number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of </a:t>
            </a:r>
            <a:r>
              <a:rPr lang="en-US" b="1" i="0" u="none" strike="noStrike" dirty="0">
                <a:solidFill>
                  <a:schemeClr val="tx2"/>
                </a:solidFill>
                <a:effectLst/>
                <a:latin typeface="+mj-lt"/>
              </a:rPr>
              <a:t>students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studentCount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 fontAlgn="base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.collect(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Collectors.counting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studentCount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10</a:t>
            </a:r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Collectors.maxBy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u="none" strike="noStrike" dirty="0">
                <a:solidFill>
                  <a:srgbClr val="C00000"/>
                </a:solidFill>
                <a:effectLst/>
                <a:latin typeface="+mj-lt"/>
              </a:rPr>
              <a:t>This method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returns a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Collector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that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collects largest element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in a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stream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according to supplied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+mj-lt"/>
              </a:rPr>
              <a:t>Comparator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endParaRPr lang="en-US" b="1" u="sng" dirty="0">
              <a:solidFill>
                <a:srgbClr val="C00000"/>
              </a:solidFill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Display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highest percentage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Optional&lt;Double&gt;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highPercentage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                         .map(Student::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				     .collect(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Collectors.maxBy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 algn="l" fontAlgn="base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				     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a.compareTo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(b)));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highPercentage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); </a:t>
            </a: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92.9</a:t>
            </a:r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Collectors.minBy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This method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returns a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Collector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that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collects smallest element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in a </a:t>
            </a:r>
            <a:r>
              <a:rPr lang="en-US" b="1" i="0" u="none" strike="noStrike" dirty="0">
                <a:solidFill>
                  <a:schemeClr val="tx2"/>
                </a:solidFill>
                <a:effectLst/>
                <a:latin typeface="+mj-lt"/>
              </a:rPr>
              <a:t>stream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according to supplied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+mj-lt"/>
              </a:rPr>
              <a:t>Comparator.</a:t>
            </a:r>
            <a:endParaRPr lang="en-US" b="1" i="0" u="sng" strike="noStrike" dirty="0">
              <a:solidFill>
                <a:srgbClr val="002060"/>
              </a:solidFill>
              <a:effectLst/>
              <a:latin typeface="+mj-lt"/>
            </a:endParaRPr>
          </a:p>
          <a:p>
            <a:pPr algn="l" fontAlgn="base"/>
            <a:endParaRPr lang="en-US" b="1" u="sng" dirty="0">
              <a:solidFill>
                <a:srgbClr val="C00000"/>
              </a:solidFill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Display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lowest percentage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2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Optional&lt;Double&gt;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highPercentage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                         .map(Student::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				     .collect(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Collectors.minBy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 algn="l" fontAlgn="base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				     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a.compareTo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(b)));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highPercentage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); </a:t>
            </a: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92.9</a:t>
            </a:r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summingInt</a:t>
            </a:r>
            <a:r>
              <a:rPr lang="en-US" sz="3600" b="1" dirty="0"/>
              <a:t>(), </a:t>
            </a:r>
            <a:r>
              <a:rPr lang="en-US" sz="3600" b="1" dirty="0" err="1"/>
              <a:t>summingLong</a:t>
            </a:r>
            <a:r>
              <a:rPr lang="en-US" sz="3600" b="1" dirty="0"/>
              <a:t>(),</a:t>
            </a:r>
            <a:r>
              <a:rPr lang="en-US" sz="3600" b="1" dirty="0" err="1"/>
              <a:t>summingDouble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endParaRPr lang="en-US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l" fontAlgn="base"/>
            <a:r>
              <a:rPr lang="en-US" b="1" i="0" u="none" strike="noStrike" dirty="0">
                <a:solidFill>
                  <a:srgbClr val="C00000"/>
                </a:solidFill>
                <a:effectLst/>
                <a:latin typeface="+mj-lt"/>
              </a:rPr>
              <a:t>These methods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return a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Collecto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r which </a:t>
            </a:r>
            <a:r>
              <a:rPr lang="en-US" b="1" u="none" strike="noStrike" dirty="0">
                <a:solidFill>
                  <a:srgbClr val="00B050"/>
                </a:solidFill>
                <a:effectLst/>
                <a:latin typeface="+mj-lt"/>
              </a:rPr>
              <a:t>collects sum of all input elements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 fontAlgn="base"/>
            <a:endParaRPr lang="en-US" dirty="0">
              <a:solidFill>
                <a:srgbClr val="000000"/>
              </a:solidFill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Display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sum of all percentages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09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sumOfPercentages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().collect(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Collectors.summingDouble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(Student::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sumOfPercentages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815.0</a:t>
            </a:r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0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averaginInt</a:t>
            </a:r>
            <a:r>
              <a:rPr lang="en-US" sz="3600" b="1" dirty="0"/>
              <a:t>(), </a:t>
            </a:r>
            <a:r>
              <a:rPr lang="en-US" sz="3600" b="1" dirty="0" err="1"/>
              <a:t>averagingLong</a:t>
            </a:r>
            <a:r>
              <a:rPr lang="en-US" sz="3600" b="1" dirty="0"/>
              <a:t>(),</a:t>
            </a:r>
            <a:r>
              <a:rPr lang="en-US" sz="3600" b="1" dirty="0" err="1"/>
              <a:t>averagingDouble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endParaRPr lang="en-US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l" fontAlgn="base"/>
            <a:r>
              <a:rPr lang="en-US" b="1" i="0" u="none" strike="noStrike" dirty="0">
                <a:solidFill>
                  <a:srgbClr val="C00000"/>
                </a:solidFill>
                <a:effectLst/>
                <a:latin typeface="+mj-lt"/>
              </a:rPr>
              <a:t>These methods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returns a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Collector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which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+mj-lt"/>
              </a:rPr>
              <a:t>collects average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of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all input elements.</a:t>
            </a:r>
          </a:p>
          <a:p>
            <a:pPr algn="l" fontAlgn="base"/>
            <a:endParaRPr lang="en-US" dirty="0">
              <a:solidFill>
                <a:srgbClr val="000000"/>
              </a:solidFill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Display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average percentage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averagePercentage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().collect(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Collectors.averagingDouble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(Student::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averagePercentage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81.5</a:t>
            </a:r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/>
              <a:t>Java 8 Streams-Part 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What Is Collectors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Role Of Collectors In Stream API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Methods Of Collectors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Parallel Stream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Infinite Stream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Collectors.groupingBy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u="none" strike="noStrike" dirty="0">
                <a:solidFill>
                  <a:srgbClr val="C00000"/>
                </a:solidFill>
                <a:effectLst/>
                <a:latin typeface="+mj-lt"/>
              </a:rPr>
              <a:t>This method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groups the input elements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according to the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supplied classifier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and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returns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the </a:t>
            </a:r>
            <a:r>
              <a:rPr lang="en-US" b="1" i="0" u="none" strike="noStrike" dirty="0">
                <a:solidFill>
                  <a:schemeClr val="tx2"/>
                </a:solidFill>
                <a:effectLst/>
                <a:latin typeface="+mj-lt"/>
              </a:rPr>
              <a:t>results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in a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+mj-lt"/>
              </a:rPr>
              <a:t>Map.</a:t>
            </a:r>
            <a:endParaRPr lang="en-US" b="1" dirty="0">
              <a:solidFill>
                <a:srgbClr val="002060"/>
              </a:solidFill>
              <a:latin typeface="+mj-lt"/>
            </a:endParaRPr>
          </a:p>
          <a:p>
            <a:pPr algn="l" fontAlgn="base"/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endParaRPr lang="en-US" b="1" u="sng" dirty="0">
              <a:solidFill>
                <a:srgbClr val="C00000"/>
              </a:solidFill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Display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+mj-lt"/>
              </a:rPr>
              <a:t>subject names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and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number of students in them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5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Map&lt;String, List&lt;Student&gt;&gt;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studentsGroupedBySubject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().collect(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Collectors.groupingBy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(Student::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getSubject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studentsGroupedBySubject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endParaRPr lang="en-US" sz="20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{Economics=[Paul-11-Economics-78.9, Soumya-15-Economics-77.5], 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Literature=[Xiano-14-Literature-71.5], 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Computer Science=[Zevin-12-Computer Science-91.2, Nihira-17-Computer Science-84.6], 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Mathematics=[Asif-16-Mathematics-89.4, Vijay-19-Mathematics-92.8], 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History=[Harish-13-History-83.7, Mitshu-18-History-73.5, Harry-20-History-71.9]}</a:t>
            </a:r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Collectors.partitioningBy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u="none" strike="noStrike" dirty="0">
                <a:solidFill>
                  <a:srgbClr val="C00000"/>
                </a:solidFill>
                <a:effectLst/>
                <a:latin typeface="+mj-lt"/>
              </a:rPr>
              <a:t>This method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groups the input elements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according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supplied classifier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and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returns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lang="en-US" b="1" i="0" u="none" strike="noStrike" dirty="0">
                <a:solidFill>
                  <a:schemeClr val="tx2"/>
                </a:solidFill>
                <a:effectLst/>
                <a:latin typeface="+mj-lt"/>
              </a:rPr>
              <a:t>results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in a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+mj-lt"/>
              </a:rPr>
              <a:t>Map.</a:t>
            </a:r>
            <a:endParaRPr lang="en-US" b="1" dirty="0">
              <a:solidFill>
                <a:srgbClr val="002060"/>
              </a:solidFill>
              <a:latin typeface="+mj-lt"/>
            </a:endParaRPr>
          </a:p>
          <a:p>
            <a:pPr algn="l" fontAlgn="base"/>
            <a:endParaRPr lang="en-US" b="1" i="0" u="sng" strike="noStrike" dirty="0">
              <a:solidFill>
                <a:srgbClr val="C00000"/>
              </a:solidFill>
              <a:effectLst/>
              <a:latin typeface="+mj-lt"/>
            </a:endParaRPr>
          </a:p>
          <a:p>
            <a:pPr algn="l" fontAlgn="base"/>
            <a:endParaRPr lang="en-US" b="1" u="sng" dirty="0">
              <a:solidFill>
                <a:srgbClr val="C00000"/>
              </a:solidFill>
              <a:latin typeface="+mj-lt"/>
            </a:endParaRPr>
          </a:p>
          <a:p>
            <a:pPr algn="l" fontAlgn="base"/>
            <a:r>
              <a:rPr lang="en-US" b="1" i="0" u="sng" strike="noStrike" dirty="0">
                <a:solidFill>
                  <a:srgbClr val="C00000"/>
                </a:solidFill>
                <a:effectLst/>
                <a:latin typeface="+mj-lt"/>
              </a:rPr>
              <a:t>Example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+mj-lt"/>
              </a:rPr>
              <a:t>Partition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the </a:t>
            </a:r>
            <a:r>
              <a:rPr lang="en-US" b="1" i="0" u="none" strike="noStrike" dirty="0">
                <a:solidFill>
                  <a:srgbClr val="00B050"/>
                </a:solidFill>
                <a:effectLst/>
                <a:latin typeface="+mj-lt"/>
              </a:rPr>
              <a:t>students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who got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+mj-lt"/>
              </a:rPr>
              <a:t>above 80.0%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from those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+mj-lt"/>
              </a:rPr>
              <a:t>who don’t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9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Map&lt;Boolean, List&lt;Student&gt;&gt;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studentspartionedByPercentage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studentList.stream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().collect(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Collectors.partitioningBy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(student -&gt; 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student.getPercentage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&gt; 80.0));</a:t>
            </a:r>
          </a:p>
          <a:p>
            <a:pPr marL="0" indent="0" algn="l" fontAlgn="base">
              <a:buNone/>
            </a:pP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 </a:t>
            </a:r>
          </a:p>
          <a:p>
            <a:pPr marL="0" indent="0" algn="l" fontAlgn="base">
              <a:buNone/>
            </a:pP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0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studentspartionedByPercentage</a:t>
            </a:r>
            <a:r>
              <a:rPr lang="en-US" sz="1800" b="1" i="0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1" i="0" u="sng" strike="noStrike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endParaRPr lang="en-US" sz="20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2000" b="1" i="0" u="sng" strike="noStrike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{false=[Paul-11-Economics-78.9, Xiano-14-Literature-71.5, Soumya-15-Economics-77.5, Mitshu-18-History-73.5, Harry-20-History-71.9], </a:t>
            </a: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true=[Zevin-12-Computer Science-91.2, Harish-13-History-83.7, Asif-16-Mathematics-89.4, Nihira-17-Computer Science-84.6, Vijay-19-Mathematics-92.8]}</a:t>
            </a:r>
            <a:endParaRPr 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Parallel Stream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chemeClr val="tx2"/>
                </a:solidFill>
              </a:rPr>
              <a:t>Streams</a:t>
            </a:r>
            <a:r>
              <a:rPr lang="en-US" dirty="0"/>
              <a:t> can be </a:t>
            </a:r>
            <a:r>
              <a:rPr lang="en-US" b="1" dirty="0">
                <a:solidFill>
                  <a:srgbClr val="0070C0"/>
                </a:solidFill>
              </a:rPr>
              <a:t>executed</a:t>
            </a:r>
            <a:r>
              <a:rPr lang="en-US" dirty="0"/>
              <a:t> in </a:t>
            </a:r>
            <a:r>
              <a:rPr lang="en-US" b="1" dirty="0">
                <a:solidFill>
                  <a:srgbClr val="00B050"/>
                </a:solidFill>
              </a:rPr>
              <a:t>parallel</a:t>
            </a:r>
            <a:r>
              <a:rPr lang="en-US" dirty="0"/>
              <a:t> to </a:t>
            </a:r>
            <a:r>
              <a:rPr lang="en-US" b="1" dirty="0">
                <a:solidFill>
                  <a:srgbClr val="7030A0"/>
                </a:solidFill>
              </a:rPr>
              <a:t>increase runtime performance </a:t>
            </a:r>
            <a:r>
              <a:rPr lang="en-US" dirty="0"/>
              <a:t>on </a:t>
            </a:r>
            <a:r>
              <a:rPr lang="en-US" b="1" dirty="0">
                <a:solidFill>
                  <a:srgbClr val="C00000"/>
                </a:solidFill>
              </a:rPr>
              <a:t>large amount</a:t>
            </a:r>
            <a:r>
              <a:rPr lang="en-US" dirty="0"/>
              <a:t> of </a:t>
            </a:r>
            <a:r>
              <a:rPr lang="en-US" b="1" dirty="0">
                <a:solidFill>
                  <a:schemeClr val="tx2"/>
                </a:solidFill>
              </a:rPr>
              <a:t>input elements</a:t>
            </a:r>
            <a:r>
              <a:rPr lang="en-US" dirty="0"/>
              <a:t>.</a:t>
            </a:r>
          </a:p>
          <a:p>
            <a:pPr fontAlgn="base"/>
            <a:endParaRPr lang="en-US" sz="1900" dirty="0">
              <a:latin typeface="+mj-lt"/>
            </a:endParaRP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chemeClr val="tx2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support</a:t>
            </a:r>
            <a:r>
              <a:rPr lang="en-US" dirty="0"/>
              <a:t> for </a:t>
            </a:r>
            <a:r>
              <a:rPr lang="en-US" b="1" dirty="0">
                <a:solidFill>
                  <a:srgbClr val="7030A0"/>
                </a:solidFill>
              </a:rPr>
              <a:t>parallel streams</a:t>
            </a:r>
            <a:r>
              <a:rPr lang="en-US" dirty="0"/>
              <a:t>, we can perform </a:t>
            </a:r>
            <a:r>
              <a:rPr lang="en-US" b="1" dirty="0">
                <a:solidFill>
                  <a:schemeClr val="tx2"/>
                </a:solidFill>
              </a:rPr>
              <a:t>stream operations </a:t>
            </a:r>
            <a:r>
              <a:rPr lang="en-US" dirty="0"/>
              <a:t>in </a:t>
            </a:r>
            <a:r>
              <a:rPr lang="en-US" b="1" dirty="0">
                <a:solidFill>
                  <a:srgbClr val="0070C0"/>
                </a:solidFill>
              </a:rPr>
              <a:t>parallel</a:t>
            </a:r>
            <a:r>
              <a:rPr lang="en-US" dirty="0"/>
              <a:t> without having to write any </a:t>
            </a:r>
            <a:r>
              <a:rPr lang="en-US" b="1" dirty="0">
                <a:solidFill>
                  <a:srgbClr val="002060"/>
                </a:solidFill>
              </a:rPr>
              <a:t>boilerplate code</a:t>
            </a:r>
            <a:r>
              <a:rPr lang="en-US" dirty="0"/>
              <a:t>; we just have to </a:t>
            </a:r>
            <a:r>
              <a:rPr lang="en-US" b="1" dirty="0">
                <a:solidFill>
                  <a:srgbClr val="C00000"/>
                </a:solidFill>
              </a:rPr>
              <a:t>designate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stream</a:t>
            </a:r>
            <a:r>
              <a:rPr lang="en-US" dirty="0"/>
              <a:t> as </a:t>
            </a:r>
            <a:r>
              <a:rPr lang="en-US" b="1" dirty="0">
                <a:solidFill>
                  <a:srgbClr val="0070C0"/>
                </a:solidFill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2655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Benefit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primary motivation </a:t>
            </a:r>
            <a:r>
              <a:rPr lang="en-US" dirty="0"/>
              <a:t>behind using a </a:t>
            </a:r>
            <a:r>
              <a:rPr lang="en-US" b="1" dirty="0">
                <a:solidFill>
                  <a:srgbClr val="C00000"/>
                </a:solidFill>
              </a:rPr>
              <a:t>parallel stream </a:t>
            </a:r>
            <a:r>
              <a:rPr lang="en-US" dirty="0"/>
              <a:t>is to </a:t>
            </a:r>
            <a:r>
              <a:rPr lang="en-US" b="1" dirty="0">
                <a:solidFill>
                  <a:srgbClr val="00B050"/>
                </a:solidFill>
              </a:rPr>
              <a:t>make stream processing </a:t>
            </a:r>
            <a:r>
              <a:rPr lang="en-US" dirty="0"/>
              <a:t>a part of the </a:t>
            </a:r>
            <a:r>
              <a:rPr lang="en-US" b="1" dirty="0">
                <a:solidFill>
                  <a:srgbClr val="0070C0"/>
                </a:solidFill>
              </a:rPr>
              <a:t>parallel programming</a:t>
            </a:r>
            <a:r>
              <a:rPr lang="en-US" dirty="0"/>
              <a:t>, even if the </a:t>
            </a:r>
            <a:r>
              <a:rPr lang="en-US" b="1" dirty="0">
                <a:solidFill>
                  <a:schemeClr val="tx2"/>
                </a:solidFill>
              </a:rPr>
              <a:t>whole program </a:t>
            </a:r>
            <a:r>
              <a:rPr lang="en-US" dirty="0"/>
              <a:t>may not be </a:t>
            </a:r>
            <a:r>
              <a:rPr lang="en-US" b="1" dirty="0">
                <a:solidFill>
                  <a:srgbClr val="7030A0"/>
                </a:solidFill>
              </a:rPr>
              <a:t>parallelized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rgbClr val="C00000"/>
                </a:solidFill>
              </a:rPr>
              <a:t>Parallel stream </a:t>
            </a:r>
            <a:r>
              <a:rPr lang="en-US" dirty="0"/>
              <a:t>leverage </a:t>
            </a:r>
            <a:r>
              <a:rPr lang="en-US" b="1" dirty="0">
                <a:solidFill>
                  <a:srgbClr val="0070C0"/>
                </a:solidFill>
              </a:rPr>
              <a:t>multicore processors</a:t>
            </a:r>
            <a:r>
              <a:rPr lang="en-US" dirty="0"/>
              <a:t>, resulting in a </a:t>
            </a:r>
            <a:r>
              <a:rPr lang="en-US" b="1" dirty="0">
                <a:solidFill>
                  <a:srgbClr val="00B050"/>
                </a:solidFill>
              </a:rPr>
              <a:t>substantial increase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performance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Although</a:t>
            </a:r>
            <a:r>
              <a:rPr lang="en-US" dirty="0"/>
              <a:t> they are </a:t>
            </a:r>
            <a:r>
              <a:rPr lang="en-US" b="1" dirty="0">
                <a:solidFill>
                  <a:srgbClr val="00B050"/>
                </a:solidFill>
              </a:rPr>
              <a:t>complex</a:t>
            </a:r>
            <a:r>
              <a:rPr lang="en-US" dirty="0"/>
              <a:t> but the </a:t>
            </a:r>
            <a:r>
              <a:rPr lang="en-US" b="1" dirty="0">
                <a:solidFill>
                  <a:srgbClr val="002060"/>
                </a:solidFill>
              </a:rPr>
              <a:t>Java stream library </a:t>
            </a:r>
            <a:r>
              <a:rPr lang="en-US" dirty="0"/>
              <a:t>provides the </a:t>
            </a:r>
            <a:r>
              <a:rPr lang="en-US" b="1" dirty="0">
                <a:solidFill>
                  <a:srgbClr val="7030A0"/>
                </a:solidFill>
              </a:rPr>
              <a:t>abilit</a:t>
            </a:r>
            <a:r>
              <a:rPr lang="en-US" dirty="0"/>
              <a:t>y to do it </a:t>
            </a:r>
            <a:r>
              <a:rPr lang="en-US" b="1" dirty="0">
                <a:solidFill>
                  <a:schemeClr val="tx2"/>
                </a:solidFill>
              </a:rPr>
              <a:t>easily</a:t>
            </a:r>
            <a:r>
              <a:rPr lang="en-US" dirty="0"/>
              <a:t>, and in a </a:t>
            </a:r>
            <a:r>
              <a:rPr lang="en-US" b="1" dirty="0">
                <a:solidFill>
                  <a:schemeClr val="tx2"/>
                </a:solidFill>
              </a:rPr>
              <a:t>reliable</a:t>
            </a:r>
            <a:r>
              <a:rPr lang="en-US" dirty="0"/>
              <a:t> manner.</a:t>
            </a:r>
          </a:p>
        </p:txBody>
      </p:sp>
    </p:spTree>
    <p:extLst>
      <p:ext uri="{BB962C8B-B14F-4D97-AF65-F5344CB8AC3E}">
        <p14:creationId xmlns:p14="http://schemas.microsoft.com/office/powerpoint/2010/main" val="13694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To Create a Parallel Stream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0070C0"/>
                </a:solidFill>
              </a:rPr>
              <a:t>There are </a:t>
            </a: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couple of ways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rgbClr val="002060"/>
                </a:solidFill>
              </a:rPr>
              <a:t>parallel stream 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chemeClr val="tx2"/>
                </a:solidFill>
              </a:rPr>
              <a:t>One such way </a:t>
            </a:r>
            <a:r>
              <a:rPr lang="en-US" dirty="0"/>
              <a:t>is to </a:t>
            </a:r>
            <a:r>
              <a:rPr lang="en-US" b="1" dirty="0">
                <a:solidFill>
                  <a:srgbClr val="00B050"/>
                </a:solidFill>
              </a:rPr>
              <a:t>obtain</a:t>
            </a:r>
            <a:r>
              <a:rPr lang="en-US" dirty="0"/>
              <a:t> a </a:t>
            </a:r>
            <a:r>
              <a:rPr lang="en-US" b="1" dirty="0">
                <a:solidFill>
                  <a:schemeClr val="tx2"/>
                </a:solidFill>
              </a:rPr>
              <a:t>parallel stream </a:t>
            </a:r>
            <a:r>
              <a:rPr lang="en-US" dirty="0"/>
              <a:t>by invoking the </a:t>
            </a:r>
            <a:r>
              <a:rPr lang="en-US" b="1" dirty="0" err="1">
                <a:solidFill>
                  <a:srgbClr val="7030A0"/>
                </a:solidFill>
              </a:rPr>
              <a:t>parallelStream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/>
              <a:t>method defined by </a:t>
            </a:r>
            <a:r>
              <a:rPr lang="en-US" b="1" dirty="0">
                <a:solidFill>
                  <a:srgbClr val="0070C0"/>
                </a:solidFill>
              </a:rPr>
              <a:t>Collection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chemeClr val="tx2"/>
                </a:solidFill>
              </a:rPr>
              <a:t>Another way </a:t>
            </a:r>
            <a:r>
              <a:rPr lang="en-US" dirty="0"/>
              <a:t>is to </a:t>
            </a:r>
            <a:r>
              <a:rPr lang="en-US" b="1" dirty="0">
                <a:solidFill>
                  <a:srgbClr val="00B050"/>
                </a:solidFill>
              </a:rPr>
              <a:t>invoke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parallel() </a:t>
            </a:r>
            <a:r>
              <a:rPr lang="en-US" dirty="0"/>
              <a:t>method defined by </a:t>
            </a:r>
            <a:r>
              <a:rPr lang="en-US" b="1" dirty="0" err="1">
                <a:solidFill>
                  <a:srgbClr val="0070C0"/>
                </a:solidFill>
              </a:rPr>
              <a:t>BaseStream</a:t>
            </a:r>
            <a:r>
              <a:rPr lang="en-US" dirty="0"/>
              <a:t> on a </a:t>
            </a:r>
            <a:r>
              <a:rPr lang="en-US" b="1" dirty="0">
                <a:solidFill>
                  <a:srgbClr val="002060"/>
                </a:solidFill>
              </a:rPr>
              <a:t>sequential stream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42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An Infinite Stream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0070C0"/>
                </a:solidFill>
              </a:rPr>
              <a:t>Sometimes</a:t>
            </a:r>
            <a:r>
              <a:rPr lang="en-US" dirty="0"/>
              <a:t>, we </a:t>
            </a:r>
            <a:r>
              <a:rPr lang="en-US" b="1" dirty="0">
                <a:solidFill>
                  <a:srgbClr val="00B050"/>
                </a:solidFill>
              </a:rPr>
              <a:t>might want to perform operations </a:t>
            </a:r>
            <a:r>
              <a:rPr lang="en-US" dirty="0"/>
              <a:t>while the </a:t>
            </a:r>
            <a:r>
              <a:rPr lang="en-US" b="1" dirty="0">
                <a:solidFill>
                  <a:srgbClr val="7030A0"/>
                </a:solidFill>
              </a:rPr>
              <a:t>elements</a:t>
            </a:r>
            <a:r>
              <a:rPr lang="en-US" dirty="0"/>
              <a:t> are </a:t>
            </a:r>
            <a:r>
              <a:rPr lang="en-US" b="1" dirty="0">
                <a:solidFill>
                  <a:srgbClr val="C00000"/>
                </a:solidFill>
              </a:rPr>
              <a:t>still getting generated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We </a:t>
            </a:r>
            <a:r>
              <a:rPr lang="en-US" b="1" dirty="0">
                <a:solidFill>
                  <a:srgbClr val="0070C0"/>
                </a:solidFill>
              </a:rPr>
              <a:t>might not know beforehand </a:t>
            </a:r>
            <a:r>
              <a:rPr lang="en-US" dirty="0"/>
              <a:t>how many </a:t>
            </a:r>
            <a:r>
              <a:rPr lang="en-US" b="1" dirty="0">
                <a:solidFill>
                  <a:schemeClr val="tx2"/>
                </a:solidFill>
              </a:rPr>
              <a:t>elements</a:t>
            </a:r>
            <a:r>
              <a:rPr lang="en-US" dirty="0"/>
              <a:t> we’ll </a:t>
            </a:r>
            <a:r>
              <a:rPr lang="en-US" b="1" dirty="0">
                <a:solidFill>
                  <a:srgbClr val="7030A0"/>
                </a:solidFill>
              </a:rPr>
              <a:t>need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rgbClr val="002060"/>
                </a:solidFill>
              </a:rPr>
              <a:t>Unlike</a:t>
            </a:r>
            <a:r>
              <a:rPr lang="en-US" dirty="0"/>
              <a:t> using a </a:t>
            </a:r>
            <a:r>
              <a:rPr lang="en-US" b="1" dirty="0">
                <a:solidFill>
                  <a:srgbClr val="0070C0"/>
                </a:solidFill>
              </a:rPr>
              <a:t>list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map</a:t>
            </a:r>
            <a:r>
              <a:rPr lang="en-US" dirty="0"/>
              <a:t>, where </a:t>
            </a:r>
            <a:r>
              <a:rPr lang="en-US" b="1" dirty="0">
                <a:solidFill>
                  <a:srgbClr val="00B050"/>
                </a:solidFill>
              </a:rPr>
              <a:t>all the elements </a:t>
            </a:r>
            <a:r>
              <a:rPr lang="en-US" dirty="0"/>
              <a:t>are </a:t>
            </a:r>
            <a:r>
              <a:rPr lang="en-US" b="1" dirty="0">
                <a:solidFill>
                  <a:srgbClr val="00B050"/>
                </a:solidFill>
              </a:rPr>
              <a:t>already populated</a:t>
            </a:r>
            <a:r>
              <a:rPr lang="en-US" dirty="0"/>
              <a:t>, we can use </a:t>
            </a:r>
            <a:r>
              <a:rPr lang="en-US" b="1" dirty="0">
                <a:solidFill>
                  <a:schemeClr val="tx2"/>
                </a:solidFill>
              </a:rPr>
              <a:t>infinite streams</a:t>
            </a:r>
            <a:r>
              <a:rPr lang="en-US" dirty="0"/>
              <a:t>, also called as </a:t>
            </a:r>
            <a:r>
              <a:rPr lang="en-US" b="1" dirty="0">
                <a:solidFill>
                  <a:schemeClr val="tx2"/>
                </a:solidFill>
              </a:rPr>
              <a:t>unbounded streams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91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To Create An Infinite Stream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>
                <a:solidFill>
                  <a:srgbClr val="C00000"/>
                </a:solidFill>
              </a:rPr>
              <a:t>There</a:t>
            </a:r>
            <a:r>
              <a:rPr lang="en-US" dirty="0"/>
              <a:t> are </a:t>
            </a:r>
            <a:r>
              <a:rPr lang="en-US" b="1" dirty="0">
                <a:solidFill>
                  <a:srgbClr val="0070C0"/>
                </a:solidFill>
              </a:rPr>
              <a:t>two ways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generate infinite streams</a:t>
            </a:r>
            <a:r>
              <a:rPr lang="en-US" dirty="0"/>
              <a:t>:</a:t>
            </a:r>
          </a:p>
          <a:p>
            <a:pPr fontAlgn="base"/>
            <a:endParaRPr lang="en-US" dirty="0"/>
          </a:p>
          <a:p>
            <a:pPr fontAlgn="base"/>
            <a:r>
              <a:rPr lang="en-US" b="1" u="sng" dirty="0" err="1">
                <a:solidFill>
                  <a:srgbClr val="002060"/>
                </a:solidFill>
              </a:rPr>
              <a:t>Stream.generate</a:t>
            </a:r>
            <a:r>
              <a:rPr lang="en-US" b="1" u="sng" dirty="0">
                <a:solidFill>
                  <a:srgbClr val="002060"/>
                </a:solidFill>
              </a:rPr>
              <a:t>(): 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Its </a:t>
            </a:r>
            <a:r>
              <a:rPr lang="en-US" b="1" dirty="0">
                <a:solidFill>
                  <a:srgbClr val="7030A0"/>
                </a:solidFill>
              </a:rPr>
              <a:t>prototype</a:t>
            </a:r>
            <a:r>
              <a:rPr lang="en-US" dirty="0"/>
              <a:t> is : </a:t>
            </a:r>
          </a:p>
          <a:p>
            <a:pPr lvl="2" fontAlgn="base"/>
            <a:r>
              <a:rPr lang="en-US" b="1" dirty="0">
                <a:solidFill>
                  <a:srgbClr val="C00000"/>
                </a:solidFill>
              </a:rPr>
              <a:t>static &lt;T&gt; Stream&lt;T&gt; generate(Supplier&lt;T&gt; s)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b="1" dirty="0">
                <a:solidFill>
                  <a:srgbClr val="C00000"/>
                </a:solidFill>
              </a:rPr>
              <a:t>It returns </a:t>
            </a:r>
            <a:r>
              <a:rPr lang="en-US" dirty="0"/>
              <a:t>an </a:t>
            </a:r>
            <a:r>
              <a:rPr lang="en-US" b="1" dirty="0">
                <a:solidFill>
                  <a:srgbClr val="0070C0"/>
                </a:solidFill>
              </a:rPr>
              <a:t>infinite sequential unordered stream </a:t>
            </a:r>
            <a:r>
              <a:rPr lang="en-US" dirty="0"/>
              <a:t>where </a:t>
            </a:r>
            <a:r>
              <a:rPr lang="en-US" b="1" dirty="0">
                <a:solidFill>
                  <a:srgbClr val="00B050"/>
                </a:solidFill>
              </a:rPr>
              <a:t>each element</a:t>
            </a:r>
            <a:r>
              <a:rPr lang="en-US" dirty="0"/>
              <a:t> is </a:t>
            </a:r>
            <a:r>
              <a:rPr lang="en-US" b="1" dirty="0">
                <a:solidFill>
                  <a:srgbClr val="7030A0"/>
                </a:solidFill>
              </a:rPr>
              <a:t>generated</a:t>
            </a:r>
            <a:r>
              <a:rPr lang="en-US" dirty="0"/>
              <a:t> by the provided </a:t>
            </a:r>
            <a:r>
              <a:rPr lang="en-US" b="1" dirty="0">
                <a:solidFill>
                  <a:srgbClr val="C00000"/>
                </a:solidFill>
              </a:rPr>
              <a:t>Supplier</a:t>
            </a:r>
            <a:r>
              <a:rPr lang="en-US" dirty="0"/>
              <a:t>. 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This is </a:t>
            </a:r>
            <a:r>
              <a:rPr lang="en-US" b="1" dirty="0">
                <a:solidFill>
                  <a:schemeClr val="tx2"/>
                </a:solidFill>
              </a:rPr>
              <a:t>suitable</a:t>
            </a:r>
            <a:r>
              <a:rPr lang="en-US" dirty="0"/>
              <a:t> for </a:t>
            </a:r>
            <a:r>
              <a:rPr lang="en-US" b="1" dirty="0">
                <a:solidFill>
                  <a:srgbClr val="7030A0"/>
                </a:solidFill>
              </a:rPr>
              <a:t>generating constant streams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streams of random elements</a:t>
            </a:r>
            <a:r>
              <a:rPr lang="en-US" dirty="0"/>
              <a:t>, etc. 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b="1" dirty="0">
                <a:solidFill>
                  <a:srgbClr val="00B050"/>
                </a:solidFill>
              </a:rPr>
              <a:t>Like this </a:t>
            </a:r>
            <a:r>
              <a:rPr lang="en-US" dirty="0"/>
              <a:t>we have </a:t>
            </a:r>
            <a:r>
              <a:rPr lang="en-US" b="1" dirty="0">
                <a:solidFill>
                  <a:srgbClr val="C00000"/>
                </a:solidFill>
              </a:rPr>
              <a:t>generate()</a:t>
            </a:r>
            <a:r>
              <a:rPr lang="en-US" dirty="0"/>
              <a:t> method in </a:t>
            </a:r>
            <a:r>
              <a:rPr lang="en-US" b="1" dirty="0" err="1">
                <a:solidFill>
                  <a:srgbClr val="0070C0"/>
                </a:solidFill>
              </a:rPr>
              <a:t>IntStream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</a:rPr>
              <a:t>LongStream</a:t>
            </a:r>
            <a:r>
              <a:rPr lang="en-US" dirty="0"/>
              <a:t> as well as </a:t>
            </a:r>
            <a:r>
              <a:rPr lang="en-US" b="1" dirty="0" err="1">
                <a:solidFill>
                  <a:srgbClr val="0070C0"/>
                </a:solidFill>
              </a:rPr>
              <a:t>DoubleStream</a:t>
            </a:r>
            <a:r>
              <a:rPr lang="en-US" dirty="0"/>
              <a:t> also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Example: Generating Random Numbers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java.util.Random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java.util.stream.Collectors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java.util.stream.Stream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RandomNos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List&lt;Integer&gt;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randomNumbers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Stream.generate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(() -&gt;(new Random()).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nextInt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(100))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.limit(10)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.collect(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Collectors.toList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randomNumbers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fontAlgn="base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0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[34, 49, 78, 96, 89, 59, 4, 34, 78, 70]</a:t>
            </a:r>
          </a:p>
        </p:txBody>
      </p:sp>
    </p:spTree>
    <p:extLst>
      <p:ext uri="{BB962C8B-B14F-4D97-AF65-F5344CB8AC3E}">
        <p14:creationId xmlns:p14="http://schemas.microsoft.com/office/powerpoint/2010/main" val="111431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Collectors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Collectors</a:t>
            </a:r>
            <a:r>
              <a:rPr lang="en-US" dirty="0"/>
              <a:t> is one of the </a:t>
            </a:r>
            <a:r>
              <a:rPr lang="en-US" b="1" dirty="0">
                <a:solidFill>
                  <a:srgbClr val="C00000"/>
                </a:solidFill>
              </a:rPr>
              <a:t>utility class </a:t>
            </a:r>
            <a:r>
              <a:rPr lang="en-US" dirty="0"/>
              <a:t>in </a:t>
            </a:r>
            <a:r>
              <a:rPr lang="en-US" b="1" dirty="0">
                <a:solidFill>
                  <a:srgbClr val="7030A0"/>
                </a:solidFill>
              </a:rPr>
              <a:t>JDK </a:t>
            </a:r>
            <a:r>
              <a:rPr lang="en-US" dirty="0"/>
              <a:t>which contains a </a:t>
            </a:r>
            <a:r>
              <a:rPr lang="en-US" b="1" dirty="0">
                <a:solidFill>
                  <a:srgbClr val="00B050"/>
                </a:solidFill>
              </a:rPr>
              <a:t>lot of utility functions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0070C0"/>
                </a:solidFill>
              </a:rPr>
              <a:t>mostly used </a:t>
            </a:r>
            <a:r>
              <a:rPr lang="en-US" dirty="0"/>
              <a:t>with </a:t>
            </a:r>
            <a:r>
              <a:rPr lang="en-US" b="1" dirty="0">
                <a:solidFill>
                  <a:schemeClr val="tx2"/>
                </a:solidFill>
              </a:rPr>
              <a:t>Stream API </a:t>
            </a:r>
            <a:r>
              <a:rPr lang="en-US" dirty="0"/>
              <a:t>as a </a:t>
            </a:r>
            <a:r>
              <a:rPr lang="en-US" b="1" dirty="0">
                <a:solidFill>
                  <a:srgbClr val="0070C0"/>
                </a:solidFill>
              </a:rPr>
              <a:t>final step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Second Way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u="sng" dirty="0" err="1">
                <a:solidFill>
                  <a:srgbClr val="002060"/>
                </a:solidFill>
              </a:rPr>
              <a:t>Stream.iterate</a:t>
            </a:r>
            <a:r>
              <a:rPr lang="en-US" b="1" u="sng" dirty="0">
                <a:solidFill>
                  <a:srgbClr val="002060"/>
                </a:solidFill>
              </a:rPr>
              <a:t>(): 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Its </a:t>
            </a:r>
            <a:r>
              <a:rPr lang="en-US" b="1" dirty="0">
                <a:solidFill>
                  <a:srgbClr val="7030A0"/>
                </a:solidFill>
              </a:rPr>
              <a:t>prototype</a:t>
            </a:r>
            <a:r>
              <a:rPr lang="en-US" dirty="0"/>
              <a:t> is : </a:t>
            </a:r>
          </a:p>
          <a:p>
            <a:pPr lvl="2" fontAlgn="base"/>
            <a:r>
              <a:rPr lang="en-US" b="1" dirty="0">
                <a:solidFill>
                  <a:srgbClr val="C00000"/>
                </a:solidFill>
              </a:rPr>
              <a:t>static &lt;T&gt; Stream&lt;T&gt; iterate(T seed, </a:t>
            </a:r>
            <a:r>
              <a:rPr lang="en-US" b="1" dirty="0" err="1">
                <a:solidFill>
                  <a:srgbClr val="C00000"/>
                </a:solidFill>
              </a:rPr>
              <a:t>UnaryOperator</a:t>
            </a:r>
            <a:r>
              <a:rPr lang="en-US" b="1" dirty="0">
                <a:solidFill>
                  <a:srgbClr val="C00000"/>
                </a:solidFill>
              </a:rPr>
              <a:t>&lt;T&gt; f)</a:t>
            </a:r>
          </a:p>
          <a:p>
            <a:pPr lvl="2" fontAlgn="base"/>
            <a:endParaRPr lang="en-US" dirty="0"/>
          </a:p>
          <a:p>
            <a:pPr lvl="1" fontAlgn="base"/>
            <a:r>
              <a:rPr lang="en-US" dirty="0"/>
              <a:t>It </a:t>
            </a:r>
            <a:r>
              <a:rPr lang="en-US" b="1" dirty="0">
                <a:solidFill>
                  <a:srgbClr val="00B050"/>
                </a:solidFill>
              </a:rPr>
              <a:t>returns</a:t>
            </a:r>
            <a:r>
              <a:rPr lang="en-US" dirty="0"/>
              <a:t> an </a:t>
            </a:r>
            <a:r>
              <a:rPr lang="en-US" b="1" dirty="0">
                <a:solidFill>
                  <a:srgbClr val="0070C0"/>
                </a:solidFill>
              </a:rPr>
              <a:t>infinite sequential ordered stream</a:t>
            </a:r>
            <a:r>
              <a:rPr lang="en-US" dirty="0"/>
              <a:t>.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first element </a:t>
            </a:r>
            <a:r>
              <a:rPr lang="en-US" dirty="0"/>
              <a:t>in the </a:t>
            </a:r>
            <a:r>
              <a:rPr lang="en-US" b="1" dirty="0">
                <a:solidFill>
                  <a:schemeClr val="tx2"/>
                </a:solidFill>
              </a:rPr>
              <a:t>Stream</a:t>
            </a:r>
            <a:r>
              <a:rPr lang="en-US" dirty="0"/>
              <a:t> will be the provided </a:t>
            </a:r>
            <a:r>
              <a:rPr lang="en-US" b="1" dirty="0">
                <a:solidFill>
                  <a:srgbClr val="0070C0"/>
                </a:solidFill>
              </a:rPr>
              <a:t>seed</a:t>
            </a:r>
            <a:r>
              <a:rPr lang="en-US" dirty="0"/>
              <a:t>. 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b="1" dirty="0">
                <a:solidFill>
                  <a:srgbClr val="7030A0"/>
                </a:solidFill>
              </a:rPr>
              <a:t>Every next element </a:t>
            </a:r>
            <a:r>
              <a:rPr lang="en-US" dirty="0"/>
              <a:t>will be the </a:t>
            </a:r>
            <a:r>
              <a:rPr lang="en-US" b="1" dirty="0">
                <a:solidFill>
                  <a:srgbClr val="00B050"/>
                </a:solidFill>
              </a:rPr>
              <a:t>result</a:t>
            </a:r>
            <a:r>
              <a:rPr lang="en-US" dirty="0"/>
              <a:t> of </a:t>
            </a:r>
            <a:r>
              <a:rPr lang="en-US" b="1" dirty="0">
                <a:solidFill>
                  <a:srgbClr val="002060"/>
                </a:solidFill>
              </a:rPr>
              <a:t>applying</a:t>
            </a:r>
            <a:r>
              <a:rPr lang="en-US" dirty="0"/>
              <a:t> the function</a:t>
            </a:r>
            <a:r>
              <a:rPr lang="en-US" b="1" dirty="0">
                <a:solidFill>
                  <a:schemeClr val="tx2"/>
                </a:solidFill>
              </a:rPr>
              <a:t> f </a:t>
            </a:r>
            <a:r>
              <a:rPr lang="en-US" dirty="0"/>
              <a:t>to the </a:t>
            </a:r>
            <a:r>
              <a:rPr lang="en-US" b="1" dirty="0">
                <a:solidFill>
                  <a:srgbClr val="0070C0"/>
                </a:solidFill>
              </a:rPr>
              <a:t>previous element</a:t>
            </a:r>
          </a:p>
          <a:p>
            <a:pPr lvl="1" fontAlgn="base"/>
            <a:endParaRPr lang="en-US" b="1" dirty="0">
              <a:solidFill>
                <a:srgbClr val="00B050"/>
              </a:solidFill>
            </a:endParaRPr>
          </a:p>
          <a:p>
            <a:pPr lvl="1" fontAlgn="base"/>
            <a:r>
              <a:rPr lang="en-US" b="1" dirty="0">
                <a:solidFill>
                  <a:srgbClr val="00B050"/>
                </a:solidFill>
              </a:rPr>
              <a:t>Like this </a:t>
            </a:r>
            <a:r>
              <a:rPr lang="en-US" dirty="0"/>
              <a:t>we have </a:t>
            </a:r>
            <a:r>
              <a:rPr lang="en-US" b="1" dirty="0">
                <a:solidFill>
                  <a:srgbClr val="C00000"/>
                </a:solidFill>
              </a:rPr>
              <a:t>iterate()</a:t>
            </a:r>
            <a:r>
              <a:rPr lang="en-US" dirty="0"/>
              <a:t> method in </a:t>
            </a:r>
            <a:r>
              <a:rPr lang="en-US" b="1" dirty="0" err="1">
                <a:solidFill>
                  <a:srgbClr val="0070C0"/>
                </a:solidFill>
              </a:rPr>
              <a:t>IntStream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</a:rPr>
              <a:t>LongStream</a:t>
            </a:r>
            <a:r>
              <a:rPr lang="en-US" dirty="0"/>
              <a:t> as well as </a:t>
            </a:r>
            <a:r>
              <a:rPr lang="en-US" b="1" dirty="0" err="1">
                <a:solidFill>
                  <a:srgbClr val="0070C0"/>
                </a:solidFill>
              </a:rPr>
              <a:t>DoubleStream</a:t>
            </a:r>
            <a:r>
              <a:rPr lang="en-US" dirty="0"/>
              <a:t> also</a:t>
            </a:r>
          </a:p>
          <a:p>
            <a:pPr lvl="1" fontAlgn="base"/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Example: Generating First 5 Powers Of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java.util.stream.Collectors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java.util.stream.Stream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Multiples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 multiples = 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Stream.iterate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(2,i-&gt;2*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       .limit(5) 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    .collect(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Collectors.toList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(multiples);</a:t>
            </a:r>
          </a:p>
          <a:p>
            <a:pPr marL="0" indent="0" fontAlgn="base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buNone/>
            </a:pPr>
            <a:r>
              <a:rPr lang="en-US" sz="20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[2, 4, 8, 16, 32]</a:t>
            </a:r>
          </a:p>
        </p:txBody>
      </p:sp>
    </p:spTree>
    <p:extLst>
      <p:ext uri="{BB962C8B-B14F-4D97-AF65-F5344CB8AC3E}">
        <p14:creationId xmlns:p14="http://schemas.microsoft.com/office/powerpoint/2010/main" val="12619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Example: Calculating Sum Of First 5 Even </a:t>
            </a:r>
            <a:r>
              <a:rPr lang="en-US" sz="3600" b="1" dirty="0" err="1"/>
              <a:t>nos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java.util.stream.Stream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SumOfEven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int sum =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Stream.iterate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(2,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-&gt;2+i)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	   .limit(5)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	   .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mapToInt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(e-&gt;e)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   .sum();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(sum);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 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buNone/>
            </a:pPr>
            <a:r>
              <a:rPr lang="en-US" sz="20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1070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Example: Calculating Sum Of First 5 Even </a:t>
            </a:r>
            <a:r>
              <a:rPr lang="en-US" sz="3600" b="1" dirty="0" err="1"/>
              <a:t>nos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java.util.stream.IntStream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SumOfEven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int sum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IntStream.iterate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(2,i-&gt;2+i)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      .limit(5)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   .sum();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 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(sum);    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buNone/>
            </a:pPr>
            <a:r>
              <a:rPr lang="en-US" sz="20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597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Enhancements Made By Java 9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0070C0"/>
                </a:solidFill>
              </a:rPr>
              <a:t>Java 8</a:t>
            </a:r>
            <a:r>
              <a:rPr lang="en-US" dirty="0"/>
              <a:t> brought </a:t>
            </a:r>
            <a:r>
              <a:rPr lang="en-US" b="1" dirty="0">
                <a:solidFill>
                  <a:schemeClr val="tx2"/>
                </a:solidFill>
              </a:rPr>
              <a:t>Java streams </a:t>
            </a:r>
            <a:r>
              <a:rPr lang="en-US" dirty="0"/>
              <a:t>to the </a:t>
            </a:r>
            <a:r>
              <a:rPr lang="en-US" b="1" dirty="0">
                <a:solidFill>
                  <a:srgbClr val="7030A0"/>
                </a:solidFill>
              </a:rPr>
              <a:t>world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However, the </a:t>
            </a:r>
            <a:r>
              <a:rPr lang="en-US" b="1" dirty="0">
                <a:solidFill>
                  <a:srgbClr val="7030A0"/>
                </a:solidFill>
              </a:rPr>
              <a:t>next version </a:t>
            </a:r>
            <a:r>
              <a:rPr lang="en-US" dirty="0"/>
              <a:t>of the </a:t>
            </a:r>
            <a:r>
              <a:rPr lang="en-US" b="1" dirty="0">
                <a:solidFill>
                  <a:srgbClr val="0070C0"/>
                </a:solidFill>
              </a:rPr>
              <a:t>languag</a:t>
            </a:r>
            <a:r>
              <a:rPr lang="en-US" dirty="0"/>
              <a:t>e also </a:t>
            </a:r>
            <a:r>
              <a:rPr lang="en-US" b="1" dirty="0">
                <a:solidFill>
                  <a:srgbClr val="00B050"/>
                </a:solidFill>
              </a:rPr>
              <a:t>contributed</a:t>
            </a:r>
            <a:r>
              <a:rPr lang="en-US" dirty="0"/>
              <a:t> to the </a:t>
            </a:r>
            <a:r>
              <a:rPr lang="en-US" b="1" dirty="0">
                <a:solidFill>
                  <a:srgbClr val="C00000"/>
                </a:solidFill>
              </a:rPr>
              <a:t>feature</a:t>
            </a:r>
            <a:r>
              <a:rPr lang="en-US" dirty="0"/>
              <a:t> by </a:t>
            </a:r>
            <a:r>
              <a:rPr lang="en-US" b="1" dirty="0">
                <a:solidFill>
                  <a:srgbClr val="002060"/>
                </a:solidFill>
              </a:rPr>
              <a:t>providing</a:t>
            </a:r>
            <a:r>
              <a:rPr lang="en-US" dirty="0"/>
              <a:t> following </a:t>
            </a:r>
            <a:r>
              <a:rPr lang="en-US" b="1" dirty="0">
                <a:solidFill>
                  <a:schemeClr val="tx2"/>
                </a:solidFill>
              </a:rPr>
              <a:t>new methods:</a:t>
            </a:r>
          </a:p>
          <a:p>
            <a:pPr lvl="1" fontAlgn="base"/>
            <a:endParaRPr lang="en-US" b="1" dirty="0">
              <a:solidFill>
                <a:srgbClr val="002060"/>
              </a:solidFill>
            </a:endParaRPr>
          </a:p>
          <a:p>
            <a:pPr lvl="1" fontAlgn="base"/>
            <a:r>
              <a:rPr lang="en-US" b="1" dirty="0" err="1">
                <a:solidFill>
                  <a:srgbClr val="002060"/>
                </a:solidFill>
              </a:rPr>
              <a:t>takeWhile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  <a:p>
            <a:pPr lvl="1" fontAlgn="base"/>
            <a:endParaRPr lang="en-US" b="1" dirty="0">
              <a:solidFill>
                <a:srgbClr val="002060"/>
              </a:solidFill>
            </a:endParaRPr>
          </a:p>
          <a:p>
            <a:pPr lvl="1" fontAlgn="base"/>
            <a:r>
              <a:rPr lang="en-US" b="1" dirty="0" err="1">
                <a:solidFill>
                  <a:srgbClr val="002060"/>
                </a:solidFill>
              </a:rPr>
              <a:t>dropWhile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  <a:p>
            <a:pPr lvl="1" fontAlgn="base"/>
            <a:endParaRPr lang="en-US" b="1" dirty="0">
              <a:solidFill>
                <a:srgbClr val="002060"/>
              </a:solidFill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</a:rPr>
              <a:t>iterate()</a:t>
            </a:r>
          </a:p>
          <a:p>
            <a:pPr lvl="1" fontAlgn="base"/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3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takeWhile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takeWhile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method does what </a:t>
            </a:r>
            <a:r>
              <a:rPr lang="en-US" b="1" dirty="0">
                <a:solidFill>
                  <a:srgbClr val="C00000"/>
                </a:solidFill>
              </a:rPr>
              <a:t>its name implies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It </a:t>
            </a:r>
            <a:r>
              <a:rPr lang="en-US" b="1" dirty="0">
                <a:solidFill>
                  <a:srgbClr val="002060"/>
                </a:solidFill>
              </a:rPr>
              <a:t>takes</a:t>
            </a:r>
            <a:r>
              <a:rPr lang="en-US" dirty="0"/>
              <a:t> (</a:t>
            </a:r>
            <a:r>
              <a:rPr lang="en-US" b="1" dirty="0">
                <a:solidFill>
                  <a:srgbClr val="00B050"/>
                </a:solidFill>
              </a:rPr>
              <a:t>elements from a stream</a:t>
            </a:r>
            <a:r>
              <a:rPr lang="en-US" dirty="0"/>
              <a:t>) while a </a:t>
            </a:r>
            <a:r>
              <a:rPr lang="en-US" b="1" dirty="0">
                <a:solidFill>
                  <a:schemeClr val="tx2"/>
                </a:solidFill>
              </a:rPr>
              <a:t>given condition </a:t>
            </a:r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The moment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condition becomes false</a:t>
            </a:r>
            <a:r>
              <a:rPr lang="en-US" dirty="0"/>
              <a:t>, it </a:t>
            </a:r>
            <a:r>
              <a:rPr lang="en-US" b="1" dirty="0">
                <a:solidFill>
                  <a:srgbClr val="7030A0"/>
                </a:solidFill>
              </a:rPr>
              <a:t>quits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returns a new stream </a:t>
            </a:r>
            <a:r>
              <a:rPr lang="en-US" dirty="0"/>
              <a:t>with just the </a:t>
            </a:r>
            <a:r>
              <a:rPr lang="en-US" b="1" dirty="0">
                <a:solidFill>
                  <a:srgbClr val="7030A0"/>
                </a:solidFill>
              </a:rPr>
              <a:t>elements that matched </a:t>
            </a: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predicate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Example: Displaying First 10 Natural Numbers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java.util.stream.Stream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FirsttTen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Stream.iterate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(1,i-&gt;i+1)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takeWhile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-&gt;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&lt;=10)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    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		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buNone/>
            </a:pPr>
            <a:r>
              <a:rPr lang="en-US" sz="20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7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8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69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Real World Use Case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0070C0"/>
                </a:solidFill>
              </a:rPr>
              <a:t>We have an application </a:t>
            </a:r>
            <a:r>
              <a:rPr lang="en-US" dirty="0"/>
              <a:t>that is </a:t>
            </a:r>
            <a:r>
              <a:rPr lang="en-US" b="1" dirty="0">
                <a:solidFill>
                  <a:srgbClr val="00B050"/>
                </a:solidFill>
              </a:rPr>
              <a:t>processing payments </a:t>
            </a:r>
            <a:r>
              <a:rPr lang="en-US" dirty="0"/>
              <a:t>being made on an </a:t>
            </a:r>
            <a:r>
              <a:rPr lang="en-US" b="1" dirty="0">
                <a:solidFill>
                  <a:srgbClr val="C00000"/>
                </a:solidFill>
              </a:rPr>
              <a:t>ecommerce website </a:t>
            </a:r>
            <a:r>
              <a:rPr lang="en-US" dirty="0"/>
              <a:t>and we're </a:t>
            </a:r>
            <a:r>
              <a:rPr lang="en-US" b="1" dirty="0">
                <a:solidFill>
                  <a:srgbClr val="002060"/>
                </a:solidFill>
              </a:rPr>
              <a:t>maintaining</a:t>
            </a:r>
            <a:r>
              <a:rPr lang="en-US" dirty="0"/>
              <a:t> a </a:t>
            </a:r>
            <a:r>
              <a:rPr lang="en-US" b="1" u="sng" dirty="0">
                <a:solidFill>
                  <a:srgbClr val="00B050"/>
                </a:solidFill>
              </a:rPr>
              <a:t>list of all payments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current day </a:t>
            </a:r>
            <a:r>
              <a:rPr lang="en-US" dirty="0"/>
              <a:t>that are </a:t>
            </a:r>
            <a:r>
              <a:rPr lang="en-US" b="1" u="sng" dirty="0">
                <a:solidFill>
                  <a:schemeClr val="tx2"/>
                </a:solidFill>
              </a:rPr>
              <a:t>sorted</a:t>
            </a:r>
            <a:r>
              <a:rPr lang="en-US" dirty="0"/>
              <a:t> from the </a:t>
            </a:r>
            <a:r>
              <a:rPr lang="en-US" b="1" dirty="0">
                <a:solidFill>
                  <a:srgbClr val="0070C0"/>
                </a:solidFill>
              </a:rPr>
              <a:t>most expensive </a:t>
            </a:r>
            <a:r>
              <a:rPr lang="en-US" dirty="0"/>
              <a:t>down to the </a:t>
            </a:r>
            <a:r>
              <a:rPr lang="en-US" b="1" dirty="0">
                <a:solidFill>
                  <a:srgbClr val="C00000"/>
                </a:solidFill>
              </a:rPr>
              <a:t>cheapest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We have a </a:t>
            </a:r>
            <a:r>
              <a:rPr lang="en-US" b="1" dirty="0">
                <a:solidFill>
                  <a:srgbClr val="0070C0"/>
                </a:solidFill>
              </a:rPr>
              <a:t>business requirement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produce</a:t>
            </a:r>
            <a:r>
              <a:rPr lang="en-US" dirty="0"/>
              <a:t> a 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every paym</a:t>
            </a:r>
            <a:r>
              <a:rPr lang="en-US" dirty="0"/>
              <a:t>ent that is </a:t>
            </a:r>
            <a:r>
              <a:rPr lang="en-US" b="1" dirty="0">
                <a:solidFill>
                  <a:srgbClr val="7030A0"/>
                </a:solidFill>
              </a:rPr>
              <a:t>Rs 5000 </a:t>
            </a:r>
            <a:r>
              <a:rPr lang="en-US" dirty="0"/>
              <a:t>or </a:t>
            </a:r>
            <a:r>
              <a:rPr lang="en-US" b="1" dirty="0">
                <a:solidFill>
                  <a:srgbClr val="002060"/>
                </a:solidFill>
              </a:rPr>
              <a:t>greater</a:t>
            </a:r>
            <a:r>
              <a:rPr lang="en-US" dirty="0"/>
              <a:t> in </a:t>
            </a:r>
            <a:r>
              <a:rPr lang="en-US" b="1" dirty="0">
                <a:solidFill>
                  <a:srgbClr val="C00000"/>
                </a:solidFill>
              </a:rPr>
              <a:t>value</a:t>
            </a:r>
            <a:r>
              <a:rPr lang="en-US" dirty="0"/>
              <a:t> at the </a:t>
            </a:r>
            <a:r>
              <a:rPr lang="en-US" b="1" dirty="0">
                <a:solidFill>
                  <a:srgbClr val="7030A0"/>
                </a:solidFill>
              </a:rPr>
              <a:t>end of the day</a:t>
            </a:r>
            <a:r>
              <a:rPr lang="en-US" dirty="0"/>
              <a:t>. </a:t>
            </a:r>
          </a:p>
          <a:p>
            <a:pPr marL="0" indent="0" fontAlgn="base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One Probable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List&lt;Payment&gt;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expensivePayments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 fontAlgn="base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allPaymentsList.stream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fontAlgn="base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.filter(p-&gt;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p.getValue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() &gt;= 5000)</a:t>
            </a:r>
          </a:p>
          <a:p>
            <a:pPr marL="0" indent="0" fontAlgn="base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.collect(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toList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fontAlgn="base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6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Problem With The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downside</a:t>
            </a:r>
            <a:r>
              <a:rPr lang="en-US" dirty="0"/>
              <a:t> of this </a:t>
            </a:r>
            <a:r>
              <a:rPr lang="en-US" b="1" dirty="0">
                <a:solidFill>
                  <a:srgbClr val="C00000"/>
                </a:solidFill>
              </a:rPr>
              <a:t>approach </a:t>
            </a:r>
            <a:r>
              <a:rPr lang="en-US" dirty="0"/>
              <a:t>is that the </a:t>
            </a:r>
            <a:r>
              <a:rPr lang="en-US" b="1" dirty="0">
                <a:solidFill>
                  <a:srgbClr val="7030A0"/>
                </a:solidFill>
              </a:rPr>
              <a:t>filter() </a:t>
            </a:r>
            <a:r>
              <a:rPr lang="en-US" dirty="0"/>
              <a:t>operation </a:t>
            </a:r>
            <a:r>
              <a:rPr lang="en-US" b="1" dirty="0">
                <a:solidFill>
                  <a:srgbClr val="00B050"/>
                </a:solidFill>
              </a:rPr>
              <a:t>gets applied </a:t>
            </a:r>
            <a:r>
              <a:rPr lang="en-US" dirty="0"/>
              <a:t>to </a:t>
            </a:r>
            <a:r>
              <a:rPr lang="en-US" b="1" dirty="0">
                <a:solidFill>
                  <a:srgbClr val="002060"/>
                </a:solidFill>
              </a:rPr>
              <a:t>every transaction </a:t>
            </a:r>
            <a:r>
              <a:rPr lang="en-US" dirty="0"/>
              <a:t>in our </a:t>
            </a:r>
            <a:r>
              <a:rPr lang="en-US" b="1" dirty="0">
                <a:solidFill>
                  <a:schemeClr val="tx2"/>
                </a:solidFill>
              </a:rPr>
              <a:t>input list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b="1" dirty="0">
              <a:solidFill>
                <a:srgbClr val="0070C0"/>
              </a:solidFill>
            </a:endParaRPr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We know that </a:t>
            </a:r>
            <a:r>
              <a:rPr lang="en-US" dirty="0"/>
              <a:t>our </a:t>
            </a:r>
            <a:r>
              <a:rPr lang="en-US" b="1" dirty="0">
                <a:solidFill>
                  <a:schemeClr val="tx2"/>
                </a:solidFill>
              </a:rPr>
              <a:t>input list </a:t>
            </a:r>
            <a:r>
              <a:rPr lang="en-US" dirty="0"/>
              <a:t>is </a:t>
            </a:r>
            <a:r>
              <a:rPr lang="en-US" b="1" u="sng" dirty="0">
                <a:solidFill>
                  <a:srgbClr val="7030A0"/>
                </a:solidFill>
              </a:rPr>
              <a:t>sorted by descending value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/>
                </a:solidFill>
              </a:rPr>
              <a:t>transaction</a:t>
            </a:r>
            <a:r>
              <a:rPr lang="en-US" dirty="0"/>
              <a:t>, so </a:t>
            </a:r>
            <a:r>
              <a:rPr lang="en-US" b="1" dirty="0">
                <a:solidFill>
                  <a:srgbClr val="002060"/>
                </a:solidFill>
              </a:rPr>
              <a:t>once we have found </a:t>
            </a: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transaction</a:t>
            </a:r>
            <a:r>
              <a:rPr lang="en-US" dirty="0"/>
              <a:t> that </a:t>
            </a:r>
            <a:r>
              <a:rPr lang="en-US" b="1" dirty="0">
                <a:solidFill>
                  <a:srgbClr val="7030A0"/>
                </a:solidFill>
              </a:rPr>
              <a:t>fails our predicate </a:t>
            </a:r>
            <a:r>
              <a:rPr lang="en-US" dirty="0"/>
              <a:t>every </a:t>
            </a:r>
            <a:r>
              <a:rPr lang="en-US" b="1" dirty="0">
                <a:solidFill>
                  <a:schemeClr val="tx2"/>
                </a:solidFill>
              </a:rPr>
              <a:t>transaction</a:t>
            </a:r>
            <a:r>
              <a:rPr lang="en-US" dirty="0"/>
              <a:t> after that point </a:t>
            </a:r>
            <a:r>
              <a:rPr lang="en-US" b="1" dirty="0">
                <a:solidFill>
                  <a:srgbClr val="002060"/>
                </a:solidFill>
              </a:rPr>
              <a:t>can be filtered out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94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Collectors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When it comes </a:t>
            </a:r>
            <a:r>
              <a:rPr lang="en-US" dirty="0"/>
              <a:t>to the </a:t>
            </a:r>
            <a:r>
              <a:rPr lang="en-US" b="1" dirty="0">
                <a:solidFill>
                  <a:srgbClr val="C00000"/>
                </a:solidFill>
              </a:rPr>
              <a:t>functional style of programming </a:t>
            </a:r>
            <a:r>
              <a:rPr lang="en-US" dirty="0"/>
              <a:t>in </a:t>
            </a:r>
            <a:r>
              <a:rPr lang="en-US" b="1" dirty="0">
                <a:solidFill>
                  <a:srgbClr val="7030A0"/>
                </a:solidFill>
              </a:rPr>
              <a:t>Java</a:t>
            </a:r>
            <a:r>
              <a:rPr lang="en-US" dirty="0"/>
              <a:t>, we </a:t>
            </a:r>
            <a:r>
              <a:rPr lang="en-US" b="1" dirty="0">
                <a:solidFill>
                  <a:srgbClr val="002060"/>
                </a:solidFill>
              </a:rPr>
              <a:t>typically</a:t>
            </a:r>
            <a:r>
              <a:rPr lang="en-US" dirty="0"/>
              <a:t> have </a:t>
            </a:r>
            <a:r>
              <a:rPr lang="en-US" b="1" dirty="0">
                <a:solidFill>
                  <a:srgbClr val="00B050"/>
                </a:solidFill>
              </a:rPr>
              <a:t>few functions </a:t>
            </a:r>
            <a:r>
              <a:rPr lang="en-US" dirty="0"/>
              <a:t>which we use widely and </a:t>
            </a:r>
            <a:r>
              <a:rPr lang="en-US" b="1" dirty="0">
                <a:solidFill>
                  <a:srgbClr val="C00000"/>
                </a:solidFill>
              </a:rPr>
              <a:t>those functions </a:t>
            </a:r>
            <a:r>
              <a:rPr lang="en-US" dirty="0"/>
              <a:t>are </a:t>
            </a:r>
            <a:r>
              <a:rPr lang="en-US" b="1" dirty="0">
                <a:solidFill>
                  <a:srgbClr val="7030A0"/>
                </a:solidFill>
              </a:rPr>
              <a:t>filter()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map()</a:t>
            </a:r>
            <a:r>
              <a:rPr lang="en-US" dirty="0"/>
              <a:t>,  and </a:t>
            </a:r>
            <a:r>
              <a:rPr lang="en-US" b="1" dirty="0">
                <a:solidFill>
                  <a:srgbClr val="7030A0"/>
                </a:solidFill>
              </a:rPr>
              <a:t>collect()</a:t>
            </a:r>
            <a:r>
              <a:rPr lang="en-US" dirty="0"/>
              <a:t> which belongs to the </a:t>
            </a:r>
            <a:r>
              <a:rPr lang="en-US" b="1" dirty="0">
                <a:solidFill>
                  <a:schemeClr val="tx2"/>
                </a:solidFill>
              </a:rPr>
              <a:t>Streams API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collect() </a:t>
            </a:r>
            <a:r>
              <a:rPr lang="en-US" dirty="0"/>
              <a:t>method is called as the </a:t>
            </a:r>
            <a:r>
              <a:rPr lang="en-US" b="1" dirty="0">
                <a:solidFill>
                  <a:srgbClr val="C00000"/>
                </a:solidFill>
              </a:rPr>
              <a:t>terminal method </a:t>
            </a:r>
            <a:r>
              <a:rPr lang="en-US" dirty="0"/>
              <a:t>because here, the </a:t>
            </a:r>
            <a:r>
              <a:rPr lang="en-US" b="1" dirty="0">
                <a:solidFill>
                  <a:srgbClr val="00B050"/>
                </a:solidFill>
              </a:rPr>
              <a:t>operation gets terminated </a:t>
            </a:r>
            <a:r>
              <a:rPr lang="en-US" dirty="0"/>
              <a:t>with </a:t>
            </a:r>
            <a:r>
              <a:rPr lang="en-US" b="1" dirty="0">
                <a:solidFill>
                  <a:srgbClr val="0070C0"/>
                </a:solidFill>
              </a:rPr>
              <a:t>some outcome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dirty="0"/>
              <a:t> associated with </a:t>
            </a:r>
            <a:r>
              <a:rPr lang="en-US" b="1" dirty="0">
                <a:solidFill>
                  <a:srgbClr val="7030A0"/>
                </a:solidFill>
              </a:rPr>
              <a:t>Collectors</a:t>
            </a:r>
            <a:r>
              <a:rPr lang="en-US" dirty="0"/>
              <a:t> usually get used inside </a:t>
            </a:r>
            <a:r>
              <a:rPr lang="en-US" b="1" dirty="0">
                <a:solidFill>
                  <a:srgbClr val="0070C0"/>
                </a:solidFill>
              </a:rPr>
              <a:t>collect() </a:t>
            </a:r>
            <a:r>
              <a:rPr lang="en-US" dirty="0"/>
              <a:t>methods.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342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Better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List&lt;Payment&gt;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expensivePayments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 fontAlgn="base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allPaymentsList.stream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fontAlgn="base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.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takeWhile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(p-&gt;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p.getValue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() &gt;= 5000)</a:t>
            </a:r>
          </a:p>
          <a:p>
            <a:pPr marL="0" indent="0" fontAlgn="base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.collect(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toList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fontAlgn="base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While </a:t>
            </a:r>
            <a:r>
              <a:rPr lang="en-US" b="1" dirty="0">
                <a:solidFill>
                  <a:srgbClr val="0070C0"/>
                </a:solidFill>
              </a:rPr>
              <a:t>filter() </a:t>
            </a:r>
            <a:r>
              <a:rPr lang="en-US" b="1" dirty="0">
                <a:solidFill>
                  <a:srgbClr val="00B050"/>
                </a:solidFill>
              </a:rPr>
              <a:t>retains all elements </a:t>
            </a:r>
            <a:r>
              <a:rPr lang="en-US" dirty="0"/>
              <a:t>in the </a:t>
            </a:r>
            <a:r>
              <a:rPr lang="en-US" b="1" dirty="0">
                <a:solidFill>
                  <a:schemeClr val="tx2"/>
                </a:solidFill>
              </a:rPr>
              <a:t>Stream</a:t>
            </a:r>
            <a:r>
              <a:rPr lang="en-US" dirty="0"/>
              <a:t> that </a:t>
            </a:r>
            <a:r>
              <a:rPr lang="en-US" b="1" dirty="0">
                <a:solidFill>
                  <a:srgbClr val="7030A0"/>
                </a:solidFill>
              </a:rPr>
              <a:t>match</a:t>
            </a:r>
            <a:r>
              <a:rPr lang="en-US" dirty="0"/>
              <a:t> its </a:t>
            </a:r>
            <a:r>
              <a:rPr lang="en-US" b="1" dirty="0">
                <a:solidFill>
                  <a:srgbClr val="C00000"/>
                </a:solidFill>
              </a:rPr>
              <a:t>predicate</a:t>
            </a:r>
            <a:r>
              <a:rPr lang="en-US" dirty="0"/>
              <a:t>, the method  </a:t>
            </a:r>
            <a:r>
              <a:rPr lang="en-US" b="1" dirty="0" err="1">
                <a:solidFill>
                  <a:srgbClr val="0070C0"/>
                </a:solidFill>
              </a:rPr>
              <a:t>takeWhile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b="1" dirty="0">
                <a:solidFill>
                  <a:srgbClr val="C00000"/>
                </a:solidFill>
              </a:rPr>
              <a:t>stops</a:t>
            </a:r>
            <a:r>
              <a:rPr lang="en-US" dirty="0"/>
              <a:t> once it has </a:t>
            </a:r>
            <a:r>
              <a:rPr lang="en-US" b="1" dirty="0">
                <a:solidFill>
                  <a:srgbClr val="00B050"/>
                </a:solidFill>
              </a:rPr>
              <a:t>found an element </a:t>
            </a:r>
            <a:r>
              <a:rPr lang="en-US" dirty="0"/>
              <a:t>that </a:t>
            </a:r>
            <a:r>
              <a:rPr lang="en-US" b="1" dirty="0">
                <a:solidFill>
                  <a:srgbClr val="7030A0"/>
                </a:solidFill>
              </a:rPr>
              <a:t>fails to match.</a:t>
            </a:r>
          </a:p>
        </p:txBody>
      </p:sp>
    </p:spTree>
    <p:extLst>
      <p:ext uri="{BB962C8B-B14F-4D97-AF65-F5344CB8AC3E}">
        <p14:creationId xmlns:p14="http://schemas.microsoft.com/office/powerpoint/2010/main" val="8655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dropWhile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dropWhile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essentially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opposite</a:t>
            </a:r>
            <a:r>
              <a:rPr lang="en-US" dirty="0"/>
              <a:t> of </a:t>
            </a:r>
            <a:r>
              <a:rPr lang="en-US" b="1" dirty="0" err="1">
                <a:solidFill>
                  <a:srgbClr val="0070C0"/>
                </a:solidFill>
              </a:rPr>
              <a:t>takeWhile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b="1" dirty="0">
              <a:solidFill>
                <a:srgbClr val="0070C0"/>
              </a:solidFill>
            </a:endParaRPr>
          </a:p>
          <a:p>
            <a:pPr fontAlgn="base"/>
            <a:r>
              <a:rPr lang="en-US" b="1" dirty="0" err="1">
                <a:solidFill>
                  <a:srgbClr val="0070C0"/>
                </a:solidFill>
              </a:rPr>
              <a:t>dropWhile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b="1" dirty="0">
                <a:solidFill>
                  <a:srgbClr val="C00000"/>
                </a:solidFill>
              </a:rPr>
              <a:t>drops all the initial elements </a:t>
            </a:r>
            <a:r>
              <a:rPr lang="en-US" dirty="0"/>
              <a:t>for which the </a:t>
            </a:r>
            <a:r>
              <a:rPr lang="en-US" b="1" dirty="0">
                <a:solidFill>
                  <a:srgbClr val="7030A0"/>
                </a:solidFill>
              </a:rPr>
              <a:t>predicate is true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retains all the elements </a:t>
            </a:r>
            <a:r>
              <a:rPr lang="en-US" dirty="0"/>
              <a:t>which </a:t>
            </a:r>
            <a:r>
              <a:rPr lang="en-US" b="1" dirty="0">
                <a:solidFill>
                  <a:srgbClr val="00B050"/>
                </a:solidFill>
              </a:rPr>
              <a:t>come after the first element </a:t>
            </a:r>
            <a:r>
              <a:rPr lang="en-US" dirty="0"/>
              <a:t>for which the </a:t>
            </a:r>
            <a:r>
              <a:rPr lang="en-US" b="1" dirty="0">
                <a:solidFill>
                  <a:srgbClr val="0070C0"/>
                </a:solidFill>
              </a:rPr>
              <a:t>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2317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Guess The Output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Stream.of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(2, 4, 6, 8, 9, 10, 12)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takeWhile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(n -&gt; n % 2 == 0)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);}</a:t>
            </a:r>
          </a:p>
          <a:p>
            <a:pPr marL="0" indent="0" fontAlgn="base">
              <a:buNone/>
            </a:pPr>
            <a:endParaRPr lang="en-US" sz="20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20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20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0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266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Guess The Output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Stream.of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(2, 4, 6, 8, 9, 10, 12)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dropWhile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(n -&gt; n % 2 == 0)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);}</a:t>
            </a:r>
          </a:p>
          <a:p>
            <a:pPr marL="0" indent="0" fontAlgn="base">
              <a:buNone/>
            </a:pPr>
            <a:endParaRPr lang="en-US" sz="20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20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2000" b="1" u="sng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0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10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4105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 Important Point !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7030A0"/>
                </a:solidFill>
              </a:rPr>
              <a:t>As you can see</a:t>
            </a:r>
            <a:r>
              <a:rPr lang="en-US" dirty="0"/>
              <a:t>, there are </a:t>
            </a:r>
            <a:r>
              <a:rPr lang="en-US" b="1" dirty="0">
                <a:solidFill>
                  <a:srgbClr val="00B050"/>
                </a:solidFill>
              </a:rPr>
              <a:t>numbers divisible by 2  </a:t>
            </a:r>
            <a:r>
              <a:rPr lang="en-US" dirty="0"/>
              <a:t>in the </a:t>
            </a:r>
            <a:r>
              <a:rPr lang="en-US" b="1" dirty="0">
                <a:solidFill>
                  <a:srgbClr val="002060"/>
                </a:solidFill>
              </a:rPr>
              <a:t>latter half of the sequence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rgbClr val="C00000"/>
                </a:solidFill>
              </a:rPr>
              <a:t>Why?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It’s simple</a:t>
            </a:r>
            <a:r>
              <a:rPr lang="en-US" dirty="0"/>
              <a:t>: they came </a:t>
            </a:r>
            <a:r>
              <a:rPr lang="en-US" b="1" dirty="0">
                <a:solidFill>
                  <a:srgbClr val="00B050"/>
                </a:solidFill>
              </a:rPr>
              <a:t>after the first element </a:t>
            </a:r>
            <a:r>
              <a:rPr lang="en-US" dirty="0"/>
              <a:t>which </a:t>
            </a:r>
            <a:r>
              <a:rPr lang="en-US" b="1" dirty="0">
                <a:solidFill>
                  <a:srgbClr val="7030A0"/>
                </a:solidFill>
              </a:rPr>
              <a:t>failed to match the predicate</a:t>
            </a:r>
            <a:r>
              <a:rPr lang="en-US" dirty="0"/>
              <a:t>, so the </a:t>
            </a:r>
            <a:r>
              <a:rPr lang="en-US" b="1" dirty="0">
                <a:solidFill>
                  <a:srgbClr val="C00000"/>
                </a:solidFill>
              </a:rPr>
              <a:t>method stopped dropping </a:t>
            </a:r>
            <a:r>
              <a:rPr lang="en-US" dirty="0"/>
              <a:t>at that </a:t>
            </a:r>
            <a:r>
              <a:rPr lang="en-US" b="1" dirty="0">
                <a:solidFill>
                  <a:srgbClr val="0070C0"/>
                </a:solidFill>
              </a:rPr>
              <a:t>point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3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iterate()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 </a:t>
            </a:r>
            <a:r>
              <a:rPr lang="en-US" b="1" dirty="0">
                <a:solidFill>
                  <a:srgbClr val="0070C0"/>
                </a:solidFill>
              </a:rPr>
              <a:t>Java 9</a:t>
            </a:r>
            <a:r>
              <a:rPr lang="en-US" dirty="0"/>
              <a:t> we have the </a:t>
            </a:r>
            <a:r>
              <a:rPr lang="en-US" b="1" dirty="0">
                <a:solidFill>
                  <a:srgbClr val="00B050"/>
                </a:solidFill>
              </a:rPr>
              <a:t>new version </a:t>
            </a:r>
            <a:r>
              <a:rPr lang="en-US" dirty="0"/>
              <a:t>of </a:t>
            </a:r>
            <a:r>
              <a:rPr lang="en-US" b="1" dirty="0">
                <a:solidFill>
                  <a:schemeClr val="tx2"/>
                </a:solidFill>
              </a:rPr>
              <a:t>iterate()</a:t>
            </a:r>
            <a:r>
              <a:rPr lang="en-US" dirty="0"/>
              <a:t>, which </a:t>
            </a:r>
            <a:r>
              <a:rPr lang="en-US" b="1" dirty="0">
                <a:solidFill>
                  <a:srgbClr val="002060"/>
                </a:solidFill>
              </a:rPr>
              <a:t>adds </a:t>
            </a: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new parameter</a:t>
            </a:r>
            <a:r>
              <a:rPr lang="en-US" dirty="0"/>
              <a:t>, which is a </a:t>
            </a:r>
            <a:r>
              <a:rPr lang="en-US" b="1" dirty="0">
                <a:solidFill>
                  <a:srgbClr val="0070C0"/>
                </a:solidFill>
              </a:rPr>
              <a:t>predicate</a:t>
            </a:r>
            <a:r>
              <a:rPr lang="en-US" dirty="0"/>
              <a:t> used to </a:t>
            </a:r>
            <a:r>
              <a:rPr lang="en-US" b="1" dirty="0">
                <a:solidFill>
                  <a:srgbClr val="002060"/>
                </a:solidFill>
              </a:rPr>
              <a:t>decide </a:t>
            </a:r>
            <a:r>
              <a:rPr lang="en-US" dirty="0"/>
              <a:t>when the </a:t>
            </a:r>
            <a:r>
              <a:rPr lang="en-US" b="1" dirty="0">
                <a:solidFill>
                  <a:srgbClr val="00B050"/>
                </a:solidFill>
              </a:rPr>
              <a:t>loop</a:t>
            </a:r>
            <a:r>
              <a:rPr lang="en-US" dirty="0"/>
              <a:t> should </a:t>
            </a:r>
            <a:r>
              <a:rPr lang="en-US" b="1" dirty="0">
                <a:solidFill>
                  <a:schemeClr val="tx2"/>
                </a:solidFill>
              </a:rPr>
              <a:t>terminate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b="1" dirty="0">
              <a:solidFill>
                <a:srgbClr val="0070C0"/>
              </a:solidFill>
            </a:endParaRPr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As long as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condition remains 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</a:rPr>
              <a:t>iterate() </a:t>
            </a:r>
            <a:r>
              <a:rPr lang="en-US" dirty="0"/>
              <a:t>keeps </a:t>
            </a:r>
            <a:r>
              <a:rPr lang="en-US" b="1" dirty="0">
                <a:solidFill>
                  <a:srgbClr val="00B050"/>
                </a:solidFill>
              </a:rPr>
              <a:t>producing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values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1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Example: Displaying First 10 Natural Numbers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java.util.stream.Stream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FirsttTen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Stream.iterate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(1,i-&gt;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&lt;=10,i-&gt;i+1)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		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buNone/>
            </a:pPr>
            <a:r>
              <a:rPr lang="en-US" sz="20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7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8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6411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Methods Of Collectors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tx2"/>
                </a:solidFill>
              </a:rPr>
              <a:t>many utility methods </a:t>
            </a:r>
            <a:r>
              <a:rPr lang="en-US" dirty="0"/>
              <a:t>in </a:t>
            </a:r>
            <a:r>
              <a:rPr lang="en-US" b="1" dirty="0">
                <a:solidFill>
                  <a:srgbClr val="7030A0"/>
                </a:solidFill>
              </a:rPr>
              <a:t>Collectors</a:t>
            </a:r>
            <a:r>
              <a:rPr lang="en-US" dirty="0"/>
              <a:t> class and </a:t>
            </a:r>
            <a:r>
              <a:rPr lang="en-US" b="1" dirty="0">
                <a:solidFill>
                  <a:srgbClr val="00B050"/>
                </a:solidFill>
              </a:rPr>
              <a:t>each of them </a:t>
            </a:r>
            <a:r>
              <a:rPr lang="en-US" dirty="0"/>
              <a:t>is </a:t>
            </a:r>
            <a:r>
              <a:rPr lang="en-US" b="1" dirty="0">
                <a:solidFill>
                  <a:schemeClr val="tx2"/>
                </a:solidFill>
              </a:rPr>
              <a:t>static</a:t>
            </a:r>
            <a:r>
              <a:rPr lang="en-US" dirty="0"/>
              <a:t> 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Following</a:t>
            </a:r>
            <a:r>
              <a:rPr lang="en-US" sz="2400" dirty="0"/>
              <a:t> are its </a:t>
            </a:r>
            <a:r>
              <a:rPr lang="en-US" sz="2400" b="1" dirty="0">
                <a:solidFill>
                  <a:srgbClr val="0070C0"/>
                </a:solidFill>
              </a:rPr>
              <a:t>mos</a:t>
            </a:r>
            <a:r>
              <a:rPr lang="en-US" b="1" dirty="0">
                <a:solidFill>
                  <a:srgbClr val="0070C0"/>
                </a:solidFill>
              </a:rPr>
              <a:t>t commonly used methods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Collectors.toList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Collectors.toSet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</a:rPr>
              <a:t>Collectors.toMap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Collectors.toCollection</a:t>
            </a:r>
            <a:r>
              <a:rPr lang="en-US" b="1" dirty="0">
                <a:solidFill>
                  <a:schemeClr val="tx2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Collectors.joining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</a:rPr>
              <a:t>Collectors.counting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Collectors.maxBy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Collectors.minBy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Collectors.summingInt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Collectors.averagingInt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Collectors.groupingBy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</a:rPr>
              <a:t>Collectors.partitioningBy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213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Our Sample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Student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String name;   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Integer id;   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String subject;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Double percentage;   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Student(String name, Integer id, String subject, Double percentage)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this.name = name;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this.id = id;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this.subject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subject;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this.percentage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percentage;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   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getName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return name;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I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Our Sample Class</a:t>
            </a:r>
            <a:endParaRPr lang="en-IN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40413-DEFD-41FE-9B55-A06A2797B7DB}"/>
              </a:ext>
            </a:extLst>
          </p:cNvPr>
          <p:cNvSpPr txBox="1"/>
          <p:nvPr/>
        </p:nvSpPr>
        <p:spPr>
          <a:xfrm>
            <a:off x="457200" y="1124744"/>
            <a:ext cx="702307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Integer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getId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return id;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String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getSubject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return subject;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Double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getPercentage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return percentage;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String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return name+"-"+id+"-"+subject+"-"+percentage;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Our Student List</a:t>
            </a:r>
            <a:endParaRPr lang="en-IN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40413-DEFD-41FE-9B55-A06A2797B7DB}"/>
              </a:ext>
            </a:extLst>
          </p:cNvPr>
          <p:cNvSpPr txBox="1"/>
          <p:nvPr/>
        </p:nvSpPr>
        <p:spPr>
          <a:xfrm>
            <a:off x="107504" y="1895921"/>
            <a:ext cx="892263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List&lt;Student&gt;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&lt;Student&gt;();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studentList.add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Student("Paul", 11, "Economics", 78.9));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studentList.add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Student("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Zevin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 12, "Computer Science", 91.2));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studentList.add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Student("Harish", 13, "History", 83.7));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studentList.add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Student("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Xiano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 14, "Literature", 71.5));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studentList.add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Student("Soumya", 15, "Economics", 77.5));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studentList.add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Student("Asif", 16, "Mathematics", 89.4));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studentList.add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Student("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Nihira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 17, "Computer Science", 84.6));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studentList.add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Student("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Mitshu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 18, "History", 73.5));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studentList.add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Student("Vijay", 19, "Mathematics", 92.8));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studentList.add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Student("Harry", 20, "History", 71.9));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64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5858</TotalTime>
  <Words>3077</Words>
  <Application>Microsoft Office PowerPoint</Application>
  <PresentationFormat>On-screen Show (4:3)</PresentationFormat>
  <Paragraphs>515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Streams-Part 4</vt:lpstr>
      <vt:lpstr>Today’s Agenda</vt:lpstr>
      <vt:lpstr>What Is Collectors ?</vt:lpstr>
      <vt:lpstr>What Is Collectors ?</vt:lpstr>
      <vt:lpstr>Methods Of Collectors</vt:lpstr>
      <vt:lpstr>Our Sample Class</vt:lpstr>
      <vt:lpstr>Our Sample Class</vt:lpstr>
      <vt:lpstr>Our Student List</vt:lpstr>
      <vt:lpstr>Collectors.toList()</vt:lpstr>
      <vt:lpstr>Solution</vt:lpstr>
      <vt:lpstr>Collectors.toSet()</vt:lpstr>
      <vt:lpstr>Solution</vt:lpstr>
      <vt:lpstr>Collectors.toMap()</vt:lpstr>
      <vt:lpstr>Solution</vt:lpstr>
      <vt:lpstr>Collectors.toCollection()</vt:lpstr>
      <vt:lpstr>Solution</vt:lpstr>
      <vt:lpstr>Collectors.joining()</vt:lpstr>
      <vt:lpstr>Solution</vt:lpstr>
      <vt:lpstr>Collectors.counting()</vt:lpstr>
      <vt:lpstr>Solution</vt:lpstr>
      <vt:lpstr>Collectors.maxBy()</vt:lpstr>
      <vt:lpstr>Solution</vt:lpstr>
      <vt:lpstr>Collectors.minBy()</vt:lpstr>
      <vt:lpstr>Solution</vt:lpstr>
      <vt:lpstr>summingInt(), summingLong(),summingDouble()</vt:lpstr>
      <vt:lpstr>Solution</vt:lpstr>
      <vt:lpstr>averaginInt(), averagingLong(),averagingDouble()</vt:lpstr>
      <vt:lpstr>Solution</vt:lpstr>
      <vt:lpstr>Collectors.groupingBy()</vt:lpstr>
      <vt:lpstr>Solution</vt:lpstr>
      <vt:lpstr>Collectors.partitioningBy()</vt:lpstr>
      <vt:lpstr>Solution</vt:lpstr>
      <vt:lpstr>What Is A Parallel Stream ?</vt:lpstr>
      <vt:lpstr>Benefit</vt:lpstr>
      <vt:lpstr>How To Create a Parallel Stream ?</vt:lpstr>
      <vt:lpstr>What Is An Infinite Stream ?</vt:lpstr>
      <vt:lpstr>How To Create An Infinite Stream ?</vt:lpstr>
      <vt:lpstr>Example: Generating Random Numbers</vt:lpstr>
      <vt:lpstr>Second Way</vt:lpstr>
      <vt:lpstr>Example: Generating First 5 Powers Of 2</vt:lpstr>
      <vt:lpstr>Example: Calculating Sum Of First 5 Even nos</vt:lpstr>
      <vt:lpstr>Example: Calculating Sum Of First 5 Even nos</vt:lpstr>
      <vt:lpstr>Enhancements Made By Java 9</vt:lpstr>
      <vt:lpstr>The takeWhile() Method</vt:lpstr>
      <vt:lpstr>Example: Displaying First 10 Natural Numbers</vt:lpstr>
      <vt:lpstr>A Real World Use Case</vt:lpstr>
      <vt:lpstr>One Probable Solution</vt:lpstr>
      <vt:lpstr>A Problem With The Solution</vt:lpstr>
      <vt:lpstr>A Better Solution</vt:lpstr>
      <vt:lpstr>The dropWhile() Method</vt:lpstr>
      <vt:lpstr>Guess The Output ?</vt:lpstr>
      <vt:lpstr>Guess The Output ?</vt:lpstr>
      <vt:lpstr>An Important Point !</vt:lpstr>
      <vt:lpstr>The iterate() Method</vt:lpstr>
      <vt:lpstr>Example: Displaying First 10 Natural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656</cp:revision>
  <dcterms:created xsi:type="dcterms:W3CDTF">2012-06-21T20:06:10Z</dcterms:created>
  <dcterms:modified xsi:type="dcterms:W3CDTF">2021-01-29T15:50:27Z</dcterms:modified>
</cp:coreProperties>
</file>