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0"/>
  </p:notesMasterIdLst>
  <p:sldIdLst>
    <p:sldId id="1169" r:id="rId2"/>
    <p:sldId id="256" r:id="rId3"/>
    <p:sldId id="1171" r:id="rId4"/>
    <p:sldId id="568" r:id="rId5"/>
    <p:sldId id="688" r:id="rId6"/>
    <p:sldId id="689" r:id="rId7"/>
    <p:sldId id="1172" r:id="rId8"/>
    <p:sldId id="690" r:id="rId9"/>
    <p:sldId id="691" r:id="rId10"/>
    <p:sldId id="692" r:id="rId11"/>
    <p:sldId id="695" r:id="rId12"/>
    <p:sldId id="693" r:id="rId13"/>
    <p:sldId id="694" r:id="rId14"/>
    <p:sldId id="696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4" r:id="rId30"/>
    <p:sldId id="711" r:id="rId31"/>
    <p:sldId id="712" r:id="rId32"/>
    <p:sldId id="713" r:id="rId33"/>
    <p:sldId id="715" r:id="rId34"/>
    <p:sldId id="1179" r:id="rId35"/>
    <p:sldId id="1174" r:id="rId36"/>
    <p:sldId id="1175" r:id="rId37"/>
    <p:sldId id="1176" r:id="rId38"/>
    <p:sldId id="1177" r:id="rId39"/>
    <p:sldId id="1178" r:id="rId40"/>
    <p:sldId id="1173" r:id="rId41"/>
    <p:sldId id="718" r:id="rId42"/>
    <p:sldId id="716" r:id="rId43"/>
    <p:sldId id="717" r:id="rId44"/>
    <p:sldId id="1180" r:id="rId45"/>
    <p:sldId id="1181" r:id="rId46"/>
    <p:sldId id="1182" r:id="rId47"/>
    <p:sldId id="1183" r:id="rId48"/>
    <p:sldId id="118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A13BF48-D05A-48AC-A657-51E024F74B6F}"/>
    <pc:docChg chg="modSld">
      <pc:chgData name="Sharma Computer Academy" userId="08476b32c11f4418" providerId="LiveId" clId="{5A13BF48-D05A-48AC-A657-51E024F74B6F}" dt="2021-02-01T16:32:39.377" v="23" actId="20577"/>
      <pc:docMkLst>
        <pc:docMk/>
      </pc:docMkLst>
      <pc:sldChg chg="modSp">
        <pc:chgData name="Sharma Computer Academy" userId="08476b32c11f4418" providerId="LiveId" clId="{5A13BF48-D05A-48AC-A657-51E024F74B6F}" dt="2021-02-01T15:47:53.629" v="4" actId="20577"/>
        <pc:sldMkLst>
          <pc:docMk/>
          <pc:sldMk cId="0" sldId="691"/>
        </pc:sldMkLst>
        <pc:spChg chg="mod">
          <ac:chgData name="Sharma Computer Academy" userId="08476b32c11f4418" providerId="LiveId" clId="{5A13BF48-D05A-48AC-A657-51E024F74B6F}" dt="2021-02-01T15:47:53.629" v="4" actId="20577"/>
          <ac:spMkLst>
            <pc:docMk/>
            <pc:sldMk cId="0" sldId="691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5A13BF48-D05A-48AC-A657-51E024F74B6F}" dt="2021-02-01T15:55:29.316" v="7" actId="20577"/>
        <pc:sldMkLst>
          <pc:docMk/>
          <pc:sldMk cId="0" sldId="693"/>
        </pc:sldMkLst>
        <pc:spChg chg="mod">
          <ac:chgData name="Sharma Computer Academy" userId="08476b32c11f4418" providerId="LiveId" clId="{5A13BF48-D05A-48AC-A657-51E024F74B6F}" dt="2021-02-01T15:55:29.316" v="7" actId="20577"/>
          <ac:spMkLst>
            <pc:docMk/>
            <pc:sldMk cId="0" sldId="693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5A13BF48-D05A-48AC-A657-51E024F74B6F}" dt="2021-02-01T16:32:39.377" v="23" actId="20577"/>
        <pc:sldMkLst>
          <pc:docMk/>
          <pc:sldMk cId="0" sldId="716"/>
        </pc:sldMkLst>
        <pc:spChg chg="mod">
          <ac:chgData name="Sharma Computer Academy" userId="08476b32c11f4418" providerId="LiveId" clId="{5A13BF48-D05A-48AC-A657-51E024F74B6F}" dt="2021-02-01T16:32:39.377" v="23" actId="20577"/>
          <ac:spMkLst>
            <pc:docMk/>
            <pc:sldMk cId="0" sldId="71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A13BF48-D05A-48AC-A657-51E024F74B6F}" dt="2021-02-01T16:21:10.398" v="15" actId="20577"/>
        <pc:sldMkLst>
          <pc:docMk/>
          <pc:sldMk cId="2351457057" sldId="1175"/>
        </pc:sldMkLst>
        <pc:spChg chg="mod">
          <ac:chgData name="Sharma Computer Academy" userId="08476b32c11f4418" providerId="LiveId" clId="{5A13BF48-D05A-48AC-A657-51E024F74B6F}" dt="2021-02-01T16:21:10.398" v="15" actId="20577"/>
          <ac:spMkLst>
            <pc:docMk/>
            <pc:sldMk cId="2351457057" sldId="11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2/1/2021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39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JODA API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A Particular Date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We can </a:t>
            </a:r>
            <a:r>
              <a:rPr lang="en-IN" sz="2400" dirty="0"/>
              <a:t>also </a:t>
            </a:r>
            <a:r>
              <a:rPr lang="en-IN" sz="2400" b="1" dirty="0">
                <a:solidFill>
                  <a:srgbClr val="00B050"/>
                </a:solidFill>
              </a:rPr>
              <a:t>create a date </a:t>
            </a:r>
            <a:r>
              <a:rPr lang="en-IN" sz="2400" dirty="0"/>
              <a:t>from any </a:t>
            </a:r>
            <a:r>
              <a:rPr lang="en-IN" sz="2400" b="1" dirty="0">
                <a:solidFill>
                  <a:srgbClr val="7030A0"/>
                </a:solidFill>
              </a:rPr>
              <a:t>arbitrary date </a:t>
            </a:r>
            <a:r>
              <a:rPr lang="en-IN" sz="2400" dirty="0"/>
              <a:t>by using </a:t>
            </a:r>
            <a:r>
              <a:rPr lang="en-IN" sz="2400" b="1" dirty="0">
                <a:solidFill>
                  <a:srgbClr val="C00000"/>
                </a:solidFill>
              </a:rPr>
              <a:t>another useful factory method </a:t>
            </a:r>
            <a:r>
              <a:rPr lang="en-IN" sz="2400" dirty="0"/>
              <a:t>called </a:t>
            </a:r>
            <a:r>
              <a:rPr lang="en-IN" sz="2400" b="1" dirty="0">
                <a:solidFill>
                  <a:srgbClr val="7030A0"/>
                </a:solidFill>
              </a:rPr>
              <a:t>of() </a:t>
            </a:r>
            <a:r>
              <a:rPr lang="en-IN" sz="2400" dirty="0"/>
              <a:t>belonging to the class </a:t>
            </a:r>
            <a:r>
              <a:rPr lang="en-IN" sz="2400" b="1" dirty="0" err="1">
                <a:solidFill>
                  <a:srgbClr val="0070C0"/>
                </a:solidFill>
              </a:rPr>
              <a:t>LocalDate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This method </a:t>
            </a:r>
            <a:r>
              <a:rPr lang="en-IN" sz="2400" dirty="0"/>
              <a:t>takes a </a:t>
            </a:r>
            <a:r>
              <a:rPr lang="en-IN" sz="2400" b="1" dirty="0">
                <a:solidFill>
                  <a:srgbClr val="C00000"/>
                </a:solidFill>
              </a:rPr>
              <a:t>year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month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date</a:t>
            </a:r>
            <a:r>
              <a:rPr lang="en-IN" sz="2400" dirty="0"/>
              <a:t> and returns an equivalent </a:t>
            </a:r>
            <a:r>
              <a:rPr lang="en-IN" sz="2400" b="1" dirty="0" err="1">
                <a:solidFill>
                  <a:srgbClr val="0070C0"/>
                </a:solidFill>
              </a:rPr>
              <a:t>LocalDate</a:t>
            </a:r>
            <a:r>
              <a:rPr lang="en-IN" sz="2400" dirty="0"/>
              <a:t> instance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500570"/>
            <a:ext cx="7656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LocalDate.of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(1978, 12, 22)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(“My Date of birth is : " +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 Date of birth is: 1978-12-22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Another Way Of Getting A Particular Date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We can </a:t>
            </a:r>
            <a:r>
              <a:rPr lang="en-IN" sz="2400" dirty="0"/>
              <a:t>also </a:t>
            </a:r>
            <a:r>
              <a:rPr lang="en-IN" sz="2400" b="1" dirty="0">
                <a:solidFill>
                  <a:srgbClr val="00B050"/>
                </a:solidFill>
              </a:rPr>
              <a:t>convert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 value to </a:t>
            </a:r>
            <a:r>
              <a:rPr lang="en-IN" sz="2400" b="1" dirty="0" err="1">
                <a:solidFill>
                  <a:srgbClr val="0070C0"/>
                </a:solidFill>
              </a:rPr>
              <a:t>LocalDate</a:t>
            </a:r>
            <a:r>
              <a:rPr lang="en-IN" sz="2400" dirty="0"/>
              <a:t> object provided the 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 is in the </a:t>
            </a:r>
            <a:r>
              <a:rPr lang="en-IN" sz="2400" b="1" dirty="0">
                <a:solidFill>
                  <a:srgbClr val="C00000"/>
                </a:solidFill>
              </a:rPr>
              <a:t>ISO date format</a:t>
            </a:r>
            <a:r>
              <a:rPr lang="en-IN" sz="2400" dirty="0">
                <a:solidFill>
                  <a:srgbClr val="C00000"/>
                </a:solidFill>
              </a:rPr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To do this </a:t>
            </a:r>
            <a:r>
              <a:rPr lang="en-IN" sz="2400" dirty="0"/>
              <a:t>we can use </a:t>
            </a:r>
            <a:r>
              <a:rPr lang="en-IN" sz="2400" b="1" dirty="0">
                <a:solidFill>
                  <a:srgbClr val="0070C0"/>
                </a:solidFill>
              </a:rPr>
              <a:t>another useful factory method </a:t>
            </a:r>
            <a:r>
              <a:rPr lang="en-IN" sz="2400" dirty="0"/>
              <a:t>called </a:t>
            </a:r>
            <a:r>
              <a:rPr lang="en-IN" sz="2400" b="1" dirty="0">
                <a:solidFill>
                  <a:srgbClr val="7030A0"/>
                </a:solidFill>
              </a:rPr>
              <a:t>parse() </a:t>
            </a:r>
            <a:r>
              <a:rPr lang="en-IN" sz="2400" dirty="0"/>
              <a:t>belonging to the class </a:t>
            </a:r>
            <a:r>
              <a:rPr lang="en-IN" sz="2400" b="1" dirty="0" err="1">
                <a:solidFill>
                  <a:srgbClr val="0070C0"/>
                </a:solidFill>
              </a:rPr>
              <a:t>LocalDate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This method </a:t>
            </a:r>
            <a:r>
              <a:rPr lang="en-IN" sz="2400" dirty="0"/>
              <a:t>takes a 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 of the format </a:t>
            </a:r>
            <a:r>
              <a:rPr lang="en-IN" sz="2400" b="1" dirty="0" err="1">
                <a:solidFill>
                  <a:srgbClr val="7030A0"/>
                </a:solidFill>
              </a:rPr>
              <a:t>yyyy</a:t>
            </a:r>
            <a:r>
              <a:rPr lang="en-IN" sz="2400" b="1" dirty="0">
                <a:solidFill>
                  <a:srgbClr val="7030A0"/>
                </a:solidFill>
              </a:rPr>
              <a:t>-MM-dd</a:t>
            </a:r>
            <a:r>
              <a:rPr lang="en-IN" sz="2400" dirty="0"/>
              <a:t> and returns an equivalent </a:t>
            </a:r>
            <a:r>
              <a:rPr lang="en-IN" sz="2400" b="1" dirty="0" err="1">
                <a:solidFill>
                  <a:srgbClr val="0070C0"/>
                </a:solidFill>
              </a:rPr>
              <a:t>LocalDate</a:t>
            </a:r>
            <a:r>
              <a:rPr lang="en-IN" sz="2400" dirty="0"/>
              <a:t> instance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952068"/>
            <a:ext cx="7656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LocalDate.parse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(“1978-12-22”)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(“My Date of birth is : " +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 Date of birth is: 1978-12-22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Current Day, Month And Year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 err="1">
                <a:solidFill>
                  <a:srgbClr val="0070C0"/>
                </a:solidFill>
              </a:rPr>
              <a:t>LocalDate</a:t>
            </a:r>
            <a:r>
              <a:rPr lang="en-IN" sz="2400" dirty="0"/>
              <a:t> class has </a:t>
            </a:r>
            <a:r>
              <a:rPr lang="en-IN" sz="2400" b="1" dirty="0">
                <a:solidFill>
                  <a:srgbClr val="00B050"/>
                </a:solidFill>
              </a:rPr>
              <a:t>convenient methods </a:t>
            </a:r>
            <a:r>
              <a:rPr lang="en-IN" sz="2400" dirty="0"/>
              <a:t>to extract </a:t>
            </a:r>
            <a:r>
              <a:rPr lang="en-IN" sz="2400" b="1" dirty="0">
                <a:solidFill>
                  <a:srgbClr val="7030A0"/>
                </a:solidFill>
              </a:rPr>
              <a:t>year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month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day of the month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several other date attributes </a:t>
            </a:r>
            <a:r>
              <a:rPr lang="en-IN" sz="2400" dirty="0"/>
              <a:t>from an instance of </a:t>
            </a:r>
            <a:r>
              <a:rPr lang="en-IN" sz="2400" b="1" dirty="0" err="1">
                <a:solidFill>
                  <a:srgbClr val="0070C0"/>
                </a:solidFill>
              </a:rPr>
              <a:t>LocalDate</a:t>
            </a:r>
            <a:r>
              <a:rPr lang="en-IN" sz="2400" dirty="0"/>
              <a:t> class.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By using these methods</a:t>
            </a:r>
            <a:r>
              <a:rPr lang="en-IN" sz="2400" dirty="0"/>
              <a:t>, we can get </a:t>
            </a:r>
            <a:r>
              <a:rPr lang="en-IN" sz="2400" b="1" dirty="0">
                <a:solidFill>
                  <a:srgbClr val="00B050"/>
                </a:solidFill>
              </a:rPr>
              <a:t>whatever property </a:t>
            </a:r>
            <a:r>
              <a:rPr lang="en-IN" sz="2400" dirty="0"/>
              <a:t>of date we want.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143380"/>
            <a:ext cx="8289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today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year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today.getYear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month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today.getMonthValue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day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today.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getDayOfMonth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("Year :”+year+”Month :”+month+” Day :”+ day);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Year: 2021 Month:2 Day:1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Other Utility Methods Of </a:t>
            </a:r>
            <a:r>
              <a:rPr lang="en-US" sz="3600" b="1" dirty="0" err="1"/>
              <a:t>LocalDate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 err="1">
                <a:solidFill>
                  <a:srgbClr val="0070C0"/>
                </a:solidFill>
              </a:rPr>
              <a:t>LocalDate</a:t>
            </a:r>
            <a:r>
              <a:rPr lang="en-IN" sz="2400" dirty="0"/>
              <a:t> class offers various </a:t>
            </a:r>
            <a:r>
              <a:rPr lang="en-IN" sz="2400" b="1" dirty="0">
                <a:solidFill>
                  <a:srgbClr val="C00000"/>
                </a:solidFill>
              </a:rPr>
              <a:t>utility methods</a:t>
            </a:r>
            <a:r>
              <a:rPr lang="en-IN" sz="2400" dirty="0"/>
              <a:t> that can be used to </a:t>
            </a:r>
            <a:r>
              <a:rPr lang="en-IN" sz="2400" b="1" dirty="0">
                <a:solidFill>
                  <a:srgbClr val="7030A0"/>
                </a:solidFill>
              </a:rPr>
              <a:t>perform different types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calculations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Adding Or Subtracting Days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Adding Or Subtracting Months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3429000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today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tomorrow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today.plusDays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yesterday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today.minusDays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143512"/>
            <a:ext cx="5630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today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nextMonth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today.plusMonths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prevMonth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today.minusMonths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Other Utility Methods Of </a:t>
            </a:r>
            <a:r>
              <a:rPr lang="en-US" sz="3600" b="1" dirty="0" err="1"/>
              <a:t>LocalDate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Adding Or Subtracting Years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Checking For Leap Year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2214554"/>
            <a:ext cx="5503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today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nextYear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today.plusYears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lastYear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today.minusYears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4925809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today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result=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today.isLeapYear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Other Utility Methods Of </a:t>
            </a:r>
            <a:r>
              <a:rPr lang="en-US" sz="3600" b="1" dirty="0" err="1"/>
              <a:t>LocalDate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Comparing Dates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2214554"/>
            <a:ext cx="70230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date1=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date2=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LocalDate.of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(2020,3,20);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date3=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LocalDate.of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(2020,3,21);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(date1+" and "+date2 +" are equal:"+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date1.equals(date2)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(date1+" comes before "+date3 +":"+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date1.isBefore(date3)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(date1+" comes after "+date3 +":"+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date1.isAfter(date3)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2020-03-20 and 2020-03-20 are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equal:true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2020-03-20 comes before 2020-03-21:true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2020-03-20 comes after 2020-03-21:false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LocalTime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Available</a:t>
            </a:r>
            <a:r>
              <a:rPr lang="en-US" sz="2400" dirty="0"/>
              <a:t> in the package </a:t>
            </a:r>
            <a:r>
              <a:rPr lang="en-US" sz="2400" b="1" dirty="0" err="1">
                <a:solidFill>
                  <a:srgbClr val="0070C0"/>
                </a:solidFill>
              </a:rPr>
              <a:t>java.time</a:t>
            </a:r>
            <a:r>
              <a:rPr lang="en-US" sz="2400" dirty="0"/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Used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represent time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chemeClr val="tx2"/>
                </a:solidFill>
              </a:rPr>
              <a:t>ISO format </a:t>
            </a:r>
            <a:r>
              <a:rPr lang="en-IN" sz="2400" b="1" i="1" dirty="0">
                <a:solidFill>
                  <a:srgbClr val="00B050"/>
                </a:solidFill>
              </a:rPr>
              <a:t>(</a:t>
            </a:r>
            <a:r>
              <a:rPr lang="en-IN" sz="2400" b="1" i="1" dirty="0" err="1">
                <a:solidFill>
                  <a:srgbClr val="00B050"/>
                </a:solidFill>
              </a:rPr>
              <a:t>hh:mm:ss:nn</a:t>
            </a:r>
            <a:r>
              <a:rPr lang="en-IN" sz="2400" b="1" i="1" dirty="0">
                <a:solidFill>
                  <a:srgbClr val="00B050"/>
                </a:solidFill>
              </a:rPr>
              <a:t>)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An instance </a:t>
            </a:r>
            <a:r>
              <a:rPr lang="en-IN" sz="2400" dirty="0"/>
              <a:t>of this class is </a:t>
            </a:r>
            <a:r>
              <a:rPr lang="en-IN" sz="2400" b="1" dirty="0">
                <a:solidFill>
                  <a:srgbClr val="7030A0"/>
                </a:solidFill>
              </a:rPr>
              <a:t>immutable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represents time </a:t>
            </a:r>
            <a:r>
              <a:rPr lang="en-IN" sz="2400" dirty="0"/>
              <a:t>without information of the </a:t>
            </a:r>
            <a:r>
              <a:rPr lang="en-IN" sz="2400" b="1" dirty="0">
                <a:solidFill>
                  <a:srgbClr val="C00000"/>
                </a:solidFill>
              </a:rPr>
              <a:t>date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C00000"/>
                </a:solidFill>
              </a:rPr>
              <a:t>timezone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We can use </a:t>
            </a:r>
            <a:r>
              <a:rPr lang="en-IN" sz="2400" dirty="0"/>
              <a:t>it’s various </a:t>
            </a:r>
            <a:r>
              <a:rPr lang="en-IN" sz="2400" b="1" dirty="0">
                <a:solidFill>
                  <a:srgbClr val="C00000"/>
                </a:solidFill>
              </a:rPr>
              <a:t>static factory method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create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7030A0"/>
                </a:solidFill>
              </a:rPr>
              <a:t>instance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002060"/>
                </a:solidFill>
              </a:rPr>
              <a:t>class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1900" b="1" dirty="0">
              <a:solidFill>
                <a:srgbClr val="7030A0"/>
              </a:solidFill>
            </a:endParaRPr>
          </a:p>
          <a:p>
            <a:endParaRPr lang="en-US" sz="19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Current Time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 </a:t>
            </a:r>
            <a:r>
              <a:rPr lang="en-IN" sz="2400" b="1" dirty="0">
                <a:solidFill>
                  <a:srgbClr val="C00000"/>
                </a:solidFill>
              </a:rPr>
              <a:t>create an instance of current time</a:t>
            </a:r>
            <a:r>
              <a:rPr lang="en-IN" sz="2400" dirty="0">
                <a:solidFill>
                  <a:srgbClr val="C00000"/>
                </a:solidFill>
              </a:rPr>
              <a:t> 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002060"/>
                </a:solidFill>
              </a:rPr>
              <a:t>system clock</a:t>
            </a:r>
            <a:r>
              <a:rPr lang="en-IN" sz="2400" dirty="0"/>
              <a:t>, we can use the </a:t>
            </a:r>
            <a:r>
              <a:rPr lang="en-IN" sz="2400" b="1" dirty="0">
                <a:solidFill>
                  <a:srgbClr val="00B050"/>
                </a:solidFill>
              </a:rPr>
              <a:t>static method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7030A0"/>
                </a:solidFill>
              </a:rPr>
              <a:t>now() </a:t>
            </a:r>
            <a:r>
              <a:rPr lang="en-IN" sz="2400" dirty="0"/>
              <a:t>of the class </a:t>
            </a:r>
            <a:r>
              <a:rPr lang="en-IN" sz="2400" b="1" dirty="0" err="1">
                <a:solidFill>
                  <a:srgbClr val="0070C0"/>
                </a:solidFill>
              </a:rPr>
              <a:t>LocalTime</a:t>
            </a:r>
            <a:r>
              <a:rPr lang="en-IN" sz="2400" dirty="0"/>
              <a:t> 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500438"/>
            <a:ext cx="6263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LocalTime.now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("Current time is:"+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Current time is:11:32:11.470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A Particular Time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We can </a:t>
            </a:r>
            <a:r>
              <a:rPr lang="en-IN" sz="2400" dirty="0"/>
              <a:t>also </a:t>
            </a:r>
            <a:r>
              <a:rPr lang="en-IN" sz="2400" b="1" dirty="0">
                <a:solidFill>
                  <a:srgbClr val="00B050"/>
                </a:solidFill>
              </a:rPr>
              <a:t>create a time </a:t>
            </a:r>
            <a:r>
              <a:rPr lang="en-IN" sz="2400" dirty="0"/>
              <a:t>from any </a:t>
            </a:r>
            <a:r>
              <a:rPr lang="en-IN" sz="2400" b="1" dirty="0">
                <a:solidFill>
                  <a:srgbClr val="7030A0"/>
                </a:solidFill>
              </a:rPr>
              <a:t>arbitrary time </a:t>
            </a:r>
            <a:r>
              <a:rPr lang="en-IN" sz="2400" dirty="0"/>
              <a:t>by using </a:t>
            </a:r>
            <a:r>
              <a:rPr lang="en-IN" sz="2400" b="1" dirty="0">
                <a:solidFill>
                  <a:srgbClr val="002060"/>
                </a:solidFill>
              </a:rPr>
              <a:t>another useful factory method </a:t>
            </a:r>
            <a:r>
              <a:rPr lang="en-IN" sz="2400" dirty="0"/>
              <a:t>called </a:t>
            </a:r>
            <a:r>
              <a:rPr lang="en-IN" sz="2400" b="1" dirty="0">
                <a:solidFill>
                  <a:srgbClr val="7030A0"/>
                </a:solidFill>
              </a:rPr>
              <a:t>of() </a:t>
            </a:r>
            <a:r>
              <a:rPr lang="en-IN" sz="2400" dirty="0"/>
              <a:t>belonging to the class </a:t>
            </a:r>
            <a:r>
              <a:rPr lang="en-IN" sz="2400" b="1" dirty="0" err="1">
                <a:solidFill>
                  <a:srgbClr val="0070C0"/>
                </a:solidFill>
              </a:rPr>
              <a:t>LocalTime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This method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70C0"/>
                </a:solidFill>
              </a:rPr>
              <a:t>overloaded</a:t>
            </a:r>
            <a:r>
              <a:rPr lang="en-IN" sz="2400" dirty="0"/>
              <a:t> and takes a </a:t>
            </a:r>
            <a:r>
              <a:rPr lang="en-IN" sz="2400" b="1" dirty="0">
                <a:solidFill>
                  <a:srgbClr val="C00000"/>
                </a:solidFill>
              </a:rPr>
              <a:t>hour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min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hour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min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C00000"/>
                </a:solidFill>
              </a:rPr>
              <a:t>sec</a:t>
            </a:r>
            <a:r>
              <a:rPr lang="en-IN" sz="2400" dirty="0"/>
              <a:t> and returns an equivalent </a:t>
            </a:r>
            <a:r>
              <a:rPr lang="en-IN" sz="2400" b="1" dirty="0" err="1">
                <a:solidFill>
                  <a:srgbClr val="0070C0"/>
                </a:solidFill>
              </a:rPr>
              <a:t>LocalTime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instance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429132"/>
            <a:ext cx="6136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evening=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LocalTime.of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(16,0)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("Evening time is:"+evening);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night=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LocalTime.of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(21,30,50)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(“Night time is:"+night);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Evening time is:16:00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Night time is:21:30:50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Another Way Of Getting A Particular Time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We can </a:t>
            </a:r>
            <a:r>
              <a:rPr lang="en-IN" sz="2400" dirty="0"/>
              <a:t>also </a:t>
            </a:r>
            <a:r>
              <a:rPr lang="en-IN" sz="2400" b="1" dirty="0">
                <a:solidFill>
                  <a:srgbClr val="00B050"/>
                </a:solidFill>
              </a:rPr>
              <a:t>convert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 value to </a:t>
            </a:r>
            <a:r>
              <a:rPr lang="en-IN" sz="2400" b="1" dirty="0" err="1">
                <a:solidFill>
                  <a:srgbClr val="0070C0"/>
                </a:solidFill>
              </a:rPr>
              <a:t>LocalTime</a:t>
            </a:r>
            <a:r>
              <a:rPr lang="en-IN" sz="2400" dirty="0"/>
              <a:t> object using the </a:t>
            </a:r>
            <a:r>
              <a:rPr lang="en-IN" sz="2400" b="1" dirty="0">
                <a:solidFill>
                  <a:srgbClr val="002060"/>
                </a:solidFill>
              </a:rPr>
              <a:t>factory method </a:t>
            </a:r>
            <a:r>
              <a:rPr lang="en-IN" sz="2400" dirty="0"/>
              <a:t>called </a:t>
            </a:r>
            <a:r>
              <a:rPr lang="en-IN" sz="2400" b="1" dirty="0">
                <a:solidFill>
                  <a:srgbClr val="7030A0"/>
                </a:solidFill>
              </a:rPr>
              <a:t>parse() </a:t>
            </a:r>
            <a:r>
              <a:rPr lang="en-IN" sz="2400" dirty="0"/>
              <a:t>belonging to the class </a:t>
            </a:r>
            <a:r>
              <a:rPr lang="en-IN" sz="2400" b="1" dirty="0" err="1">
                <a:solidFill>
                  <a:srgbClr val="0070C0"/>
                </a:solidFill>
              </a:rPr>
              <a:t>LocalTime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This method </a:t>
            </a:r>
            <a:r>
              <a:rPr lang="en-IN" sz="2400" dirty="0"/>
              <a:t>takes a 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 of the format </a:t>
            </a:r>
            <a:r>
              <a:rPr lang="en-IN" sz="2400" b="1" dirty="0" err="1">
                <a:solidFill>
                  <a:srgbClr val="7030A0"/>
                </a:solidFill>
              </a:rPr>
              <a:t>hh:mm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or </a:t>
            </a:r>
            <a:r>
              <a:rPr lang="en-IN" sz="2400" b="1" dirty="0" err="1">
                <a:solidFill>
                  <a:srgbClr val="7030A0"/>
                </a:solidFill>
              </a:rPr>
              <a:t>hh:mm:ss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and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returns an equivalent </a:t>
            </a:r>
            <a:r>
              <a:rPr lang="en-IN" sz="2400" b="1" dirty="0" err="1">
                <a:solidFill>
                  <a:srgbClr val="0070C0"/>
                </a:solidFill>
              </a:rPr>
              <a:t>LocalTime</a:t>
            </a:r>
            <a:r>
              <a:rPr lang="en-IN" sz="2400" dirty="0"/>
              <a:t> instance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214818"/>
            <a:ext cx="6136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evening=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LocalTime.parse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("16:00")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("Evening time is:"+evening);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night=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LocalTime.parse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("21:30:50")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("Night time is:"+night);</a:t>
            </a:r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Evening time is:16:00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Night time is:21:30:50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JODA API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New Date Time API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Getting Current Hour, Minute And Second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 err="1">
                <a:solidFill>
                  <a:srgbClr val="0070C0"/>
                </a:solidFill>
              </a:rPr>
              <a:t>LocalTime</a:t>
            </a:r>
            <a:r>
              <a:rPr lang="en-IN" sz="2400" dirty="0"/>
              <a:t> class has </a:t>
            </a:r>
            <a:r>
              <a:rPr lang="en-IN" sz="2400" b="1" dirty="0">
                <a:solidFill>
                  <a:srgbClr val="00B050"/>
                </a:solidFill>
              </a:rPr>
              <a:t>convenient methods </a:t>
            </a:r>
            <a:r>
              <a:rPr lang="en-IN" sz="2400" dirty="0"/>
              <a:t>to extract </a:t>
            </a:r>
            <a:r>
              <a:rPr lang="en-IN" sz="2400" b="1" dirty="0">
                <a:solidFill>
                  <a:srgbClr val="7030A0"/>
                </a:solidFill>
              </a:rPr>
              <a:t>hour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minute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seconds </a:t>
            </a:r>
            <a:r>
              <a:rPr lang="en-IN" sz="2400" dirty="0"/>
              <a:t>from an </a:t>
            </a:r>
            <a:r>
              <a:rPr lang="en-IN" sz="2400" b="1" dirty="0">
                <a:solidFill>
                  <a:srgbClr val="C00000"/>
                </a:solidFill>
              </a:rPr>
              <a:t>instance </a:t>
            </a:r>
            <a:r>
              <a:rPr lang="en-IN" sz="2400" dirty="0"/>
              <a:t>of </a:t>
            </a:r>
            <a:r>
              <a:rPr lang="en-IN" sz="2400" b="1" dirty="0" err="1">
                <a:solidFill>
                  <a:srgbClr val="0070C0"/>
                </a:solidFill>
              </a:rPr>
              <a:t>LocalTime</a:t>
            </a:r>
            <a:r>
              <a:rPr lang="en-IN" sz="2400" dirty="0"/>
              <a:t> class.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By using these methods</a:t>
            </a:r>
            <a:r>
              <a:rPr lang="en-IN" sz="2400" dirty="0"/>
              <a:t>, we can get </a:t>
            </a:r>
            <a:r>
              <a:rPr lang="en-IN" sz="2400" b="1" dirty="0">
                <a:solidFill>
                  <a:srgbClr val="00B050"/>
                </a:solidFill>
              </a:rPr>
              <a:t>whatever property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time</a:t>
            </a:r>
            <a:r>
              <a:rPr lang="en-IN" sz="2400" dirty="0"/>
              <a:t> we want.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143380"/>
            <a:ext cx="7529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hour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currTime.getHour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min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currTime.getMinute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sec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currTime.getSecond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("Hour:"+hour+“ Min:"+min+“ Sec:"+sec);</a:t>
            </a:r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Hour:11 Min:55 Sec:16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Other Utility Methods Of </a:t>
            </a:r>
            <a:r>
              <a:rPr lang="en-US" sz="3600" b="1" dirty="0" err="1"/>
              <a:t>LocalTime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 err="1">
                <a:solidFill>
                  <a:srgbClr val="0070C0"/>
                </a:solidFill>
              </a:rPr>
              <a:t>LocalTime</a:t>
            </a:r>
            <a:r>
              <a:rPr lang="en-IN" sz="2400" dirty="0"/>
              <a:t> class offers various </a:t>
            </a:r>
            <a:r>
              <a:rPr lang="en-IN" sz="2400" b="1" dirty="0">
                <a:solidFill>
                  <a:srgbClr val="C00000"/>
                </a:solidFill>
              </a:rPr>
              <a:t>utility methods</a:t>
            </a:r>
            <a:r>
              <a:rPr lang="en-IN" sz="2400" dirty="0"/>
              <a:t> that can be used to </a:t>
            </a:r>
            <a:r>
              <a:rPr lang="en-IN" sz="2400" b="1" dirty="0">
                <a:solidFill>
                  <a:srgbClr val="7030A0"/>
                </a:solidFill>
              </a:rPr>
              <a:t>perform different types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calculations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Adding Or Subtracting Hours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Adding Or Subtracting Minutes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3429000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nextHour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currTime.plusHours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pastHour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currTime.minusHours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143512"/>
            <a:ext cx="6009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nextMin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currTime.plusMinutes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prevMin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currTime.minusMinutes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Other Utility Methods Of </a:t>
            </a:r>
            <a:r>
              <a:rPr lang="en-US" sz="3600" b="1" dirty="0" err="1"/>
              <a:t>LocalTime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Adding Or Subtracting Seconds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2214554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nextSec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currTime.plusSeconds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prevSec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currTime.minusSeconds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Other Utility Methods Of </a:t>
            </a:r>
            <a:r>
              <a:rPr lang="en-US" sz="3600" b="1" dirty="0" err="1"/>
              <a:t>LocalTime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Comparing Times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2214554"/>
            <a:ext cx="702307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time1=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time2=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LocalTime.of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(17,49,25);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time3=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LocalTime.of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(18,15,30);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(time1+" and "+time2 +" are equal:"+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time1.equals(time2)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(time1+" comes before "+time3 +":"+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time1.isBefore(time3)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(time1+" comes after "+time3 +":"+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time1.isAfter(time3)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17:49:10.848 and 17:49:25 are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equal:false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17:49:10.848 comes before 18:15:30:true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17:49:10.848 comes after 18:15:30:false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LocalDateTime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Available </a:t>
            </a:r>
            <a:r>
              <a:rPr lang="en-US" sz="2400" dirty="0"/>
              <a:t>in the package </a:t>
            </a:r>
            <a:r>
              <a:rPr lang="en-US" sz="2400" b="1" dirty="0" err="1">
                <a:solidFill>
                  <a:srgbClr val="0070C0"/>
                </a:solidFill>
              </a:rPr>
              <a:t>java.time</a:t>
            </a:r>
            <a:r>
              <a:rPr lang="en-US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Used to represent </a:t>
            </a:r>
            <a:r>
              <a:rPr lang="en-IN" sz="2400" dirty="0"/>
              <a:t>both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local date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time</a:t>
            </a:r>
            <a:r>
              <a:rPr lang="en-IN" sz="2400" dirty="0"/>
              <a:t> without </a:t>
            </a:r>
            <a:r>
              <a:rPr lang="en-IN" sz="2400" b="1" dirty="0" err="1">
                <a:solidFill>
                  <a:srgbClr val="7030A0"/>
                </a:solidFill>
              </a:rPr>
              <a:t>timezone</a:t>
            </a:r>
            <a:r>
              <a:rPr lang="en-IN" sz="2400" dirty="0"/>
              <a:t> information.</a:t>
            </a:r>
          </a:p>
          <a:p>
            <a:endParaRPr lang="en-US" sz="2400" b="1" i="1" dirty="0">
              <a:solidFill>
                <a:srgbClr val="00B050"/>
              </a:solidFill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The format </a:t>
            </a:r>
            <a:r>
              <a:rPr lang="en-US" sz="2400" dirty="0"/>
              <a:t>is </a:t>
            </a:r>
            <a:r>
              <a:rPr lang="en-US" sz="2400" b="1" i="1" dirty="0">
                <a:solidFill>
                  <a:srgbClr val="00B050"/>
                </a:solidFill>
              </a:rPr>
              <a:t>(</a:t>
            </a:r>
            <a:r>
              <a:rPr lang="en-US" sz="2400" b="1" i="1" dirty="0" err="1">
                <a:solidFill>
                  <a:srgbClr val="00B050"/>
                </a:solidFill>
              </a:rPr>
              <a:t>yyyy</a:t>
            </a:r>
            <a:r>
              <a:rPr lang="en-US" sz="2400" b="1" i="1" dirty="0">
                <a:solidFill>
                  <a:srgbClr val="00B050"/>
                </a:solidFill>
              </a:rPr>
              <a:t>-MM-</a:t>
            </a:r>
            <a:r>
              <a:rPr lang="en-US" sz="2400" b="1" i="1" dirty="0" err="1">
                <a:solidFill>
                  <a:srgbClr val="00B050"/>
                </a:solidFill>
              </a:rPr>
              <a:t>ddThh:mm:ss.nnn</a:t>
            </a:r>
            <a:r>
              <a:rPr lang="en-US" sz="2400" b="1" i="1" dirty="0">
                <a:solidFill>
                  <a:srgbClr val="00B050"/>
                </a:solidFill>
              </a:rPr>
              <a:t>)</a:t>
            </a:r>
            <a:endParaRPr lang="en-IN" sz="2400" b="1" i="1" dirty="0">
              <a:solidFill>
                <a:srgbClr val="00B050"/>
              </a:solidFill>
            </a:endParaRPr>
          </a:p>
          <a:p>
            <a:endParaRPr lang="en-IN" sz="2400" dirty="0"/>
          </a:p>
          <a:p>
            <a:endParaRPr lang="en-US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We can </a:t>
            </a:r>
            <a:r>
              <a:rPr lang="en-IN" sz="2400" dirty="0"/>
              <a:t>use it’s various </a:t>
            </a:r>
            <a:r>
              <a:rPr lang="en-IN" sz="2400" b="1" dirty="0">
                <a:solidFill>
                  <a:srgbClr val="C00000"/>
                </a:solidFill>
              </a:rPr>
              <a:t>static factory method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create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7030A0"/>
                </a:solidFill>
              </a:rPr>
              <a:t>instance</a:t>
            </a:r>
            <a:r>
              <a:rPr lang="en-IN" sz="2400" dirty="0"/>
              <a:t> of this class.</a:t>
            </a:r>
            <a:endParaRPr lang="en-US" sz="2400" dirty="0"/>
          </a:p>
          <a:p>
            <a:endParaRPr lang="en-US" sz="1900" b="1" dirty="0">
              <a:solidFill>
                <a:srgbClr val="7030A0"/>
              </a:solidFill>
            </a:endParaRPr>
          </a:p>
          <a:p>
            <a:endParaRPr lang="en-US" sz="19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Current Date And Time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To create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7030A0"/>
                </a:solidFill>
              </a:rPr>
              <a:t>instance</a:t>
            </a:r>
            <a:r>
              <a:rPr lang="en-IN" sz="2400" dirty="0"/>
              <a:t> of </a:t>
            </a:r>
            <a:r>
              <a:rPr lang="en-IN" sz="2400" b="1" dirty="0" err="1">
                <a:solidFill>
                  <a:srgbClr val="0070C0"/>
                </a:solidFill>
              </a:rPr>
              <a:t>LocalDateTime</a:t>
            </a:r>
            <a:r>
              <a:rPr lang="en-IN" sz="2400" dirty="0"/>
              <a:t> from the </a:t>
            </a:r>
            <a:r>
              <a:rPr lang="en-IN" sz="2400" b="1" dirty="0">
                <a:solidFill>
                  <a:srgbClr val="002060"/>
                </a:solidFill>
              </a:rPr>
              <a:t>system clock</a:t>
            </a:r>
            <a:r>
              <a:rPr lang="en-IN" sz="2400" dirty="0"/>
              <a:t>, we can use the </a:t>
            </a:r>
            <a:r>
              <a:rPr lang="en-IN" sz="2400" b="1" dirty="0">
                <a:solidFill>
                  <a:srgbClr val="00B050"/>
                </a:solidFill>
              </a:rPr>
              <a:t>static method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7030A0"/>
                </a:solidFill>
              </a:rPr>
              <a:t>now() </a:t>
            </a:r>
            <a:r>
              <a:rPr lang="en-IN" sz="2400" dirty="0"/>
              <a:t>of the class </a:t>
            </a:r>
            <a:r>
              <a:rPr lang="en-IN" sz="2400" b="1" dirty="0" err="1">
                <a:solidFill>
                  <a:srgbClr val="0070C0"/>
                </a:solidFill>
              </a:rPr>
              <a:t>LocalDateTime</a:t>
            </a:r>
            <a:r>
              <a:rPr lang="en-IN" sz="2400" dirty="0"/>
              <a:t> 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500438"/>
            <a:ext cx="7276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current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LocalDateTime.now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("Current date and time is:"+current);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Current date and time is:2020-03-20T18:02:46.509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A Particular Date And Time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200" b="1" dirty="0">
                <a:solidFill>
                  <a:srgbClr val="002060"/>
                </a:solidFill>
              </a:rPr>
              <a:t>We can </a:t>
            </a:r>
            <a:r>
              <a:rPr lang="en-IN" sz="2200" dirty="0"/>
              <a:t>also </a:t>
            </a:r>
            <a:r>
              <a:rPr lang="en-IN" sz="2200" b="1" dirty="0">
                <a:solidFill>
                  <a:srgbClr val="00B050"/>
                </a:solidFill>
              </a:rPr>
              <a:t>create</a:t>
            </a:r>
            <a:r>
              <a:rPr lang="en-IN" sz="2200" dirty="0"/>
              <a:t> an </a:t>
            </a:r>
            <a:r>
              <a:rPr lang="en-IN" sz="2200" b="1" dirty="0">
                <a:solidFill>
                  <a:srgbClr val="7030A0"/>
                </a:solidFill>
              </a:rPr>
              <a:t>instance </a:t>
            </a:r>
            <a:r>
              <a:rPr lang="en-IN" sz="2200" dirty="0"/>
              <a:t>of </a:t>
            </a:r>
            <a:r>
              <a:rPr lang="en-IN" sz="2200" b="1" dirty="0" err="1">
                <a:solidFill>
                  <a:srgbClr val="0070C0"/>
                </a:solidFill>
              </a:rPr>
              <a:t>LocalDateTime</a:t>
            </a:r>
            <a:r>
              <a:rPr lang="en-IN" sz="2200" b="1" dirty="0">
                <a:solidFill>
                  <a:srgbClr val="0070C0"/>
                </a:solidFill>
              </a:rPr>
              <a:t> </a:t>
            </a:r>
            <a:r>
              <a:rPr lang="en-IN" sz="2200" dirty="0"/>
              <a:t>for an arbitrary </a:t>
            </a:r>
            <a:r>
              <a:rPr lang="en-IN" sz="2200" b="1" dirty="0">
                <a:solidFill>
                  <a:srgbClr val="C00000"/>
                </a:solidFill>
              </a:rPr>
              <a:t>date</a:t>
            </a:r>
            <a:r>
              <a:rPr lang="en-IN" sz="2200" dirty="0"/>
              <a:t> and </a:t>
            </a:r>
            <a:r>
              <a:rPr lang="en-IN" sz="2200" b="1" dirty="0">
                <a:solidFill>
                  <a:srgbClr val="C00000"/>
                </a:solidFill>
              </a:rPr>
              <a:t>time</a:t>
            </a:r>
            <a:r>
              <a:rPr lang="en-IN" sz="2200" dirty="0"/>
              <a:t> by using </a:t>
            </a:r>
            <a:r>
              <a:rPr lang="en-IN" sz="2200" b="1" dirty="0">
                <a:solidFill>
                  <a:schemeClr val="tx2"/>
                </a:solidFill>
              </a:rPr>
              <a:t>another useful </a:t>
            </a:r>
            <a:r>
              <a:rPr lang="en-IN" sz="2200" b="1" dirty="0">
                <a:solidFill>
                  <a:srgbClr val="00B050"/>
                </a:solidFill>
              </a:rPr>
              <a:t>factory method</a:t>
            </a:r>
            <a:r>
              <a:rPr lang="en-IN" sz="2200" dirty="0"/>
              <a:t> called </a:t>
            </a:r>
            <a:r>
              <a:rPr lang="en-IN" sz="2200" b="1" dirty="0">
                <a:solidFill>
                  <a:srgbClr val="7030A0"/>
                </a:solidFill>
              </a:rPr>
              <a:t>of() </a:t>
            </a:r>
            <a:r>
              <a:rPr lang="en-IN" sz="2200" dirty="0"/>
              <a:t>belonging to the class </a:t>
            </a:r>
            <a:r>
              <a:rPr lang="en-IN" sz="2200" b="1" dirty="0" err="1">
                <a:solidFill>
                  <a:srgbClr val="0070C0"/>
                </a:solidFill>
              </a:rPr>
              <a:t>LocalDateTime</a:t>
            </a:r>
            <a:r>
              <a:rPr lang="en-IN" sz="2200" dirty="0"/>
              <a:t>.</a:t>
            </a:r>
          </a:p>
          <a:p>
            <a:endParaRPr lang="en-IN" sz="2200" dirty="0"/>
          </a:p>
          <a:p>
            <a:r>
              <a:rPr lang="en-IN" sz="2200" b="1" dirty="0">
                <a:solidFill>
                  <a:schemeClr val="tx2"/>
                </a:solidFill>
              </a:rPr>
              <a:t>This method </a:t>
            </a:r>
            <a:r>
              <a:rPr lang="en-IN" sz="2200" dirty="0"/>
              <a:t>is </a:t>
            </a:r>
            <a:r>
              <a:rPr lang="en-IN" sz="2200" b="1" dirty="0">
                <a:solidFill>
                  <a:srgbClr val="7030A0"/>
                </a:solidFill>
              </a:rPr>
              <a:t>overloaded</a:t>
            </a:r>
            <a:r>
              <a:rPr lang="en-IN" sz="2200" dirty="0"/>
              <a:t> and takes an </a:t>
            </a:r>
            <a:r>
              <a:rPr lang="en-IN" sz="2200" b="1" dirty="0" err="1">
                <a:solidFill>
                  <a:srgbClr val="C00000"/>
                </a:solidFill>
              </a:rPr>
              <a:t>year</a:t>
            </a:r>
            <a:r>
              <a:rPr lang="en-IN" sz="2200" dirty="0" err="1"/>
              <a:t>,</a:t>
            </a:r>
            <a:r>
              <a:rPr lang="en-IN" sz="2200" b="1" dirty="0" err="1">
                <a:solidFill>
                  <a:srgbClr val="C00000"/>
                </a:solidFill>
              </a:rPr>
              <a:t>month</a:t>
            </a:r>
            <a:r>
              <a:rPr lang="en-IN" sz="2200" dirty="0" err="1"/>
              <a:t>,</a:t>
            </a:r>
            <a:r>
              <a:rPr lang="en-IN" sz="2200" b="1" dirty="0" err="1">
                <a:solidFill>
                  <a:srgbClr val="C00000"/>
                </a:solidFill>
              </a:rPr>
              <a:t>day</a:t>
            </a:r>
            <a:r>
              <a:rPr lang="en-IN" sz="2200" dirty="0"/>
              <a:t>, </a:t>
            </a:r>
            <a:r>
              <a:rPr lang="en-IN" sz="2200" b="1" dirty="0">
                <a:solidFill>
                  <a:srgbClr val="C00000"/>
                </a:solidFill>
              </a:rPr>
              <a:t>hour</a:t>
            </a:r>
            <a:r>
              <a:rPr lang="en-IN" sz="2200" dirty="0"/>
              <a:t>, </a:t>
            </a:r>
            <a:r>
              <a:rPr lang="en-IN" sz="2200" b="1" dirty="0">
                <a:solidFill>
                  <a:srgbClr val="C00000"/>
                </a:solidFill>
              </a:rPr>
              <a:t>min</a:t>
            </a:r>
            <a:r>
              <a:rPr lang="en-IN" sz="2200" dirty="0"/>
              <a:t> and optional </a:t>
            </a:r>
            <a:r>
              <a:rPr lang="en-IN" sz="2200" b="1" dirty="0">
                <a:solidFill>
                  <a:srgbClr val="C00000"/>
                </a:solidFill>
              </a:rPr>
              <a:t>sec</a:t>
            </a:r>
            <a:r>
              <a:rPr lang="en-IN" sz="2200" dirty="0"/>
              <a:t> and </a:t>
            </a:r>
            <a:r>
              <a:rPr lang="en-IN" sz="2200" b="1" dirty="0">
                <a:solidFill>
                  <a:srgbClr val="C00000"/>
                </a:solidFill>
              </a:rPr>
              <a:t>nanosecond</a:t>
            </a:r>
            <a:r>
              <a:rPr lang="en-IN" sz="2200" dirty="0"/>
              <a:t> and returns an equivalent </a:t>
            </a:r>
            <a:r>
              <a:rPr lang="en-IN" sz="2200" b="1" dirty="0" err="1">
                <a:solidFill>
                  <a:srgbClr val="0070C0"/>
                </a:solidFill>
              </a:rPr>
              <a:t>LocalDateTime</a:t>
            </a:r>
            <a:r>
              <a:rPr lang="en-IN" sz="2200" b="1" dirty="0">
                <a:solidFill>
                  <a:srgbClr val="0070C0"/>
                </a:solidFill>
              </a:rPr>
              <a:t> </a:t>
            </a:r>
            <a:r>
              <a:rPr lang="en-IN" sz="2200" dirty="0"/>
              <a:t>instance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429132"/>
            <a:ext cx="70230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dt1=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LocalDateTime.of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(2020,8,15,6,5)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("Morning time is:"+dt1);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dt2=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LocalDateTime.of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(2020,8,15,16,25,9)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("Evening time is:"+dt2);</a:t>
            </a: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Morning time is:2020-08-15T06:05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Evening time is:2020-08-15T16:25:09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Another Way Of Getting A Particular Date Time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200" b="1" dirty="0">
                <a:solidFill>
                  <a:srgbClr val="7030A0"/>
                </a:solidFill>
              </a:rPr>
              <a:t>We can </a:t>
            </a:r>
            <a:r>
              <a:rPr lang="en-IN" sz="2200" dirty="0"/>
              <a:t>also </a:t>
            </a:r>
            <a:r>
              <a:rPr lang="en-IN" sz="2200" b="1" dirty="0">
                <a:solidFill>
                  <a:srgbClr val="00B050"/>
                </a:solidFill>
              </a:rPr>
              <a:t>convert</a:t>
            </a:r>
            <a:r>
              <a:rPr lang="en-IN" sz="2200" dirty="0"/>
              <a:t> a </a:t>
            </a:r>
            <a:r>
              <a:rPr lang="en-IN" sz="2200" b="1" dirty="0">
                <a:solidFill>
                  <a:srgbClr val="0070C0"/>
                </a:solidFill>
              </a:rPr>
              <a:t>String</a:t>
            </a:r>
            <a:r>
              <a:rPr lang="en-IN" sz="2200" dirty="0"/>
              <a:t> value to </a:t>
            </a:r>
            <a:r>
              <a:rPr lang="en-IN" sz="2200" b="1" dirty="0" err="1">
                <a:solidFill>
                  <a:srgbClr val="0070C0"/>
                </a:solidFill>
              </a:rPr>
              <a:t>LocalDateTime</a:t>
            </a:r>
            <a:r>
              <a:rPr lang="en-IN" sz="2200" dirty="0"/>
              <a:t> object using the </a:t>
            </a:r>
            <a:r>
              <a:rPr lang="en-IN" sz="2200" b="1" dirty="0">
                <a:solidFill>
                  <a:srgbClr val="C00000"/>
                </a:solidFill>
              </a:rPr>
              <a:t>factory method </a:t>
            </a:r>
            <a:r>
              <a:rPr lang="en-IN" sz="2200" dirty="0"/>
              <a:t>called </a:t>
            </a:r>
            <a:r>
              <a:rPr lang="en-IN" sz="2200" b="1" dirty="0">
                <a:solidFill>
                  <a:srgbClr val="7030A0"/>
                </a:solidFill>
              </a:rPr>
              <a:t>parse() </a:t>
            </a:r>
            <a:r>
              <a:rPr lang="en-IN" sz="2200" dirty="0"/>
              <a:t>belonging to the class </a:t>
            </a:r>
            <a:r>
              <a:rPr lang="en-IN" sz="2200" b="1" dirty="0" err="1">
                <a:solidFill>
                  <a:srgbClr val="0070C0"/>
                </a:solidFill>
              </a:rPr>
              <a:t>LocalDateTime</a:t>
            </a:r>
            <a:r>
              <a:rPr lang="en-IN" sz="2200" dirty="0"/>
              <a:t>.</a:t>
            </a:r>
          </a:p>
          <a:p>
            <a:endParaRPr lang="en-IN" sz="2200" dirty="0"/>
          </a:p>
          <a:p>
            <a:r>
              <a:rPr lang="en-IN" sz="2200" b="1" dirty="0">
                <a:solidFill>
                  <a:srgbClr val="C00000"/>
                </a:solidFill>
              </a:rPr>
              <a:t>This method </a:t>
            </a:r>
            <a:r>
              <a:rPr lang="en-IN" sz="2200" dirty="0"/>
              <a:t>takes a </a:t>
            </a:r>
            <a:r>
              <a:rPr lang="en-IN" sz="2200" b="1" dirty="0">
                <a:solidFill>
                  <a:srgbClr val="0070C0"/>
                </a:solidFill>
              </a:rPr>
              <a:t>String</a:t>
            </a:r>
            <a:r>
              <a:rPr lang="en-IN" sz="2200" dirty="0"/>
              <a:t> of the format </a:t>
            </a:r>
            <a:r>
              <a:rPr lang="en-IN" sz="2200" b="1" dirty="0" err="1">
                <a:solidFill>
                  <a:srgbClr val="7030A0"/>
                </a:solidFill>
              </a:rPr>
              <a:t>yyyy-MM-ddThh:mm</a:t>
            </a:r>
            <a:r>
              <a:rPr lang="en-IN" sz="2200" b="1" dirty="0">
                <a:solidFill>
                  <a:srgbClr val="7030A0"/>
                </a:solidFill>
              </a:rPr>
              <a:t> </a:t>
            </a:r>
            <a:r>
              <a:rPr lang="en-IN" sz="2200" dirty="0"/>
              <a:t>or </a:t>
            </a:r>
            <a:r>
              <a:rPr lang="en-IN" sz="2200" b="1" dirty="0" err="1">
                <a:solidFill>
                  <a:srgbClr val="7030A0"/>
                </a:solidFill>
              </a:rPr>
              <a:t>hh:mm:ss.nnn</a:t>
            </a:r>
            <a:r>
              <a:rPr lang="en-IN" sz="2200" b="1" dirty="0">
                <a:solidFill>
                  <a:srgbClr val="7030A0"/>
                </a:solidFill>
              </a:rPr>
              <a:t> </a:t>
            </a:r>
            <a:r>
              <a:rPr lang="en-IN" sz="2200" dirty="0"/>
              <a:t>and</a:t>
            </a:r>
            <a:r>
              <a:rPr lang="en-IN" sz="2200" b="1" dirty="0">
                <a:solidFill>
                  <a:srgbClr val="7030A0"/>
                </a:solidFill>
              </a:rPr>
              <a:t> </a:t>
            </a:r>
            <a:r>
              <a:rPr lang="en-IN" sz="2200" b="1" dirty="0">
                <a:solidFill>
                  <a:srgbClr val="00B050"/>
                </a:solidFill>
              </a:rPr>
              <a:t>returns</a:t>
            </a:r>
            <a:r>
              <a:rPr lang="en-IN" sz="2200" dirty="0"/>
              <a:t> an equivalent </a:t>
            </a:r>
            <a:r>
              <a:rPr lang="en-IN" sz="2200" b="1" dirty="0" err="1">
                <a:solidFill>
                  <a:srgbClr val="0070C0"/>
                </a:solidFill>
              </a:rPr>
              <a:t>LocalDateTime</a:t>
            </a:r>
            <a:r>
              <a:rPr lang="en-IN" sz="2200" b="1" dirty="0">
                <a:solidFill>
                  <a:srgbClr val="0070C0"/>
                </a:solidFill>
              </a:rPr>
              <a:t> </a:t>
            </a:r>
            <a:r>
              <a:rPr lang="en-IN" sz="2200" dirty="0"/>
              <a:t>instance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4357694"/>
            <a:ext cx="79095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dt1=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LocalDateTime.parse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("2020-08-15T06:05")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("Morning time is:"+dt1);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dt2=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LocalDateTime.parse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("2020-08-15T06:25:09")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("Evening time is:"+dt2);</a:t>
            </a: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Morning time is:2020-08-15T06:05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Evening time is:2020-08-15T06:25:09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Getting Current Hour, Minute And Second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 err="1">
                <a:solidFill>
                  <a:srgbClr val="0070C0"/>
                </a:solidFill>
              </a:rPr>
              <a:t>LocalDateTime</a:t>
            </a:r>
            <a:r>
              <a:rPr lang="en-IN" sz="2400" dirty="0"/>
              <a:t> class has </a:t>
            </a:r>
            <a:r>
              <a:rPr lang="en-IN" sz="2400" b="1" dirty="0">
                <a:solidFill>
                  <a:srgbClr val="00B050"/>
                </a:solidFill>
              </a:rPr>
              <a:t>convenient methods </a:t>
            </a:r>
            <a:r>
              <a:rPr lang="en-IN" sz="2400" dirty="0"/>
              <a:t>to extract </a:t>
            </a:r>
            <a:r>
              <a:rPr lang="en-IN" sz="2400" b="1" dirty="0" err="1">
                <a:solidFill>
                  <a:srgbClr val="7030A0"/>
                </a:solidFill>
              </a:rPr>
              <a:t>year</a:t>
            </a:r>
            <a:r>
              <a:rPr lang="en-IN" sz="2400" dirty="0" err="1"/>
              <a:t>,</a:t>
            </a:r>
            <a:r>
              <a:rPr lang="en-IN" sz="2400" b="1" dirty="0" err="1">
                <a:solidFill>
                  <a:srgbClr val="7030A0"/>
                </a:solidFill>
              </a:rPr>
              <a:t>month</a:t>
            </a:r>
            <a:r>
              <a:rPr lang="en-IN" sz="2400" dirty="0" err="1"/>
              <a:t>,</a:t>
            </a:r>
            <a:r>
              <a:rPr lang="en-IN" sz="2400" b="1" dirty="0" err="1">
                <a:solidFill>
                  <a:srgbClr val="7030A0"/>
                </a:solidFill>
              </a:rPr>
              <a:t>day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hour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minute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seconds </a:t>
            </a:r>
            <a:r>
              <a:rPr lang="en-IN" sz="2400" dirty="0"/>
              <a:t>from an instance of </a:t>
            </a:r>
            <a:r>
              <a:rPr lang="en-IN" sz="2400" b="1" dirty="0" err="1">
                <a:solidFill>
                  <a:srgbClr val="0070C0"/>
                </a:solidFill>
              </a:rPr>
              <a:t>LocalDateTime</a:t>
            </a:r>
            <a:r>
              <a:rPr lang="en-IN" sz="2400" dirty="0"/>
              <a:t> class.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By using these methods</a:t>
            </a:r>
            <a:r>
              <a:rPr lang="en-IN" sz="2400" dirty="0"/>
              <a:t>, we can get </a:t>
            </a:r>
            <a:r>
              <a:rPr lang="en-IN" sz="2400" b="1" dirty="0">
                <a:solidFill>
                  <a:srgbClr val="7030A0"/>
                </a:solidFill>
              </a:rPr>
              <a:t>whatever property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date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time</a:t>
            </a:r>
            <a:r>
              <a:rPr lang="en-IN" sz="2400" dirty="0"/>
              <a:t> we want.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Getting Current Hour, Minute And Second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0707" y="1443841"/>
            <a:ext cx="79095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current=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day=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current.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getDayOfMonth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month=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current.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getMonthValue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year=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current.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getYear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hour=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current.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getHour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min=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current.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getMinute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sec=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current.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getSecond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("day:"+day+",month:"+month+",year:"+year);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("hour:"+hour+",min:"+min+",sec:"+sec);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day:20,month:3,year:2020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hour:19,min:25,sec:3</a:t>
            </a:r>
          </a:p>
          <a:p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New Date Time API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Why New Date Time API Was Introduced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Important Date Time Classes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Other Utility Methods Of </a:t>
            </a:r>
            <a:r>
              <a:rPr lang="en-US" sz="3200" b="1" dirty="0" err="1"/>
              <a:t>LocalDateTime</a:t>
            </a:r>
            <a:r>
              <a:rPr lang="en-US" sz="3200" b="1" dirty="0"/>
              <a:t> Class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 err="1">
                <a:solidFill>
                  <a:srgbClr val="0070C0"/>
                </a:solidFill>
              </a:rPr>
              <a:t>LocalDateTime</a:t>
            </a:r>
            <a:r>
              <a:rPr lang="en-IN" sz="2400" dirty="0"/>
              <a:t> class </a:t>
            </a:r>
            <a:r>
              <a:rPr lang="en-IN" sz="2400" b="1" dirty="0">
                <a:solidFill>
                  <a:srgbClr val="7030A0"/>
                </a:solidFill>
              </a:rPr>
              <a:t>offers</a:t>
            </a:r>
            <a:r>
              <a:rPr lang="en-IN" sz="2400" dirty="0"/>
              <a:t> various </a:t>
            </a:r>
            <a:r>
              <a:rPr lang="en-IN" sz="2400" b="1" dirty="0">
                <a:solidFill>
                  <a:srgbClr val="C00000"/>
                </a:solidFill>
              </a:rPr>
              <a:t>utility methods</a:t>
            </a:r>
            <a:r>
              <a:rPr lang="en-IN" sz="2400" dirty="0"/>
              <a:t> that can be used to </a:t>
            </a:r>
            <a:r>
              <a:rPr lang="en-IN" sz="2400" b="1" dirty="0">
                <a:solidFill>
                  <a:srgbClr val="7030A0"/>
                </a:solidFill>
              </a:rPr>
              <a:t>perform different types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calculations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Adding Or Subtracting Hours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Adding Or Subtracting Minutes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3720116"/>
            <a:ext cx="613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current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nextHour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current.plusHours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pastHour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current.minusHours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5434628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current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nextMin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current.plusMinutes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prevMin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current.minusMinutes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Other Utility Methods Of </a:t>
            </a:r>
            <a:r>
              <a:rPr lang="en-US" sz="3200" b="1" dirty="0" err="1"/>
              <a:t>LocalDateTime</a:t>
            </a:r>
            <a:r>
              <a:rPr lang="en-US" sz="3200" b="1" dirty="0"/>
              <a:t> Class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Adding Or Subtracting Seconds</a:t>
            </a: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Similarly we have same methods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B050"/>
                </a:solidFill>
              </a:rPr>
              <a:t>adding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subtracting</a:t>
            </a:r>
            <a:r>
              <a:rPr lang="en-US" sz="2400" dirty="0"/>
              <a:t>  date components like  </a:t>
            </a:r>
            <a:r>
              <a:rPr lang="en-US" sz="2400" b="1" dirty="0">
                <a:solidFill>
                  <a:srgbClr val="7030A0"/>
                </a:solidFill>
              </a:rPr>
              <a:t>days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months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years</a:t>
            </a:r>
            <a:r>
              <a:rPr lang="en-US" sz="2400" dirty="0"/>
              <a:t> just like </a:t>
            </a:r>
            <a:r>
              <a:rPr lang="en-US" sz="2400" b="1" dirty="0" err="1">
                <a:solidFill>
                  <a:srgbClr val="0070C0"/>
                </a:solidFill>
              </a:rPr>
              <a:t>LocalDate</a:t>
            </a:r>
            <a:r>
              <a:rPr lang="en-US" sz="2400" dirty="0"/>
              <a:t> class.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2214554"/>
            <a:ext cx="6389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current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nextSec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current.plusSeconds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prevSec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current.minusSeconds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Other Utility Methods Of </a:t>
            </a:r>
            <a:r>
              <a:rPr lang="en-US" sz="3200" b="1" dirty="0" err="1"/>
              <a:t>LocalDateTime</a:t>
            </a:r>
            <a:r>
              <a:rPr lang="en-US" sz="3200" b="1" dirty="0"/>
              <a:t> Class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Comparing Dates And Times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2214554"/>
            <a:ext cx="8162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dt1=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dt2=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LocalDateTime.of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(2020,3,20,17,49,25);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dt3=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LocalDateTime.of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(2020,4,21,18,15,30);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(dt1+" and "+dt2 +" are equal:"+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dt1.equals(dt2)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(dt1+" comes before "+dt3 +":"+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dt1.isBefore(dt3)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(dt1+" comes after "+dt3 +":"+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dt1.isAfter(dt3)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2020-03-20T19:40:21.086 and 2020-03-20T17:49:25 are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equal:false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2020-03-20T19:40:21.086 comes before 2020-04-21T18:15:30:true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2020-03-20T19:40:21.086 comes after 2020-04-21T18:15:30:false</a:t>
            </a:r>
            <a:endParaRPr lang="en-US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Formatting Date And Time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Date formatting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done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help</a:t>
            </a:r>
            <a:r>
              <a:rPr lang="en-US" sz="2400" dirty="0"/>
              <a:t> of </a:t>
            </a:r>
            <a:r>
              <a:rPr lang="en-US" sz="2400" b="1" dirty="0" err="1">
                <a:solidFill>
                  <a:srgbClr val="7030A0"/>
                </a:solidFill>
              </a:rPr>
              <a:t>DateTimeFormatter</a:t>
            </a:r>
            <a:r>
              <a:rPr lang="en-US" sz="2400" dirty="0"/>
              <a:t> class and </a:t>
            </a:r>
            <a:r>
              <a:rPr lang="en-US" sz="2400" b="1" dirty="0">
                <a:solidFill>
                  <a:srgbClr val="002060"/>
                </a:solidFill>
              </a:rPr>
              <a:t>format() </a:t>
            </a:r>
            <a:r>
              <a:rPr lang="en-US" sz="2400" dirty="0"/>
              <a:t>methods in </a:t>
            </a:r>
            <a:r>
              <a:rPr lang="en-US" sz="2400" b="1" dirty="0">
                <a:solidFill>
                  <a:srgbClr val="C00000"/>
                </a:solidFill>
              </a:rPr>
              <a:t>date time classes.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sz="2400" b="1" dirty="0">
                <a:solidFill>
                  <a:srgbClr val="C00000"/>
                </a:solidFill>
              </a:rPr>
              <a:t>To create </a:t>
            </a:r>
            <a:r>
              <a:rPr lang="en-US" sz="2400" dirty="0"/>
              <a:t>a </a:t>
            </a:r>
            <a:r>
              <a:rPr lang="en-US" sz="2400" b="1" dirty="0" err="1">
                <a:solidFill>
                  <a:srgbClr val="0070C0"/>
                </a:solidFill>
              </a:rPr>
              <a:t>DateTimeFormatter</a:t>
            </a:r>
            <a:r>
              <a:rPr lang="en-US" sz="2400" dirty="0"/>
              <a:t> object we call its </a:t>
            </a:r>
            <a:r>
              <a:rPr lang="en-US" sz="2400" b="1" dirty="0">
                <a:solidFill>
                  <a:srgbClr val="00B050"/>
                </a:solidFill>
              </a:rPr>
              <a:t>static factory method</a:t>
            </a:r>
            <a:r>
              <a:rPr lang="en-US" sz="2400" dirty="0"/>
              <a:t> called </a:t>
            </a:r>
            <a:r>
              <a:rPr lang="en-US" sz="2400" b="1" dirty="0" err="1">
                <a:solidFill>
                  <a:srgbClr val="7030A0"/>
                </a:solidFill>
              </a:rPr>
              <a:t>ofPattern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  <a:r>
              <a:rPr lang="en-US" sz="2400" dirty="0"/>
              <a:t>, whose </a:t>
            </a:r>
            <a:r>
              <a:rPr lang="en-US" sz="2400" b="1" dirty="0">
                <a:solidFill>
                  <a:srgbClr val="C00000"/>
                </a:solidFill>
              </a:rPr>
              <a:t>prototype</a:t>
            </a:r>
            <a:r>
              <a:rPr lang="en-US" sz="2400" dirty="0"/>
              <a:t> is: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public static </a:t>
            </a:r>
            <a:r>
              <a:rPr lang="en-US" sz="1900" b="1" dirty="0" err="1">
                <a:solidFill>
                  <a:srgbClr val="0070C0"/>
                </a:solidFill>
              </a:rPr>
              <a:t>DateTimeFormatter</a:t>
            </a:r>
            <a:r>
              <a:rPr lang="en-US" sz="1900" b="1" dirty="0">
                <a:solidFill>
                  <a:srgbClr val="0070C0"/>
                </a:solidFill>
              </a:rPr>
              <a:t> </a:t>
            </a:r>
            <a:r>
              <a:rPr lang="en-US" sz="1900" b="1" dirty="0" err="1">
                <a:solidFill>
                  <a:srgbClr val="0070C0"/>
                </a:solidFill>
              </a:rPr>
              <a:t>ofPattern</a:t>
            </a:r>
            <a:r>
              <a:rPr lang="en-US" sz="1900" b="1" dirty="0">
                <a:solidFill>
                  <a:srgbClr val="0070C0"/>
                </a:solidFill>
              </a:rPr>
              <a:t>(String pattern)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Available Patterns 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47883-7184-458C-B06B-43D110378AF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27175"/>
            <a:ext cx="8712968" cy="4854575"/>
          </a:xfrm>
        </p:spPr>
      </p:pic>
    </p:spTree>
    <p:extLst>
      <p:ext uri="{BB962C8B-B14F-4D97-AF65-F5344CB8AC3E}">
        <p14:creationId xmlns:p14="http://schemas.microsoft.com/office/powerpoint/2010/main" val="3935645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Changing Date Format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java.time.LocalDate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java.time.format.DateTimeFormatter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FormatDate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today=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LocalDate.now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("Default format of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:"+today);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DateTimeFormatter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DateTimeFormatter.ofPattern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("dd-MMM-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yyyy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dateStr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today.format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("Formatted date is:"+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dateStr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Default format of LocalDate:2021-01-27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Formatted date is:27-Jan-2021</a:t>
            </a:r>
          </a:p>
        </p:txBody>
      </p:sp>
    </p:spTree>
    <p:extLst>
      <p:ext uri="{BB962C8B-B14F-4D97-AF65-F5344CB8AC3E}">
        <p14:creationId xmlns:p14="http://schemas.microsoft.com/office/powerpoint/2010/main" val="65261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Changing Time Format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java.time.LocalTime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java.time.format.DateTimeFormatter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FormatTime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LocalTime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LocalTime.now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("Default format of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LocalTime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DateTimeFormatter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DateTimeFormatter.ofPattern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hh:mm:ss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timeStr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curr.format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("Formatted time is:"+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timeStr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Default format of LocalTime:11:36:36.425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Formatted time is:11:36:36 am</a:t>
            </a:r>
          </a:p>
        </p:txBody>
      </p:sp>
    </p:spTree>
    <p:extLst>
      <p:ext uri="{BB962C8B-B14F-4D97-AF65-F5344CB8AC3E}">
        <p14:creationId xmlns:p14="http://schemas.microsoft.com/office/powerpoint/2010/main" val="23514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Changing Both Date &amp; Time Format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java.time.LocalDateTime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java.time.format.DateTimeFormatter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FormatDateTime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LocalDateTime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today=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LocalDateTime.now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("Default format of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LocalDateTime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:"+today);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DateTimeFormatter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DateTimeFormatter.ofPattern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("dd-MMM-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yyyy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hh:mm:ss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dateTimeStr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today.format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("Formatted date and time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is:"+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dateTimeStr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Default format of LocalDateTime:2021-01-27T11:41:23.102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Formatted date and time </a:t>
            </a:r>
            <a:r>
              <a:rPr lang="en-US" sz="1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time</a:t>
            </a: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is:27-Jan-2021 11:41:23 AM</a:t>
            </a:r>
          </a:p>
        </p:txBody>
      </p:sp>
    </p:spTree>
    <p:extLst>
      <p:ext uri="{BB962C8B-B14F-4D97-AF65-F5344CB8AC3E}">
        <p14:creationId xmlns:p14="http://schemas.microsoft.com/office/powerpoint/2010/main" val="383228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Parsing Date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Although</a:t>
            </a:r>
            <a:r>
              <a:rPr lang="en-US" sz="2400" dirty="0"/>
              <a:t> the </a:t>
            </a:r>
            <a:r>
              <a:rPr lang="en-US" sz="2400" b="1" dirty="0" err="1">
                <a:solidFill>
                  <a:srgbClr val="7030A0"/>
                </a:solidFill>
              </a:rPr>
              <a:t>LocalDate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provide us a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parse() </a:t>
            </a:r>
            <a:r>
              <a:rPr lang="en-US" sz="2400" dirty="0"/>
              <a:t>for converting </a:t>
            </a:r>
            <a:r>
              <a:rPr lang="en-US" sz="2400" b="1" dirty="0">
                <a:solidFill>
                  <a:srgbClr val="0070C0"/>
                </a:solidFill>
              </a:rPr>
              <a:t>String</a:t>
            </a:r>
            <a:r>
              <a:rPr lang="en-US" sz="2400" dirty="0"/>
              <a:t> to </a:t>
            </a:r>
            <a:r>
              <a:rPr lang="en-US" sz="2400" b="1" dirty="0" err="1">
                <a:solidFill>
                  <a:srgbClr val="0070C0"/>
                </a:solidFill>
              </a:rPr>
              <a:t>LocalDate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/>
              <a:t>object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/>
              <a:t>, but this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expects the </a:t>
            </a:r>
            <a:r>
              <a:rPr lang="en-US" sz="2400" b="1" dirty="0">
                <a:solidFill>
                  <a:srgbClr val="7030A0"/>
                </a:solidFill>
              </a:rPr>
              <a:t>date to be passed </a:t>
            </a:r>
            <a:r>
              <a:rPr lang="en-US" sz="2400" dirty="0"/>
              <a:t>in its </a:t>
            </a:r>
            <a:r>
              <a:rPr lang="en-US" sz="2400" b="1" dirty="0">
                <a:solidFill>
                  <a:srgbClr val="0070C0"/>
                </a:solidFill>
              </a:rPr>
              <a:t>default format </a:t>
            </a:r>
            <a:r>
              <a:rPr lang="en-US" sz="2400" dirty="0"/>
              <a:t>which is </a:t>
            </a:r>
            <a:r>
              <a:rPr lang="en-US" sz="2400" b="1" dirty="0" err="1">
                <a:solidFill>
                  <a:srgbClr val="002060"/>
                </a:solidFill>
              </a:rPr>
              <a:t>yyy</a:t>
            </a:r>
            <a:r>
              <a:rPr lang="en-US" sz="2400" b="1" dirty="0">
                <a:solidFill>
                  <a:srgbClr val="002060"/>
                </a:solidFill>
              </a:rPr>
              <a:t>-MM-dd</a:t>
            </a:r>
            <a:r>
              <a:rPr lang="en-US" sz="2400" dirty="0"/>
              <a:t> .</a:t>
            </a:r>
          </a:p>
          <a:p>
            <a:endParaRPr lang="en-US" sz="2400" dirty="0"/>
          </a:p>
          <a:p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However</a:t>
            </a:r>
            <a:r>
              <a:rPr lang="en-US" sz="2400" dirty="0"/>
              <a:t> with the hel</a:t>
            </a:r>
            <a:r>
              <a:rPr lang="en-US" dirty="0"/>
              <a:t>p of </a:t>
            </a:r>
            <a:r>
              <a:rPr lang="en-US" b="1" dirty="0" err="1">
                <a:solidFill>
                  <a:srgbClr val="C00000"/>
                </a:solidFill>
              </a:rPr>
              <a:t>DateTimeFormatter</a:t>
            </a:r>
            <a:r>
              <a:rPr lang="en-US" dirty="0"/>
              <a:t> class we can pass a </a:t>
            </a:r>
            <a:r>
              <a:rPr lang="en-US" b="1" dirty="0">
                <a:solidFill>
                  <a:srgbClr val="0070C0"/>
                </a:solidFill>
              </a:rPr>
              <a:t>string</a:t>
            </a:r>
            <a:r>
              <a:rPr lang="en-US" dirty="0"/>
              <a:t> of </a:t>
            </a:r>
            <a:r>
              <a:rPr lang="en-US" b="1" dirty="0">
                <a:solidFill>
                  <a:srgbClr val="7030A0"/>
                </a:solidFill>
              </a:rPr>
              <a:t>any date format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parse() </a:t>
            </a:r>
            <a:r>
              <a:rPr lang="en-US" dirty="0"/>
              <a:t>method for </a:t>
            </a:r>
            <a:r>
              <a:rPr lang="en-US" b="1" dirty="0">
                <a:solidFill>
                  <a:srgbClr val="002060"/>
                </a:solidFill>
              </a:rPr>
              <a:t>getting converted </a:t>
            </a:r>
            <a:r>
              <a:rPr lang="en-US" dirty="0"/>
              <a:t>to </a:t>
            </a:r>
            <a:r>
              <a:rPr lang="en-US" b="1" dirty="0" err="1">
                <a:solidFill>
                  <a:srgbClr val="0070C0"/>
                </a:solidFill>
              </a:rPr>
              <a:t>LocalrDate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27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Parsing Date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java.time.LocalDate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java.time.format.DateTimeFormatter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ParseDate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independence1=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LocalDate.parse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("1947-08-15");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(independence1);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DateTimeFormatter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fmt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DateTimeFormatter.ofPattern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("dd-MMM-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yyyy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independence2=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LocalDate.parse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("15-Aug-1947",fmt);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(independence2);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rgbClr val="00206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1947-08-15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1947-08-15</a:t>
            </a:r>
          </a:p>
        </p:txBody>
      </p:sp>
    </p:spTree>
    <p:extLst>
      <p:ext uri="{BB962C8B-B14F-4D97-AF65-F5344CB8AC3E}">
        <p14:creationId xmlns:p14="http://schemas.microsoft.com/office/powerpoint/2010/main" val="37148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Java 8 Date Time API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introduced </a:t>
            </a:r>
            <a:r>
              <a:rPr lang="en-IN" sz="2400" b="1" dirty="0">
                <a:solidFill>
                  <a:srgbClr val="7030A0"/>
                </a:solidFill>
              </a:rPr>
              <a:t>new classes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chemeClr val="tx2"/>
                </a:solidFill>
              </a:rPr>
              <a:t>date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chemeClr val="tx2"/>
                </a:solidFill>
              </a:rPr>
              <a:t>time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7030A0"/>
                </a:solidFill>
              </a:rPr>
              <a:t>resolve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tx2"/>
                </a:solidFill>
              </a:rPr>
              <a:t>long-standing issues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existing APIs</a:t>
            </a:r>
            <a:r>
              <a:rPr lang="en-IN" sz="2400" dirty="0"/>
              <a:t>: </a:t>
            </a:r>
            <a:r>
              <a:rPr lang="en-IN" sz="2400" b="1" dirty="0" err="1">
                <a:solidFill>
                  <a:srgbClr val="0070C0"/>
                </a:solidFill>
              </a:rPr>
              <a:t>java.util.Date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and </a:t>
            </a:r>
            <a:r>
              <a:rPr lang="en-IN" sz="2400" b="1" dirty="0" err="1">
                <a:solidFill>
                  <a:srgbClr val="0070C0"/>
                </a:solidFill>
              </a:rPr>
              <a:t>java.util.Calendar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These newly introduced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immutable-value</a:t>
            </a:r>
            <a:r>
              <a:rPr lang="en-IN" sz="2400" dirty="0"/>
              <a:t> classes are </a:t>
            </a:r>
            <a:r>
              <a:rPr lang="en-IN" sz="2400" b="1" dirty="0">
                <a:solidFill>
                  <a:srgbClr val="7030A0"/>
                </a:solidFill>
              </a:rPr>
              <a:t>easy-to-use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well-documented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7030A0"/>
                </a:solidFill>
              </a:rPr>
              <a:t>thread-safe</a:t>
            </a:r>
            <a:r>
              <a:rPr lang="en-IN" sz="2400" dirty="0"/>
              <a:t>.</a:t>
            </a:r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ZonedDate</a:t>
            </a:r>
            <a:r>
              <a:rPr lang="en-US" sz="3600" b="1" dirty="0"/>
              <a:t> And Time API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new </a:t>
            </a:r>
            <a:r>
              <a:rPr lang="en-IN" sz="2400" b="1" dirty="0">
                <a:solidFill>
                  <a:srgbClr val="7030A0"/>
                </a:solidFill>
              </a:rPr>
              <a:t>date and time API </a:t>
            </a:r>
            <a:r>
              <a:rPr lang="en-IN" sz="2400" dirty="0"/>
              <a:t>allows us to </a:t>
            </a:r>
            <a:r>
              <a:rPr lang="en-IN" sz="2400" b="1" dirty="0">
                <a:solidFill>
                  <a:srgbClr val="0070C0"/>
                </a:solidFill>
              </a:rPr>
              <a:t>deal with situations</a:t>
            </a:r>
            <a:r>
              <a:rPr lang="en-IN" sz="2400" dirty="0"/>
              <a:t> where we need the </a:t>
            </a:r>
            <a:r>
              <a:rPr lang="en-IN" sz="2400" b="1" dirty="0" err="1">
                <a:solidFill>
                  <a:srgbClr val="C00000"/>
                </a:solidFill>
              </a:rPr>
              <a:t>timezone</a:t>
            </a:r>
            <a:r>
              <a:rPr lang="en-IN" sz="2400" dirty="0"/>
              <a:t> information.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important classes </a:t>
            </a:r>
            <a:r>
              <a:rPr lang="en-US" sz="2400" dirty="0"/>
              <a:t>of this </a:t>
            </a:r>
            <a:r>
              <a:rPr lang="en-US" sz="2400" b="1" dirty="0">
                <a:solidFill>
                  <a:srgbClr val="00B050"/>
                </a:solidFill>
              </a:rPr>
              <a:t>purpose</a:t>
            </a:r>
            <a:r>
              <a:rPr lang="en-US" sz="2400" dirty="0"/>
              <a:t> are: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ZoneId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ZonedDateTime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ZoneId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Available</a:t>
            </a:r>
            <a:r>
              <a:rPr lang="en-US" sz="2400" dirty="0"/>
              <a:t> in the package </a:t>
            </a:r>
            <a:r>
              <a:rPr lang="en-US" sz="2400" b="1" dirty="0" err="1">
                <a:solidFill>
                  <a:srgbClr val="0070C0"/>
                </a:solidFill>
              </a:rPr>
              <a:t>java.time</a:t>
            </a:r>
            <a:r>
              <a:rPr lang="en-US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Represents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00B050"/>
                </a:solidFill>
              </a:rPr>
              <a:t>identifier</a:t>
            </a:r>
            <a:r>
              <a:rPr lang="en-IN" sz="2400" dirty="0"/>
              <a:t> that is </a:t>
            </a:r>
            <a:r>
              <a:rPr lang="en-IN" sz="2400" b="1" dirty="0">
                <a:solidFill>
                  <a:srgbClr val="C00000"/>
                </a:solidFill>
              </a:rPr>
              <a:t>used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7030A0"/>
                </a:solidFill>
              </a:rPr>
              <a:t>identify</a:t>
            </a:r>
            <a:r>
              <a:rPr lang="en-IN" sz="2400" dirty="0"/>
              <a:t> different </a:t>
            </a:r>
            <a:r>
              <a:rPr lang="en-IN" sz="2400" b="1" dirty="0" err="1">
                <a:solidFill>
                  <a:srgbClr val="7030A0"/>
                </a:solidFill>
              </a:rPr>
              <a:t>timezones</a:t>
            </a:r>
            <a:r>
              <a:rPr lang="en-IN" sz="2400" dirty="0"/>
              <a:t>. </a:t>
            </a:r>
          </a:p>
          <a:p>
            <a:endParaRPr lang="en-US" sz="2400" b="1" i="1" dirty="0">
              <a:solidFill>
                <a:srgbClr val="00B05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There are </a:t>
            </a:r>
            <a:r>
              <a:rPr lang="en-IN" sz="2400" dirty="0"/>
              <a:t>around </a:t>
            </a:r>
            <a:r>
              <a:rPr lang="en-IN" sz="2400" b="1" dirty="0">
                <a:solidFill>
                  <a:srgbClr val="C00000"/>
                </a:solidFill>
              </a:rPr>
              <a:t>40</a:t>
            </a:r>
            <a:r>
              <a:rPr lang="en-IN" sz="2400" dirty="0"/>
              <a:t> different </a:t>
            </a:r>
            <a:r>
              <a:rPr lang="en-IN" sz="2400" b="1" dirty="0" err="1">
                <a:solidFill>
                  <a:srgbClr val="7030A0"/>
                </a:solidFill>
              </a:rPr>
              <a:t>timezones</a:t>
            </a:r>
            <a:r>
              <a:rPr lang="en-IN" sz="2400" dirty="0"/>
              <a:t> provided by </a:t>
            </a:r>
            <a:r>
              <a:rPr lang="en-IN" sz="2400" b="1" dirty="0" err="1">
                <a:solidFill>
                  <a:srgbClr val="00B050"/>
                </a:solidFill>
              </a:rPr>
              <a:t>ZoneId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A </a:t>
            </a:r>
            <a:r>
              <a:rPr lang="en-US" sz="3600" b="1" dirty="0" err="1"/>
              <a:t>ZoneId</a:t>
            </a:r>
            <a:r>
              <a:rPr lang="en-US" sz="3600" b="1" dirty="0"/>
              <a:t> Instance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To create </a:t>
            </a:r>
            <a:r>
              <a:rPr lang="en-IN" sz="2400" dirty="0"/>
              <a:t>an instance of </a:t>
            </a:r>
            <a:r>
              <a:rPr lang="en-IN" sz="2400" b="1" dirty="0" err="1">
                <a:solidFill>
                  <a:srgbClr val="0070C0"/>
                </a:solidFill>
              </a:rPr>
              <a:t>ZoneId</a:t>
            </a:r>
            <a:r>
              <a:rPr lang="en-IN" sz="2400" dirty="0"/>
              <a:t> we can use the </a:t>
            </a:r>
            <a:r>
              <a:rPr lang="en-IN" sz="2400" b="1" dirty="0">
                <a:solidFill>
                  <a:srgbClr val="00B050"/>
                </a:solidFill>
              </a:rPr>
              <a:t>static method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7030A0"/>
                </a:solidFill>
              </a:rPr>
              <a:t>of() </a:t>
            </a:r>
            <a:r>
              <a:rPr lang="en-IN" sz="2400" dirty="0"/>
              <a:t>of the class </a:t>
            </a:r>
            <a:r>
              <a:rPr lang="en-IN" sz="2400" b="1" dirty="0" err="1">
                <a:solidFill>
                  <a:srgbClr val="0070C0"/>
                </a:solidFill>
              </a:rPr>
              <a:t>ZoneId</a:t>
            </a:r>
            <a:endParaRPr lang="en-IN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This method </a:t>
            </a:r>
            <a:r>
              <a:rPr lang="en-US" sz="2400" dirty="0"/>
              <a:t>accepts a </a:t>
            </a:r>
            <a:r>
              <a:rPr lang="en-US" sz="2400" b="1" dirty="0">
                <a:solidFill>
                  <a:srgbClr val="C00000"/>
                </a:solidFill>
              </a:rPr>
              <a:t>String representation </a:t>
            </a:r>
            <a:r>
              <a:rPr lang="en-US" sz="2400" dirty="0"/>
              <a:t>of a zone as </a:t>
            </a:r>
            <a:r>
              <a:rPr lang="en-US" sz="2400" b="1" dirty="0">
                <a:solidFill>
                  <a:srgbClr val="00B050"/>
                </a:solidFill>
              </a:rPr>
              <a:t>argument</a:t>
            </a:r>
            <a:r>
              <a:rPr lang="en-US" sz="2400" dirty="0"/>
              <a:t> and returns a </a:t>
            </a:r>
            <a:r>
              <a:rPr lang="en-US" sz="2400" b="1" dirty="0" err="1">
                <a:solidFill>
                  <a:srgbClr val="0070C0"/>
                </a:solidFill>
              </a:rPr>
              <a:t>ZoneId</a:t>
            </a:r>
            <a:r>
              <a:rPr lang="en-US" sz="2400" dirty="0"/>
              <a:t> 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4000504"/>
            <a:ext cx="58833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ZoneId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paris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ZoneId.of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("Europe/Paris")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ZoneId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calcutta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ZoneId.of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("Asia/Calcutta")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paris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calcutta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Europe/Paris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Asia/Calcutta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All Available Zones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get </a:t>
            </a:r>
            <a:r>
              <a:rPr lang="en-IN" sz="2400" b="1" dirty="0">
                <a:solidFill>
                  <a:srgbClr val="00B050"/>
                </a:solidFill>
              </a:rPr>
              <a:t>all available zones</a:t>
            </a:r>
            <a:r>
              <a:rPr lang="en-IN" sz="2400" dirty="0"/>
              <a:t>, we can call the </a:t>
            </a:r>
            <a:r>
              <a:rPr lang="en-IN" sz="2400" b="1" dirty="0">
                <a:solidFill>
                  <a:srgbClr val="7030A0"/>
                </a:solidFill>
              </a:rPr>
              <a:t>static method </a:t>
            </a:r>
            <a:r>
              <a:rPr lang="en-IN" sz="2400" dirty="0"/>
              <a:t>of the class </a:t>
            </a:r>
            <a:r>
              <a:rPr lang="en-IN" sz="2400" b="1" dirty="0" err="1">
                <a:solidFill>
                  <a:srgbClr val="7030A0"/>
                </a:solidFill>
              </a:rPr>
              <a:t>ZoneId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called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getAvailabeZoneIds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This method </a:t>
            </a:r>
            <a:r>
              <a:rPr lang="en-US" sz="2400" dirty="0"/>
              <a:t>returns a </a:t>
            </a:r>
            <a:r>
              <a:rPr lang="en-US" sz="2400" b="1" dirty="0">
                <a:solidFill>
                  <a:srgbClr val="C00000"/>
                </a:solidFill>
              </a:rPr>
              <a:t>Set</a:t>
            </a:r>
            <a:r>
              <a:rPr lang="en-US" sz="2400" dirty="0"/>
              <a:t> of </a:t>
            </a:r>
            <a:r>
              <a:rPr lang="en-US" sz="2400" b="1" dirty="0" err="1">
                <a:solidFill>
                  <a:srgbClr val="00B050"/>
                </a:solidFill>
              </a:rPr>
              <a:t>ZoneId</a:t>
            </a:r>
            <a:r>
              <a:rPr lang="en-US" sz="2400" dirty="0"/>
              <a:t> represented as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/>
              <a:t>.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183757"/>
            <a:ext cx="65165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Set&lt;String&gt;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allZones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ZoneId.getAvailableZoneIds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allZones.forEach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IN" b="1" u="sng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Asia/Aden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America/Cuiaba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ZonedDateTime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Available</a:t>
            </a:r>
            <a:r>
              <a:rPr lang="en-US" sz="2400" dirty="0"/>
              <a:t> in the package </a:t>
            </a:r>
            <a:r>
              <a:rPr lang="en-US" sz="2400" b="1" dirty="0" err="1">
                <a:solidFill>
                  <a:srgbClr val="0070C0"/>
                </a:solidFill>
              </a:rPr>
              <a:t>java.time</a:t>
            </a:r>
            <a:r>
              <a:rPr lang="en-US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Represents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date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time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7030A0"/>
                </a:solidFill>
              </a:rPr>
              <a:t>time zone information</a:t>
            </a:r>
            <a:endParaRPr lang="en-US" sz="2400" b="1" i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ZonedDateTime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B050"/>
                </a:solidFill>
              </a:rPr>
              <a:t>immutable representation </a:t>
            </a:r>
            <a:r>
              <a:rPr lang="en-US" sz="2400" dirty="0"/>
              <a:t>of a </a:t>
            </a:r>
            <a:r>
              <a:rPr lang="en-US" sz="2400" b="1" dirty="0">
                <a:solidFill>
                  <a:srgbClr val="C00000"/>
                </a:solidFill>
              </a:rPr>
              <a:t>date-time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with a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time-zone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29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A </a:t>
            </a:r>
            <a:r>
              <a:rPr lang="en-US" sz="3600" b="1" dirty="0" err="1"/>
              <a:t>ZonedDateTime</a:t>
            </a:r>
            <a:r>
              <a:rPr lang="en-US" sz="3600" b="1" dirty="0"/>
              <a:t> Instance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To create </a:t>
            </a:r>
            <a:r>
              <a:rPr lang="en-IN" sz="2400" dirty="0"/>
              <a:t>an instance of </a:t>
            </a:r>
            <a:r>
              <a:rPr lang="en-IN" sz="2400" b="1" dirty="0" err="1">
                <a:solidFill>
                  <a:srgbClr val="0070C0"/>
                </a:solidFill>
              </a:rPr>
              <a:t>ZonedDateTime</a:t>
            </a:r>
            <a:r>
              <a:rPr lang="en-IN" sz="2400" dirty="0"/>
              <a:t> we can use its </a:t>
            </a:r>
            <a:r>
              <a:rPr lang="en-IN" sz="2400" b="1" dirty="0">
                <a:solidFill>
                  <a:srgbClr val="00B050"/>
                </a:solidFill>
              </a:rPr>
              <a:t>static factory method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7030A0"/>
                </a:solidFill>
              </a:rPr>
              <a:t>now()</a:t>
            </a:r>
            <a:endParaRPr lang="en-IN" sz="2400" dirty="0"/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068960"/>
            <a:ext cx="6516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ZonedDateTime.now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zonedDateTime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b="1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2021-01-27T12:19:06.681+05:30[Asia/Calcutta]</a:t>
            </a:r>
          </a:p>
        </p:txBody>
      </p:sp>
    </p:spTree>
    <p:extLst>
      <p:ext uri="{BB962C8B-B14F-4D97-AF65-F5344CB8AC3E}">
        <p14:creationId xmlns:p14="http://schemas.microsoft.com/office/powerpoint/2010/main" val="226154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A </a:t>
            </a:r>
            <a:r>
              <a:rPr lang="en-US" sz="3600" b="1" dirty="0" err="1"/>
              <a:t>ZonedDateTime</a:t>
            </a:r>
            <a:r>
              <a:rPr lang="en-US" sz="3600" b="1" dirty="0"/>
              <a:t> Instance</a:t>
            </a:r>
            <a:endParaRPr lang="en-IN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072" y="1628800"/>
            <a:ext cx="8376011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java.time.LocalDate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java.time.Month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java.time.ZoneId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java.time.ZonedDateTime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ZonedDateTimeEx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ZonedDateTime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ZonedDateTime.now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("current date time with zone: "+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I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// get date alone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d1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zoneDateTime.toLocalDate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("current date: " + d1);</a:t>
            </a:r>
          </a:p>
          <a:p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get zone info</a:t>
            </a:r>
          </a:p>
          <a:p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ZoneId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zone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zoneDateTime.getZone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("zone info: " +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zone.getId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303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A </a:t>
            </a:r>
            <a:r>
              <a:rPr lang="en-US" sz="3600" b="1" dirty="0" err="1"/>
              <a:t>ZonedDateTime</a:t>
            </a:r>
            <a:r>
              <a:rPr lang="en-US" sz="3600" b="1" dirty="0"/>
              <a:t> Instance</a:t>
            </a:r>
            <a:endParaRPr lang="en-IN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2072" y="1628800"/>
            <a:ext cx="62440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extract date properties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Month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zoneDateTime.getMonth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("Month: "+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mnt.getValue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int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dayOfMonth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zoneDateTime.getDayOfMonth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("Day of the month: "+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dayOfMonth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int year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zoneDateTime.getYear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("Year: "+year);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extract time properties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int hour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zoneDateTime.getHour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("current hour: "+hour);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int minutes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zoneDateTime.getMinute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("current minutes: "+minutes);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int seconds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zoneDateTime.getSecond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("current seconds: "+seconds);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65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A </a:t>
            </a:r>
            <a:r>
              <a:rPr lang="en-US" sz="3600" b="1" dirty="0" err="1"/>
              <a:t>ZonedDateTime</a:t>
            </a:r>
            <a:r>
              <a:rPr lang="en-US" sz="3600" b="1" dirty="0"/>
              <a:t> Instance</a:t>
            </a:r>
            <a:endParaRPr lang="en-IN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926" y="1556792"/>
            <a:ext cx="86004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current date time with zone: 2021-01-27T12:24:09.194+05:30[Asia/Calcutta]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current date: 2021-01-27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zone info: Asia/Calcutta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Month: 1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Day of the month: 27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Year: 2021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current hour: 12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current minutes: 24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current seconds: 9</a:t>
            </a:r>
            <a:endParaRPr lang="en-IN" sz="16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2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Was Date Time API Introduced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Prior to </a:t>
            </a:r>
            <a:r>
              <a:rPr lang="en-IN" sz="2400" b="1" dirty="0">
                <a:solidFill>
                  <a:srgbClr val="00B050"/>
                </a:solidFill>
              </a:rPr>
              <a:t>Java 8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2 classes </a:t>
            </a:r>
            <a:r>
              <a:rPr lang="en-IN" sz="2400" dirty="0"/>
              <a:t>used for </a:t>
            </a:r>
            <a:r>
              <a:rPr lang="en-IN" sz="2400" b="1" dirty="0">
                <a:solidFill>
                  <a:srgbClr val="C00000"/>
                </a:solidFill>
              </a:rPr>
              <a:t>handling dates </a:t>
            </a:r>
            <a:r>
              <a:rPr lang="en-IN" sz="2400" dirty="0"/>
              <a:t>were </a:t>
            </a:r>
            <a:r>
              <a:rPr lang="en-IN" sz="2400" b="1" dirty="0" err="1">
                <a:solidFill>
                  <a:srgbClr val="0070C0"/>
                </a:solidFill>
              </a:rPr>
              <a:t>java.util.Date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java.util.Calendar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Both these classes </a:t>
            </a:r>
            <a:r>
              <a:rPr lang="en-US" sz="2400" dirty="0"/>
              <a:t>have </a:t>
            </a:r>
            <a:r>
              <a:rPr lang="en-US" sz="2400" b="1" dirty="0">
                <a:solidFill>
                  <a:schemeClr val="tx2"/>
                </a:solidFill>
              </a:rPr>
              <a:t>following drawbacks</a:t>
            </a:r>
            <a:r>
              <a:rPr lang="en-US" sz="2400" dirty="0"/>
              <a:t>:</a:t>
            </a:r>
            <a:endParaRPr lang="en-IN" sz="1400" dirty="0"/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Not very powerful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No built in support for Time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No support for Time Zone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Not thread 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Date Time Classes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new Date and Time API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7030A0"/>
                </a:solidFill>
              </a:rPr>
              <a:t>packaged</a:t>
            </a:r>
            <a:r>
              <a:rPr lang="en-IN" sz="2400" dirty="0"/>
              <a:t> under </a:t>
            </a:r>
            <a:r>
              <a:rPr lang="en-IN" sz="2400" b="1" dirty="0">
                <a:solidFill>
                  <a:srgbClr val="00B050"/>
                </a:solidFill>
              </a:rPr>
              <a:t>2 important packages:</a:t>
            </a:r>
          </a:p>
          <a:p>
            <a:endParaRPr lang="en-IN" dirty="0"/>
          </a:p>
          <a:p>
            <a:r>
              <a:rPr lang="en-IN" sz="2400" b="1" dirty="0" err="1">
                <a:solidFill>
                  <a:srgbClr val="C00000"/>
                </a:solidFill>
              </a:rPr>
              <a:t>java.time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java.time.*</a:t>
            </a:r>
            <a:r>
              <a:rPr lang="en-IN" sz="2400" dirty="0"/>
              <a:t> 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19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Date Time Classes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/>
              <a:t> are it’s </a:t>
            </a:r>
            <a:r>
              <a:rPr lang="en-US" sz="2400" b="1" dirty="0">
                <a:solidFill>
                  <a:srgbClr val="7030A0"/>
                </a:solidFill>
              </a:rPr>
              <a:t>most commonly used classes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LocalDate</a:t>
            </a:r>
            <a:r>
              <a:rPr lang="en-US" sz="1900" dirty="0"/>
              <a:t>: </a:t>
            </a:r>
            <a:r>
              <a:rPr lang="en-US" sz="1900" b="1" dirty="0"/>
              <a:t>Used to encapsulate a date without time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LocalTime</a:t>
            </a:r>
            <a:r>
              <a:rPr lang="en-US" sz="1900" dirty="0"/>
              <a:t>: </a:t>
            </a:r>
            <a:r>
              <a:rPr lang="en-US" sz="1900" b="1" dirty="0"/>
              <a:t>Used to encapsulate a time without date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00B050"/>
                </a:solidFill>
              </a:rPr>
              <a:t>LocalDateTime</a:t>
            </a:r>
            <a:r>
              <a:rPr lang="en-US" sz="1900" dirty="0"/>
              <a:t> : </a:t>
            </a:r>
            <a:r>
              <a:rPr lang="en-US" sz="1900" b="1" dirty="0"/>
              <a:t>Used to encapsulate both date and time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chemeClr val="bg2">
                    <a:lumMod val="25000"/>
                  </a:schemeClr>
                </a:solidFill>
              </a:rPr>
              <a:t>ZoneId</a:t>
            </a:r>
            <a:r>
              <a:rPr lang="en-US" sz="19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sz="1900" b="1" dirty="0">
                <a:solidFill>
                  <a:srgbClr val="7030A0"/>
                </a:solidFill>
              </a:rPr>
              <a:t> </a:t>
            </a:r>
            <a:r>
              <a:rPr lang="en-US" sz="1900" b="1" dirty="0"/>
              <a:t>Used for time zone information</a:t>
            </a:r>
            <a:endParaRPr lang="en-US" sz="1900" b="1" dirty="0">
              <a:solidFill>
                <a:srgbClr val="7030A0"/>
              </a:solidFill>
            </a:endParaRPr>
          </a:p>
          <a:p>
            <a:pPr lvl="1"/>
            <a:endParaRPr lang="en-US" sz="1900" b="1" dirty="0">
              <a:solidFill>
                <a:srgbClr val="7030A0"/>
              </a:solidFill>
            </a:endParaRPr>
          </a:p>
          <a:p>
            <a:pPr lvl="1"/>
            <a:r>
              <a:rPr lang="en-US" sz="1900" b="1" dirty="0" err="1">
                <a:solidFill>
                  <a:srgbClr val="7030A0"/>
                </a:solidFill>
              </a:rPr>
              <a:t>ZonedDateTime</a:t>
            </a:r>
            <a:r>
              <a:rPr lang="en-US" sz="1900" b="1" dirty="0">
                <a:solidFill>
                  <a:srgbClr val="7030A0"/>
                </a:solidFill>
              </a:rPr>
              <a:t> </a:t>
            </a:r>
            <a:r>
              <a:rPr lang="en-US" sz="1900" dirty="0"/>
              <a:t>: </a:t>
            </a:r>
            <a:r>
              <a:rPr lang="en-US" sz="1900" b="1" dirty="0"/>
              <a:t>Used to encapsulate both date and time</a:t>
            </a:r>
          </a:p>
          <a:p>
            <a:pPr lvl="1"/>
            <a:endParaRPr lang="en-US" sz="1900" dirty="0"/>
          </a:p>
          <a:p>
            <a:pPr>
              <a:buNone/>
            </a:pPr>
            <a:endParaRPr lang="en-US" sz="1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LocalDate</a:t>
            </a:r>
            <a:r>
              <a:rPr lang="en-US" sz="3600" b="1" dirty="0"/>
              <a:t>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Available</a:t>
            </a:r>
            <a:r>
              <a:rPr lang="en-US" sz="2400" dirty="0"/>
              <a:t> in the package </a:t>
            </a:r>
            <a:r>
              <a:rPr lang="en-US" sz="2400" b="1" dirty="0" err="1">
                <a:solidFill>
                  <a:srgbClr val="0070C0"/>
                </a:solidFill>
              </a:rPr>
              <a:t>java.time</a:t>
            </a:r>
            <a:r>
              <a:rPr lang="en-US" sz="2400" dirty="0"/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Used to represent </a:t>
            </a:r>
            <a:r>
              <a:rPr lang="en-IN" sz="2400" dirty="0"/>
              <a:t>date in </a:t>
            </a:r>
            <a:r>
              <a:rPr lang="en-IN" sz="2400" b="1" dirty="0">
                <a:solidFill>
                  <a:schemeClr val="tx2"/>
                </a:solidFill>
              </a:rPr>
              <a:t>ISO format </a:t>
            </a:r>
            <a:r>
              <a:rPr lang="en-IN" sz="2400" b="1" i="1" dirty="0">
                <a:solidFill>
                  <a:srgbClr val="00B050"/>
                </a:solidFill>
              </a:rPr>
              <a:t>(</a:t>
            </a:r>
            <a:r>
              <a:rPr lang="en-IN" sz="2400" b="1" i="1" dirty="0" err="1">
                <a:solidFill>
                  <a:srgbClr val="00B050"/>
                </a:solidFill>
              </a:rPr>
              <a:t>yyyy</a:t>
            </a:r>
            <a:r>
              <a:rPr lang="en-IN" sz="2400" b="1" i="1" dirty="0">
                <a:solidFill>
                  <a:srgbClr val="00B050"/>
                </a:solidFill>
              </a:rPr>
              <a:t>-MM-dd)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An instance </a:t>
            </a:r>
            <a:r>
              <a:rPr lang="en-IN" sz="2400" dirty="0"/>
              <a:t>of this class is </a:t>
            </a:r>
            <a:r>
              <a:rPr lang="en-IN" sz="2400" b="1" dirty="0">
                <a:solidFill>
                  <a:srgbClr val="7030A0"/>
                </a:solidFill>
              </a:rPr>
              <a:t>immutable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represents date </a:t>
            </a:r>
            <a:r>
              <a:rPr lang="en-IN" sz="2400" dirty="0"/>
              <a:t>without </a:t>
            </a:r>
            <a:r>
              <a:rPr lang="en-IN" sz="2400" b="1" dirty="0">
                <a:solidFill>
                  <a:srgbClr val="0070C0"/>
                </a:solidFill>
              </a:rPr>
              <a:t>information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time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C00000"/>
                </a:solidFill>
              </a:rPr>
              <a:t>timezone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We can use </a:t>
            </a:r>
            <a:r>
              <a:rPr lang="en-IN" sz="2400" dirty="0"/>
              <a:t>it’s various </a:t>
            </a:r>
            <a:r>
              <a:rPr lang="en-IN" sz="2400" b="1" dirty="0">
                <a:solidFill>
                  <a:schemeClr val="tx2"/>
                </a:solidFill>
              </a:rPr>
              <a:t>static factory method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create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00B050"/>
                </a:solidFill>
              </a:rPr>
              <a:t>instance</a:t>
            </a:r>
            <a:r>
              <a:rPr lang="en-IN" sz="2400" dirty="0"/>
              <a:t> of this class.</a:t>
            </a:r>
            <a:endParaRPr lang="en-US" sz="2400" dirty="0"/>
          </a:p>
          <a:p>
            <a:endParaRPr lang="en-US" sz="1900" b="1" dirty="0">
              <a:solidFill>
                <a:srgbClr val="7030A0"/>
              </a:solidFill>
            </a:endParaRPr>
          </a:p>
          <a:p>
            <a:endParaRPr lang="en-US" sz="19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Today’s Date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 </a:t>
            </a:r>
            <a:r>
              <a:rPr lang="en-IN" sz="2400" b="1" dirty="0">
                <a:solidFill>
                  <a:srgbClr val="C00000"/>
                </a:solidFill>
              </a:rPr>
              <a:t>create an instance of current date</a:t>
            </a:r>
            <a:r>
              <a:rPr lang="en-IN" sz="2400" dirty="0">
                <a:solidFill>
                  <a:srgbClr val="C00000"/>
                </a:solidFill>
              </a:rPr>
              <a:t> 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7030A0"/>
                </a:solidFill>
              </a:rPr>
              <a:t>system clock</a:t>
            </a:r>
            <a:r>
              <a:rPr lang="en-IN" sz="2400" dirty="0"/>
              <a:t>, we can use the </a:t>
            </a:r>
            <a:r>
              <a:rPr lang="en-IN" sz="2400" b="1" dirty="0">
                <a:solidFill>
                  <a:srgbClr val="00B050"/>
                </a:solidFill>
              </a:rPr>
              <a:t>static method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7030A0"/>
                </a:solidFill>
              </a:rPr>
              <a:t>now() </a:t>
            </a:r>
            <a:r>
              <a:rPr lang="en-IN" sz="2400" dirty="0"/>
              <a:t>of the class </a:t>
            </a:r>
            <a:r>
              <a:rPr lang="en-IN" sz="2400" b="1" dirty="0" err="1">
                <a:solidFill>
                  <a:srgbClr val="0070C0"/>
                </a:solidFill>
              </a:rPr>
              <a:t>LocalDate</a:t>
            </a:r>
            <a:r>
              <a:rPr lang="en-IN" sz="2400" dirty="0"/>
              <a:t> 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500438"/>
            <a:ext cx="6769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LocalDate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today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LocalDate.now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("Today's Local date : " + today);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Today's Local date : 2021-02-01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6933</TotalTime>
  <Words>3486</Words>
  <Application>Microsoft Office PowerPoint</Application>
  <PresentationFormat>On-screen Show (4:3)</PresentationFormat>
  <Paragraphs>527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JODA API</vt:lpstr>
      <vt:lpstr>Today’s Agenda</vt:lpstr>
      <vt:lpstr>Introduction To Java 8 Date Time API</vt:lpstr>
      <vt:lpstr>Why Was Date Time API Introduced ?</vt:lpstr>
      <vt:lpstr>Important Date Time Classes</vt:lpstr>
      <vt:lpstr>Important Date Time Classes</vt:lpstr>
      <vt:lpstr>The LocalDate Class</vt:lpstr>
      <vt:lpstr>Getting Today’s Date</vt:lpstr>
      <vt:lpstr>Getting A Particular Date</vt:lpstr>
      <vt:lpstr>Another Way Of Getting A Particular Date</vt:lpstr>
      <vt:lpstr>Getting Current Day, Month And Year</vt:lpstr>
      <vt:lpstr>Other Utility Methods Of LocalDate Class</vt:lpstr>
      <vt:lpstr>Other Utility Methods Of LocalDate Class</vt:lpstr>
      <vt:lpstr>Other Utility Methods Of LocalDate Class</vt:lpstr>
      <vt:lpstr>The LocalTime Class</vt:lpstr>
      <vt:lpstr>Getting Current Time</vt:lpstr>
      <vt:lpstr>Getting A Particular Time</vt:lpstr>
      <vt:lpstr>Another Way Of Getting A Particular Time</vt:lpstr>
      <vt:lpstr>Getting Current Hour, Minute And Second</vt:lpstr>
      <vt:lpstr>Other Utility Methods Of LocalTime Class</vt:lpstr>
      <vt:lpstr>Other Utility Methods Of LocalTime Class</vt:lpstr>
      <vt:lpstr>Other Utility Methods Of LocalTime Class</vt:lpstr>
      <vt:lpstr>The LocalDateTime Class</vt:lpstr>
      <vt:lpstr>Getting Current Date And Time</vt:lpstr>
      <vt:lpstr>Getting A Particular Date And Time</vt:lpstr>
      <vt:lpstr>Another Way Of Getting A Particular Date Time</vt:lpstr>
      <vt:lpstr>Getting Current Hour, Minute And Second</vt:lpstr>
      <vt:lpstr>Getting Current Hour, Minute And Second</vt:lpstr>
      <vt:lpstr>Other Utility Methods Of LocalDateTime Class</vt:lpstr>
      <vt:lpstr>Other Utility Methods Of LocalDateTime Class</vt:lpstr>
      <vt:lpstr>Other Utility Methods Of LocalDateTime Class</vt:lpstr>
      <vt:lpstr>Formatting Date And Time</vt:lpstr>
      <vt:lpstr>Available Patterns </vt:lpstr>
      <vt:lpstr>Changing Date Format</vt:lpstr>
      <vt:lpstr>Changing Time Format</vt:lpstr>
      <vt:lpstr>Changing Both Date &amp; Time Format</vt:lpstr>
      <vt:lpstr>Parsing Date</vt:lpstr>
      <vt:lpstr>Parsing Date</vt:lpstr>
      <vt:lpstr>The ZonedDate And Time API</vt:lpstr>
      <vt:lpstr>The ZoneId Class</vt:lpstr>
      <vt:lpstr>Getting A ZoneId Instance</vt:lpstr>
      <vt:lpstr>Getting All Available Zones</vt:lpstr>
      <vt:lpstr>The ZonedDateTime Class</vt:lpstr>
      <vt:lpstr>Getting A ZonedDateTime Instance</vt:lpstr>
      <vt:lpstr>Getting A ZonedDateTime Instance</vt:lpstr>
      <vt:lpstr>Getting A ZonedDateTime Instance</vt:lpstr>
      <vt:lpstr>Getting A ZonedDateTime 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662</cp:revision>
  <dcterms:created xsi:type="dcterms:W3CDTF">2012-06-21T20:06:10Z</dcterms:created>
  <dcterms:modified xsi:type="dcterms:W3CDTF">2021-02-01T16:39:27Z</dcterms:modified>
</cp:coreProperties>
</file>