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1169" r:id="rId2"/>
    <p:sldId id="256" r:id="rId3"/>
    <p:sldId id="1171" r:id="rId4"/>
    <p:sldId id="1277" r:id="rId5"/>
    <p:sldId id="1279" r:id="rId6"/>
    <p:sldId id="1278" r:id="rId7"/>
    <p:sldId id="1280" r:id="rId8"/>
    <p:sldId id="1281" r:id="rId9"/>
    <p:sldId id="1282" r:id="rId10"/>
    <p:sldId id="1283" r:id="rId11"/>
    <p:sldId id="649" r:id="rId12"/>
    <p:sldId id="1284" r:id="rId13"/>
    <p:sldId id="1285" r:id="rId14"/>
    <p:sldId id="1294" r:id="rId15"/>
    <p:sldId id="1286" r:id="rId16"/>
    <p:sldId id="1287" r:id="rId17"/>
    <p:sldId id="1289" r:id="rId18"/>
    <p:sldId id="1288" r:id="rId19"/>
    <p:sldId id="1291" r:id="rId20"/>
    <p:sldId id="1292" r:id="rId21"/>
    <p:sldId id="1293" r:id="rId22"/>
    <p:sldId id="1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40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Lambdas Under The Hood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Reason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 addition</a:t>
            </a:r>
            <a:r>
              <a:rPr lang="en-US" dirty="0"/>
              <a:t>, these </a:t>
            </a:r>
            <a:r>
              <a:rPr lang="en-US" b="1" dirty="0">
                <a:solidFill>
                  <a:srgbClr val="7030A0"/>
                </a:solidFill>
              </a:rPr>
              <a:t>anonymous inner classes </a:t>
            </a:r>
            <a:r>
              <a:rPr lang="en-US" dirty="0"/>
              <a:t>would be </a:t>
            </a:r>
            <a:r>
              <a:rPr lang="en-US" b="1" dirty="0">
                <a:solidFill>
                  <a:srgbClr val="00B050"/>
                </a:solidFill>
              </a:rPr>
              <a:t>instantiated</a:t>
            </a:r>
            <a:r>
              <a:rPr lang="en-US" dirty="0"/>
              <a:t> into </a:t>
            </a:r>
            <a:r>
              <a:rPr lang="en-US" b="1" dirty="0">
                <a:solidFill>
                  <a:srgbClr val="0070C0"/>
                </a:solidFill>
              </a:rPr>
              <a:t>separate objects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As a consequence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anonymous inner classes </a:t>
            </a:r>
            <a:r>
              <a:rPr lang="en-US" dirty="0"/>
              <a:t>would </a:t>
            </a:r>
            <a:r>
              <a:rPr lang="en-US" b="1" dirty="0">
                <a:solidFill>
                  <a:srgbClr val="0070C0"/>
                </a:solidFill>
              </a:rPr>
              <a:t>increase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memory consumption </a:t>
            </a:r>
            <a:r>
              <a:rPr lang="en-US" dirty="0"/>
              <a:t>of </a:t>
            </a:r>
            <a:r>
              <a:rPr lang="en-US" b="1" dirty="0">
                <a:solidFill>
                  <a:srgbClr val="00B050"/>
                </a:solidFill>
              </a:rPr>
              <a:t>our application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Then How Lambdas Are Handled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To address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previously mentioned issues </a:t>
            </a:r>
            <a:r>
              <a:rPr lang="en-US" dirty="0"/>
              <a:t>, the </a:t>
            </a:r>
            <a:r>
              <a:rPr lang="en-US" b="1" dirty="0">
                <a:solidFill>
                  <a:srgbClr val="00B050"/>
                </a:solidFill>
              </a:rPr>
              <a:t>Java language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JVM engineers </a:t>
            </a:r>
            <a:r>
              <a:rPr lang="en-US" dirty="0"/>
              <a:t>decided to </a:t>
            </a:r>
            <a:r>
              <a:rPr lang="en-US" b="1" dirty="0">
                <a:solidFill>
                  <a:srgbClr val="7030A0"/>
                </a:solidFill>
              </a:rPr>
              <a:t>implement Lambdas</a:t>
            </a:r>
            <a:r>
              <a:rPr lang="en-US" dirty="0"/>
              <a:t> using the new </a:t>
            </a:r>
            <a:r>
              <a:rPr lang="en-US" b="1" dirty="0" err="1">
                <a:solidFill>
                  <a:schemeClr val="tx2"/>
                </a:solidFill>
              </a:rPr>
              <a:t>invokedynamic</a:t>
            </a:r>
            <a:r>
              <a:rPr lang="en-US" b="1" dirty="0">
                <a:solidFill>
                  <a:schemeClr val="tx2"/>
                </a:solidFill>
              </a:rPr>
              <a:t> bytecode instruction</a:t>
            </a:r>
            <a:r>
              <a:rPr lang="en-US" dirty="0"/>
              <a:t> introduced with </a:t>
            </a:r>
            <a:r>
              <a:rPr lang="en-US" b="1" dirty="0">
                <a:solidFill>
                  <a:srgbClr val="002060"/>
                </a:solidFill>
              </a:rPr>
              <a:t>Java 7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 err="1"/>
              <a:t>invokedynamic</a:t>
            </a:r>
            <a:r>
              <a:rPr lang="en-US" sz="3600" b="1" dirty="0"/>
              <a:t>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invokedynamic</a:t>
            </a:r>
            <a:r>
              <a:rPr lang="en-US" dirty="0"/>
              <a:t> is a </a:t>
            </a:r>
            <a:r>
              <a:rPr lang="en-US" b="1" dirty="0">
                <a:solidFill>
                  <a:srgbClr val="0070C0"/>
                </a:solidFill>
              </a:rPr>
              <a:t>bytecode instruction </a:t>
            </a:r>
            <a:r>
              <a:rPr lang="en-US" dirty="0"/>
              <a:t>introduced with </a:t>
            </a:r>
            <a:r>
              <a:rPr lang="en-US" b="1" dirty="0">
                <a:solidFill>
                  <a:srgbClr val="00B050"/>
                </a:solidFill>
              </a:rPr>
              <a:t>Java 7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Prior to Java 8</a:t>
            </a:r>
            <a:r>
              <a:rPr lang="en-US" dirty="0"/>
              <a:t>, there were </a:t>
            </a:r>
            <a:r>
              <a:rPr lang="en-US" b="1" dirty="0">
                <a:solidFill>
                  <a:srgbClr val="0070C0"/>
                </a:solidFill>
              </a:rPr>
              <a:t>two ways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implement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interface</a:t>
            </a:r>
            <a:r>
              <a:rPr lang="en-US" dirty="0"/>
              <a:t> — </a:t>
            </a:r>
            <a:r>
              <a:rPr lang="en-US" b="1" dirty="0">
                <a:solidFill>
                  <a:srgbClr val="C00000"/>
                </a:solidFill>
              </a:rPr>
              <a:t>One is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create a class </a:t>
            </a:r>
            <a:r>
              <a:rPr lang="en-US" dirty="0"/>
              <a:t>and then </a:t>
            </a:r>
            <a:r>
              <a:rPr lang="en-US" b="1" dirty="0">
                <a:solidFill>
                  <a:srgbClr val="0070C0"/>
                </a:solidFill>
              </a:rPr>
              <a:t>implement the interface</a:t>
            </a:r>
            <a:r>
              <a:rPr lang="en-US" dirty="0"/>
              <a:t> and the </a:t>
            </a:r>
            <a:r>
              <a:rPr lang="en-US" b="1" dirty="0">
                <a:solidFill>
                  <a:srgbClr val="C00000"/>
                </a:solidFill>
              </a:rPr>
              <a:t>other one is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create an anonymous class </a:t>
            </a:r>
            <a:r>
              <a:rPr lang="en-US" dirty="0"/>
              <a:t>that </a:t>
            </a:r>
            <a:r>
              <a:rPr lang="en-US" b="1" dirty="0">
                <a:solidFill>
                  <a:srgbClr val="0070C0"/>
                </a:solidFill>
              </a:rPr>
              <a:t>implements the interface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 both cases</a:t>
            </a:r>
            <a:r>
              <a:rPr lang="en-US" dirty="0"/>
              <a:t>, an </a:t>
            </a:r>
            <a:r>
              <a:rPr lang="en-US" b="1" dirty="0">
                <a:solidFill>
                  <a:srgbClr val="0070C0"/>
                </a:solidFill>
              </a:rPr>
              <a:t>extra class file </a:t>
            </a:r>
            <a:r>
              <a:rPr lang="en-US" dirty="0"/>
              <a:t>is </a:t>
            </a:r>
            <a:r>
              <a:rPr lang="en-US" b="1" dirty="0">
                <a:solidFill>
                  <a:srgbClr val="7030A0"/>
                </a:solidFill>
              </a:rPr>
              <a:t>generated</a:t>
            </a:r>
            <a:r>
              <a:rPr lang="en-US" dirty="0"/>
              <a:t> at the </a:t>
            </a:r>
            <a:r>
              <a:rPr lang="en-US" b="1" dirty="0">
                <a:solidFill>
                  <a:srgbClr val="00B050"/>
                </a:solidFill>
              </a:rPr>
              <a:t>compile time </a:t>
            </a:r>
            <a:r>
              <a:rPr lang="en-US" dirty="0"/>
              <a:t>for the </a:t>
            </a:r>
            <a:r>
              <a:rPr lang="en-US" b="1" dirty="0">
                <a:solidFill>
                  <a:srgbClr val="7030A0"/>
                </a:solidFill>
              </a:rPr>
              <a:t>implementation.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75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 err="1"/>
              <a:t>invokedynamic</a:t>
            </a:r>
            <a:r>
              <a:rPr lang="en-US" sz="3600" b="1" dirty="0"/>
              <a:t>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To overcome </a:t>
            </a:r>
            <a:r>
              <a:rPr lang="en-US" dirty="0"/>
              <a:t>this , the </a:t>
            </a:r>
            <a:r>
              <a:rPr lang="en-US" b="1" dirty="0" err="1">
                <a:solidFill>
                  <a:srgbClr val="C00000"/>
                </a:solidFill>
              </a:rPr>
              <a:t>invokedynamic</a:t>
            </a:r>
            <a:r>
              <a:rPr lang="en-US" b="1" dirty="0">
                <a:solidFill>
                  <a:srgbClr val="C00000"/>
                </a:solidFill>
              </a:rPr>
              <a:t> instruction </a:t>
            </a:r>
            <a:r>
              <a:rPr lang="en-US" dirty="0"/>
              <a:t>was </a:t>
            </a:r>
            <a:r>
              <a:rPr lang="en-US" b="1" dirty="0">
                <a:solidFill>
                  <a:srgbClr val="00B050"/>
                </a:solidFill>
              </a:rPr>
              <a:t>introduced.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main role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C00000"/>
                </a:solidFill>
              </a:rPr>
              <a:t>invokedynamic</a:t>
            </a:r>
            <a:r>
              <a:rPr lang="en-US" dirty="0"/>
              <a:t> is to </a:t>
            </a:r>
            <a:r>
              <a:rPr lang="en-US" b="1" dirty="0">
                <a:solidFill>
                  <a:srgbClr val="7030A0"/>
                </a:solidFill>
              </a:rPr>
              <a:t>delay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creation</a:t>
            </a:r>
            <a:r>
              <a:rPr lang="en-US" dirty="0"/>
              <a:t> of these </a:t>
            </a:r>
            <a:r>
              <a:rPr lang="en-US" b="1" dirty="0">
                <a:solidFill>
                  <a:srgbClr val="002060"/>
                </a:solidFill>
              </a:rPr>
              <a:t>extra classes </a:t>
            </a:r>
            <a:r>
              <a:rPr lang="en-US" dirty="0"/>
              <a:t>until </a:t>
            </a:r>
            <a:r>
              <a:rPr lang="en-US" b="1" dirty="0">
                <a:solidFill>
                  <a:srgbClr val="00B050"/>
                </a:solidFill>
              </a:rPr>
              <a:t>runtime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58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 err="1"/>
              <a:t>invokedynamic</a:t>
            </a:r>
            <a:r>
              <a:rPr lang="en-US" sz="3600" b="1" dirty="0"/>
              <a:t>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invokedynamic</a:t>
            </a:r>
            <a:r>
              <a:rPr lang="en-US" dirty="0"/>
              <a:t> does not have </a:t>
            </a:r>
            <a:r>
              <a:rPr lang="en-US" b="1" dirty="0">
                <a:solidFill>
                  <a:srgbClr val="002060"/>
                </a:solidFill>
              </a:rPr>
              <a:t>anything to do </a:t>
            </a:r>
            <a:r>
              <a:rPr lang="en-US" dirty="0"/>
              <a:t>with </a:t>
            </a:r>
            <a:r>
              <a:rPr lang="en-US" b="1" dirty="0">
                <a:solidFill>
                  <a:srgbClr val="7030A0"/>
                </a:solidFill>
              </a:rPr>
              <a:t>class creation</a:t>
            </a:r>
            <a:r>
              <a:rPr lang="en-US" dirty="0"/>
              <a:t>, it </a:t>
            </a:r>
            <a:r>
              <a:rPr lang="en-US" b="1" dirty="0">
                <a:solidFill>
                  <a:srgbClr val="00B050"/>
                </a:solidFill>
              </a:rPr>
              <a:t>only allows to delay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decision</a:t>
            </a:r>
            <a:r>
              <a:rPr lang="en-US" dirty="0"/>
              <a:t> of </a:t>
            </a:r>
            <a:r>
              <a:rPr lang="en-US" b="1" dirty="0">
                <a:solidFill>
                  <a:srgbClr val="0070C0"/>
                </a:solidFill>
              </a:rPr>
              <a:t>how to dispatch </a:t>
            </a: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method</a:t>
            </a:r>
            <a:r>
              <a:rPr lang="en-US" dirty="0"/>
              <a:t> until </a:t>
            </a:r>
            <a:r>
              <a:rPr lang="en-US" b="1" dirty="0">
                <a:solidFill>
                  <a:srgbClr val="002060"/>
                </a:solidFill>
              </a:rPr>
              <a:t>runtime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At compile time</a:t>
            </a:r>
            <a:r>
              <a:rPr lang="en-US" dirty="0"/>
              <a:t>, a </a:t>
            </a:r>
            <a:r>
              <a:rPr lang="en-US" b="1" dirty="0">
                <a:solidFill>
                  <a:srgbClr val="C00000"/>
                </a:solidFill>
              </a:rPr>
              <a:t>lambda expression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replaced</a:t>
            </a:r>
            <a:r>
              <a:rPr lang="en-US" dirty="0"/>
              <a:t> by an </a:t>
            </a:r>
            <a:r>
              <a:rPr lang="en-US" b="1" dirty="0" err="1">
                <a:solidFill>
                  <a:srgbClr val="C00000"/>
                </a:solidFill>
              </a:rPr>
              <a:t>invokedynamic</a:t>
            </a:r>
            <a:r>
              <a:rPr lang="en-US" dirty="0"/>
              <a:t> instruction.</a:t>
            </a:r>
          </a:p>
          <a:p>
            <a:endParaRPr lang="en-US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Do We Have Other Instructions Also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Yes</a:t>
            </a:r>
            <a:r>
              <a:rPr lang="en-US" dirty="0"/>
              <a:t>, there are </a:t>
            </a:r>
            <a:r>
              <a:rPr lang="en-US" b="1" dirty="0">
                <a:solidFill>
                  <a:srgbClr val="00B050"/>
                </a:solidFill>
              </a:rPr>
              <a:t>four more instructions </a:t>
            </a:r>
            <a:r>
              <a:rPr lang="en-US" dirty="0"/>
              <a:t>to </a:t>
            </a:r>
            <a:r>
              <a:rPr lang="en-US" b="1" dirty="0">
                <a:solidFill>
                  <a:schemeClr val="tx2"/>
                </a:solidFill>
              </a:rPr>
              <a:t>implement</a:t>
            </a:r>
            <a:r>
              <a:rPr lang="en-US" dirty="0"/>
              <a:t> all forms of </a:t>
            </a:r>
            <a:r>
              <a:rPr lang="en-US" b="1" dirty="0">
                <a:solidFill>
                  <a:srgbClr val="0070C0"/>
                </a:solidFill>
              </a:rPr>
              <a:t>method dispatch </a:t>
            </a:r>
            <a:r>
              <a:rPr lang="en-US" dirty="0"/>
              <a:t>and they are:</a:t>
            </a:r>
          </a:p>
          <a:p>
            <a:endParaRPr lang="en-US" dirty="0"/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invokevirtual</a:t>
            </a:r>
            <a:r>
              <a:rPr lang="en-US" dirty="0"/>
              <a:t> - the </a:t>
            </a:r>
            <a:r>
              <a:rPr lang="en-US" b="1" dirty="0">
                <a:solidFill>
                  <a:srgbClr val="0070C0"/>
                </a:solidFill>
              </a:rPr>
              <a:t>standard dispatch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instance methods</a:t>
            </a:r>
          </a:p>
          <a:p>
            <a:endParaRPr lang="en-US" dirty="0"/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invokestatic</a:t>
            </a:r>
            <a:r>
              <a:rPr lang="en-US" dirty="0"/>
              <a:t> - used to </a:t>
            </a:r>
            <a:r>
              <a:rPr lang="en-US" b="1" dirty="0">
                <a:solidFill>
                  <a:srgbClr val="7030A0"/>
                </a:solidFill>
              </a:rPr>
              <a:t>dispatch static methods</a:t>
            </a:r>
          </a:p>
          <a:p>
            <a:endParaRPr lang="en-US" dirty="0"/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invokeinterface</a:t>
            </a:r>
            <a:r>
              <a:rPr lang="en-US" dirty="0"/>
              <a:t> - used to </a:t>
            </a:r>
            <a:r>
              <a:rPr lang="en-US" b="1" dirty="0">
                <a:solidFill>
                  <a:srgbClr val="7030A0"/>
                </a:solidFill>
              </a:rPr>
              <a:t>dispatch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method call </a:t>
            </a:r>
            <a:r>
              <a:rPr lang="en-US" dirty="0"/>
              <a:t>via an </a:t>
            </a:r>
            <a:r>
              <a:rPr lang="en-US" b="1" dirty="0">
                <a:solidFill>
                  <a:srgbClr val="002060"/>
                </a:solidFill>
              </a:rPr>
              <a:t>interface</a:t>
            </a:r>
          </a:p>
          <a:p>
            <a:endParaRPr lang="en-US" dirty="0"/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invokespecial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- used when </a:t>
            </a:r>
            <a:r>
              <a:rPr lang="en-US" b="1" dirty="0">
                <a:solidFill>
                  <a:srgbClr val="00B050"/>
                </a:solidFill>
              </a:rPr>
              <a:t>non-virtual</a:t>
            </a:r>
            <a:r>
              <a:rPr lang="en-US" dirty="0"/>
              <a:t> (i.e. "exact") </a:t>
            </a:r>
            <a:r>
              <a:rPr lang="en-US" b="1" dirty="0">
                <a:solidFill>
                  <a:srgbClr val="00B050"/>
                </a:solidFill>
              </a:rPr>
              <a:t>dispatch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required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Lambdas – Internal Handling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Whenever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java compiler translates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lambda expression </a:t>
            </a:r>
            <a:r>
              <a:rPr lang="en-US" dirty="0"/>
              <a:t>into </a:t>
            </a:r>
            <a:r>
              <a:rPr lang="en-US" b="1" dirty="0">
                <a:solidFill>
                  <a:schemeClr val="tx2"/>
                </a:solidFill>
              </a:rPr>
              <a:t>byte code</a:t>
            </a:r>
            <a:r>
              <a:rPr lang="en-US" dirty="0"/>
              <a:t>, it does </a:t>
            </a:r>
            <a:r>
              <a:rPr lang="en-US" b="1" dirty="0">
                <a:solidFill>
                  <a:srgbClr val="7030A0"/>
                </a:solidFill>
              </a:rPr>
              <a:t>two things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Generate</a:t>
            </a:r>
            <a:r>
              <a:rPr lang="en-US" dirty="0"/>
              <a:t> an </a:t>
            </a:r>
            <a:r>
              <a:rPr lang="en-US" b="1" dirty="0" err="1">
                <a:solidFill>
                  <a:srgbClr val="C00000"/>
                </a:solidFill>
              </a:rPr>
              <a:t>invokedynamic</a:t>
            </a:r>
            <a:r>
              <a:rPr lang="en-US" dirty="0"/>
              <a:t> instruction, which </a:t>
            </a:r>
            <a:r>
              <a:rPr lang="en-US" b="1" dirty="0">
                <a:solidFill>
                  <a:srgbClr val="0070C0"/>
                </a:solidFill>
              </a:rPr>
              <a:t>when invoked </a:t>
            </a:r>
            <a:r>
              <a:rPr lang="en-US" dirty="0"/>
              <a:t>returns </a:t>
            </a:r>
            <a:r>
              <a:rPr lang="en-US" b="1" dirty="0">
                <a:solidFill>
                  <a:srgbClr val="00B050"/>
                </a:solidFill>
              </a:rPr>
              <a:t>an instance </a:t>
            </a:r>
            <a:r>
              <a:rPr lang="en-US" dirty="0"/>
              <a:t>of the </a:t>
            </a:r>
            <a:r>
              <a:rPr lang="en-US" b="1" dirty="0">
                <a:solidFill>
                  <a:srgbClr val="002060"/>
                </a:solidFill>
              </a:rPr>
              <a:t>Functional Interface </a:t>
            </a:r>
            <a:r>
              <a:rPr lang="en-US" dirty="0"/>
              <a:t>to which the </a:t>
            </a:r>
            <a:r>
              <a:rPr lang="en-US" b="1" dirty="0">
                <a:solidFill>
                  <a:srgbClr val="C00000"/>
                </a:solidFill>
              </a:rPr>
              <a:t>lambda </a:t>
            </a:r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being converted</a:t>
            </a:r>
            <a:r>
              <a:rPr lang="en-US" dirty="0"/>
              <a:t>;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Convert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body of the lambda expression </a:t>
            </a:r>
            <a:r>
              <a:rPr lang="en-US" dirty="0"/>
              <a:t>into a </a:t>
            </a:r>
            <a:r>
              <a:rPr lang="en-US" b="1" dirty="0">
                <a:solidFill>
                  <a:srgbClr val="0070C0"/>
                </a:solidFill>
              </a:rPr>
              <a:t>method</a:t>
            </a:r>
            <a:r>
              <a:rPr lang="en-US" dirty="0"/>
              <a:t> that will be </a:t>
            </a:r>
            <a:r>
              <a:rPr lang="en-US" b="1" dirty="0">
                <a:solidFill>
                  <a:srgbClr val="002060"/>
                </a:solidFill>
              </a:rPr>
              <a:t>invoked</a:t>
            </a:r>
            <a:r>
              <a:rPr lang="en-US" dirty="0"/>
              <a:t> through the </a:t>
            </a:r>
            <a:r>
              <a:rPr lang="en-US" b="1" dirty="0" err="1">
                <a:solidFill>
                  <a:srgbClr val="C00000"/>
                </a:solidFill>
              </a:rPr>
              <a:t>invokedynamic</a:t>
            </a:r>
            <a:r>
              <a:rPr lang="en-US" dirty="0"/>
              <a:t> instruction.</a:t>
            </a:r>
          </a:p>
        </p:txBody>
      </p:sp>
    </p:spTree>
    <p:extLst>
      <p:ext uri="{BB962C8B-B14F-4D97-AF65-F5344CB8AC3E}">
        <p14:creationId xmlns:p14="http://schemas.microsoft.com/office/powerpoint/2010/main" val="34675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Step 1- Explained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most straightforward way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understand</a:t>
            </a:r>
            <a:r>
              <a:rPr lang="en-US" dirty="0"/>
              <a:t> the </a:t>
            </a:r>
            <a:r>
              <a:rPr lang="en-US" b="1" dirty="0" err="1">
                <a:solidFill>
                  <a:srgbClr val="C00000"/>
                </a:solidFill>
              </a:rPr>
              <a:t>invokedynamic</a:t>
            </a:r>
            <a:r>
              <a:rPr lang="en-US" dirty="0"/>
              <a:t> call in this code is to </a:t>
            </a:r>
            <a:r>
              <a:rPr lang="en-US" b="1" dirty="0">
                <a:solidFill>
                  <a:srgbClr val="7030A0"/>
                </a:solidFill>
              </a:rPr>
              <a:t>think of it </a:t>
            </a:r>
            <a:r>
              <a:rPr lang="en-US" dirty="0"/>
              <a:t>as a </a:t>
            </a:r>
            <a:r>
              <a:rPr lang="en-US" b="1" dirty="0">
                <a:solidFill>
                  <a:srgbClr val="002060"/>
                </a:solidFill>
              </a:rPr>
              <a:t>call to </a:t>
            </a:r>
            <a:r>
              <a:rPr lang="en-US" dirty="0"/>
              <a:t>an </a:t>
            </a:r>
            <a:r>
              <a:rPr lang="en-US" b="1" dirty="0">
                <a:solidFill>
                  <a:srgbClr val="002060"/>
                </a:solidFill>
              </a:rPr>
              <a:t>unusual form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factory method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The method call </a:t>
            </a:r>
            <a:r>
              <a:rPr lang="en-US" dirty="0"/>
              <a:t>returns an </a:t>
            </a:r>
            <a:r>
              <a:rPr lang="en-US" b="1" dirty="0">
                <a:solidFill>
                  <a:srgbClr val="0070C0"/>
                </a:solidFill>
              </a:rPr>
              <a:t>instance of some type </a:t>
            </a:r>
            <a:r>
              <a:rPr lang="en-US" dirty="0"/>
              <a:t>that implements </a:t>
            </a:r>
            <a:r>
              <a:rPr lang="en-US" b="1" dirty="0">
                <a:solidFill>
                  <a:srgbClr val="002060"/>
                </a:solidFill>
              </a:rPr>
              <a:t>Consumer</a:t>
            </a:r>
            <a:r>
              <a:rPr lang="en-US" dirty="0"/>
              <a:t> ( in our case ).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The exact type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not specified </a:t>
            </a:r>
            <a:r>
              <a:rPr lang="en-US" dirty="0"/>
              <a:t>in the </a:t>
            </a:r>
            <a:r>
              <a:rPr lang="en-US" b="1" dirty="0">
                <a:solidFill>
                  <a:srgbClr val="00B050"/>
                </a:solidFill>
              </a:rPr>
              <a:t>bytecode</a:t>
            </a:r>
            <a:r>
              <a:rPr lang="en-US" dirty="0"/>
              <a:t> and it </a:t>
            </a:r>
            <a:r>
              <a:rPr lang="en-US" b="1" dirty="0">
                <a:solidFill>
                  <a:srgbClr val="7030A0"/>
                </a:solidFill>
              </a:rPr>
              <a:t>fundamentally does not matter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The actual type </a:t>
            </a:r>
            <a:r>
              <a:rPr lang="en-US" b="1" dirty="0">
                <a:solidFill>
                  <a:srgbClr val="00B050"/>
                </a:solidFill>
              </a:rPr>
              <a:t>does not exist </a:t>
            </a:r>
            <a:r>
              <a:rPr lang="en-US" dirty="0"/>
              <a:t>at </a:t>
            </a:r>
            <a:r>
              <a:rPr lang="en-US" b="1" dirty="0">
                <a:solidFill>
                  <a:srgbClr val="002060"/>
                </a:solidFill>
              </a:rPr>
              <a:t>compile time </a:t>
            </a:r>
            <a:r>
              <a:rPr lang="en-US" dirty="0"/>
              <a:t>and will be </a:t>
            </a:r>
            <a:r>
              <a:rPr lang="en-US" b="1" dirty="0">
                <a:solidFill>
                  <a:srgbClr val="7030A0"/>
                </a:solidFill>
              </a:rPr>
              <a:t>created on demand </a:t>
            </a:r>
            <a:r>
              <a:rPr lang="en-US" dirty="0"/>
              <a:t>at </a:t>
            </a:r>
            <a:r>
              <a:rPr lang="en-US" b="1" dirty="0">
                <a:solidFill>
                  <a:schemeClr val="tx2"/>
                </a:solidFill>
              </a:rPr>
              <a:t>runtime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5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Step 2 - Explained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How the second step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performed </a:t>
            </a:r>
            <a:r>
              <a:rPr lang="en-US" dirty="0"/>
              <a:t>depends on </a:t>
            </a:r>
            <a:r>
              <a:rPr lang="en-US" b="1" dirty="0">
                <a:solidFill>
                  <a:srgbClr val="0070C0"/>
                </a:solidFill>
              </a:rPr>
              <a:t>whether the lambda expression</a:t>
            </a:r>
            <a:r>
              <a:rPr lang="en-US" dirty="0"/>
              <a:t> is 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u="sng" dirty="0">
                <a:solidFill>
                  <a:srgbClr val="C00000"/>
                </a:solidFill>
              </a:rPr>
              <a:t>non-capturing</a:t>
            </a:r>
            <a:r>
              <a:rPr lang="en-US" dirty="0"/>
              <a:t> (the </a:t>
            </a:r>
            <a:r>
              <a:rPr lang="en-US" b="1" dirty="0">
                <a:solidFill>
                  <a:srgbClr val="0070C0"/>
                </a:solidFill>
              </a:rPr>
              <a:t>lambda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doesn’t access any variables </a:t>
            </a:r>
            <a:r>
              <a:rPr lang="en-US" dirty="0"/>
              <a:t>defined </a:t>
            </a:r>
            <a:r>
              <a:rPr lang="en-US" b="1" dirty="0">
                <a:solidFill>
                  <a:srgbClr val="002060"/>
                </a:solidFill>
              </a:rPr>
              <a:t>outside its body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u="sng" dirty="0">
                <a:solidFill>
                  <a:srgbClr val="C00000"/>
                </a:solidFill>
              </a:rPr>
              <a:t>capturing</a:t>
            </a:r>
            <a:r>
              <a:rPr lang="en-US" dirty="0"/>
              <a:t> (the </a:t>
            </a:r>
            <a:r>
              <a:rPr lang="en-US" b="1" dirty="0">
                <a:solidFill>
                  <a:srgbClr val="0070C0"/>
                </a:solidFill>
              </a:rPr>
              <a:t>lambda </a:t>
            </a:r>
            <a:r>
              <a:rPr lang="en-US" b="1" dirty="0">
                <a:solidFill>
                  <a:srgbClr val="C00000"/>
                </a:solidFill>
              </a:rPr>
              <a:t>accesses variables defined outside </a:t>
            </a:r>
            <a:r>
              <a:rPr lang="en-US" dirty="0"/>
              <a:t>its </a:t>
            </a:r>
            <a:r>
              <a:rPr lang="en-US" b="1" dirty="0">
                <a:solidFill>
                  <a:srgbClr val="002060"/>
                </a:solidFill>
              </a:rPr>
              <a:t>body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33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Step 2 - Explained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Non-capturing lambdas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simply </a:t>
            </a:r>
            <a:r>
              <a:rPr lang="en-US" b="1" dirty="0" err="1">
                <a:solidFill>
                  <a:srgbClr val="C00000"/>
                </a:solidFill>
              </a:rPr>
              <a:t>desugared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into a </a:t>
            </a:r>
            <a:r>
              <a:rPr lang="en-US" b="1" dirty="0">
                <a:solidFill>
                  <a:srgbClr val="00B050"/>
                </a:solidFill>
              </a:rPr>
              <a:t>static method </a:t>
            </a:r>
            <a:r>
              <a:rPr lang="en-US" dirty="0"/>
              <a:t>having </a:t>
            </a:r>
            <a:r>
              <a:rPr lang="en-US" b="1" dirty="0">
                <a:solidFill>
                  <a:srgbClr val="002060"/>
                </a:solidFill>
              </a:rPr>
              <a:t>exactly the same signature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/>
                </a:solidFill>
              </a:rPr>
              <a:t>lambda expression </a:t>
            </a: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declared inside the same class </a:t>
            </a:r>
            <a:r>
              <a:rPr lang="en-US" dirty="0"/>
              <a:t>where the </a:t>
            </a:r>
            <a:r>
              <a:rPr lang="en-US" b="1" dirty="0">
                <a:solidFill>
                  <a:srgbClr val="00B050"/>
                </a:solidFill>
              </a:rPr>
              <a:t>lambda expression </a:t>
            </a:r>
            <a:r>
              <a:rPr lang="en-US" dirty="0"/>
              <a:t>is used. 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For instance </a:t>
            </a:r>
            <a:r>
              <a:rPr lang="en-US" dirty="0"/>
              <a:t>, the </a:t>
            </a:r>
            <a:r>
              <a:rPr lang="en-US" b="1" dirty="0">
                <a:solidFill>
                  <a:srgbClr val="0070C0"/>
                </a:solidFill>
              </a:rPr>
              <a:t>lambda expression </a:t>
            </a:r>
            <a:r>
              <a:rPr lang="en-US" dirty="0"/>
              <a:t>declared in the </a:t>
            </a:r>
            <a:r>
              <a:rPr lang="en-US" b="1" u="sng" dirty="0">
                <a:solidFill>
                  <a:srgbClr val="7030A0"/>
                </a:solidFill>
              </a:rPr>
              <a:t>Example</a:t>
            </a:r>
            <a:r>
              <a:rPr lang="en-US" dirty="0"/>
              <a:t> class can be </a:t>
            </a:r>
            <a:r>
              <a:rPr lang="en-US" b="1" dirty="0" err="1">
                <a:solidFill>
                  <a:srgbClr val="C00000"/>
                </a:solidFill>
              </a:rPr>
              <a:t>desugared</a:t>
            </a:r>
            <a:r>
              <a:rPr lang="en-US" dirty="0"/>
              <a:t> into a </a:t>
            </a:r>
            <a:r>
              <a:rPr lang="en-US" b="1" dirty="0">
                <a:solidFill>
                  <a:srgbClr val="00B050"/>
                </a:solidFill>
              </a:rPr>
              <a:t>method</a:t>
            </a:r>
            <a:r>
              <a:rPr lang="en-US" dirty="0"/>
              <a:t>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static void lambda$main$0(</a:t>
            </a:r>
            <a:r>
              <a:rPr lang="en-US" sz="2200" b="1" dirty="0" err="1">
                <a:latin typeface="Consolas" panose="020B0609020204030204" pitchFamily="49" charset="0"/>
              </a:rPr>
              <a:t>Ineger</a:t>
            </a:r>
            <a:r>
              <a:rPr lang="en-US" sz="2200" b="1" dirty="0"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90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Lambdas –under the hood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Internal Working Of 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Step 2 - Explained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case of 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capturing lambda expression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bit more complex </a:t>
            </a:r>
            <a:r>
              <a:rPr lang="en-US" dirty="0"/>
              <a:t>because the </a:t>
            </a:r>
            <a:r>
              <a:rPr lang="en-US" b="1" dirty="0">
                <a:solidFill>
                  <a:srgbClr val="002060"/>
                </a:solidFill>
              </a:rPr>
              <a:t>captured variables </a:t>
            </a:r>
            <a:r>
              <a:rPr lang="en-US" dirty="0"/>
              <a:t>have to be </a:t>
            </a:r>
            <a:r>
              <a:rPr lang="en-US" b="1" dirty="0">
                <a:solidFill>
                  <a:srgbClr val="7030A0"/>
                </a:solidFill>
              </a:rPr>
              <a:t>passed to the method </a:t>
            </a:r>
            <a:r>
              <a:rPr lang="en-US" dirty="0"/>
              <a:t>implementing the </a:t>
            </a:r>
            <a:r>
              <a:rPr lang="en-US" b="1" dirty="0">
                <a:solidFill>
                  <a:schemeClr val="tx2"/>
                </a:solidFill>
              </a:rPr>
              <a:t>body of the lambda expression together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2060"/>
                </a:solidFill>
              </a:rPr>
              <a:t>formal arguments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lambda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 this case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common translation strategy </a:t>
            </a:r>
            <a:r>
              <a:rPr lang="en-US" dirty="0"/>
              <a:t>is to </a:t>
            </a:r>
            <a:r>
              <a:rPr lang="en-US" b="1" dirty="0">
                <a:solidFill>
                  <a:srgbClr val="00B050"/>
                </a:solidFill>
              </a:rPr>
              <a:t>prepend the arguments </a:t>
            </a:r>
            <a:r>
              <a:rPr lang="en-US" dirty="0"/>
              <a:t>of the </a:t>
            </a:r>
            <a:r>
              <a:rPr lang="en-US" b="1" dirty="0">
                <a:solidFill>
                  <a:srgbClr val="002060"/>
                </a:solidFill>
              </a:rPr>
              <a:t>lambda expression </a:t>
            </a:r>
            <a:r>
              <a:rPr lang="en-US" dirty="0"/>
              <a:t>with an </a:t>
            </a:r>
            <a:r>
              <a:rPr lang="en-US" b="1" dirty="0">
                <a:solidFill>
                  <a:srgbClr val="0070C0"/>
                </a:solidFill>
              </a:rPr>
              <a:t>additional argument </a:t>
            </a:r>
            <a:r>
              <a:rPr lang="en-US" dirty="0"/>
              <a:t>for </a:t>
            </a:r>
            <a:r>
              <a:rPr lang="en-US" b="1" dirty="0">
                <a:solidFill>
                  <a:srgbClr val="7030A0"/>
                </a:solidFill>
              </a:rPr>
              <a:t>each of the captured variables</a:t>
            </a:r>
            <a:r>
              <a:rPr lang="en-US" dirty="0"/>
              <a:t>. 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1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Step 2 - Explained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For example </a:t>
            </a:r>
            <a:r>
              <a:rPr lang="en-US" dirty="0"/>
              <a:t>, the </a:t>
            </a:r>
            <a:r>
              <a:rPr lang="en-US" b="1" dirty="0">
                <a:solidFill>
                  <a:srgbClr val="0070C0"/>
                </a:solidFill>
              </a:rPr>
              <a:t>following code </a:t>
            </a:r>
            <a:r>
              <a:rPr lang="en-US" dirty="0"/>
              <a:t>: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int a= 100;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Consumer&lt;Integer&gt;  c = x -&gt; </a:t>
            </a:r>
            <a:r>
              <a:rPr lang="en-US" sz="2200" b="1" dirty="0" err="1">
                <a:latin typeface="Consolas" panose="020B0609020204030204" pitchFamily="49" charset="0"/>
              </a:rPr>
              <a:t>System.out.print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</a:rPr>
              <a:t>x+a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</a:p>
          <a:p>
            <a:endParaRPr lang="en-US" sz="2200" dirty="0"/>
          </a:p>
          <a:p>
            <a:r>
              <a:rPr lang="en-US" b="1" dirty="0">
                <a:solidFill>
                  <a:srgbClr val="7030A0"/>
                </a:solidFill>
              </a:rPr>
              <a:t>Would </a:t>
            </a:r>
            <a:r>
              <a:rPr lang="en-US" dirty="0"/>
              <a:t>be </a:t>
            </a:r>
            <a:r>
              <a:rPr lang="en-US" b="1" dirty="0">
                <a:solidFill>
                  <a:srgbClr val="C00000"/>
                </a:solidFill>
              </a:rPr>
              <a:t>translated</a:t>
            </a:r>
            <a:r>
              <a:rPr lang="en-US" dirty="0"/>
              <a:t> to: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static void lambda$main$0(int </a:t>
            </a:r>
            <a:r>
              <a:rPr lang="en-US" b="1" dirty="0" err="1">
                <a:latin typeface="Consolas" panose="020B0609020204030204" pitchFamily="49" charset="0"/>
              </a:rPr>
              <a:t>a,Ineger</a:t>
            </a:r>
            <a:r>
              <a:rPr lang="en-US" b="1" dirty="0"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x+a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5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Lambdas V/s Anonymous Inner Classes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Lambdas</a:t>
            </a:r>
            <a:r>
              <a:rPr lang="en-US" dirty="0"/>
              <a:t> implement a </a:t>
            </a:r>
            <a:r>
              <a:rPr lang="en-US" b="1" dirty="0">
                <a:solidFill>
                  <a:srgbClr val="C00000"/>
                </a:solidFill>
              </a:rPr>
              <a:t>functional interface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70C0"/>
                </a:solidFill>
              </a:rPr>
              <a:t>Anonymous Inner Classes </a:t>
            </a:r>
            <a:r>
              <a:rPr lang="en-US" dirty="0"/>
              <a:t>can </a:t>
            </a:r>
            <a:r>
              <a:rPr lang="en-US" b="1" dirty="0">
                <a:solidFill>
                  <a:srgbClr val="00B050"/>
                </a:solidFill>
              </a:rPr>
              <a:t>extend</a:t>
            </a:r>
            <a:r>
              <a:rPr lang="en-US" dirty="0"/>
              <a:t> a </a:t>
            </a:r>
            <a:r>
              <a:rPr lang="en-US" b="1" dirty="0">
                <a:solidFill>
                  <a:srgbClr val="7030A0"/>
                </a:solidFill>
              </a:rPr>
              <a:t>class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implement</a:t>
            </a:r>
            <a:r>
              <a:rPr lang="en-US" dirty="0"/>
              <a:t> an i</a:t>
            </a:r>
            <a:r>
              <a:rPr lang="en-US" b="1" dirty="0">
                <a:solidFill>
                  <a:srgbClr val="C00000"/>
                </a:solidFill>
              </a:rPr>
              <a:t>nterface</a:t>
            </a:r>
            <a:r>
              <a:rPr lang="en-US" dirty="0"/>
              <a:t> with </a:t>
            </a:r>
            <a:r>
              <a:rPr lang="en-US" b="1" dirty="0">
                <a:solidFill>
                  <a:srgbClr val="002060"/>
                </a:solidFill>
              </a:rPr>
              <a:t>any number of methods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Variables</a:t>
            </a:r>
            <a:r>
              <a:rPr lang="en-US" dirty="0"/>
              <a:t> – </a:t>
            </a:r>
            <a:r>
              <a:rPr lang="en-US" b="1" dirty="0">
                <a:solidFill>
                  <a:srgbClr val="002060"/>
                </a:solidFill>
              </a:rPr>
              <a:t>Lambdas</a:t>
            </a:r>
            <a:r>
              <a:rPr lang="en-US" dirty="0"/>
              <a:t> can </a:t>
            </a:r>
            <a:r>
              <a:rPr lang="en-US" b="1" dirty="0">
                <a:solidFill>
                  <a:srgbClr val="00B050"/>
                </a:solidFill>
              </a:rPr>
              <a:t>only access </a:t>
            </a:r>
            <a:r>
              <a:rPr lang="en-US" dirty="0"/>
              <a:t>final or </a:t>
            </a:r>
            <a:r>
              <a:rPr lang="en-US" b="1" dirty="0">
                <a:solidFill>
                  <a:srgbClr val="0070C0"/>
                </a:solidFill>
              </a:rPr>
              <a:t>effectively final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Scope</a:t>
            </a:r>
            <a:r>
              <a:rPr lang="en-US" dirty="0"/>
              <a:t> – </a:t>
            </a:r>
            <a:r>
              <a:rPr lang="en-US" b="1" dirty="0">
                <a:solidFill>
                  <a:srgbClr val="002060"/>
                </a:solidFill>
              </a:rPr>
              <a:t>Lambdas</a:t>
            </a:r>
            <a:r>
              <a:rPr lang="en-US" dirty="0"/>
              <a:t> can't </a:t>
            </a:r>
            <a:r>
              <a:rPr lang="en-US" b="1" dirty="0">
                <a:solidFill>
                  <a:srgbClr val="00B050"/>
                </a:solidFill>
              </a:rPr>
              <a:t>define a variable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70C0"/>
                </a:solidFill>
              </a:rPr>
              <a:t>same name</a:t>
            </a:r>
            <a:r>
              <a:rPr lang="en-US" dirty="0"/>
              <a:t> as a </a:t>
            </a:r>
            <a:r>
              <a:rPr lang="en-US" b="1" dirty="0">
                <a:solidFill>
                  <a:srgbClr val="C00000"/>
                </a:solidFill>
              </a:rPr>
              <a:t>variable</a:t>
            </a:r>
            <a:r>
              <a:rPr lang="en-US" dirty="0"/>
              <a:t> in </a:t>
            </a:r>
            <a:r>
              <a:rPr lang="en-US" b="1" dirty="0">
                <a:solidFill>
                  <a:srgbClr val="7030A0"/>
                </a:solidFill>
              </a:rPr>
              <a:t>enclosing scope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Compilation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– Anonymous class </a:t>
            </a:r>
            <a:r>
              <a:rPr lang="en-US" dirty="0"/>
              <a:t>compiles to a 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b="1" dirty="0">
                <a:solidFill>
                  <a:srgbClr val="00B050"/>
                </a:solidFill>
              </a:rPr>
              <a:t>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file , while </a:t>
            </a:r>
            <a:r>
              <a:rPr lang="en-US" b="1" dirty="0">
                <a:solidFill>
                  <a:srgbClr val="002060"/>
                </a:solidFill>
              </a:rPr>
              <a:t>lambda</a:t>
            </a:r>
            <a:r>
              <a:rPr lang="en-US" dirty="0"/>
              <a:t> is an </a:t>
            </a:r>
            <a:r>
              <a:rPr lang="en-US" b="1" dirty="0" err="1">
                <a:solidFill>
                  <a:srgbClr val="C00000"/>
                </a:solidFill>
              </a:rPr>
              <a:t>invokedynamic</a:t>
            </a:r>
            <a:r>
              <a:rPr lang="en-US" dirty="0"/>
              <a:t> instruction.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Java 8 Lambdas Under The Hood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How Compiler Handles Lambdas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Why Lambdas Are Not Converted To Anonymous Classes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What Is </a:t>
            </a:r>
            <a:r>
              <a:rPr lang="en-US" sz="2400" b="1" dirty="0" err="1">
                <a:solidFill>
                  <a:srgbClr val="C00000"/>
                </a:solidFill>
              </a:rPr>
              <a:t>invokdedynamic</a:t>
            </a:r>
            <a:r>
              <a:rPr lang="en-US" sz="2400" b="1" dirty="0">
                <a:solidFill>
                  <a:srgbClr val="C00000"/>
                </a:solidFill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Lambdas Internal Working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Lambdas V/s Anonymous Inner Classes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Compiler Handles Lambdas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Many programmers </a:t>
            </a:r>
            <a:r>
              <a:rPr lang="en-US" dirty="0"/>
              <a:t>wonder </a:t>
            </a:r>
            <a:r>
              <a:rPr lang="en-US" b="1" dirty="0">
                <a:solidFill>
                  <a:srgbClr val="00B050"/>
                </a:solidFill>
              </a:rPr>
              <a:t>how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Java compiler </a:t>
            </a:r>
            <a:r>
              <a:rPr lang="en-US" b="1" dirty="0">
                <a:solidFill>
                  <a:schemeClr val="tx2"/>
                </a:solidFill>
              </a:rPr>
              <a:t>implements lambda expressions </a:t>
            </a:r>
            <a:r>
              <a:rPr lang="en-US" dirty="0"/>
              <a:t>behind the scenes and </a:t>
            </a:r>
            <a:r>
              <a:rPr lang="en-US" b="1" dirty="0">
                <a:solidFill>
                  <a:srgbClr val="00B050"/>
                </a:solidFill>
              </a:rPr>
              <a:t>how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Java virtual machine </a:t>
            </a:r>
            <a:r>
              <a:rPr lang="en-US" dirty="0"/>
              <a:t>(JVM) </a:t>
            </a:r>
            <a:r>
              <a:rPr lang="en-US" b="1" dirty="0">
                <a:solidFill>
                  <a:srgbClr val="0070C0"/>
                </a:solidFill>
              </a:rPr>
              <a:t>deals with them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4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Compiler Handles Lambdas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For example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Consider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following code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java.util.function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Example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Consumer&lt;Integer&gt;  c = x -&gt;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(x);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c.accept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(25);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2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Compiler Handles Lambdas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Many of us might think </a:t>
            </a:r>
            <a:r>
              <a:rPr lang="en-US" dirty="0"/>
              <a:t>that </a:t>
            </a:r>
            <a:r>
              <a:rPr lang="en-US" b="1" dirty="0">
                <a:solidFill>
                  <a:srgbClr val="0070C0"/>
                </a:solidFill>
              </a:rPr>
              <a:t>lambda expressions </a:t>
            </a:r>
            <a:r>
              <a:rPr lang="en-US" dirty="0"/>
              <a:t>are </a:t>
            </a:r>
            <a:r>
              <a:rPr lang="en-US" b="1" dirty="0">
                <a:solidFill>
                  <a:srgbClr val="00B050"/>
                </a:solidFill>
              </a:rPr>
              <a:t>simply syntactic sugar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anonymous inner classes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According</a:t>
            </a:r>
            <a:r>
              <a:rPr lang="en-US" dirty="0"/>
              <a:t> to </a:t>
            </a:r>
            <a:r>
              <a:rPr lang="en-US" b="1" dirty="0">
                <a:solidFill>
                  <a:srgbClr val="7030A0"/>
                </a:solidFill>
              </a:rPr>
              <a:t>us</a:t>
            </a:r>
            <a:r>
              <a:rPr lang="en-US" dirty="0"/>
              <a:t> ,the </a:t>
            </a:r>
            <a:r>
              <a:rPr lang="en-US" b="1" dirty="0">
                <a:solidFill>
                  <a:srgbClr val="0070C0"/>
                </a:solidFill>
              </a:rPr>
              <a:t>code shown in previous slide </a:t>
            </a:r>
            <a:r>
              <a:rPr lang="en-US" dirty="0"/>
              <a:t>could be </a:t>
            </a:r>
            <a:r>
              <a:rPr lang="en-US" b="1" dirty="0">
                <a:solidFill>
                  <a:srgbClr val="002060"/>
                </a:solidFill>
              </a:rPr>
              <a:t>translated</a:t>
            </a:r>
            <a:r>
              <a:rPr lang="en-US" dirty="0"/>
              <a:t> by </a:t>
            </a:r>
            <a:r>
              <a:rPr lang="en-US" b="1" dirty="0">
                <a:solidFill>
                  <a:srgbClr val="C00000"/>
                </a:solidFill>
              </a:rPr>
              <a:t>copying the body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/>
                </a:solidFill>
              </a:rPr>
              <a:t>lambda expression</a:t>
            </a:r>
            <a:r>
              <a:rPr lang="en-US" dirty="0"/>
              <a:t> into </a:t>
            </a:r>
            <a:r>
              <a:rPr lang="en-US" b="1" dirty="0">
                <a:solidFill>
                  <a:srgbClr val="7030A0"/>
                </a:solidFill>
              </a:rPr>
              <a:t>the body of the appropriate method </a:t>
            </a:r>
            <a:r>
              <a:rPr lang="en-US" dirty="0"/>
              <a:t>of an </a:t>
            </a:r>
            <a:r>
              <a:rPr lang="en-US" b="1" dirty="0">
                <a:solidFill>
                  <a:srgbClr val="002060"/>
                </a:solidFill>
              </a:rPr>
              <a:t>anonymous class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Compiler Handles Lambdas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java.util.function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Example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       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Consumer&lt;Integer&gt;  c =new Consumer(){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@Override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public void accept(Integer x)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(x);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}};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c.accept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(25);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962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Compiler Handles Lambdas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dirty="0"/>
              <a:t>But , </a:t>
            </a:r>
            <a:r>
              <a:rPr lang="en-US" b="1" dirty="0">
                <a:solidFill>
                  <a:srgbClr val="002060"/>
                </a:solidFill>
              </a:rPr>
              <a:t>this is not true</a:t>
            </a:r>
            <a:r>
              <a:rPr lang="en-US" dirty="0"/>
              <a:t>, as </a:t>
            </a:r>
            <a:r>
              <a:rPr lang="en-US" b="1" dirty="0">
                <a:solidFill>
                  <a:srgbClr val="0070C0"/>
                </a:solidFill>
              </a:rPr>
              <a:t>Java compiler </a:t>
            </a:r>
            <a:r>
              <a:rPr lang="en-US" dirty="0"/>
              <a:t>doesn’t follow this </a:t>
            </a:r>
            <a:r>
              <a:rPr lang="en-US" b="1" dirty="0">
                <a:solidFill>
                  <a:srgbClr val="C00000"/>
                </a:solidFill>
              </a:rPr>
              <a:t>mechanism</a:t>
            </a:r>
            <a:r>
              <a:rPr lang="en-US" dirty="0"/>
              <a:t>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The reason </a:t>
            </a:r>
            <a:r>
              <a:rPr lang="en-US" dirty="0"/>
              <a:t>is that </a:t>
            </a:r>
            <a:r>
              <a:rPr lang="en-US" b="1" dirty="0">
                <a:solidFill>
                  <a:srgbClr val="00B050"/>
                </a:solidFill>
              </a:rPr>
              <a:t>Anonymous inner classes </a:t>
            </a:r>
            <a:r>
              <a:rPr lang="en-US" dirty="0"/>
              <a:t>have </a:t>
            </a:r>
            <a:r>
              <a:rPr lang="en-US" b="1" dirty="0">
                <a:solidFill>
                  <a:srgbClr val="7030A0"/>
                </a:solidFill>
              </a:rPr>
              <a:t>undesirable characteristics </a:t>
            </a:r>
            <a:r>
              <a:rPr lang="en-US" dirty="0"/>
              <a:t>that can </a:t>
            </a:r>
            <a:r>
              <a:rPr lang="en-US" b="1" dirty="0">
                <a:solidFill>
                  <a:srgbClr val="002060"/>
                </a:solidFill>
              </a:rPr>
              <a:t>impact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performance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our application.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Reason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First</a:t>
            </a:r>
            <a:r>
              <a:rPr lang="en-US" dirty="0"/>
              <a:t>, the </a:t>
            </a:r>
            <a:r>
              <a:rPr lang="en-US" b="1" dirty="0">
                <a:solidFill>
                  <a:srgbClr val="0070C0"/>
                </a:solidFill>
              </a:rPr>
              <a:t>compiler generates </a:t>
            </a: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new class file </a:t>
            </a:r>
            <a:r>
              <a:rPr lang="en-US" dirty="0"/>
              <a:t>for </a:t>
            </a:r>
            <a:r>
              <a:rPr lang="en-US" b="1" dirty="0">
                <a:solidFill>
                  <a:srgbClr val="00B050"/>
                </a:solidFill>
              </a:rPr>
              <a:t>each anonymous inner class. 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The generation of many class files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C00000"/>
                </a:solidFill>
              </a:rPr>
              <a:t>undesirable </a:t>
            </a:r>
            <a:r>
              <a:rPr lang="en-US" dirty="0"/>
              <a:t>because </a:t>
            </a:r>
            <a:r>
              <a:rPr lang="en-US" b="1" dirty="0">
                <a:solidFill>
                  <a:srgbClr val="0070C0"/>
                </a:solidFill>
              </a:rPr>
              <a:t>each class file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002060"/>
                </a:solidFill>
              </a:rPr>
              <a:t>loaded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verified </a:t>
            </a:r>
            <a:r>
              <a:rPr lang="en-US" dirty="0"/>
              <a:t>before </a:t>
            </a:r>
            <a:r>
              <a:rPr lang="en-US" b="1" dirty="0">
                <a:solidFill>
                  <a:srgbClr val="00B050"/>
                </a:solidFill>
              </a:rPr>
              <a:t>being used</a:t>
            </a:r>
            <a:r>
              <a:rPr lang="en-US" dirty="0"/>
              <a:t>, which </a:t>
            </a:r>
            <a:r>
              <a:rPr lang="en-US" b="1" dirty="0">
                <a:solidFill>
                  <a:srgbClr val="0070C0"/>
                </a:solidFill>
              </a:rPr>
              <a:t>impacts</a:t>
            </a:r>
            <a:r>
              <a:rPr lang="en-US" dirty="0"/>
              <a:t> the </a:t>
            </a:r>
            <a:r>
              <a:rPr lang="en-US" b="1" dirty="0">
                <a:solidFill>
                  <a:schemeClr val="tx2"/>
                </a:solidFill>
              </a:rPr>
              <a:t>startup performance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application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If lambdas were translated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anonymous inner classes</a:t>
            </a:r>
            <a:r>
              <a:rPr lang="en-US" dirty="0"/>
              <a:t>, we would have </a:t>
            </a:r>
            <a:r>
              <a:rPr lang="en-US" b="1" dirty="0">
                <a:solidFill>
                  <a:schemeClr val="tx2"/>
                </a:solidFill>
              </a:rPr>
              <a:t>one new class file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each lambda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Moreover</a:t>
            </a:r>
            <a:r>
              <a:rPr lang="en-US" dirty="0"/>
              <a:t> , as </a:t>
            </a:r>
            <a:r>
              <a:rPr lang="en-US" b="1" dirty="0">
                <a:solidFill>
                  <a:srgbClr val="7030A0"/>
                </a:solidFill>
              </a:rPr>
              <a:t>each anonymous inner class </a:t>
            </a:r>
            <a:r>
              <a:rPr lang="en-US" dirty="0"/>
              <a:t>would be </a:t>
            </a:r>
            <a:r>
              <a:rPr lang="en-US" b="1" dirty="0">
                <a:solidFill>
                  <a:srgbClr val="C00000"/>
                </a:solidFill>
              </a:rPr>
              <a:t>loaded</a:t>
            </a:r>
            <a:r>
              <a:rPr lang="en-US" dirty="0"/>
              <a:t> it would </a:t>
            </a:r>
            <a:r>
              <a:rPr lang="en-US" b="1" dirty="0">
                <a:solidFill>
                  <a:srgbClr val="00B050"/>
                </a:solidFill>
              </a:rPr>
              <a:t>take up room </a:t>
            </a:r>
            <a:r>
              <a:rPr lang="en-US" dirty="0"/>
              <a:t>in the </a:t>
            </a:r>
            <a:r>
              <a:rPr lang="en-US" b="1" dirty="0">
                <a:solidFill>
                  <a:schemeClr val="tx2"/>
                </a:solidFill>
              </a:rPr>
              <a:t>JVM’s memory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5998</TotalTime>
  <Words>1174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Lambdas –under the hood</vt:lpstr>
      <vt:lpstr>Today’s Agenda</vt:lpstr>
      <vt:lpstr>How Java Compiler Handles Lambdas ?</vt:lpstr>
      <vt:lpstr>How Java Compiler Handles Lambdas ?</vt:lpstr>
      <vt:lpstr>How Java Compiler Handles Lambdas ?</vt:lpstr>
      <vt:lpstr>How Java Compiler Handles Lambdas ?</vt:lpstr>
      <vt:lpstr>How Java Compiler Handles Lambdas ?</vt:lpstr>
      <vt:lpstr>Reason 1</vt:lpstr>
      <vt:lpstr>Reason 2</vt:lpstr>
      <vt:lpstr>Then How Lambdas Are Handled ?</vt:lpstr>
      <vt:lpstr>What Is invokedynamic ?</vt:lpstr>
      <vt:lpstr>What Is invokedynamic ?</vt:lpstr>
      <vt:lpstr>What Is invokedynamic ?</vt:lpstr>
      <vt:lpstr>Do We Have Other Instructions Also ?</vt:lpstr>
      <vt:lpstr>Lambdas – Internal Handling</vt:lpstr>
      <vt:lpstr>Step 1- Explained</vt:lpstr>
      <vt:lpstr>Step 2 - Explained</vt:lpstr>
      <vt:lpstr>Step 2 - Explained</vt:lpstr>
      <vt:lpstr>Step 2 - Explained</vt:lpstr>
      <vt:lpstr>Step 2 - Explained</vt:lpstr>
      <vt:lpstr>Lambdas V/s Anonymous Inner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670</cp:revision>
  <dcterms:created xsi:type="dcterms:W3CDTF">2012-06-21T20:06:10Z</dcterms:created>
  <dcterms:modified xsi:type="dcterms:W3CDTF">2021-01-29T08:40:32Z</dcterms:modified>
</cp:coreProperties>
</file>