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99" r:id="rId4"/>
    <p:sldId id="551" r:id="rId5"/>
    <p:sldId id="552" r:id="rId6"/>
    <p:sldId id="561" r:id="rId7"/>
    <p:sldId id="553" r:id="rId8"/>
    <p:sldId id="554" r:id="rId9"/>
    <p:sldId id="555" r:id="rId10"/>
    <p:sldId id="556" r:id="rId11"/>
    <p:sldId id="526" r:id="rId12"/>
    <p:sldId id="557" r:id="rId13"/>
    <p:sldId id="558" r:id="rId14"/>
    <p:sldId id="559" r:id="rId15"/>
    <p:sldId id="560" r:id="rId16"/>
    <p:sldId id="562" r:id="rId17"/>
    <p:sldId id="5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Passing Numeric Argument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public class Add {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public static void main(String[]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) {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sum = 0;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 for 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= 0;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&lt;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args.length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;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++) {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      </a:t>
            </a:r>
            <a:r>
              <a:rPr lang="en-IN" sz="2200" b="1" dirty="0" smtClean="0">
                <a:solidFill>
                  <a:srgbClr val="0070C0"/>
                </a:solidFill>
              </a:rPr>
              <a:t>sum = sum + </a:t>
            </a:r>
            <a:r>
              <a:rPr lang="en-IN" sz="2200" b="1" dirty="0" err="1" smtClean="0">
                <a:solidFill>
                  <a:srgbClr val="0070C0"/>
                </a:solidFill>
              </a:rPr>
              <a:t>Integer.parseInt</a:t>
            </a:r>
            <a:r>
              <a:rPr lang="en-IN" sz="2200" b="1" dirty="0" smtClean="0">
                <a:solidFill>
                  <a:srgbClr val="0070C0"/>
                </a:solidFill>
              </a:rPr>
              <a:t>(</a:t>
            </a:r>
            <a:r>
              <a:rPr lang="en-IN" sz="2200" b="1" dirty="0" err="1" smtClean="0">
                <a:solidFill>
                  <a:srgbClr val="0070C0"/>
                </a:solidFill>
              </a:rPr>
              <a:t>args</a:t>
            </a:r>
            <a:r>
              <a:rPr lang="en-IN" sz="2200" b="1" dirty="0" smtClean="0">
                <a:solidFill>
                  <a:srgbClr val="0070C0"/>
                </a:solidFill>
              </a:rPr>
              <a:t>[</a:t>
            </a:r>
            <a:r>
              <a:rPr lang="en-IN" sz="2200" b="1" dirty="0" err="1" smtClean="0">
                <a:solidFill>
                  <a:srgbClr val="0070C0"/>
                </a:solidFill>
              </a:rPr>
              <a:t>i</a:t>
            </a:r>
            <a:r>
              <a:rPr lang="en-IN" sz="2200" b="1" dirty="0" smtClean="0">
                <a:solidFill>
                  <a:srgbClr val="0070C0"/>
                </a:solidFill>
              </a:rPr>
              <a:t>]);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}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("The sum of the arguments passed is " + sum);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}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</a:t>
            </a:r>
            <a:r>
              <a:rPr lang="en-IN" sz="2400" b="1" dirty="0" err="1" smtClean="0">
                <a:solidFill>
                  <a:srgbClr val="0070C0"/>
                </a:solidFill>
              </a:rPr>
              <a:t>hich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B050"/>
                </a:solidFill>
              </a:rPr>
              <a:t>following method signatures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7030A0"/>
                </a:solidFill>
              </a:rPr>
              <a:t>valid declaration</a:t>
            </a:r>
            <a:r>
              <a:rPr lang="en-IN" sz="2400" dirty="0" smtClean="0"/>
              <a:t> of an </a:t>
            </a:r>
            <a:r>
              <a:rPr lang="en-IN" sz="2400" b="1" dirty="0" smtClean="0">
                <a:solidFill>
                  <a:srgbClr val="002060"/>
                </a:solidFill>
              </a:rPr>
              <a:t>entry point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Java application</a:t>
            </a:r>
            <a:r>
              <a:rPr lang="en-IN" sz="2400" dirty="0" smtClean="0"/>
              <a:t>?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public void main(String[]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B. public static void main()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C. private static void start(String[]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mydata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D. public static final void main(String[]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mydata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None/>
            </a:pPr>
            <a:endParaRPr lang="en-US" sz="2400" b="1" dirty="0" smtClean="0"/>
          </a:p>
          <a:p>
            <a:pPr marL="457200" indent="-45720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 marL="457200" indent="-45720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   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b="1" dirty="0" smtClean="0">
                <a:solidFill>
                  <a:srgbClr val="0070C0"/>
                </a:solidFill>
              </a:rPr>
              <a:t>W</a:t>
            </a:r>
            <a:r>
              <a:rPr lang="en-IN" sz="2000" b="1" dirty="0" smtClean="0">
                <a:solidFill>
                  <a:srgbClr val="0070C0"/>
                </a:solidFill>
              </a:rPr>
              <a:t>hat </a:t>
            </a: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IN" sz="2000" dirty="0" smtClean="0"/>
              <a:t>is the </a:t>
            </a:r>
            <a:r>
              <a:rPr lang="en-IN" sz="2000" b="1" dirty="0" smtClean="0">
                <a:solidFill>
                  <a:srgbClr val="00B050"/>
                </a:solidFill>
              </a:rPr>
              <a:t>result </a:t>
            </a:r>
            <a:r>
              <a:rPr lang="en-IN" sz="2000" dirty="0" smtClean="0"/>
              <a:t>of </a:t>
            </a:r>
            <a:r>
              <a:rPr lang="en-IN" sz="2000" b="1" dirty="0" smtClean="0">
                <a:solidFill>
                  <a:srgbClr val="002060"/>
                </a:solidFill>
              </a:rPr>
              <a:t>compiling</a:t>
            </a:r>
            <a:r>
              <a:rPr lang="en-IN" sz="2000" dirty="0" smtClean="0"/>
              <a:t> and </a:t>
            </a:r>
            <a:r>
              <a:rPr lang="en-IN" sz="2000" b="1" dirty="0" smtClean="0">
                <a:solidFill>
                  <a:srgbClr val="7030A0"/>
                </a:solidFill>
              </a:rPr>
              <a:t>executing </a:t>
            </a:r>
            <a:r>
              <a:rPr lang="en-IN" sz="2000" dirty="0" smtClean="0"/>
              <a:t>the following </a:t>
            </a:r>
            <a:r>
              <a:rPr lang="en-IN" sz="2000" b="1" dirty="0" smtClean="0">
                <a:solidFill>
                  <a:srgbClr val="002060"/>
                </a:solidFill>
              </a:rPr>
              <a:t>class</a:t>
            </a:r>
            <a:r>
              <a:rPr lang="en-IN" sz="2000" dirty="0" smtClean="0"/>
              <a:t>?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ParkRanger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birds = 10; 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public static void main(String[] data) { 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trees = 5; 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trees+birds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} 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A. It does not compile.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B. It compiles but throws an exception at runtime.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C. It compiles and outputs 5.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D. It compiles and outputs 15.</a:t>
            </a:r>
          </a:p>
          <a:p>
            <a:pPr marL="457200" indent="-457200">
              <a:buNone/>
            </a:pPr>
            <a:r>
              <a:rPr lang="en-US" sz="18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b="1" dirty="0" err="1" smtClean="0">
                <a:solidFill>
                  <a:srgbClr val="0070C0"/>
                </a:solidFill>
              </a:rPr>
              <a:t>Gi</a:t>
            </a:r>
            <a:r>
              <a:rPr lang="en-IN" sz="2000" b="1" dirty="0" err="1" smtClean="0">
                <a:solidFill>
                  <a:srgbClr val="0070C0"/>
                </a:solidFill>
              </a:rPr>
              <a:t>ven</a:t>
            </a:r>
            <a:r>
              <a:rPr lang="en-IN" sz="2000" b="1" dirty="0" smtClean="0">
                <a:solidFill>
                  <a:srgbClr val="0070C0"/>
                </a:solidFill>
              </a:rPr>
              <a:t> </a:t>
            </a:r>
            <a:r>
              <a:rPr lang="en-IN" sz="2000" dirty="0" smtClean="0"/>
              <a:t>the following </a:t>
            </a:r>
            <a:r>
              <a:rPr lang="en-IN" sz="2000" b="1" dirty="0" smtClean="0">
                <a:solidFill>
                  <a:srgbClr val="7030A0"/>
                </a:solidFill>
              </a:rPr>
              <a:t>class definition</a:t>
            </a:r>
            <a:r>
              <a:rPr lang="en-IN" sz="2000" dirty="0" smtClean="0"/>
              <a:t>, which </a:t>
            </a:r>
            <a:r>
              <a:rPr lang="en-IN" sz="2000" b="1" dirty="0" smtClean="0">
                <a:solidFill>
                  <a:srgbClr val="C00000"/>
                </a:solidFill>
              </a:rPr>
              <a:t>command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smtClean="0"/>
              <a:t>will cause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IN" sz="2000" dirty="0" smtClean="0"/>
              <a:t> to </a:t>
            </a:r>
            <a:r>
              <a:rPr lang="en-IN" sz="2000" b="1" dirty="0" smtClean="0">
                <a:solidFill>
                  <a:srgbClr val="002060"/>
                </a:solidFill>
              </a:rPr>
              <a:t>output</a:t>
            </a:r>
            <a:r>
              <a:rPr lang="en-IN" sz="2000" dirty="0" smtClean="0"/>
              <a:t> the message </a:t>
            </a:r>
            <a:r>
              <a:rPr lang="en-IN" sz="2000" b="1" dirty="0" smtClean="0">
                <a:solidFill>
                  <a:srgbClr val="00B050"/>
                </a:solidFill>
              </a:rPr>
              <a:t>White-tailed</a:t>
            </a:r>
            <a:r>
              <a:rPr lang="en-IN" sz="2000" dirty="0" smtClean="0"/>
              <a:t>?</a:t>
            </a:r>
          </a:p>
          <a:p>
            <a:pPr fontAlgn="base"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public class Deer {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 ]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params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params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[2]); } }</a:t>
            </a:r>
          </a:p>
          <a:p>
            <a:pPr fontAlgn="base">
              <a:buNone/>
            </a:pPr>
            <a:endParaRPr lang="en-IN" sz="2000" dirty="0" smtClean="0"/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A. Java Deer deer 5 "White-tailed deer"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B. Java Deer "White-tailed deer" deer 3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C. Java Deer Red deer White-tailed deer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D. Java Deer My "deer White-tailed"</a:t>
            </a:r>
          </a:p>
          <a:p>
            <a:pPr marL="457200" indent="-457200">
              <a:buNone/>
            </a:pPr>
            <a:endParaRPr lang="en-US" sz="2000" b="1" dirty="0" smtClean="0"/>
          </a:p>
          <a:p>
            <a:pPr marL="457200" indent="-457200">
              <a:buNone/>
            </a:pPr>
            <a:r>
              <a:rPr lang="en-US" sz="20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lass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JavaGuru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[1]+":"+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[2]+":"+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[3]); } }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What</a:t>
            </a:r>
            <a:r>
              <a:rPr lang="en-IN" sz="2000" dirty="0" smtClean="0"/>
              <a:t> is the 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output</a:t>
            </a:r>
            <a:r>
              <a:rPr lang="en-IN" sz="2000" dirty="0" smtClean="0"/>
              <a:t> of the </a:t>
            </a:r>
            <a:r>
              <a:rPr lang="en-IN" sz="2000" b="1" dirty="0" smtClean="0">
                <a:solidFill>
                  <a:srgbClr val="7030A0"/>
                </a:solidFill>
              </a:rPr>
              <a:t>above code </a:t>
            </a:r>
            <a:r>
              <a:rPr lang="en-IN" sz="2000" dirty="0" smtClean="0"/>
              <a:t>, if it is </a:t>
            </a:r>
            <a:r>
              <a:rPr lang="en-IN" sz="2000" b="1" dirty="0" smtClean="0">
                <a:solidFill>
                  <a:srgbClr val="00B050"/>
                </a:solidFill>
              </a:rPr>
              <a:t>executed</a:t>
            </a:r>
            <a:r>
              <a:rPr lang="en-IN" sz="2000" dirty="0" smtClean="0"/>
              <a:t> using the </a:t>
            </a:r>
            <a:r>
              <a:rPr lang="en-IN" sz="2000" b="1" dirty="0" smtClean="0">
                <a:solidFill>
                  <a:srgbClr val="002060"/>
                </a:solidFill>
              </a:rPr>
              <a:t>following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command</a:t>
            </a:r>
            <a:r>
              <a:rPr lang="en-IN" sz="2000" dirty="0" smtClean="0">
                <a:solidFill>
                  <a:srgbClr val="002060"/>
                </a:solidFill>
              </a:rPr>
              <a:t>?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JavaGuru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one two three four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IN" sz="2000" b="1" dirty="0" err="1" smtClean="0">
                <a:solidFill>
                  <a:schemeClr val="accent5">
                    <a:lumMod val="50000"/>
                  </a:schemeClr>
                </a:solidFill>
              </a:rPr>
              <a:t>one:two:three</a:t>
            </a:r>
            <a:endParaRPr lang="en-I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IN" sz="2000" b="1" dirty="0" err="1" smtClean="0">
                <a:solidFill>
                  <a:schemeClr val="accent5">
                    <a:lumMod val="50000"/>
                  </a:schemeClr>
                </a:solidFill>
              </a:rPr>
              <a:t>JavaGuru:one:two</a:t>
            </a:r>
            <a:endParaRPr lang="en-I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IN" sz="2000" b="1" dirty="0" err="1" smtClean="0">
                <a:solidFill>
                  <a:schemeClr val="accent5">
                    <a:lumMod val="50000"/>
                  </a:schemeClr>
                </a:solidFill>
              </a:rPr>
              <a:t>java:JavaGuru:one</a:t>
            </a:r>
            <a:endParaRPr lang="en-I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IN" sz="2000" b="1" dirty="0" err="1" smtClean="0">
                <a:solidFill>
                  <a:schemeClr val="accent5">
                    <a:lumMod val="50000"/>
                  </a:schemeClr>
                </a:solidFill>
              </a:rPr>
              <a:t>two:three:four</a:t>
            </a:r>
            <a:endParaRPr lang="en-I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None/>
            </a:pPr>
            <a:r>
              <a:rPr lang="en-US" sz="20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200" b="1" dirty="0" smtClean="0">
                <a:solidFill>
                  <a:srgbClr val="0070C0"/>
                </a:solidFill>
              </a:rPr>
              <a:t>W</a:t>
            </a:r>
            <a:r>
              <a:rPr lang="en-IN" sz="2200" b="1" dirty="0" err="1" smtClean="0">
                <a:solidFill>
                  <a:srgbClr val="0070C0"/>
                </a:solidFill>
              </a:rPr>
              <a:t>hich</a:t>
            </a:r>
            <a:r>
              <a:rPr lang="en-IN" sz="2200" dirty="0" smtClean="0"/>
              <a:t> of the </a:t>
            </a:r>
            <a:r>
              <a:rPr lang="en-IN" sz="2200" b="1" dirty="0" smtClean="0">
                <a:solidFill>
                  <a:srgbClr val="002060"/>
                </a:solidFill>
              </a:rPr>
              <a:t>following</a:t>
            </a:r>
            <a:r>
              <a:rPr lang="en-IN" sz="2200" dirty="0" smtClean="0"/>
              <a:t> are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legal entry point methods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200" dirty="0" smtClean="0"/>
              <a:t>that can be </a:t>
            </a:r>
            <a:r>
              <a:rPr lang="en-IN" sz="2200" b="1" dirty="0" smtClean="0">
                <a:solidFill>
                  <a:srgbClr val="7030A0"/>
                </a:solidFill>
              </a:rPr>
              <a:t>run</a:t>
            </a:r>
            <a:r>
              <a:rPr lang="en-IN" sz="2200" dirty="0" smtClean="0"/>
              <a:t> from the </a:t>
            </a:r>
            <a:r>
              <a:rPr lang="en-IN" sz="2200" b="1" dirty="0" smtClean="0">
                <a:solidFill>
                  <a:srgbClr val="002060"/>
                </a:solidFill>
              </a:rPr>
              <a:t>command line</a:t>
            </a:r>
            <a:r>
              <a:rPr lang="en-IN" sz="2200" dirty="0" smtClean="0"/>
              <a:t>? (Choose all that apply)</a:t>
            </a:r>
          </a:p>
          <a:p>
            <a:pPr fontAlgn="base">
              <a:buNone/>
            </a:pPr>
            <a:endParaRPr lang="en-IN" sz="2200" dirty="0" smtClean="0"/>
          </a:p>
          <a:p>
            <a:pPr marL="457200" indent="-457200" fontAlgn="base"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A.     private static void main(String[] </a:t>
            </a:r>
            <a:r>
              <a:rPr lang="en-IN" sz="2200" b="1" dirty="0" err="1" smtClean="0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457200" indent="-457200" fontAlgn="base"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B.     public static final main(String[] </a:t>
            </a:r>
            <a:r>
              <a:rPr lang="en-IN" sz="2200" b="1" dirty="0" err="1" smtClean="0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C.     public void main(String[] </a:t>
            </a:r>
            <a:r>
              <a:rPr lang="en-IN" sz="2200" b="1" dirty="0" err="1" smtClean="0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D.     public static void test(String[] </a:t>
            </a:r>
            <a:r>
              <a:rPr lang="en-IN" sz="2200" b="1" dirty="0" err="1" smtClean="0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E.     public static void main(String[] </a:t>
            </a:r>
            <a:r>
              <a:rPr lang="en-IN" sz="2200" b="1" dirty="0" err="1" smtClean="0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F.     public static main(String[] </a:t>
            </a:r>
            <a:r>
              <a:rPr lang="en-IN" sz="2200" b="1" dirty="0" err="1" smtClean="0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457200" indent="-457200" fontAlgn="base"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G.    None of the above.</a:t>
            </a:r>
          </a:p>
          <a:p>
            <a:pPr marL="457200" indent="-457200">
              <a:buNone/>
            </a:pPr>
            <a:r>
              <a:rPr lang="en-US" sz="22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 marL="457200" indent="-45720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457200" indent="-457200" fontAlgn="base">
              <a:buFont typeface="+mj-lt"/>
              <a:buAutoNum type="arabicPeriod" startAt="6"/>
            </a:pP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? (Choose all that apply)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class Bunny { public static void main(String[]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{ Bunny bun = new Bunny(); } }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A. Bunny is a class.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B. bun is a class.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C. main is a class.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D. Bunny is a reference to an object.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E. bun is a reference to an object.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F. main is a reference to an object.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G. None of the above.</a:t>
            </a:r>
          </a:p>
          <a:p>
            <a:pPr marL="457200" indent="-457200">
              <a:buNone/>
            </a:pPr>
            <a:endParaRPr lang="en-US" sz="1800" b="1" dirty="0" smtClean="0">
              <a:solidFill>
                <a:srgbClr val="FFFF00"/>
              </a:solidFill>
            </a:endParaRPr>
          </a:p>
          <a:p>
            <a:pPr marL="457200" indent="-457200">
              <a:buNone/>
            </a:pPr>
            <a:r>
              <a:rPr lang="en-US" sz="22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 marL="457200" indent="-45720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A,E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85000" lnSpcReduction="20000"/>
          </a:bodyPr>
          <a:lstStyle/>
          <a:p>
            <a:pPr marL="457200" indent="-457200" fontAlgn="base">
              <a:buFont typeface="+mj-lt"/>
              <a:buAutoNum type="arabicPeriod" startAt="7"/>
            </a:pP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does the </a:t>
            </a:r>
            <a:r>
              <a:rPr lang="en-IN" sz="2400" b="1" dirty="0" smtClean="0">
                <a:solidFill>
                  <a:srgbClr val="002060"/>
                </a:solidFill>
              </a:rPr>
              <a:t>following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code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IN" sz="2400" dirty="0" smtClean="0"/>
              <a:t>?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1: public class Salmon {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2: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count;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3: public void Salmon() {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4: count = 4;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5: }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6: public static void main(String[]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7: Salmon s = new Salmon();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8: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out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s.count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9: } 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A. 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B. 4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C. Compilation fails on line 3.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D. Compilation fails on line 4.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E. Compilation fails on line 7.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F.Compilation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fails on line 8.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43570" y="2214554"/>
            <a:ext cx="33576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ANSWER:</a:t>
            </a:r>
            <a:endParaRPr lang="en-IN" b="1" u="sng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A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Command Line Arguments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Retrieving Command Line Arguments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Some Points About </a:t>
            </a:r>
            <a:r>
              <a:rPr lang="en-US" sz="2900" b="1" dirty="0" err="1" smtClean="0">
                <a:solidFill>
                  <a:srgbClr val="7030A0"/>
                </a:solidFill>
                <a:latin typeface="Corbel" pitchFamily="34" charset="0"/>
              </a:rPr>
              <a:t>args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Command Line Arguments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any </a:t>
            </a:r>
            <a:r>
              <a:rPr lang="en-IN" sz="2400" b="1" dirty="0" smtClean="0">
                <a:solidFill>
                  <a:srgbClr val="0070C0"/>
                </a:solidFill>
              </a:rPr>
              <a:t>input value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passed</a:t>
            </a:r>
            <a:r>
              <a:rPr lang="en-IN" sz="2400" dirty="0" smtClean="0"/>
              <a:t> through the </a:t>
            </a:r>
            <a:r>
              <a:rPr lang="en-IN" sz="2400" b="1" dirty="0" smtClean="0">
                <a:solidFill>
                  <a:srgbClr val="7030A0"/>
                </a:solidFill>
              </a:rPr>
              <a:t>command prompt </a:t>
            </a:r>
            <a:r>
              <a:rPr lang="en-IN" sz="2400" dirty="0" smtClean="0"/>
              <a:t>at the </a:t>
            </a:r>
            <a:r>
              <a:rPr lang="en-IN" sz="2400" b="1" dirty="0" smtClean="0">
                <a:solidFill>
                  <a:srgbClr val="002060"/>
                </a:solidFill>
              </a:rPr>
              <a:t>time of running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program</a:t>
            </a:r>
            <a:r>
              <a:rPr lang="en-IN" sz="2400" dirty="0" smtClean="0"/>
              <a:t> , it is known as </a:t>
            </a:r>
            <a:r>
              <a:rPr lang="en-IN" sz="2400" b="1" dirty="0" smtClean="0">
                <a:solidFill>
                  <a:srgbClr val="00B050"/>
                </a:solidFill>
              </a:rPr>
              <a:t>command line argument 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Special Points: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</a:rPr>
              <a:t>There is </a:t>
            </a:r>
            <a:r>
              <a:rPr lang="en-IN" sz="2000" b="1" dirty="0" smtClean="0">
                <a:solidFill>
                  <a:srgbClr val="0070C0"/>
                </a:solidFill>
              </a:rPr>
              <a:t>no restriction </a:t>
            </a:r>
            <a:r>
              <a:rPr lang="en-IN" sz="2000" dirty="0" smtClean="0">
                <a:solidFill>
                  <a:schemeClr val="tx1"/>
                </a:solidFill>
              </a:rPr>
              <a:t>on the </a:t>
            </a:r>
            <a:r>
              <a:rPr lang="en-IN" sz="2000" b="1" dirty="0" smtClean="0">
                <a:solidFill>
                  <a:srgbClr val="002060"/>
                </a:solidFill>
              </a:rPr>
              <a:t>number </a:t>
            </a:r>
            <a:r>
              <a:rPr lang="en-IN" sz="2000" dirty="0" smtClean="0">
                <a:solidFill>
                  <a:schemeClr val="tx1"/>
                </a:solidFill>
              </a:rPr>
              <a:t>of java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command line arguments.</a:t>
            </a:r>
          </a:p>
          <a:p>
            <a:pPr lvl="1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000" b="1" dirty="0" smtClean="0">
                <a:solidFill>
                  <a:srgbClr val="C00000"/>
                </a:solidFill>
              </a:rPr>
              <a:t>Information</a:t>
            </a:r>
            <a:r>
              <a:rPr lang="en-IN" sz="2000" dirty="0" smtClean="0">
                <a:solidFill>
                  <a:schemeClr val="tx1"/>
                </a:solidFill>
              </a:rPr>
              <a:t> is </a:t>
            </a:r>
            <a:r>
              <a:rPr lang="en-IN" sz="2000" b="1" dirty="0" smtClean="0">
                <a:solidFill>
                  <a:srgbClr val="0070C0"/>
                </a:solidFill>
              </a:rPr>
              <a:t>passed</a:t>
            </a:r>
            <a:r>
              <a:rPr lang="en-IN" sz="2000" dirty="0" smtClean="0">
                <a:solidFill>
                  <a:schemeClr val="tx1"/>
                </a:solidFill>
              </a:rPr>
              <a:t> as </a:t>
            </a:r>
            <a:r>
              <a:rPr lang="en-IN" sz="2000" b="1" dirty="0" smtClean="0">
                <a:solidFill>
                  <a:srgbClr val="7030A0"/>
                </a:solidFill>
              </a:rPr>
              <a:t>String</a:t>
            </a:r>
            <a:r>
              <a:rPr lang="en-IN" sz="2000" dirty="0" smtClean="0">
                <a:solidFill>
                  <a:schemeClr val="tx1"/>
                </a:solidFill>
              </a:rPr>
              <a:t> objects.</a:t>
            </a:r>
          </a:p>
          <a:p>
            <a:pPr lvl="1"/>
            <a:endParaRPr lang="en-IN" sz="2000" dirty="0" smtClean="0">
              <a:solidFill>
                <a:schemeClr val="tx1"/>
              </a:solidFill>
            </a:endParaRPr>
          </a:p>
          <a:p>
            <a:pPr lvl="1"/>
            <a:r>
              <a:rPr lang="en-IN" sz="2000" dirty="0" smtClean="0">
                <a:solidFill>
                  <a:schemeClr val="tx1"/>
                </a:solidFill>
              </a:rPr>
              <a:t>They are </a:t>
            </a:r>
            <a:r>
              <a:rPr lang="en-IN" sz="2000" b="1" dirty="0" smtClean="0">
                <a:solidFill>
                  <a:srgbClr val="0070C0"/>
                </a:solidFill>
              </a:rPr>
              <a:t>captured </a:t>
            </a:r>
            <a:r>
              <a:rPr lang="en-IN" sz="2000" dirty="0" smtClean="0">
                <a:solidFill>
                  <a:schemeClr val="tx1"/>
                </a:solidFill>
              </a:rPr>
              <a:t>into the </a:t>
            </a:r>
            <a:r>
              <a:rPr lang="en-IN" sz="2000" b="1" dirty="0" smtClean="0">
                <a:solidFill>
                  <a:srgbClr val="C00000"/>
                </a:solidFill>
              </a:rPr>
              <a:t>String </a:t>
            </a:r>
            <a:r>
              <a:rPr lang="en-IN" sz="2000" b="1" dirty="0" err="1" smtClean="0">
                <a:solidFill>
                  <a:srgbClr val="C00000"/>
                </a:solidFill>
              </a:rPr>
              <a:t>args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of our </a:t>
            </a:r>
            <a:r>
              <a:rPr lang="en-IN" sz="2000" b="1" dirty="0" smtClean="0">
                <a:solidFill>
                  <a:srgbClr val="C00000"/>
                </a:solidFill>
              </a:rPr>
              <a:t>main </a:t>
            </a:r>
            <a:r>
              <a:rPr lang="en-IN" sz="2000" dirty="0" smtClean="0">
                <a:solidFill>
                  <a:schemeClr val="tx1"/>
                </a:solidFill>
              </a:rPr>
              <a:t>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Command Line Arguments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arg02.gif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48997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Command Line Arguments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 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Is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C00000"/>
                </a:solidFill>
              </a:rPr>
              <a:t> an array?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No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What exactly is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C00000"/>
                </a:solidFill>
              </a:rPr>
              <a:t> ?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dirty="0" smtClean="0"/>
              <a:t>It is a </a:t>
            </a:r>
            <a:r>
              <a:rPr lang="en-US" sz="2400" b="1" dirty="0" smtClean="0">
                <a:solidFill>
                  <a:srgbClr val="0070C0"/>
                </a:solidFill>
              </a:rPr>
              <a:t>reference to an array of references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sz="2400" dirty="0" smtClean="0"/>
              <a:t> objects</a:t>
            </a:r>
          </a:p>
          <a:p>
            <a:pPr marL="514350" indent="-514350">
              <a:buNone/>
            </a:pPr>
            <a:endParaRPr lang="en-US" sz="2400" b="1" u="sng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Command Line Arguments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 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Can we give any other name to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Yes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What is the difference between following 2 statements ?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Java Test hello world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Java Test “hello World”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000" dirty="0" smtClean="0"/>
              <a:t>In the </a:t>
            </a:r>
            <a:r>
              <a:rPr lang="en-US" sz="2000" b="1" dirty="0" smtClean="0">
                <a:solidFill>
                  <a:srgbClr val="0070C0"/>
                </a:solidFill>
              </a:rPr>
              <a:t>first case </a:t>
            </a:r>
            <a:r>
              <a:rPr lang="en-US" sz="2000" b="1" dirty="0" smtClean="0">
                <a:solidFill>
                  <a:srgbClr val="002060"/>
                </a:solidFill>
              </a:rPr>
              <a:t>“hello” </a:t>
            </a:r>
            <a:r>
              <a:rPr lang="en-US" sz="2000" dirty="0" smtClean="0"/>
              <a:t>will go in </a:t>
            </a:r>
            <a:r>
              <a:rPr lang="en-US" sz="2000" b="1" dirty="0" err="1" smtClean="0">
                <a:solidFill>
                  <a:srgbClr val="C00000"/>
                </a:solidFill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</a:rPr>
              <a:t>[0] </a:t>
            </a:r>
            <a:r>
              <a:rPr lang="en-US" sz="2000" dirty="0" smtClean="0"/>
              <a:t>and</a:t>
            </a:r>
            <a:r>
              <a:rPr lang="en-US" sz="2000" b="1" dirty="0" smtClean="0">
                <a:solidFill>
                  <a:srgbClr val="002060"/>
                </a:solidFill>
              </a:rPr>
              <a:t> “world” </a:t>
            </a:r>
            <a:r>
              <a:rPr lang="en-US" sz="2000" dirty="0" smtClean="0"/>
              <a:t>in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</a:rPr>
              <a:t>[1</a:t>
            </a:r>
            <a:r>
              <a:rPr lang="en-US" sz="2000" dirty="0" smtClean="0"/>
              <a:t>], while in the </a:t>
            </a:r>
            <a:r>
              <a:rPr lang="en-US" sz="2000" b="1" dirty="0" smtClean="0">
                <a:solidFill>
                  <a:srgbClr val="00B050"/>
                </a:solidFill>
              </a:rPr>
              <a:t>second case </a:t>
            </a:r>
            <a:r>
              <a:rPr lang="en-US" sz="2000" dirty="0" smtClean="0"/>
              <a:t>entire</a:t>
            </a:r>
            <a:r>
              <a:rPr lang="en-US" sz="2000" b="1" dirty="0" smtClean="0">
                <a:solidFill>
                  <a:srgbClr val="002060"/>
                </a:solidFill>
              </a:rPr>
              <a:t> “hello world” </a:t>
            </a:r>
            <a:r>
              <a:rPr lang="en-US" sz="2000" dirty="0" smtClean="0"/>
              <a:t>will go in </a:t>
            </a:r>
            <a:r>
              <a:rPr lang="en-US" sz="2000" b="1" dirty="0" err="1" smtClean="0">
                <a:solidFill>
                  <a:srgbClr val="C00000"/>
                </a:solidFill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</a:rPr>
              <a:t>[0]</a:t>
            </a:r>
            <a:endParaRPr lang="en-US" sz="2000" b="1" u="sng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Retrieving Command Line </a:t>
            </a:r>
            <a:r>
              <a:rPr lang="en-US" sz="3200" b="1" dirty="0" err="1" smtClean="0"/>
              <a:t>Arg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</a:t>
            </a:r>
            <a:r>
              <a:rPr lang="en-US" sz="2400" b="1" dirty="0" err="1" smtClean="0">
                <a:solidFill>
                  <a:srgbClr val="7030A0"/>
                </a:solidFill>
              </a:rPr>
              <a:t>args</a:t>
            </a:r>
            <a:r>
              <a:rPr lang="en-US" sz="2400" dirty="0" smtClean="0"/>
              <a:t> receives an </a:t>
            </a:r>
            <a:r>
              <a:rPr lang="en-US" sz="2400" b="1" dirty="0" smtClean="0">
                <a:solidFill>
                  <a:srgbClr val="00B050"/>
                </a:solidFill>
              </a:rPr>
              <a:t>array</a:t>
            </a:r>
            <a:r>
              <a:rPr lang="en-US" sz="2400" dirty="0" smtClean="0"/>
              <a:t> as its </a:t>
            </a:r>
            <a:r>
              <a:rPr lang="en-US" sz="2400" b="1" dirty="0" smtClean="0">
                <a:solidFill>
                  <a:srgbClr val="0070C0"/>
                </a:solidFill>
              </a:rPr>
              <a:t>value</a:t>
            </a:r>
            <a:r>
              <a:rPr lang="en-US" sz="2400" dirty="0" smtClean="0"/>
              <a:t> , we can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iterate over </a:t>
            </a:r>
            <a:r>
              <a:rPr lang="en-US" sz="2400" b="1" dirty="0" err="1" smtClean="0">
                <a:solidFill>
                  <a:srgbClr val="7030A0"/>
                </a:solidFill>
              </a:rPr>
              <a:t>args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access</a:t>
            </a:r>
            <a:r>
              <a:rPr lang="en-US" sz="2400" dirty="0" smtClean="0"/>
              <a:t> each of these </a:t>
            </a:r>
            <a:r>
              <a:rPr lang="en-US" sz="2400" b="1" dirty="0" smtClean="0">
                <a:solidFill>
                  <a:srgbClr val="002060"/>
                </a:solidFill>
              </a:rPr>
              <a:t>values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class Echo {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 (String[]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for (String s: </a:t>
            </a:r>
            <a:r>
              <a:rPr lang="en-IN" sz="2400" b="1" dirty="0" err="1" smtClean="0">
                <a:solidFill>
                  <a:srgbClr val="0070C0"/>
                </a:solidFill>
              </a:rPr>
              <a:t>args</a:t>
            </a:r>
            <a:r>
              <a:rPr lang="en-IN" sz="2400" b="1" dirty="0" smtClean="0">
                <a:solidFill>
                  <a:srgbClr val="0070C0"/>
                </a:solidFill>
              </a:rPr>
              <a:t>) {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IN" sz="2400" b="1" dirty="0" smtClean="0">
                <a:solidFill>
                  <a:srgbClr val="0070C0"/>
                </a:solidFill>
              </a:rPr>
              <a:t>(s);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43570" y="2214554"/>
            <a:ext cx="335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 smtClean="0"/>
          </a:p>
          <a:p>
            <a:r>
              <a:rPr lang="en-IN" sz="1400" b="1" dirty="0" smtClean="0">
                <a:solidFill>
                  <a:srgbClr val="00B050"/>
                </a:solidFill>
              </a:rPr>
              <a:t>java Echo Sharma computer Academy </a:t>
            </a:r>
          </a:p>
          <a:p>
            <a:endParaRPr lang="en-IN" sz="1400" b="1" dirty="0" smtClean="0"/>
          </a:p>
          <a:p>
            <a:r>
              <a:rPr lang="en-IN" sz="1400" b="1" dirty="0" smtClean="0">
                <a:solidFill>
                  <a:srgbClr val="7030A0"/>
                </a:solidFill>
              </a:rPr>
              <a:t>Sharma</a:t>
            </a:r>
          </a:p>
          <a:p>
            <a:r>
              <a:rPr lang="en-US" sz="1400" b="1" dirty="0" smtClean="0">
                <a:solidFill>
                  <a:srgbClr val="7030A0"/>
                </a:solidFill>
              </a:rPr>
              <a:t>Computer</a:t>
            </a:r>
          </a:p>
          <a:p>
            <a:r>
              <a:rPr lang="en-US" sz="1400" b="1" dirty="0" smtClean="0">
                <a:solidFill>
                  <a:srgbClr val="7030A0"/>
                </a:solidFill>
              </a:rPr>
              <a:t>Academy</a:t>
            </a:r>
            <a:endParaRPr lang="en-IN" sz="1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Guess The Output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public class Add {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public static void main(String[]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) {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 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sum = 0;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  for 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= 0;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&lt;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args.length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;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++) {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      sum = sum +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 }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("The sum of the arguments passed is " + sum);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    }</a:t>
            </a:r>
            <a:b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Incompatible Types: String cannot be converted to </a:t>
            </a:r>
            <a:r>
              <a:rPr lang="en-US" sz="2400" b="1" dirty="0" err="1" smtClean="0">
                <a:solidFill>
                  <a:srgbClr val="00B050"/>
                </a:solidFill>
              </a:rPr>
              <a:t>int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Passing Numeric Argument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an </a:t>
            </a:r>
            <a:r>
              <a:rPr lang="en-IN" sz="2400" b="1" dirty="0" smtClean="0">
                <a:solidFill>
                  <a:srgbClr val="0070C0"/>
                </a:solidFill>
              </a:rPr>
              <a:t>application</a:t>
            </a:r>
            <a:r>
              <a:rPr lang="en-IN" sz="2400" dirty="0" smtClean="0"/>
              <a:t> needs to </a:t>
            </a:r>
            <a:r>
              <a:rPr lang="en-IN" sz="2400" b="1" dirty="0" smtClean="0">
                <a:solidFill>
                  <a:srgbClr val="00B050"/>
                </a:solidFill>
              </a:rPr>
              <a:t>support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7030A0"/>
                </a:solidFill>
              </a:rPr>
              <a:t>numeric command-line argument</a:t>
            </a:r>
            <a:r>
              <a:rPr lang="en-IN" sz="2400" dirty="0" smtClean="0"/>
              <a:t>, 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must convert </a:t>
            </a:r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rgbClr val="002060"/>
                </a:solidFill>
              </a:rPr>
              <a:t>String</a:t>
            </a:r>
            <a:r>
              <a:rPr lang="en-IN" sz="2400" dirty="0" smtClean="0"/>
              <a:t> argument that </a:t>
            </a:r>
            <a:r>
              <a:rPr lang="en-IN" sz="2400" b="1" dirty="0" smtClean="0">
                <a:solidFill>
                  <a:srgbClr val="C00000"/>
                </a:solidFill>
              </a:rPr>
              <a:t>represents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B050"/>
                </a:solidFill>
              </a:rPr>
              <a:t>number</a:t>
            </a:r>
            <a:r>
              <a:rPr lang="en-IN" sz="2400" dirty="0" smtClean="0"/>
              <a:t>, such as </a:t>
            </a:r>
            <a:r>
              <a:rPr lang="en-IN" sz="2400" b="1" dirty="0" smtClean="0">
                <a:solidFill>
                  <a:srgbClr val="0070C0"/>
                </a:solidFill>
              </a:rPr>
              <a:t>"34"</a:t>
            </a:r>
            <a:r>
              <a:rPr lang="en-IN" sz="2400" dirty="0" smtClean="0"/>
              <a:t>, to a </a:t>
            </a:r>
            <a:r>
              <a:rPr lang="en-IN" sz="2400" b="1" dirty="0" smtClean="0">
                <a:solidFill>
                  <a:srgbClr val="00B050"/>
                </a:solidFill>
              </a:rPr>
              <a:t>numeric value </a:t>
            </a:r>
            <a:r>
              <a:rPr lang="en-IN" sz="2400" dirty="0" smtClean="0"/>
              <a:t>.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</a:t>
            </a:r>
            <a:r>
              <a:rPr lang="en-US" sz="2400" b="1" dirty="0" smtClean="0">
                <a:solidFill>
                  <a:srgbClr val="7030A0"/>
                </a:solidFill>
              </a:rPr>
              <a:t>done</a:t>
            </a:r>
            <a:r>
              <a:rPr lang="en-US" sz="2400" dirty="0" smtClean="0"/>
              <a:t> using the method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parseXXX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dirty="0" smtClean="0"/>
              <a:t>of corresponding </a:t>
            </a:r>
            <a:r>
              <a:rPr lang="en-US" sz="2400" b="1" dirty="0" smtClean="0">
                <a:solidFill>
                  <a:srgbClr val="0070C0"/>
                </a:solidFill>
              </a:rPr>
              <a:t>Wrapper</a:t>
            </a:r>
            <a:r>
              <a:rPr lang="en-US" sz="2400" dirty="0" smtClean="0"/>
              <a:t> class.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example , </a:t>
            </a:r>
            <a:r>
              <a:rPr lang="en-US" sz="2400" b="1" dirty="0" err="1" smtClean="0">
                <a:solidFill>
                  <a:srgbClr val="7030A0"/>
                </a:solidFill>
              </a:rPr>
              <a:t>parseInt</a:t>
            </a:r>
            <a:r>
              <a:rPr lang="en-US" sz="2400" b="1" dirty="0" smtClean="0">
                <a:solidFill>
                  <a:srgbClr val="7030A0"/>
                </a:solidFill>
              </a:rPr>
              <a:t>( )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7030A0"/>
                </a:solidFill>
              </a:rPr>
              <a:t>parseLong</a:t>
            </a:r>
            <a:r>
              <a:rPr lang="en-US" sz="2400" b="1" dirty="0" smtClean="0">
                <a:solidFill>
                  <a:srgbClr val="7030A0"/>
                </a:solidFill>
              </a:rPr>
              <a:t>( )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7030A0"/>
                </a:solidFill>
              </a:rPr>
              <a:t>parseFloat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  <a:r>
              <a:rPr lang="en-US" sz="2400" dirty="0" smtClean="0"/>
              <a:t>,</a:t>
            </a:r>
            <a:r>
              <a:rPr lang="en-US" sz="2400" b="1" dirty="0" err="1" smtClean="0">
                <a:solidFill>
                  <a:srgbClr val="7030A0"/>
                </a:solidFill>
              </a:rPr>
              <a:t>parseDouble</a:t>
            </a:r>
            <a:r>
              <a:rPr lang="en-US" sz="2400" b="1" dirty="0" smtClean="0">
                <a:solidFill>
                  <a:srgbClr val="7030A0"/>
                </a:solidFill>
              </a:rPr>
              <a:t>( )</a:t>
            </a:r>
            <a:r>
              <a:rPr lang="en-US" sz="2400" dirty="0" smtClean="0"/>
              <a:t> etc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4833</TotalTime>
  <Words>653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Command Line Arguments</vt:lpstr>
      <vt:lpstr>Command Line Arguments</vt:lpstr>
      <vt:lpstr>Command Line Arguments</vt:lpstr>
      <vt:lpstr>Command Line Arguments</vt:lpstr>
      <vt:lpstr>Retrieving Command Line Arg</vt:lpstr>
      <vt:lpstr>Guess The Output</vt:lpstr>
      <vt:lpstr>Passing Numeric Argument</vt:lpstr>
      <vt:lpstr>Passing Numeric Argument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446</cp:revision>
  <dcterms:created xsi:type="dcterms:W3CDTF">2015-12-21T13:46:48Z</dcterms:created>
  <dcterms:modified xsi:type="dcterms:W3CDTF">2020-08-10T11:39:26Z</dcterms:modified>
</cp:coreProperties>
</file>