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399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62" r:id="rId16"/>
    <p:sldId id="599" r:id="rId17"/>
    <p:sldId id="575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16" r:id="rId26"/>
    <p:sldId id="617" r:id="rId27"/>
    <p:sldId id="618" r:id="rId28"/>
    <p:sldId id="619" r:id="rId29"/>
    <p:sldId id="622" r:id="rId30"/>
    <p:sldId id="623" r:id="rId31"/>
    <p:sldId id="624" r:id="rId32"/>
    <p:sldId id="626" r:id="rId33"/>
    <p:sldId id="625" r:id="rId34"/>
    <p:sldId id="620" r:id="rId35"/>
    <p:sldId id="621" r:id="rId36"/>
    <p:sldId id="57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4" r:id="rId45"/>
    <p:sldId id="61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Default Package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rgbClr val="0070C0"/>
                </a:solidFill>
              </a:rPr>
              <a:t>Whenever</a:t>
            </a:r>
            <a:r>
              <a:rPr lang="en-US" altLang="en-US" sz="2400" dirty="0" smtClean="0"/>
              <a:t> we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write</a:t>
            </a:r>
            <a:r>
              <a:rPr lang="en-US" altLang="en-US" sz="2400" dirty="0" smtClean="0"/>
              <a:t> a 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Java code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without</a:t>
            </a:r>
            <a:r>
              <a:rPr lang="en-US" altLang="en-US" sz="2400" dirty="0" smtClean="0"/>
              <a:t> the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package</a:t>
            </a:r>
            <a:r>
              <a:rPr lang="en-US" altLang="en-US" sz="2400" dirty="0" smtClean="0"/>
              <a:t> keyword , it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goes </a:t>
            </a:r>
            <a:r>
              <a:rPr lang="en-US" altLang="en-US" sz="2400" dirty="0" smtClean="0"/>
              <a:t>to the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default package.</a:t>
            </a:r>
          </a:p>
          <a:p>
            <a:pPr>
              <a:buNone/>
            </a:pPr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So if a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programs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omits</a:t>
            </a:r>
            <a:r>
              <a:rPr lang="en-US" altLang="en-US" sz="2400" dirty="0" smtClean="0"/>
              <a:t> the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package</a:t>
            </a:r>
            <a:r>
              <a:rPr lang="en-US" altLang="en-US" sz="2400" dirty="0" smtClean="0"/>
              <a:t> name then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altLang="en-US" sz="2400" dirty="0" smtClean="0"/>
              <a:t> creates 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something</a:t>
            </a:r>
            <a:r>
              <a:rPr lang="en-US" altLang="en-US" sz="2400" dirty="0" smtClean="0"/>
              <a:t> which it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calls</a:t>
            </a:r>
            <a:r>
              <a:rPr lang="en-US" altLang="en-US" sz="2400" dirty="0" smtClean="0"/>
              <a:t> the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default package</a:t>
            </a:r>
            <a:r>
              <a:rPr lang="en-US" altLang="en-US" sz="2400" dirty="0" smtClean="0"/>
              <a:t>. </a:t>
            </a:r>
          </a:p>
          <a:p>
            <a:endParaRPr lang="en-US" altLang="en-US" sz="2400" dirty="0" smtClean="0"/>
          </a:p>
          <a:p>
            <a:endParaRPr lang="en-US" altLang="en-US" sz="2400" b="1" dirty="0" smtClean="0">
              <a:solidFill>
                <a:srgbClr val="00B050"/>
              </a:solidFill>
            </a:endParaRPr>
          </a:p>
          <a:p>
            <a:r>
              <a:rPr lang="en-US" alt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strongly  recommends </a:t>
            </a:r>
            <a:r>
              <a:rPr lang="en-US" altLang="en-US" sz="2400" dirty="0" smtClean="0"/>
              <a:t>that we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do not use </a:t>
            </a:r>
            <a:r>
              <a:rPr lang="en-US" altLang="en-US" sz="2400" dirty="0" smtClean="0"/>
              <a:t>the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default package</a:t>
            </a:r>
            <a:r>
              <a:rPr lang="en-US" altLang="en-US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Other Points About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They are </a:t>
            </a:r>
            <a:r>
              <a:rPr lang="en-US" sz="2400" b="1" dirty="0" smtClean="0">
                <a:solidFill>
                  <a:srgbClr val="0070C0"/>
                </a:solidFill>
              </a:rPr>
              <a:t>optional.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They are </a:t>
            </a:r>
            <a:r>
              <a:rPr lang="en-US" sz="2400" b="1" dirty="0" smtClean="0">
                <a:solidFill>
                  <a:srgbClr val="C00000"/>
                </a:solidFill>
              </a:rPr>
              <a:t>limited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one per source file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7030A0"/>
                </a:solidFill>
              </a:rPr>
              <a:t>Standard coding convention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package statements </a:t>
            </a:r>
            <a:r>
              <a:rPr lang="en-US" sz="2400" dirty="0" smtClean="0"/>
              <a:t>reverses the </a:t>
            </a:r>
            <a:r>
              <a:rPr lang="en-US" sz="2400" b="1" dirty="0" smtClean="0">
                <a:solidFill>
                  <a:srgbClr val="002060"/>
                </a:solidFill>
              </a:rPr>
              <a:t>domain name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organization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70C0"/>
                </a:solidFill>
              </a:rPr>
              <a:t>group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creating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package. 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For example</a:t>
            </a:r>
            <a:r>
              <a:rPr lang="en-US" sz="2400" dirty="0" smtClean="0"/>
              <a:t>, the </a:t>
            </a:r>
            <a:r>
              <a:rPr lang="en-US" sz="2400" b="1" dirty="0" smtClean="0">
                <a:solidFill>
                  <a:srgbClr val="C00000"/>
                </a:solidFill>
              </a:rPr>
              <a:t>package</a:t>
            </a:r>
            <a:r>
              <a:rPr lang="en-US" sz="2400" dirty="0" smtClean="0"/>
              <a:t> </a:t>
            </a:r>
            <a:r>
              <a:rPr lang="en-US" altLang="en-US" sz="2400" b="1" dirty="0" err="1" smtClean="0">
                <a:solidFill>
                  <a:srgbClr val="7030A0"/>
                </a:solidFill>
              </a:rPr>
              <a:t>in.scabhopal.example</a:t>
            </a:r>
            <a:r>
              <a:rPr lang="en-US" altLang="en-US" sz="2400" b="1" dirty="0" smtClean="0"/>
              <a:t>.</a:t>
            </a:r>
            <a:endParaRPr lang="en-US" sz="2400" b="1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7030A0"/>
                </a:solidFill>
              </a:rPr>
              <a:t>Package name </a:t>
            </a:r>
            <a:r>
              <a:rPr lang="en-US" sz="2400" dirty="0" smtClean="0"/>
              <a:t>should be in </a:t>
            </a:r>
            <a:r>
              <a:rPr lang="en-US" sz="2400" b="1" dirty="0" smtClean="0">
                <a:solidFill>
                  <a:srgbClr val="C00000"/>
                </a:solidFill>
              </a:rPr>
              <a:t>lowercase </a:t>
            </a:r>
            <a:r>
              <a:rPr lang="en-US" sz="2400" dirty="0" smtClean="0"/>
              <a:t>letters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002060"/>
                </a:solidFill>
              </a:rPr>
              <a:t>For example</a:t>
            </a:r>
            <a:r>
              <a:rPr lang="en-US" sz="2400" dirty="0" smtClean="0"/>
              <a:t>, the package </a:t>
            </a:r>
            <a:r>
              <a:rPr lang="en-US" sz="2400" b="1" dirty="0" err="1" smtClean="0">
                <a:solidFill>
                  <a:srgbClr val="7030A0"/>
                </a:solidFill>
              </a:rPr>
              <a:t>kapoor.sachin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Interview Tip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Common packages </a:t>
            </a:r>
            <a:r>
              <a:rPr lang="en-US" altLang="en-US" sz="2400" dirty="0" smtClean="0"/>
              <a:t>we will be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asked </a:t>
            </a:r>
            <a:r>
              <a:rPr lang="en-US" altLang="en-US" sz="2400" dirty="0" smtClean="0"/>
              <a:t>in the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interview </a:t>
            </a:r>
            <a:r>
              <a:rPr lang="en-US" altLang="en-US" sz="2400" dirty="0" smtClean="0"/>
              <a:t>are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packages</a:t>
            </a:r>
            <a:r>
              <a:rPr lang="en-US" altLang="en-US" sz="2400" dirty="0" smtClean="0"/>
              <a:t> for </a:t>
            </a:r>
          </a:p>
          <a:p>
            <a:pPr lvl="1">
              <a:lnSpc>
                <a:spcPct val="80000"/>
              </a:lnSpc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T</a:t>
            </a:r>
            <a:r>
              <a:rPr lang="en-US" altLang="en-US" b="1" dirty="0" smtClean="0">
                <a:solidFill>
                  <a:srgbClr val="7030A0"/>
                </a:solidFill>
              </a:rPr>
              <a:t>he Java Basic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Input/Output</a:t>
            </a:r>
            <a:r>
              <a:rPr lang="en-US" altLang="en-US" b="1" dirty="0" smtClean="0">
                <a:solidFill>
                  <a:srgbClr val="7030A0"/>
                </a:solidFill>
              </a:rPr>
              <a:t> API</a:t>
            </a:r>
          </a:p>
          <a:p>
            <a:pPr lvl="1">
              <a:lnSpc>
                <a:spcPct val="80000"/>
              </a:lnSpc>
            </a:pPr>
            <a:endParaRPr lang="en-US" b="1" dirty="0" smtClean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altLang="en-US" b="1" dirty="0" smtClean="0">
                <a:solidFill>
                  <a:srgbClr val="00B050"/>
                </a:solidFill>
              </a:rPr>
              <a:t>he Java Networking API </a:t>
            </a:r>
          </a:p>
          <a:p>
            <a:pPr lvl="1">
              <a:lnSpc>
                <a:spcPct val="80000"/>
              </a:lnSpc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he Java Utilities API, and </a:t>
            </a:r>
          </a:p>
          <a:p>
            <a:pPr lvl="1">
              <a:lnSpc>
                <a:spcPct val="8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T</a:t>
            </a:r>
            <a:r>
              <a:rPr lang="en-US" altLang="en-US" b="1" dirty="0" smtClean="0">
                <a:solidFill>
                  <a:srgbClr val="002060"/>
                </a:solidFill>
              </a:rPr>
              <a:t>he core Java Language API. 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altLang="en-US" sz="2400" dirty="0" smtClean="0"/>
              <a:t>You will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need to know</a:t>
            </a:r>
            <a:r>
              <a:rPr lang="en-US" altLang="en-US" sz="2400" dirty="0" smtClean="0"/>
              <a:t> the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basic functionality </a:t>
            </a:r>
            <a:r>
              <a:rPr lang="en-US" altLang="en-US" sz="2400" dirty="0" smtClean="0"/>
              <a:t>that each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package/API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contains</a:t>
            </a:r>
            <a:r>
              <a:rPr lang="en-US" altLang="en-US" sz="2400" dirty="0" smtClean="0"/>
              <a:t>.. </a:t>
            </a:r>
          </a:p>
          <a:p>
            <a:pPr>
              <a:lnSpc>
                <a:spcPct val="80000"/>
              </a:lnSpc>
              <a:buNone/>
            </a:pPr>
            <a:endParaRPr 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D:\Java Certification Material\Helpful Tips.jpgHelpful Ti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37468" y="230172"/>
            <a:ext cx="1492250" cy="98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import Statement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ake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 it possible </a:t>
            </a:r>
            <a:r>
              <a:rPr lang="en-US" altLang="en-US" sz="2400" dirty="0" smtClean="0"/>
              <a:t>to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abbreviate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references</a:t>
            </a:r>
            <a:r>
              <a:rPr lang="en-US" altLang="en-US" sz="2400" dirty="0" smtClean="0"/>
              <a:t> to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data</a:t>
            </a:r>
            <a:r>
              <a:rPr lang="en-US" altLang="en-US" sz="2400" dirty="0" smtClean="0"/>
              <a:t> and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methods </a:t>
            </a:r>
            <a:r>
              <a:rPr lang="en-US" altLang="en-US" sz="2400" dirty="0" smtClean="0"/>
              <a:t>in 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other packages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Can be used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3 ways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b="1" dirty="0" smtClean="0">
                <a:solidFill>
                  <a:srgbClr val="7030A0"/>
                </a:solidFill>
              </a:rPr>
              <a:t>Implicit:  </a:t>
            </a:r>
            <a:r>
              <a:rPr lang="en-US" sz="2400" b="1" dirty="0" smtClean="0">
                <a:solidFill>
                  <a:schemeClr val="tx1"/>
                </a:solidFill>
              </a:rPr>
              <a:t>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java.util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 lvl="1"/>
            <a:r>
              <a:rPr lang="en-US" sz="2400" b="1" dirty="0" smtClean="0">
                <a:solidFill>
                  <a:srgbClr val="002060"/>
                </a:solidFill>
              </a:rPr>
              <a:t>Explicit:	</a:t>
            </a: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java.util.Scanner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en-US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Another way </a:t>
            </a:r>
            <a:r>
              <a:rPr lang="en-US" sz="2400" dirty="0" smtClean="0"/>
              <a:t>is to use </a:t>
            </a:r>
            <a:r>
              <a:rPr lang="en-US" sz="2400" b="1" dirty="0" smtClean="0">
                <a:solidFill>
                  <a:srgbClr val="7030A0"/>
                </a:solidFill>
              </a:rPr>
              <a:t>fully qualified naming 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java.util.Scanner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kb=new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java.util.Scanner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Static Import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Static import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/>
              <a:t> allows to </a:t>
            </a:r>
            <a:r>
              <a:rPr lang="en-US" sz="2400" b="1" dirty="0" smtClean="0">
                <a:solidFill>
                  <a:srgbClr val="C00000"/>
                </a:solidFill>
              </a:rPr>
              <a:t>import static members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2060"/>
                </a:solidFill>
              </a:rPr>
              <a:t>class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 them</a:t>
            </a:r>
            <a:r>
              <a:rPr lang="en-US" sz="2400" dirty="0" smtClean="0"/>
              <a:t>, as if they are </a:t>
            </a:r>
            <a:r>
              <a:rPr lang="en-US" sz="2400" b="1" dirty="0" smtClean="0">
                <a:solidFill>
                  <a:srgbClr val="002060"/>
                </a:solidFill>
              </a:rPr>
              <a:t>declared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same class. 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Static import </a:t>
            </a:r>
            <a:r>
              <a:rPr lang="en-US" sz="2400" dirty="0" smtClean="0"/>
              <a:t>was </a:t>
            </a:r>
            <a:r>
              <a:rPr lang="en-US" sz="2400" b="1" dirty="0" smtClean="0">
                <a:solidFill>
                  <a:srgbClr val="00B050"/>
                </a:solidFill>
              </a:rPr>
              <a:t>introduced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Java 5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General syntax: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import static &lt;</a:t>
            </a:r>
            <a:r>
              <a:rPr lang="en-US" sz="2000" b="1" dirty="0" err="1" smtClean="0">
                <a:solidFill>
                  <a:srgbClr val="0070C0"/>
                </a:solidFill>
              </a:rPr>
              <a:t>package_name</a:t>
            </a:r>
            <a:r>
              <a:rPr lang="en-US" sz="2000" b="1" dirty="0" smtClean="0">
                <a:solidFill>
                  <a:srgbClr val="0070C0"/>
                </a:solidFill>
              </a:rPr>
              <a:t>&gt;.&lt;</a:t>
            </a:r>
            <a:r>
              <a:rPr lang="en-US" sz="20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000" b="1" dirty="0" smtClean="0">
                <a:solidFill>
                  <a:srgbClr val="0070C0"/>
                </a:solidFill>
              </a:rPr>
              <a:t>&gt;.&lt;name of static member&gt;; 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java.lang.Math.PI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Import Statement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package test;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rgbClr val="0070C0"/>
                </a:solidFill>
              </a:rPr>
              <a:t>import static </a:t>
            </a:r>
            <a:r>
              <a:rPr lang="en-US" altLang="en-US" sz="2400" b="1" dirty="0" err="1" smtClean="0">
                <a:solidFill>
                  <a:srgbClr val="0070C0"/>
                </a:solidFill>
              </a:rPr>
              <a:t>java.lang.Integer.MAX_VALUE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rgbClr val="0070C0"/>
                </a:solidFill>
              </a:rPr>
              <a:t>import static </a:t>
            </a:r>
            <a:r>
              <a:rPr lang="en-US" altLang="en-US" sz="2400" b="1" dirty="0" err="1" smtClean="0">
                <a:solidFill>
                  <a:srgbClr val="0070C0"/>
                </a:solidFill>
              </a:rPr>
              <a:t>java.lang.Integer.MIN_VALUE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StaticImportExample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endParaRPr lang="en-US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public static void main(String 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[]) {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ystem.out.println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("Maximum value of 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variable in Java without " +  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"static import : "  +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Integer.MAX_VALUE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ystem.out.println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("Minimum value of 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variable in Java without " +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static import : " +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Integer.MIN_VALUE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>
              <a:buNone/>
            </a:pP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("Maximum value of 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variable using " +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static import : " +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MAX_VALUE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("Minimum value of 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variable using" +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static import : " +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MIN_VALUE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Output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042" y="2714620"/>
            <a:ext cx="826053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solidFill>
                  <a:srgbClr val="C00000"/>
                </a:solidFill>
              </a:rPr>
              <a:t>The Output:</a:t>
            </a:r>
          </a:p>
          <a:p>
            <a:endParaRPr lang="en-US" sz="22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Maximum value of 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variable in Java without static import : 2147483647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Minimum value of 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variable in Java without static import : -2147483648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Maximum value of 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variable using static import : 2147483647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Minimum value of 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variable using static import : -2147483648</a:t>
            </a:r>
          </a:p>
          <a:p>
            <a:endParaRPr lang="en-IN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1</a:t>
            </a:r>
            <a:r>
              <a:rPr lang="en-US" altLang="en-US" sz="2400" b="1" dirty="0" smtClean="0"/>
              <a:t>. Given: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java.lang.Long.MAX_VALUE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java.lang.Integer.MAX_VALUE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StaticImp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altLang="en-US" sz="2400" b="1" dirty="0" smtClean="0"/>
              <a:t> </a:t>
            </a:r>
          </a:p>
          <a:p>
            <a:pPr>
              <a:buNone/>
            </a:pPr>
            <a:r>
              <a:rPr lang="en-US" altLang="en-US" sz="2000" b="1" dirty="0" smtClean="0"/>
              <a:t>What is the result?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9223372036854775807</a:t>
            </a: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2147483647</a:t>
            </a: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Error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Exception</a:t>
            </a:r>
            <a:endParaRPr lang="en-US" altLang="en-US" sz="2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428736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2</a:t>
            </a:r>
            <a:r>
              <a:rPr lang="en-US" altLang="en-US" sz="2400" b="1" dirty="0" smtClean="0"/>
              <a:t>. Given: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import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java.lang.Long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java.lang.Integer.MAX_VALUE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StaticImp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 smtClean="0"/>
              <a:t>What is the result?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9223372036854775807</a:t>
            </a: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2147483647</a:t>
            </a: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Error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Exception</a:t>
            </a:r>
            <a:r>
              <a:rPr lang="en-US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428736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3</a:t>
            </a:r>
            <a:r>
              <a:rPr lang="en-US" altLang="en-US" sz="2400" b="1" dirty="0" smtClean="0"/>
              <a:t>. Given: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import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java.lang.Long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java.lang.Integer.MAX_VALUE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StaticImp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MAX_VALUE=100;</a:t>
            </a:r>
            <a:endParaRPr lang="en-US" alt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 smtClean="0"/>
              <a:t>What is the result? </a:t>
            </a:r>
          </a:p>
          <a:p>
            <a:pPr>
              <a:buNone/>
            </a:pP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9223372036854775807</a:t>
            </a: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2147483647</a:t>
            </a: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 100</a:t>
            </a:r>
          </a:p>
          <a:p>
            <a:pPr>
              <a:buNone/>
            </a:pP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Exception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E. Error</a:t>
            </a: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en-US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428736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Packages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Import Statement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Static Import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Java Class Structure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Naming Conventions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4</a:t>
            </a:r>
            <a:r>
              <a:rPr lang="en-US" altLang="en-US" sz="2400" b="1" dirty="0" smtClean="0"/>
              <a:t>. Given: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import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java.lang.Long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java.lang.Integer.MAX_VALUE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StaticImp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MAX_VALUE=100;</a:t>
            </a:r>
            <a:endParaRPr lang="en-US" alt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altLang="en-US" sz="2000" b="1" dirty="0" smtClean="0"/>
              <a:t>What is the result? </a:t>
            </a:r>
          </a:p>
          <a:p>
            <a:pPr>
              <a:buNone/>
            </a:pP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9223372036854775807</a:t>
            </a: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2147483647</a:t>
            </a: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 100</a:t>
            </a:r>
          </a:p>
          <a:p>
            <a:pPr>
              <a:buNone/>
            </a:pP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Exception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E. Error</a:t>
            </a: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en-US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428736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Points To Remember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Static import </a:t>
            </a:r>
            <a:r>
              <a:rPr lang="en-US" sz="2200" dirty="0" smtClean="0"/>
              <a:t>statements are written as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"import static" </a:t>
            </a:r>
            <a:r>
              <a:rPr lang="en-US" sz="2200" dirty="0" smtClean="0"/>
              <a:t>in code and not </a:t>
            </a:r>
            <a:r>
              <a:rPr lang="en-US" sz="2200" b="1" dirty="0" smtClean="0">
                <a:solidFill>
                  <a:srgbClr val="C00000"/>
                </a:solidFill>
              </a:rPr>
              <a:t>"static import".</a:t>
            </a:r>
          </a:p>
          <a:p>
            <a:endParaRPr lang="en-US" sz="2200" dirty="0" smtClean="0"/>
          </a:p>
          <a:p>
            <a:r>
              <a:rPr lang="en-US" sz="2200" dirty="0" smtClean="0"/>
              <a:t> If we import </a:t>
            </a:r>
            <a:r>
              <a:rPr lang="en-US" sz="2200" b="1" dirty="0" smtClean="0">
                <a:solidFill>
                  <a:srgbClr val="0070C0"/>
                </a:solidFill>
              </a:rPr>
              <a:t>two static fields </a:t>
            </a:r>
            <a:r>
              <a:rPr lang="en-US" sz="2200" dirty="0" smtClean="0"/>
              <a:t>with </a:t>
            </a:r>
            <a:r>
              <a:rPr lang="en-US" sz="2200" b="1" dirty="0" smtClean="0">
                <a:solidFill>
                  <a:srgbClr val="7030A0"/>
                </a:solidFill>
              </a:rPr>
              <a:t>same name </a:t>
            </a:r>
            <a:r>
              <a:rPr lang="en-US" sz="2200" b="1" dirty="0" smtClean="0">
                <a:solidFill>
                  <a:srgbClr val="00B050"/>
                </a:solidFill>
              </a:rPr>
              <a:t>explicitly</a:t>
            </a:r>
            <a:r>
              <a:rPr lang="en-US" sz="2200" dirty="0" smtClean="0"/>
              <a:t> e.g. </a:t>
            </a:r>
            <a:r>
              <a:rPr lang="en-US" sz="2200" b="1" dirty="0" err="1" smtClean="0">
                <a:solidFill>
                  <a:srgbClr val="C00000"/>
                </a:solidFill>
              </a:rPr>
              <a:t>Integer.MAX_VALUE</a:t>
            </a:r>
            <a:r>
              <a:rPr lang="en-US" sz="2200" dirty="0" smtClean="0"/>
              <a:t> and </a:t>
            </a:r>
            <a:r>
              <a:rPr lang="en-US" sz="2200" b="1" dirty="0" err="1" smtClean="0">
                <a:solidFill>
                  <a:srgbClr val="C00000"/>
                </a:solidFill>
              </a:rPr>
              <a:t>Long.MAX_VALUE</a:t>
            </a:r>
            <a:r>
              <a:rPr lang="en-US" sz="2200" dirty="0" smtClean="0"/>
              <a:t> then </a:t>
            </a:r>
            <a:r>
              <a:rPr lang="en-US" sz="2200" b="1" dirty="0" smtClean="0">
                <a:solidFill>
                  <a:srgbClr val="0070C0"/>
                </a:solidFill>
              </a:rPr>
              <a:t>Java</a:t>
            </a:r>
            <a:r>
              <a:rPr lang="en-US" sz="2200" dirty="0" smtClean="0"/>
              <a:t> will throw </a:t>
            </a:r>
            <a:r>
              <a:rPr lang="en-US" sz="2200" b="1" dirty="0" smtClean="0">
                <a:solidFill>
                  <a:srgbClr val="7030A0"/>
                </a:solidFill>
              </a:rPr>
              <a:t>compile time error</a:t>
            </a:r>
            <a:r>
              <a:rPr lang="en-US" sz="2200" dirty="0" smtClean="0"/>
              <a:t>. </a:t>
            </a:r>
          </a:p>
          <a:p>
            <a:endParaRPr lang="en-US" sz="2200" dirty="0" smtClean="0"/>
          </a:p>
          <a:p>
            <a:r>
              <a:rPr lang="en-US" sz="2200" dirty="0" smtClean="0"/>
              <a:t>But if other </a:t>
            </a:r>
            <a:r>
              <a:rPr lang="en-US" sz="2200" b="1" dirty="0" smtClean="0">
                <a:solidFill>
                  <a:srgbClr val="0070C0"/>
                </a:solidFill>
              </a:rPr>
              <a:t>static modifier </a:t>
            </a:r>
            <a:r>
              <a:rPr lang="en-US" sz="2200" dirty="0" smtClean="0"/>
              <a:t>is </a:t>
            </a:r>
            <a:r>
              <a:rPr lang="en-US" sz="2200" b="1" dirty="0" smtClean="0">
                <a:solidFill>
                  <a:srgbClr val="00B050"/>
                </a:solidFill>
              </a:rPr>
              <a:t>not imported explicitly  </a:t>
            </a:r>
            <a:r>
              <a:rPr lang="en-US" sz="2200" dirty="0" smtClean="0"/>
              <a:t>for ex. we have imported </a:t>
            </a:r>
            <a:r>
              <a:rPr lang="en-US" sz="2200" b="1" dirty="0" err="1" smtClean="0">
                <a:solidFill>
                  <a:srgbClr val="C00000"/>
                </a:solidFill>
              </a:rPr>
              <a:t>java.lang.Long</a:t>
            </a:r>
            <a:r>
              <a:rPr lang="en-US" sz="2200" b="1" dirty="0" smtClean="0">
                <a:solidFill>
                  <a:srgbClr val="C00000"/>
                </a:solidFill>
              </a:rPr>
              <a:t>.*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7030A0"/>
                </a:solidFill>
              </a:rPr>
              <a:t>MAX_VALUE</a:t>
            </a:r>
            <a:r>
              <a:rPr lang="en-US" sz="2200" dirty="0" smtClean="0"/>
              <a:t> will refer to </a:t>
            </a:r>
            <a:r>
              <a:rPr lang="en-US" sz="2200" b="1" dirty="0" err="1" smtClean="0">
                <a:solidFill>
                  <a:srgbClr val="C00000"/>
                </a:solidFill>
              </a:rPr>
              <a:t>Integer.MAX_VALUE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We can apply </a:t>
            </a:r>
            <a:r>
              <a:rPr lang="en-US" sz="2200" b="1" dirty="0" smtClean="0">
                <a:solidFill>
                  <a:srgbClr val="0070C0"/>
                </a:solidFill>
              </a:rPr>
              <a:t>static import statement </a:t>
            </a:r>
            <a:r>
              <a:rPr lang="en-US" sz="2200" dirty="0" smtClean="0"/>
              <a:t>not only on </a:t>
            </a:r>
            <a:r>
              <a:rPr lang="en-US" sz="2200" b="1" dirty="0" smtClean="0">
                <a:solidFill>
                  <a:srgbClr val="00B050"/>
                </a:solidFill>
              </a:rPr>
              <a:t>static fields </a:t>
            </a:r>
            <a:r>
              <a:rPr lang="en-US" sz="2200" dirty="0" smtClean="0"/>
              <a:t>but also on </a:t>
            </a:r>
            <a:r>
              <a:rPr lang="en-US" sz="2200" b="1" dirty="0" smtClean="0">
                <a:solidFill>
                  <a:srgbClr val="7030A0"/>
                </a:solidFill>
              </a:rPr>
              <a:t>static methods </a:t>
            </a:r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002060"/>
                </a:solidFill>
              </a:rPr>
              <a:t>Java.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Some Important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</a:rPr>
              <a:t>1. To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paint</a:t>
            </a:r>
            <a:r>
              <a:rPr lang="en-US" sz="2400" dirty="0" smtClean="0">
                <a:latin typeface="Calibri" pitchFamily="34" charset="0"/>
              </a:rPr>
              <a:t> basic </a:t>
            </a: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</a:rPr>
              <a:t>graphic</a:t>
            </a:r>
            <a:r>
              <a:rPr lang="en-US" sz="2400" dirty="0" smtClean="0">
                <a:latin typeface="Calibri" pitchFamily="34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</a:rPr>
              <a:t>images</a:t>
            </a:r>
            <a:r>
              <a:rPr lang="en-US" sz="2400" dirty="0" smtClean="0">
                <a:latin typeface="Calibri" pitchFamily="34" charset="0"/>
              </a:rPr>
              <a:t>, which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 </a:t>
            </a:r>
            <a:r>
              <a:rPr lang="en-US" sz="2400" dirty="0" smtClean="0">
                <a:latin typeface="Calibri" pitchFamily="34" charset="0"/>
              </a:rPr>
              <a:t>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</a:rPr>
              <a:t>java.awt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</a:rPr>
              <a:t>2.To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create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</a:rPr>
              <a:t>lightweight components </a:t>
            </a:r>
            <a:r>
              <a:rPr lang="en-US" sz="2400" dirty="0" smtClean="0">
                <a:latin typeface="Calibri" pitchFamily="34" charset="0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</a:rPr>
              <a:t>GUI</a:t>
            </a:r>
            <a:r>
              <a:rPr lang="en-US" sz="2400" dirty="0" smtClean="0">
                <a:latin typeface="Calibri" pitchFamily="34" charset="0"/>
              </a:rPr>
              <a:t> which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</a:t>
            </a:r>
            <a:r>
              <a:rPr lang="en-US" sz="2400" dirty="0" smtClean="0">
                <a:latin typeface="Calibri" pitchFamily="34" charset="0"/>
              </a:rPr>
              <a:t> 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alibri" pitchFamily="34" charset="0"/>
              </a:rPr>
              <a:t>java.swing</a:t>
            </a:r>
            <a:endParaRPr lang="en-US" sz="2400" b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</a:rPr>
              <a:t>3.To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utilize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</a:rPr>
              <a:t>data streams </a:t>
            </a:r>
            <a:r>
              <a:rPr lang="en-US" sz="2400" dirty="0" smtClean="0">
                <a:latin typeface="Calibri" pitchFamily="34" charset="0"/>
              </a:rPr>
              <a:t>which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</a:t>
            </a:r>
            <a:r>
              <a:rPr lang="en-US" sz="2400" dirty="0" smtClean="0">
                <a:latin typeface="Calibri" pitchFamily="34" charset="0"/>
              </a:rPr>
              <a:t> 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</a:rPr>
              <a:t>java.io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Some Important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300" dirty="0" smtClean="0">
                <a:latin typeface="Calibri" pitchFamily="34" charset="0"/>
              </a:rPr>
              <a:t>4. To </a:t>
            </a:r>
            <a:r>
              <a:rPr lang="en-US" sz="2300" b="1" dirty="0" smtClean="0">
                <a:solidFill>
                  <a:srgbClr val="C00000"/>
                </a:solidFill>
                <a:latin typeface="Calibri" pitchFamily="34" charset="0"/>
              </a:rPr>
              <a:t>develop </a:t>
            </a:r>
            <a:r>
              <a:rPr lang="en-US" sz="2300" dirty="0" smtClean="0">
                <a:latin typeface="Calibri" pitchFamily="34" charset="0"/>
              </a:rPr>
              <a:t>a </a:t>
            </a:r>
            <a:r>
              <a:rPr lang="en-US" sz="2300" b="1" dirty="0" smtClean="0">
                <a:solidFill>
                  <a:srgbClr val="0070C0"/>
                </a:solidFill>
                <a:latin typeface="Calibri" pitchFamily="34" charset="0"/>
              </a:rPr>
              <a:t>networking application </a:t>
            </a:r>
            <a:r>
              <a:rPr lang="en-US" sz="2300" dirty="0" smtClean="0">
                <a:latin typeface="Calibri" pitchFamily="34" charset="0"/>
              </a:rPr>
              <a:t>which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 </a:t>
            </a:r>
            <a:r>
              <a:rPr lang="en-US" sz="2300" dirty="0" smtClean="0">
                <a:latin typeface="Calibri" pitchFamily="34" charset="0"/>
              </a:rPr>
              <a:t>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</a:rPr>
              <a:t>java.net</a:t>
            </a:r>
          </a:p>
          <a:p>
            <a:pPr>
              <a:lnSpc>
                <a:spcPct val="90000"/>
              </a:lnSpc>
              <a:buNone/>
            </a:pPr>
            <a:endParaRPr lang="en-US" sz="23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300" dirty="0" smtClean="0">
                <a:latin typeface="Calibri" pitchFamily="34" charset="0"/>
              </a:rPr>
              <a:t>5.To </a:t>
            </a:r>
            <a:r>
              <a:rPr lang="en-US" sz="2300" b="1" dirty="0" smtClean="0">
                <a:solidFill>
                  <a:srgbClr val="C00000"/>
                </a:solidFill>
                <a:latin typeface="Calibri" pitchFamily="34" charset="0"/>
              </a:rPr>
              <a:t>work</a:t>
            </a:r>
            <a:r>
              <a:rPr lang="en-US" sz="2300" dirty="0" smtClean="0">
                <a:latin typeface="Calibri" pitchFamily="34" charset="0"/>
              </a:rPr>
              <a:t> with </a:t>
            </a:r>
            <a:r>
              <a:rPr lang="en-US" sz="2300" b="1" dirty="0" smtClean="0">
                <a:solidFill>
                  <a:srgbClr val="0070C0"/>
                </a:solidFill>
                <a:latin typeface="Calibri" pitchFamily="34" charset="0"/>
              </a:rPr>
              <a:t>collections framework </a:t>
            </a:r>
            <a:r>
              <a:rPr lang="en-US" sz="2300" dirty="0" smtClean="0">
                <a:latin typeface="Calibri" pitchFamily="34" charset="0"/>
              </a:rPr>
              <a:t>and </a:t>
            </a:r>
            <a:r>
              <a:rPr lang="en-US" sz="2300" b="1" dirty="0" smtClean="0">
                <a:solidFill>
                  <a:srgbClr val="002060"/>
                </a:solidFill>
                <a:latin typeface="Calibri" pitchFamily="34" charset="0"/>
              </a:rPr>
              <a:t>date-time facilities </a:t>
            </a:r>
            <a:r>
              <a:rPr lang="en-US" sz="2300" dirty="0" smtClean="0">
                <a:latin typeface="Calibri" pitchFamily="34" charset="0"/>
              </a:rPr>
              <a:t>which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</a:t>
            </a:r>
            <a:r>
              <a:rPr lang="en-US" sz="2300" dirty="0" smtClean="0">
                <a:latin typeface="Calibri" pitchFamily="34" charset="0"/>
              </a:rPr>
              <a:t> 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alibri" pitchFamily="34" charset="0"/>
              </a:rPr>
              <a:t>java.util</a:t>
            </a:r>
            <a:endParaRPr lang="en-US" sz="2300" b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3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300" dirty="0" smtClean="0">
                <a:latin typeface="Calibri" pitchFamily="34" charset="0"/>
              </a:rPr>
              <a:t>6.To </a:t>
            </a:r>
            <a:r>
              <a:rPr lang="en-US" sz="2300" b="1" dirty="0" smtClean="0">
                <a:solidFill>
                  <a:srgbClr val="C00000"/>
                </a:solidFill>
                <a:latin typeface="Calibri" pitchFamily="34" charset="0"/>
              </a:rPr>
              <a:t>work</a:t>
            </a:r>
            <a:r>
              <a:rPr lang="en-US" sz="2300" dirty="0" smtClean="0">
                <a:latin typeface="Calibri" pitchFamily="34" charset="0"/>
              </a:rPr>
              <a:t> with </a:t>
            </a:r>
            <a:r>
              <a:rPr lang="en-US" sz="2300" b="1" dirty="0" smtClean="0">
                <a:solidFill>
                  <a:srgbClr val="0070C0"/>
                </a:solidFill>
                <a:latin typeface="Calibri" pitchFamily="34" charset="0"/>
              </a:rPr>
              <a:t>core classes </a:t>
            </a:r>
            <a:r>
              <a:rPr lang="en-US" sz="2300" dirty="0" smtClean="0">
                <a:latin typeface="Calibri" pitchFamily="34" charset="0"/>
              </a:rPr>
              <a:t>which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</a:t>
            </a:r>
            <a:r>
              <a:rPr lang="en-US" sz="2300" dirty="0" smtClean="0">
                <a:latin typeface="Calibri" pitchFamily="34" charset="0"/>
              </a:rPr>
              <a:t> 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alibri" pitchFamily="34" charset="0"/>
              </a:rPr>
              <a:t>java.lang</a:t>
            </a:r>
            <a:endParaRPr lang="en-US" sz="2300" b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3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300" dirty="0" smtClean="0">
                <a:latin typeface="Calibri" pitchFamily="34" charset="0"/>
              </a:rPr>
              <a:t>7.To </a:t>
            </a:r>
            <a:r>
              <a:rPr lang="en-US" sz="2300" b="1" dirty="0" smtClean="0">
                <a:solidFill>
                  <a:srgbClr val="C00000"/>
                </a:solidFill>
                <a:latin typeface="Calibri" pitchFamily="34" charset="0"/>
              </a:rPr>
              <a:t>work</a:t>
            </a:r>
            <a:r>
              <a:rPr lang="en-US" sz="2300" dirty="0" smtClean="0">
                <a:latin typeface="Calibri" pitchFamily="34" charset="0"/>
              </a:rPr>
              <a:t> with </a:t>
            </a:r>
            <a:r>
              <a:rPr lang="en-US" sz="2300" b="1" dirty="0" smtClean="0">
                <a:solidFill>
                  <a:srgbClr val="0070C0"/>
                </a:solidFill>
                <a:latin typeface="Calibri" pitchFamily="34" charset="0"/>
              </a:rPr>
              <a:t>advance  </a:t>
            </a:r>
            <a:r>
              <a:rPr lang="en-US" sz="2300" dirty="0" smtClean="0">
                <a:solidFill>
                  <a:srgbClr val="0070C0"/>
                </a:solidFill>
                <a:latin typeface="Calibri" pitchFamily="34" charset="0"/>
              </a:rPr>
              <a:t>classes</a:t>
            </a:r>
            <a:r>
              <a:rPr lang="en-US" sz="2300" dirty="0" smtClean="0">
                <a:latin typeface="Calibri" pitchFamily="34" charset="0"/>
              </a:rPr>
              <a:t> which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 </a:t>
            </a:r>
            <a:r>
              <a:rPr lang="en-US" sz="2300" dirty="0" smtClean="0">
                <a:latin typeface="Calibri" pitchFamily="34" charset="0"/>
              </a:rPr>
              <a:t>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</a:rPr>
              <a:t>none , </a:t>
            </a:r>
            <a:r>
              <a:rPr lang="en-US" sz="2300" b="1" dirty="0" err="1" smtClean="0">
                <a:solidFill>
                  <a:srgbClr val="7030A0"/>
                </a:solidFill>
                <a:latin typeface="Calibri" pitchFamily="34" charset="0"/>
              </a:rPr>
              <a:t>inavlid</a:t>
            </a: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</a:rPr>
              <a:t> question!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Understanding Package Classes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includes </a:t>
            </a:r>
            <a:r>
              <a:rPr lang="en-US" sz="2400" b="1" dirty="0" smtClean="0">
                <a:solidFill>
                  <a:srgbClr val="C00000"/>
                </a:solidFill>
              </a:rPr>
              <a:t>224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packages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0070C0"/>
                </a:solidFill>
              </a:rPr>
              <a:t>Java SE 14 API </a:t>
            </a:r>
            <a:r>
              <a:rPr lang="en-US" sz="2400" dirty="0" smtClean="0"/>
              <a:t>containing </a:t>
            </a:r>
            <a:r>
              <a:rPr lang="en-US" sz="2400" b="1" dirty="0" smtClean="0">
                <a:solidFill>
                  <a:srgbClr val="C00000"/>
                </a:solidFill>
              </a:rPr>
              <a:t>4569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classes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Each </a:t>
            </a:r>
            <a:r>
              <a:rPr lang="en-US" sz="2400" b="1" dirty="0" smtClean="0">
                <a:solidFill>
                  <a:srgbClr val="7030A0"/>
                </a:solidFill>
              </a:rPr>
              <a:t>package</a:t>
            </a:r>
            <a:r>
              <a:rPr lang="en-US" sz="2400" dirty="0" smtClean="0"/>
              <a:t> has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specific focus</a:t>
            </a:r>
            <a:r>
              <a:rPr lang="en-US" sz="2400" dirty="0" smtClean="0"/>
              <a:t>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Fortunately</a:t>
            </a:r>
            <a:r>
              <a:rPr lang="en-US" sz="2400" dirty="0" smtClean="0"/>
              <a:t>, we need to be </a:t>
            </a:r>
            <a:r>
              <a:rPr lang="en-US" sz="2400" b="1" dirty="0" smtClean="0">
                <a:solidFill>
                  <a:srgbClr val="C00000"/>
                </a:solidFill>
              </a:rPr>
              <a:t>familiar with </a:t>
            </a:r>
            <a:r>
              <a:rPr lang="en-US" sz="2400" dirty="0" smtClean="0"/>
              <a:t>only a </a:t>
            </a:r>
            <a:r>
              <a:rPr lang="en-US" sz="2400" b="1" dirty="0" smtClean="0">
                <a:solidFill>
                  <a:srgbClr val="7030A0"/>
                </a:solidFill>
              </a:rPr>
              <a:t>few of them </a:t>
            </a:r>
            <a:r>
              <a:rPr lang="en-US" sz="2400" dirty="0" smtClean="0"/>
              <a:t>for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Interview</a:t>
            </a:r>
            <a:r>
              <a:rPr lang="en-US" sz="2400" dirty="0" smtClean="0"/>
              <a:t> . They are: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Java Utility API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b="1" dirty="0" smtClean="0">
                <a:solidFill>
                  <a:srgbClr val="C00000"/>
                </a:solidFill>
              </a:rPr>
              <a:t>Java Basic </a:t>
            </a:r>
            <a:r>
              <a:rPr lang="en-US" b="1" dirty="0" err="1" smtClean="0">
                <a:solidFill>
                  <a:srgbClr val="C00000"/>
                </a:solidFill>
              </a:rPr>
              <a:t>Input/Output</a:t>
            </a:r>
            <a:r>
              <a:rPr lang="en-US" b="1" dirty="0" smtClean="0">
                <a:solidFill>
                  <a:srgbClr val="C00000"/>
                </a:solidFill>
              </a:rPr>
              <a:t> API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b="1" dirty="0" smtClean="0">
                <a:solidFill>
                  <a:srgbClr val="7030A0"/>
                </a:solidFill>
              </a:rPr>
              <a:t>Java Networking API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   T</a:t>
            </a:r>
            <a:r>
              <a:rPr lang="en-US" altLang="en-US" b="1" dirty="0" smtClean="0">
                <a:solidFill>
                  <a:srgbClr val="002060"/>
                </a:solidFill>
              </a:rPr>
              <a:t>he </a:t>
            </a:r>
            <a:r>
              <a:rPr lang="en-US" altLang="en-US" b="1" dirty="0" smtClean="0">
                <a:solidFill>
                  <a:srgbClr val="002060"/>
                </a:solidFill>
              </a:rPr>
              <a:t>Core </a:t>
            </a:r>
            <a:r>
              <a:rPr lang="en-US" altLang="en-US" b="1" dirty="0" smtClean="0">
                <a:solidFill>
                  <a:srgbClr val="002060"/>
                </a:solidFill>
              </a:rPr>
              <a:t>Java Language API. 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java.util</a:t>
            </a:r>
            <a:r>
              <a:rPr lang="en-US" sz="3200" b="1" dirty="0" smtClean="0"/>
              <a:t> Package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Java Utilities API </a:t>
            </a:r>
            <a:r>
              <a:rPr lang="en-US" sz="2400" dirty="0" smtClean="0"/>
              <a:t>is contained in the package </a:t>
            </a:r>
            <a:r>
              <a:rPr lang="en-US" sz="2400" b="1" dirty="0" err="1" smtClean="0">
                <a:solidFill>
                  <a:srgbClr val="C00000"/>
                </a:solidFill>
              </a:rPr>
              <a:t>java.util</a:t>
            </a:r>
            <a:r>
              <a:rPr lang="en-US" sz="2400" dirty="0" smtClean="0">
                <a:solidFill>
                  <a:srgbClr val="C00000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0070C0"/>
                </a:solidFill>
              </a:rPr>
              <a:t>API</a:t>
            </a:r>
            <a:r>
              <a:rPr lang="en-US" sz="2400" dirty="0" smtClean="0"/>
              <a:t> provides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functionality</a:t>
            </a:r>
            <a:r>
              <a:rPr lang="en-US" sz="2400" dirty="0" smtClean="0"/>
              <a:t> for a </a:t>
            </a:r>
            <a:r>
              <a:rPr lang="en-US" sz="2400" b="1" dirty="0" smtClean="0">
                <a:solidFill>
                  <a:srgbClr val="7030A0"/>
                </a:solidFill>
              </a:rPr>
              <a:t>variety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C00000"/>
                </a:solidFill>
              </a:rPr>
              <a:t>utility classes</a:t>
            </a:r>
            <a:r>
              <a:rPr lang="en-US" sz="2400" dirty="0" smtClean="0"/>
              <a:t>.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API’s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key classes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B050"/>
                </a:solidFill>
              </a:rPr>
              <a:t>interfaces</a:t>
            </a:r>
            <a:r>
              <a:rPr lang="en-US" sz="2400" dirty="0" smtClean="0"/>
              <a:t> can be </a:t>
            </a:r>
            <a:r>
              <a:rPr lang="en-US" sz="2400" b="1" dirty="0" smtClean="0">
                <a:solidFill>
                  <a:srgbClr val="C00000"/>
                </a:solidFill>
              </a:rPr>
              <a:t>divided into </a:t>
            </a:r>
            <a:r>
              <a:rPr lang="en-US" sz="2400" dirty="0" smtClean="0"/>
              <a:t>several categories.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java.util</a:t>
            </a:r>
            <a:r>
              <a:rPr lang="en-US" sz="3200" b="1" dirty="0" smtClean="0"/>
              <a:t> Package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Categories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C00000"/>
                </a:solidFill>
              </a:rPr>
              <a:t>classes </a:t>
            </a:r>
            <a:r>
              <a:rPr lang="en-US" sz="2400" dirty="0" smtClean="0"/>
              <a:t>that may be seen on the </a:t>
            </a:r>
            <a:r>
              <a:rPr lang="en-US" sz="2400" b="1" u="sng" dirty="0" smtClean="0">
                <a:solidFill>
                  <a:srgbClr val="7030A0"/>
                </a:solidFill>
              </a:rPr>
              <a:t>interview</a:t>
            </a:r>
            <a:r>
              <a:rPr lang="en-US" sz="2400" dirty="0" smtClean="0"/>
              <a:t> include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Java Collections Framework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date and time facilities</a:t>
            </a:r>
            <a:r>
              <a:rPr lang="en-US" sz="2400" dirty="0" smtClean="0"/>
              <a:t> and some </a:t>
            </a:r>
            <a:r>
              <a:rPr lang="en-US" sz="2400" b="1" dirty="0" smtClean="0">
                <a:solidFill>
                  <a:srgbClr val="00B050"/>
                </a:solidFill>
              </a:rPr>
              <a:t>miscellaneous utility classes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Of these categories,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Java Collections Framework </a:t>
            </a:r>
            <a:r>
              <a:rPr lang="en-US" sz="2400" dirty="0" smtClean="0"/>
              <a:t>pulls the </a:t>
            </a:r>
            <a:r>
              <a:rPr lang="en-US" sz="2400" b="1" dirty="0" smtClean="0">
                <a:solidFill>
                  <a:srgbClr val="7030A0"/>
                </a:solidFill>
              </a:rPr>
              <a:t>most weight </a:t>
            </a:r>
            <a:r>
              <a:rPr lang="en-US" sz="2400" dirty="0" smtClean="0"/>
              <a:t>since it is </a:t>
            </a:r>
            <a:r>
              <a:rPr lang="en-US" sz="2400" b="1" dirty="0" smtClean="0">
                <a:solidFill>
                  <a:srgbClr val="00B050"/>
                </a:solidFill>
              </a:rPr>
              <a:t>frequently used </a:t>
            </a:r>
            <a:r>
              <a:rPr lang="en-US" sz="2400" dirty="0" smtClean="0"/>
              <a:t>and provides the </a:t>
            </a:r>
            <a:r>
              <a:rPr lang="en-US" sz="2400" b="1" dirty="0" smtClean="0">
                <a:solidFill>
                  <a:srgbClr val="002060"/>
                </a:solidFill>
              </a:rPr>
              <a:t>fundamental data structures </a:t>
            </a:r>
            <a:r>
              <a:rPr lang="en-US" sz="2400" dirty="0" smtClean="0"/>
              <a:t>necessary to build </a:t>
            </a:r>
            <a:r>
              <a:rPr lang="en-US" sz="2400" b="1" dirty="0" smtClean="0">
                <a:solidFill>
                  <a:srgbClr val="0070C0"/>
                </a:solidFill>
              </a:rPr>
              <a:t>valuable Java applications.</a:t>
            </a:r>
            <a:endParaRPr lang="en-US" alt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Useful Types Of </a:t>
            </a:r>
            <a:r>
              <a:rPr lang="en-US" sz="3200" b="1" dirty="0" smtClean="0">
                <a:solidFill>
                  <a:srgbClr val="C00000"/>
                </a:solidFill>
              </a:rPr>
              <a:t>Collections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50825" y="2379356"/>
          <a:ext cx="8713788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4596"/>
                <a:gridCol w="2904596"/>
                <a:gridCol w="29045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Interface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Implementation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List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ArrayList,LinkedList</a:t>
                      </a:r>
                      <a:r>
                        <a:rPr lang="en-US" sz="2000" b="1" dirty="0" smtClean="0"/>
                        <a:t>,</a:t>
                      </a:r>
                    </a:p>
                    <a:p>
                      <a:r>
                        <a:rPr lang="en-US" sz="2000" b="1" dirty="0" smtClean="0"/>
                        <a:t>Vector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Allows positional access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HashSet,TreeSet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Allows to maintain </a:t>
                      </a:r>
                      <a:r>
                        <a:rPr lang="en-US" sz="2000" b="1" dirty="0" err="1" smtClean="0"/>
                        <a:t>uniquenes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Map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HashMap,TreeMap</a:t>
                      </a:r>
                      <a:r>
                        <a:rPr lang="en-US" sz="2000" b="1" dirty="0" smtClean="0"/>
                        <a:t>,</a:t>
                      </a:r>
                    </a:p>
                    <a:p>
                      <a:r>
                        <a:rPr lang="en-US" sz="2000" b="1" dirty="0" err="1" smtClean="0"/>
                        <a:t>Hashtable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Maps</a:t>
                      </a:r>
                      <a:r>
                        <a:rPr lang="en-US" sz="2000" b="1" baseline="0" dirty="0" smtClean="0"/>
                        <a:t> keys to value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Useful </a:t>
            </a:r>
            <a:r>
              <a:rPr lang="en-US" sz="3200" b="1" dirty="0" smtClean="0">
                <a:solidFill>
                  <a:srgbClr val="C00000"/>
                </a:solidFill>
              </a:rPr>
              <a:t>Utility</a:t>
            </a:r>
            <a:r>
              <a:rPr lang="en-US" sz="3200" b="1" dirty="0" smtClean="0"/>
              <a:t> Classes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getfile (2)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42844" y="1357298"/>
            <a:ext cx="8858312" cy="513182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 Of Calendar Class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java.util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.*;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class Calendar1 {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public static void main(String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{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    Calendar c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Calendar.getInstance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   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("The Current Date is:"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c.getTime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());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}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</p:txBody>
      </p:sp>
      <p:pic>
        <p:nvPicPr>
          <p:cNvPr id="8" name="Picture 7" descr="calendar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34" y="5715016"/>
            <a:ext cx="8745222" cy="35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A Package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Package</a:t>
            </a:r>
            <a:r>
              <a:rPr lang="en-US" sz="2400" dirty="0" smtClean="0"/>
              <a:t> is an  </a:t>
            </a:r>
            <a:r>
              <a:rPr lang="en-US" sz="2400" b="1" dirty="0" smtClean="0">
                <a:solidFill>
                  <a:srgbClr val="7030A0"/>
                </a:solidFill>
              </a:rPr>
              <a:t>organized collection </a:t>
            </a:r>
            <a:r>
              <a:rPr lang="en-US" sz="2400" dirty="0" smtClean="0"/>
              <a:t>of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related types. 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Related types  </a:t>
            </a:r>
            <a:r>
              <a:rPr lang="en-US" sz="2400" dirty="0" smtClean="0"/>
              <a:t>means </a:t>
            </a:r>
            <a:r>
              <a:rPr lang="en-US" sz="2400" b="1" dirty="0" smtClean="0">
                <a:solidFill>
                  <a:srgbClr val="0070C0"/>
                </a:solidFill>
              </a:rPr>
              <a:t>classes</a:t>
            </a:r>
            <a:r>
              <a:rPr lang="en-US" sz="2400" b="1" dirty="0" smtClean="0"/>
              <a:t>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interfaces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enums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b="1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b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7030A0"/>
                </a:solidFill>
              </a:rPr>
              <a:t>Packaging </a:t>
            </a:r>
            <a:r>
              <a:rPr lang="en-US" altLang="en-US" sz="2400" dirty="0" smtClean="0"/>
              <a:t>is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encouraged </a:t>
            </a:r>
            <a:r>
              <a:rPr lang="en-US" altLang="en-US" sz="2400" dirty="0" smtClean="0"/>
              <a:t>by </a:t>
            </a:r>
            <a:r>
              <a:rPr lang="en-US" alt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Java coding standards </a:t>
            </a:r>
            <a:r>
              <a:rPr lang="en-US" altLang="en-US" sz="2400" dirty="0" smtClean="0"/>
              <a:t>to 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decrease </a:t>
            </a:r>
            <a:r>
              <a:rPr lang="en-US" altLang="en-US" sz="2400" dirty="0" smtClean="0"/>
              <a:t>the </a:t>
            </a:r>
            <a:r>
              <a:rPr lang="en-US" altLang="en-US" sz="2400" b="1" dirty="0" smtClean="0">
                <a:solidFill>
                  <a:schemeClr val="accent1"/>
                </a:solidFill>
              </a:rPr>
              <a:t>likelihood </a:t>
            </a:r>
            <a:r>
              <a:rPr lang="en-US" altLang="en-US" sz="2400" dirty="0" smtClean="0"/>
              <a:t>of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classes colliding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 Of Calendar Class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java.util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.*;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class CalenDarDemo2 {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public static void main(String[]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{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 Calendar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calendar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Calendar.getInstance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("Current Calendar's Year: " + 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calendar.get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Calendar.YEAR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("Current Calendar's Day: " + 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calendar.get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Calendar.DATE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("Current MINUTE: " + 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calendar.get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Calendar.MINUTE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("Current SECOND: " + 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calendar.get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Calendar.SECOND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}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</p:txBody>
      </p:sp>
      <p:pic>
        <p:nvPicPr>
          <p:cNvPr id="8" name="Picture 7" descr="calendar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72140"/>
            <a:ext cx="4865517" cy="781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 Of </a:t>
            </a:r>
            <a:r>
              <a:rPr lang="en-US" sz="3200" b="1" dirty="0" err="1" smtClean="0"/>
              <a:t>TimeZone</a:t>
            </a:r>
            <a:r>
              <a:rPr lang="en-US" sz="3200" b="1" dirty="0" smtClean="0"/>
              <a:t> Class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java.util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.*;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class TimeZoneExample1 {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public static void main( 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 ){    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String[] id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TimeZone.getAvailableIDs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();   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("In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TimeZone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class available Ids are: ");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for 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=0;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id.length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++){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(id[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]);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}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} 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 </a:t>
            </a:r>
            <a:r>
              <a:rPr lang="en-US" sz="3200" b="1" dirty="0" smtClean="0"/>
              <a:t>Of </a:t>
            </a:r>
            <a:r>
              <a:rPr lang="en-US" sz="3200" b="1" dirty="0" err="1" smtClean="0"/>
              <a:t>TimeZone</a:t>
            </a:r>
            <a:r>
              <a:rPr lang="en-US" sz="3200" b="1" dirty="0" smtClean="0"/>
              <a:t> </a:t>
            </a:r>
            <a:r>
              <a:rPr lang="en-US" sz="3200" b="1" dirty="0" smtClean="0"/>
              <a:t>Class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</p:txBody>
      </p:sp>
      <p:pic>
        <p:nvPicPr>
          <p:cNvPr id="8" name="Picture 7" descr="calendar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1" y="2000240"/>
            <a:ext cx="6581353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 </a:t>
            </a:r>
            <a:r>
              <a:rPr lang="en-US" sz="3200" b="1" dirty="0" smtClean="0"/>
              <a:t>Of </a:t>
            </a:r>
            <a:r>
              <a:rPr lang="en-US" sz="3200" b="1" dirty="0" err="1" smtClean="0"/>
              <a:t>TimeZone</a:t>
            </a:r>
            <a:r>
              <a:rPr lang="en-US" sz="3200" b="1" dirty="0" smtClean="0"/>
              <a:t> </a:t>
            </a:r>
            <a:r>
              <a:rPr lang="en-US" sz="3200" b="1" dirty="0" smtClean="0"/>
              <a:t>Class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java.util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.*;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class TimeZoneExample2 {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public static void main( 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 ){    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     Calendar 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</a:t>
            </a:r>
            <a:r>
              <a:rPr lang="en-IN" sz="2400" b="1" dirty="0" smtClean="0">
                <a:solidFill>
                  <a:srgbClr val="002060"/>
                </a:solidFill>
              </a:rPr>
              <a:t> = 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Calendar.getInstance</a:t>
            </a:r>
            <a:r>
              <a:rPr lang="en-IN" sz="2400" b="1" dirty="0" smtClean="0">
                <a:solidFill>
                  <a:srgbClr val="002060"/>
                </a:solidFill>
              </a:rPr>
              <a:t>();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("Current hour in India = " + 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calendar.get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Calendar.HOUR_OF_DAY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fontAlgn="base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400" b="1" dirty="0" err="1" smtClean="0">
                <a:solidFill>
                  <a:srgbClr val="0070C0"/>
                </a:solidFill>
              </a:rPr>
              <a:t>TimeZone</a:t>
            </a:r>
            <a:r>
              <a:rPr lang="en-IN" sz="2400" b="1" dirty="0" smtClean="0">
                <a:solidFill>
                  <a:srgbClr val="0070C0"/>
                </a:solidFill>
              </a:rPr>
              <a:t> timeZone1 = </a:t>
            </a:r>
            <a:r>
              <a:rPr lang="en-IN" sz="2400" b="1" dirty="0" err="1" smtClean="0">
                <a:solidFill>
                  <a:srgbClr val="0070C0"/>
                </a:solidFill>
              </a:rPr>
              <a:t>TimeZone.getTimeZone</a:t>
            </a:r>
            <a:r>
              <a:rPr lang="en-IN" sz="2400" b="1" dirty="0" smtClean="0">
                <a:solidFill>
                  <a:srgbClr val="0070C0"/>
                </a:solidFill>
              </a:rPr>
              <a:t>("America/</a:t>
            </a:r>
            <a:r>
              <a:rPr lang="en-IN" sz="2400" b="1" dirty="0" err="1" smtClean="0">
                <a:solidFill>
                  <a:srgbClr val="0070C0"/>
                </a:solidFill>
              </a:rPr>
              <a:t>New_York</a:t>
            </a:r>
            <a:r>
              <a:rPr lang="en-IN" sz="2400" b="1" dirty="0" smtClean="0">
                <a:solidFill>
                  <a:srgbClr val="0070C0"/>
                </a:solidFill>
              </a:rPr>
              <a:t>");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    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calendar.setTimeZone</a:t>
            </a:r>
            <a:r>
              <a:rPr lang="en-IN" sz="2400" b="1" dirty="0" smtClean="0">
                <a:solidFill>
                  <a:srgbClr val="002060"/>
                </a:solidFill>
              </a:rPr>
              <a:t>(timeZone1);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("Current hour in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NewYork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= " + 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calendar.get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Calendar.HOUR_OF_DAY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}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</p:txBody>
      </p:sp>
      <p:pic>
        <p:nvPicPr>
          <p:cNvPr id="8" name="Picture 7" descr="calendar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786454"/>
            <a:ext cx="4865517" cy="57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Useful </a:t>
            </a:r>
            <a:r>
              <a:rPr lang="en-US" sz="3200" b="1" dirty="0" smtClean="0">
                <a:solidFill>
                  <a:srgbClr val="C00000"/>
                </a:solidFill>
              </a:rPr>
              <a:t>I/O</a:t>
            </a:r>
            <a:r>
              <a:rPr lang="en-US" sz="3200" b="1" dirty="0" smtClean="0"/>
              <a:t> Classes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getfile (3)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14282" y="1428736"/>
            <a:ext cx="8786874" cy="492922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Useful </a:t>
            </a:r>
            <a:r>
              <a:rPr lang="en-US" sz="3200" b="1" dirty="0" smtClean="0">
                <a:solidFill>
                  <a:srgbClr val="C00000"/>
                </a:solidFill>
              </a:rPr>
              <a:t>Networking</a:t>
            </a:r>
            <a:r>
              <a:rPr lang="en-US" sz="3200" b="1" dirty="0" smtClean="0"/>
              <a:t> Classes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getfile (4)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90364" y="1428736"/>
            <a:ext cx="8739354" cy="492922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en-US" sz="1600" b="1" dirty="0" smtClean="0"/>
              <a:t>Which import statement will allow for the import of the </a:t>
            </a:r>
            <a:r>
              <a:rPr lang="en-US" altLang="en-US" sz="1600" b="1" dirty="0" err="1" smtClean="0"/>
              <a:t>HashMap</a:t>
            </a:r>
            <a:r>
              <a:rPr lang="en-US" altLang="en-US" sz="1600" b="1" dirty="0" smtClean="0"/>
              <a:t> class?</a:t>
            </a:r>
          </a:p>
          <a:p>
            <a:pPr marL="342900" indent="-342900"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A.   import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java.util.HashMap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B.   import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Java.util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C.   import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java.util.HashMap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D.   import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java.util.hashMap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sz="1600" b="1" u="sng" dirty="0" smtClean="0">
                <a:solidFill>
                  <a:srgbClr val="002060"/>
                </a:solidFill>
              </a:rPr>
              <a:t>Correct Answer:</a:t>
            </a:r>
            <a:r>
              <a:rPr lang="en-US" sz="1600" b="1" u="sng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A 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sz="1600" b="1" dirty="0" smtClean="0"/>
              <a:t>2 . </a:t>
            </a:r>
            <a:r>
              <a:rPr lang="en-US" altLang="en-US" sz="1600" b="1" dirty="0" smtClean="0"/>
              <a:t>Which statement would designate that your file belongs in the package </a:t>
            </a:r>
          </a:p>
          <a:p>
            <a:pPr>
              <a:buNone/>
            </a:pPr>
            <a:r>
              <a:rPr lang="en-US" sz="1600" b="1" dirty="0" smtClean="0"/>
              <a:t>      </a:t>
            </a:r>
            <a:r>
              <a:rPr lang="en-US" altLang="en-US" sz="1600" b="1" dirty="0" err="1" smtClean="0"/>
              <a:t>in.scabhopal.utilities</a:t>
            </a:r>
            <a:r>
              <a:rPr lang="en-US" altLang="en-US" sz="1600" b="1" dirty="0" smtClean="0"/>
              <a:t>?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A.   pack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in.scabhopal.utilities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B.   package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In.scabhopal.utilities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.*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C.   package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in.scabhopal.utilities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D.   package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in.scabhopal.utilities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sz="1600" b="1" u="sng" dirty="0" smtClean="0">
                <a:solidFill>
                  <a:srgbClr val="002060"/>
                </a:solidFill>
              </a:rPr>
              <a:t>Correct Answer: </a:t>
            </a:r>
            <a:r>
              <a:rPr lang="en-US" sz="1600" b="1" dirty="0" smtClean="0">
                <a:solidFill>
                  <a:srgbClr val="C00000"/>
                </a:solidFill>
              </a:rPr>
              <a:t>D</a:t>
            </a:r>
            <a:endParaRPr lang="en-US" alt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3</a:t>
            </a:r>
            <a:r>
              <a:rPr lang="en-US" altLang="en-US" sz="1600" b="1" dirty="0" smtClean="0"/>
              <a:t>.  Which of the following is the only Java package that is imported by default?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A.   java.awt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B.  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java.lang</a:t>
            </a:r>
            <a:endParaRPr lang="en-US" alt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C.  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java.util</a:t>
            </a:r>
            <a:endParaRPr lang="en-US" alt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D.   java.io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u="sng" dirty="0" smtClean="0">
                <a:solidFill>
                  <a:srgbClr val="002060"/>
                </a:solidFill>
              </a:rPr>
              <a:t>Correct Answer: </a:t>
            </a:r>
            <a:r>
              <a:rPr lang="en-US" sz="1600" b="1" dirty="0" smtClean="0">
                <a:solidFill>
                  <a:srgbClr val="C00000"/>
                </a:solidFill>
              </a:rPr>
              <a:t>B 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sz="1600" b="1" dirty="0" smtClean="0"/>
              <a:t>4. </a:t>
            </a:r>
            <a:r>
              <a:rPr lang="en-US" altLang="en-US" sz="1600" b="1" dirty="0" smtClean="0"/>
              <a:t>What Java-related features are new to J2SE 5.0?(Choose all that apply)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A.   Static imports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B.   package and import statements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C.  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Autoboxing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unboxing</a:t>
            </a:r>
            <a:endParaRPr lang="en-US" alt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D.   The enhanced for loop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u="sng" dirty="0" smtClean="0">
                <a:solidFill>
                  <a:srgbClr val="002060"/>
                </a:solidFill>
              </a:rPr>
              <a:t>Correct Answer</a:t>
            </a:r>
            <a:r>
              <a:rPr lang="en-US" sz="1600" b="1" dirty="0" smtClean="0"/>
              <a:t>:</a:t>
            </a:r>
            <a:r>
              <a:rPr lang="en-US" sz="1600" b="1" dirty="0" smtClean="0">
                <a:solidFill>
                  <a:srgbClr val="C00000"/>
                </a:solidFill>
              </a:rPr>
              <a:t> A,C,D</a:t>
            </a:r>
            <a:endParaRPr lang="en-US" alt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5. </a:t>
            </a:r>
            <a:r>
              <a:rPr lang="en-US" altLang="en-US" sz="1600" b="1" dirty="0" smtClean="0"/>
              <a:t>The Java Basic I/O API contains what types of classes and interfaces?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A.   Internationalization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B.   RMI and JDBC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C.   Data streams, serialization, and file system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D.   Collection API and data streams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u="sng" dirty="0" smtClean="0">
                <a:solidFill>
                  <a:srgbClr val="002060"/>
                </a:solidFill>
              </a:rPr>
              <a:t>Correct Answer: </a:t>
            </a:r>
            <a:r>
              <a:rPr lang="en-US" sz="1600" b="1" dirty="0" smtClean="0">
                <a:solidFill>
                  <a:srgbClr val="C00000"/>
                </a:solidFill>
              </a:rPr>
              <a:t>C 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sz="1600" b="1" dirty="0" smtClean="0"/>
              <a:t>6. </a:t>
            </a:r>
            <a:r>
              <a:rPr lang="en-US" altLang="en-US" sz="1600" b="1" dirty="0" smtClean="0"/>
              <a:t>Which package contains the Java Collections Framework?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A.   java.io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B.   java.net</a:t>
            </a: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C.  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java.util</a:t>
            </a:r>
            <a:endParaRPr lang="en-US" alt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D.   </a:t>
            </a:r>
            <a:r>
              <a:rPr lang="en-US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java.utils</a:t>
            </a:r>
            <a:endParaRPr lang="en-US" alt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u="sng" dirty="0" smtClean="0">
                <a:solidFill>
                  <a:srgbClr val="002060"/>
                </a:solidFill>
              </a:rPr>
              <a:t>Correct Answer: </a:t>
            </a:r>
            <a:r>
              <a:rPr lang="en-US" sz="1600" b="1" u="sng" dirty="0" smtClean="0">
                <a:solidFill>
                  <a:srgbClr val="C00000"/>
                </a:solidFill>
              </a:rPr>
              <a:t>C</a:t>
            </a:r>
            <a:endParaRPr lang="en-US" altLang="en-US" sz="1600" b="1" u="sng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600" b="1" dirty="0" smtClean="0"/>
              <a:t>7. Which of the following statements about the default </a:t>
            </a:r>
            <a:r>
              <a:rPr lang="en-IN" sz="1600" b="1" dirty="0" smtClean="0"/>
              <a:t>package </a:t>
            </a:r>
            <a:r>
              <a:rPr lang="en-IN" sz="1600" b="1" u="sng" dirty="0" smtClean="0">
                <a:solidFill>
                  <a:srgbClr val="C00000"/>
                </a:solidFill>
              </a:rPr>
              <a:t>ARE </a:t>
            </a:r>
            <a:r>
              <a:rPr lang="en-IN" sz="1600" b="1" dirty="0" smtClean="0"/>
              <a:t>true</a:t>
            </a:r>
            <a:r>
              <a:rPr lang="en-IN" sz="1600" b="1" dirty="0" smtClean="0"/>
              <a:t>.</a:t>
            </a:r>
          </a:p>
          <a:p>
            <a:pPr>
              <a:buNone/>
            </a:pPr>
            <a:r>
              <a:rPr lang="en-IN" sz="1600" b="1" dirty="0" smtClean="0"/>
              <a:t> 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A.  You cannot import a class from the default package.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B.  A class in the default package can only be used by other classes in the default package.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C.  A class in the default package can be imported into classes in non-default packages.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D.  A class in the default package can import classes in non-default packages.</a:t>
            </a:r>
          </a:p>
          <a:p>
            <a:pPr>
              <a:buNone/>
            </a:pPr>
            <a:r>
              <a:rPr lang="en-US" altLang="en-US" sz="1600" b="1" u="sng" dirty="0" smtClean="0">
                <a:solidFill>
                  <a:srgbClr val="002060"/>
                </a:solidFill>
              </a:rPr>
              <a:t>Correct Answer:</a:t>
            </a:r>
            <a:r>
              <a:rPr lang="en-US" altLang="en-US" sz="1600" b="1" dirty="0" smtClean="0">
                <a:solidFill>
                  <a:srgbClr val="C00000"/>
                </a:solidFill>
              </a:rPr>
              <a:t> A,B,D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altLang="en-US" sz="1600" b="1" dirty="0" smtClean="0"/>
              <a:t>8. </a:t>
            </a:r>
            <a:r>
              <a:rPr lang="en-IN" sz="1600" b="1" dirty="0" smtClean="0"/>
              <a:t>Consider the following code snippet:</a:t>
            </a:r>
          </a:p>
          <a:p>
            <a:pPr>
              <a:buNone/>
            </a:pPr>
            <a:r>
              <a:rPr lang="en-IN" sz="1600" b="1" dirty="0" smtClean="0"/>
              <a:t> 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1. 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2.  public class Storage {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3.      public static void main(String[]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4.         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MAX_VALUE;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5.      }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6.  }</a:t>
            </a:r>
          </a:p>
          <a:p>
            <a:pPr>
              <a:buNone/>
            </a:pPr>
            <a:r>
              <a:rPr lang="en-IN" sz="1600" b="1" dirty="0" smtClean="0"/>
              <a:t>What do you have to insert into line 1 so you can use the static field MAX_VALUE of the Integer class?</a:t>
            </a:r>
          </a:p>
          <a:p>
            <a:pPr>
              <a:buNone/>
            </a:pPr>
            <a:r>
              <a:rPr lang="en-IN" sz="1600" b="1" smtClean="0"/>
              <a:t> </a:t>
            </a:r>
            <a:r>
              <a:rPr lang="en-IN" sz="1600" b="1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.  import static </a:t>
            </a:r>
            <a:r>
              <a:rPr lang="en-IN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java.lang.Integer.MAX_VALUE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;.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B.  import static </a:t>
            </a:r>
            <a:r>
              <a:rPr lang="en-IN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java.lang.Integer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C.  import </a:t>
            </a:r>
            <a:r>
              <a:rPr lang="en-IN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java.lang.Integer.MAX_VALUE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D.  import </a:t>
            </a:r>
            <a:r>
              <a:rPr lang="en-IN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java.lang.Integer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altLang="en-US" sz="1600" b="1" u="sng" dirty="0" smtClean="0">
                <a:solidFill>
                  <a:srgbClr val="002060"/>
                </a:solidFill>
              </a:rPr>
              <a:t>Correct Answer: </a:t>
            </a:r>
            <a:r>
              <a:rPr lang="en-US" altLang="en-US" sz="1600" b="1" dirty="0" smtClean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Key Benefits Of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Code reuse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Maintainability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7030A0"/>
                </a:solidFill>
              </a:rPr>
              <a:t>Object-oriented principle of </a:t>
            </a:r>
            <a:r>
              <a:rPr lang="en-US" sz="2400" b="1" dirty="0" smtClean="0">
                <a:solidFill>
                  <a:srgbClr val="C00000"/>
                </a:solidFill>
              </a:rPr>
              <a:t>encapsulation</a:t>
            </a:r>
            <a:r>
              <a:rPr lang="en-US" sz="2400" b="1" dirty="0" smtClean="0">
                <a:solidFill>
                  <a:srgbClr val="7030A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modularity</a:t>
            </a:r>
            <a:r>
              <a:rPr lang="en-US" sz="2400" b="1" dirty="0" smtClean="0">
                <a:solidFill>
                  <a:srgbClr val="7030A0"/>
                </a:solidFill>
              </a:rPr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9.</a:t>
            </a:r>
            <a:r>
              <a:rPr lang="en-IN" sz="1600" b="1" dirty="0" smtClean="0"/>
              <a:t> Given</a:t>
            </a:r>
          </a:p>
          <a:p>
            <a:pPr>
              <a:buNone/>
            </a:pPr>
            <a:r>
              <a:rPr lang="en-IN" sz="1600" b="1" dirty="0" smtClean="0"/>
              <a:t> 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1.  package test;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2.  ...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3.  public class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MathUtil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4.      double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twoPis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PI * 2;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5.  }</a:t>
            </a:r>
          </a:p>
          <a:p>
            <a:pPr>
              <a:buNone/>
            </a:pPr>
            <a:r>
              <a:rPr lang="en-IN" sz="1600" b="1" dirty="0" smtClean="0"/>
              <a:t>To prevent line 4 from causing a compile error, which line must be inserted into line 2?</a:t>
            </a:r>
          </a:p>
          <a:p>
            <a:pPr>
              <a:buNone/>
            </a:pPr>
            <a:r>
              <a:rPr lang="en-IN" sz="1600" b="1" dirty="0" smtClean="0"/>
              <a:t> 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A.  import static </a:t>
            </a:r>
            <a:r>
              <a:rPr lang="en-IN" sz="1600" b="1" dirty="0" err="1" smtClean="0">
                <a:solidFill>
                  <a:schemeClr val="accent5">
                    <a:lumMod val="50000"/>
                  </a:schemeClr>
                </a:solidFill>
              </a:rPr>
              <a:t>Math.PI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;.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B.  import static </a:t>
            </a:r>
            <a:r>
              <a:rPr lang="en-IN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java.lang.Math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C.  import static </a:t>
            </a:r>
            <a:r>
              <a:rPr lang="en-IN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java.lang.Math.PI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D.  import </a:t>
            </a:r>
            <a:r>
              <a:rPr lang="en-IN" sz="1600" b="1" dirty="0" err="1" smtClean="0">
                <a:solidFill>
                  <a:schemeClr val="accent5">
                    <a:lumMod val="50000"/>
                  </a:schemeClr>
                </a:solidFill>
              </a:rPr>
              <a:t>java.lang.Math.PI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endParaRPr lang="en-US" altLang="en-US" sz="1600" b="1" dirty="0" smtClean="0"/>
          </a:p>
          <a:p>
            <a:pPr>
              <a:buNone/>
            </a:pPr>
            <a:r>
              <a:rPr lang="en-US" altLang="en-US" sz="1600" b="1" u="sng" dirty="0" smtClean="0">
                <a:solidFill>
                  <a:srgbClr val="002060"/>
                </a:solidFill>
              </a:rPr>
              <a:t>Correct Answer: </a:t>
            </a:r>
            <a:r>
              <a:rPr lang="en-US" altLang="en-US" sz="1600" b="1" dirty="0" smtClean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Understanding Class Structure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Interviewer might </a:t>
            </a:r>
            <a:r>
              <a:rPr lang="en-IN" sz="2400" dirty="0" smtClean="0"/>
              <a:t>question you on </a:t>
            </a:r>
            <a:r>
              <a:rPr lang="en-IN" sz="2400" b="1" dirty="0" smtClean="0">
                <a:solidFill>
                  <a:srgbClr val="7030A0"/>
                </a:solidFill>
              </a:rPr>
              <a:t>your understanding </a:t>
            </a:r>
            <a:r>
              <a:rPr lang="en-IN" sz="2400" dirty="0" smtClean="0"/>
              <a:t>of the </a:t>
            </a:r>
            <a:r>
              <a:rPr lang="en-IN" sz="2400" b="1" dirty="0" smtClean="0">
                <a:solidFill>
                  <a:srgbClr val="C00000"/>
                </a:solidFill>
              </a:rPr>
              <a:t>structure 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components</a:t>
            </a:r>
            <a:r>
              <a:rPr lang="en-IN" sz="2400" dirty="0" smtClean="0"/>
              <a:t> 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Java class </a:t>
            </a:r>
            <a:r>
              <a:rPr lang="en-IN" sz="2400" dirty="0" smtClean="0"/>
              <a:t>defined using the keyword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IN" sz="2400" dirty="0" smtClean="0"/>
              <a:t> can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define multiple components</a:t>
            </a:r>
            <a:r>
              <a:rPr lang="en-IN" sz="2400" dirty="0" smtClean="0"/>
              <a:t>. All the </a:t>
            </a:r>
            <a:r>
              <a:rPr lang="en-IN" sz="2400" b="1" dirty="0" smtClean="0">
                <a:solidFill>
                  <a:srgbClr val="0070C0"/>
                </a:solidFill>
              </a:rPr>
              <a:t>Java components </a:t>
            </a:r>
            <a:r>
              <a:rPr lang="en-IN" sz="2400" dirty="0" smtClean="0"/>
              <a:t>that you’ve heard of can be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defined</a:t>
            </a:r>
            <a:r>
              <a:rPr lang="en-IN" sz="2400" dirty="0" smtClean="0"/>
              <a:t> within a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Java class.</a:t>
            </a:r>
            <a:r>
              <a:rPr lang="en-IN" sz="2400" dirty="0" smtClean="0"/>
              <a:t> 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figure</a:t>
            </a:r>
            <a:r>
              <a:rPr lang="en-IN" sz="2400" dirty="0" smtClean="0"/>
              <a:t> 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next slide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defines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components</a:t>
            </a:r>
            <a:r>
              <a:rPr lang="en-IN" sz="2400" dirty="0" smtClean="0"/>
              <a:t> and </a:t>
            </a:r>
            <a:r>
              <a:rPr lang="en-IN" sz="2400" b="1" dirty="0" smtClean="0">
                <a:solidFill>
                  <a:srgbClr val="C00000"/>
                </a:solidFill>
              </a:rPr>
              <a:t>structure</a:t>
            </a:r>
            <a:r>
              <a:rPr lang="en-IN" sz="2400" dirty="0" smtClean="0"/>
              <a:t> 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Java class.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Understanding Class Structure</a:t>
            </a:r>
            <a:endParaRPr lang="en-IN" sz="3200" b="1" dirty="0"/>
          </a:p>
        </p:txBody>
      </p:sp>
      <p:pic>
        <p:nvPicPr>
          <p:cNvPr id="7" name="Content Placeholder 6" descr="javacla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84313"/>
            <a:ext cx="8715436" cy="494508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Other Properties Of A Java Class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20000"/>
            </a:pPr>
            <a:r>
              <a:rPr lang="en-US" sz="2400" b="1" dirty="0" smtClean="0">
                <a:solidFill>
                  <a:srgbClr val="0070C0"/>
                </a:solidFill>
              </a:rPr>
              <a:t>Each class </a:t>
            </a:r>
            <a:r>
              <a:rPr lang="en-US" sz="2400" dirty="0" smtClean="0"/>
              <a:t>may </a:t>
            </a:r>
            <a:r>
              <a:rPr lang="en-US" sz="2400" b="1" dirty="0" smtClean="0">
                <a:solidFill>
                  <a:srgbClr val="C00000"/>
                </a:solidFill>
              </a:rPr>
              <a:t>extend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one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only one </a:t>
            </a:r>
            <a:r>
              <a:rPr lang="en-US" sz="2400" b="1" dirty="0" smtClean="0">
                <a:solidFill>
                  <a:srgbClr val="00B050"/>
                </a:solidFill>
              </a:rPr>
              <a:t>super class. </a:t>
            </a:r>
          </a:p>
          <a:p>
            <a:pPr>
              <a:buSzPct val="120000"/>
            </a:pPr>
            <a:endParaRPr lang="en-US" sz="2400" dirty="0" smtClean="0"/>
          </a:p>
          <a:p>
            <a:pPr>
              <a:buSzPct val="120000"/>
            </a:pPr>
            <a:endParaRPr lang="en-US" sz="2400" dirty="0" smtClean="0"/>
          </a:p>
          <a:p>
            <a:pPr>
              <a:buSzPct val="120000"/>
            </a:pPr>
            <a:endParaRPr lang="en-US" sz="2400" dirty="0" smtClean="0"/>
          </a:p>
          <a:p>
            <a:pPr>
              <a:buSzPct val="12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2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20000"/>
            </a:pPr>
            <a:r>
              <a:rPr lang="en-US" sz="2400" b="1" dirty="0" smtClean="0">
                <a:solidFill>
                  <a:srgbClr val="0070C0"/>
                </a:solidFill>
              </a:rPr>
              <a:t>Each class </a:t>
            </a:r>
            <a:r>
              <a:rPr lang="en-US" sz="2400" dirty="0" smtClean="0"/>
              <a:t>may </a:t>
            </a:r>
            <a:r>
              <a:rPr lang="en-US" sz="2400" b="1" dirty="0" smtClean="0">
                <a:solidFill>
                  <a:srgbClr val="C00000"/>
                </a:solidFill>
              </a:rPr>
              <a:t>implement </a:t>
            </a:r>
            <a:r>
              <a:rPr lang="en-US" sz="2400" b="1" dirty="0" smtClean="0">
                <a:solidFill>
                  <a:srgbClr val="7030A0"/>
                </a:solidFill>
              </a:rPr>
              <a:t>one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more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interfaces </a:t>
            </a:r>
            <a:r>
              <a:rPr lang="en-US" sz="2400" b="1" dirty="0" smtClean="0">
                <a:solidFill>
                  <a:srgbClr val="002060"/>
                </a:solidFill>
              </a:rPr>
              <a:t>separated by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commas.</a:t>
            </a:r>
          </a:p>
          <a:p>
            <a:pPr lvl="1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Naming Conventions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Naming conventions </a:t>
            </a:r>
            <a:r>
              <a:rPr lang="en-US" sz="2400" dirty="0" smtClean="0"/>
              <a:t>are </a:t>
            </a:r>
            <a:r>
              <a:rPr lang="en-US" sz="2400" b="1" dirty="0" smtClean="0">
                <a:solidFill>
                  <a:srgbClr val="C00000"/>
                </a:solidFill>
              </a:rPr>
              <a:t>strict guidelines </a:t>
            </a:r>
            <a:r>
              <a:rPr lang="en-US" sz="2400" dirty="0" smtClean="0"/>
              <a:t>to be followed in creation of </a:t>
            </a:r>
            <a:r>
              <a:rPr lang="en-US" sz="2400" b="1" dirty="0" smtClean="0">
                <a:solidFill>
                  <a:srgbClr val="00B050"/>
                </a:solidFill>
              </a:rPr>
              <a:t>identifiers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methods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class names </a:t>
            </a:r>
            <a:r>
              <a:rPr lang="en-US" sz="2400" dirty="0" smtClean="0"/>
              <a:t>and so forth throughout </a:t>
            </a:r>
            <a:r>
              <a:rPr lang="en-US" sz="2400" b="1" dirty="0" smtClean="0">
                <a:solidFill>
                  <a:srgbClr val="002060"/>
                </a:solidFill>
              </a:rPr>
              <a:t>our code base</a:t>
            </a:r>
            <a:r>
              <a:rPr lang="en-US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Coding</a:t>
            </a:r>
            <a:r>
              <a:rPr lang="en-IN" sz="2400" dirty="0" smtClean="0"/>
              <a:t> to a </a:t>
            </a:r>
            <a:r>
              <a:rPr lang="en-IN" sz="2400" b="1" dirty="0" smtClean="0">
                <a:solidFill>
                  <a:srgbClr val="C00000"/>
                </a:solidFill>
              </a:rPr>
              <a:t>set of code standards </a:t>
            </a:r>
            <a:r>
              <a:rPr lang="en-IN" sz="2400" dirty="0" smtClean="0"/>
              <a:t>helps to </a:t>
            </a:r>
            <a:r>
              <a:rPr lang="en-IN" sz="2400" b="1" dirty="0" smtClean="0">
                <a:solidFill>
                  <a:srgbClr val="7030A0"/>
                </a:solidFill>
              </a:rPr>
              <a:t>reduce the effort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involved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reading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maintaining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7030A0"/>
                </a:solidFill>
              </a:rPr>
              <a:t>enhancing</a:t>
            </a:r>
            <a:r>
              <a:rPr lang="en-IN" sz="2400" dirty="0" smtClean="0"/>
              <a:t> any </a:t>
            </a:r>
            <a:r>
              <a:rPr lang="en-IN" sz="2400" b="1" dirty="0" smtClean="0">
                <a:solidFill>
                  <a:srgbClr val="C00000"/>
                </a:solidFill>
              </a:rPr>
              <a:t>piece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Naming Conventions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getfile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5" y="1428737"/>
            <a:ext cx="9001155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Drawbacks Without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without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7030A0"/>
                </a:solidFill>
              </a:rPr>
              <a:t>package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cannot be imported </a:t>
            </a:r>
            <a:r>
              <a:rPr lang="en-US" sz="2400" dirty="0" smtClean="0"/>
              <a:t>elsewhere.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Accidental overwriting </a:t>
            </a:r>
            <a:r>
              <a:rPr lang="en-US" sz="2400" dirty="0" smtClean="0"/>
              <a:t>of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bytecode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Creating A Package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 smtClean="0"/>
              <a:t>To </a:t>
            </a:r>
            <a:r>
              <a:rPr lang="en-US" sz="2300" b="1" dirty="0" smtClean="0">
                <a:solidFill>
                  <a:srgbClr val="0070C0"/>
                </a:solidFill>
              </a:rPr>
              <a:t>place</a:t>
            </a:r>
            <a:r>
              <a:rPr lang="en-US" sz="2300" dirty="0" smtClean="0"/>
              <a:t> a </a:t>
            </a:r>
            <a:r>
              <a:rPr lang="en-US" sz="2300" b="1" dirty="0" smtClean="0">
                <a:solidFill>
                  <a:srgbClr val="00B050"/>
                </a:solidFill>
              </a:rPr>
              <a:t>source file </a:t>
            </a:r>
            <a:r>
              <a:rPr lang="en-US" sz="2300" dirty="0" smtClean="0"/>
              <a:t>into a </a:t>
            </a:r>
            <a:r>
              <a:rPr lang="en-US" sz="2300" b="1" dirty="0" smtClean="0">
                <a:solidFill>
                  <a:srgbClr val="7030A0"/>
                </a:solidFill>
              </a:rPr>
              <a:t>package</a:t>
            </a:r>
            <a:r>
              <a:rPr lang="en-US" sz="2300" dirty="0" smtClean="0"/>
              <a:t>, we use the </a:t>
            </a:r>
            <a:r>
              <a:rPr lang="en-US" sz="2300" b="1" dirty="0" smtClean="0">
                <a:solidFill>
                  <a:srgbClr val="C00000"/>
                </a:solidFill>
              </a:rPr>
              <a:t>package </a:t>
            </a:r>
            <a:r>
              <a:rPr lang="en-US" sz="2300" dirty="0" smtClean="0"/>
              <a:t>keyword at the </a:t>
            </a:r>
            <a:r>
              <a:rPr lang="en-US" sz="2300" b="1" dirty="0" smtClean="0">
                <a:solidFill>
                  <a:srgbClr val="002060"/>
                </a:solidFill>
              </a:rPr>
              <a:t>beginning </a:t>
            </a:r>
            <a:r>
              <a:rPr lang="en-US" sz="2300" dirty="0" smtClean="0"/>
              <a:t>of that file. 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 smtClean="0"/>
              <a:t>    </a:t>
            </a:r>
            <a:r>
              <a:rPr lang="en-US" sz="2300" b="1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300" b="1" dirty="0" smtClean="0"/>
              <a:t>	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package </a:t>
            </a: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kapoor.sachin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endParaRPr lang="en-US" sz="2300" b="1" dirty="0" smtClean="0"/>
          </a:p>
          <a:p>
            <a:pPr>
              <a:lnSpc>
                <a:spcPct val="80000"/>
              </a:lnSpc>
            </a:pPr>
            <a:endParaRPr lang="en-US" sz="2300" dirty="0" smtClean="0"/>
          </a:p>
          <a:p>
            <a:pPr>
              <a:lnSpc>
                <a:spcPct val="80000"/>
              </a:lnSpc>
            </a:pPr>
            <a:r>
              <a:rPr lang="en-US" sz="2300" dirty="0" smtClean="0"/>
              <a:t>We </a:t>
            </a:r>
            <a:r>
              <a:rPr lang="en-US" sz="2300" b="1" dirty="0" smtClean="0">
                <a:solidFill>
                  <a:srgbClr val="0070C0"/>
                </a:solidFill>
              </a:rPr>
              <a:t>may use </a:t>
            </a:r>
            <a:r>
              <a:rPr lang="en-US" sz="2300" b="1" dirty="0" smtClean="0">
                <a:solidFill>
                  <a:schemeClr val="accent1">
                    <a:lumMod val="75000"/>
                  </a:schemeClr>
                </a:solidFill>
              </a:rPr>
              <a:t>zero </a:t>
            </a:r>
            <a:r>
              <a:rPr lang="en-US" sz="2300" dirty="0" smtClean="0"/>
              <a:t>or </a:t>
            </a:r>
            <a:r>
              <a:rPr lang="en-US" sz="2300" b="1" dirty="0" smtClean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package statements </a:t>
            </a:r>
            <a:r>
              <a:rPr lang="en-US" sz="2300" b="1" dirty="0" smtClean="0">
                <a:solidFill>
                  <a:srgbClr val="00B050"/>
                </a:solidFill>
              </a:rPr>
              <a:t>per source file. </a:t>
            </a:r>
          </a:p>
          <a:p>
            <a:pPr>
              <a:lnSpc>
                <a:spcPct val="80000"/>
              </a:lnSpc>
            </a:pPr>
            <a:endParaRPr lang="en-US" sz="2300" dirty="0" smtClean="0"/>
          </a:p>
          <a:p>
            <a:pPr>
              <a:lnSpc>
                <a:spcPct val="80000"/>
              </a:lnSpc>
            </a:pPr>
            <a:endParaRPr lang="en-US" sz="2300" dirty="0" smtClean="0"/>
          </a:p>
          <a:p>
            <a:pPr>
              <a:lnSpc>
                <a:spcPct val="80000"/>
              </a:lnSpc>
            </a:pPr>
            <a:r>
              <a:rPr lang="en-US" sz="2300" dirty="0" smtClean="0"/>
              <a:t>To </a:t>
            </a:r>
            <a:r>
              <a:rPr lang="en-US" sz="2300" b="1" dirty="0" smtClean="0">
                <a:solidFill>
                  <a:srgbClr val="7030A0"/>
                </a:solidFill>
              </a:rPr>
              <a:t>import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rgbClr val="C00000"/>
                </a:solidFill>
              </a:rPr>
              <a:t>classes</a:t>
            </a:r>
            <a:r>
              <a:rPr lang="en-US" sz="2300" dirty="0" smtClean="0"/>
              <a:t> from </a:t>
            </a:r>
            <a:r>
              <a:rPr lang="en-US" sz="2300" b="1" dirty="0" smtClean="0">
                <a:solidFill>
                  <a:srgbClr val="002060"/>
                </a:solidFill>
              </a:rPr>
              <a:t>other packages </a:t>
            </a:r>
            <a:r>
              <a:rPr lang="en-US" sz="2300" dirty="0" smtClean="0"/>
              <a:t>into our </a:t>
            </a:r>
            <a:r>
              <a:rPr lang="en-US" sz="2300" b="1" dirty="0" smtClean="0">
                <a:solidFill>
                  <a:srgbClr val="00B050"/>
                </a:solidFill>
              </a:rPr>
              <a:t>source file</a:t>
            </a:r>
            <a:r>
              <a:rPr lang="en-US" sz="2300" dirty="0" smtClean="0"/>
              <a:t>, use the </a:t>
            </a:r>
            <a:r>
              <a:rPr lang="en-US" sz="2300" b="1" dirty="0" smtClean="0">
                <a:solidFill>
                  <a:srgbClr val="C00000"/>
                </a:solidFill>
              </a:rPr>
              <a:t>import</a:t>
            </a:r>
            <a:r>
              <a:rPr lang="en-US" sz="2300" b="1" dirty="0" smtClean="0"/>
              <a:t> </a:t>
            </a:r>
            <a:r>
              <a:rPr lang="en-US" sz="2300" dirty="0" smtClean="0"/>
              <a:t>statement. </a:t>
            </a:r>
          </a:p>
          <a:p>
            <a:pPr>
              <a:lnSpc>
                <a:spcPct val="80000"/>
              </a:lnSpc>
            </a:pPr>
            <a:endParaRPr lang="en-US" sz="2300" dirty="0" smtClean="0"/>
          </a:p>
          <a:p>
            <a:pPr>
              <a:lnSpc>
                <a:spcPct val="80000"/>
              </a:lnSpc>
            </a:pPr>
            <a:endParaRPr lang="en-US" sz="2300" dirty="0" smtClean="0"/>
          </a:p>
          <a:p>
            <a:pPr>
              <a:lnSpc>
                <a:spcPct val="80000"/>
              </a:lnSpc>
            </a:pPr>
            <a:r>
              <a:rPr lang="en-US" sz="2300" dirty="0" smtClean="0"/>
              <a:t>The </a:t>
            </a:r>
            <a:r>
              <a:rPr lang="en-US" sz="2300" b="1" dirty="0" err="1" smtClean="0">
                <a:solidFill>
                  <a:srgbClr val="7030A0"/>
                </a:solidFill>
              </a:rPr>
              <a:t>java.lang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rgbClr val="C00000"/>
                </a:solidFill>
              </a:rPr>
              <a:t>package</a:t>
            </a:r>
            <a:r>
              <a:rPr lang="en-US" sz="2300" dirty="0" smtClean="0"/>
              <a:t> that </a:t>
            </a:r>
            <a:r>
              <a:rPr lang="en-US" sz="2300" b="1" dirty="0" smtClean="0">
                <a:solidFill>
                  <a:srgbClr val="0070C0"/>
                </a:solidFill>
              </a:rPr>
              <a:t>houses</a:t>
            </a:r>
            <a:r>
              <a:rPr lang="en-US" sz="2300" dirty="0" smtClean="0"/>
              <a:t> the </a:t>
            </a:r>
            <a:r>
              <a:rPr lang="en-US" sz="2300" b="1" dirty="0" smtClean="0">
                <a:solidFill>
                  <a:srgbClr val="002060"/>
                </a:solidFill>
              </a:rPr>
              <a:t>core language classes </a:t>
            </a:r>
            <a:r>
              <a:rPr lang="en-US" sz="2300" dirty="0" smtClean="0"/>
              <a:t>is </a:t>
            </a:r>
            <a:r>
              <a:rPr lang="en-US" sz="2300" b="1" dirty="0" smtClean="0">
                <a:solidFill>
                  <a:srgbClr val="C00000"/>
                </a:solidFill>
              </a:rPr>
              <a:t>imported</a:t>
            </a:r>
            <a:r>
              <a:rPr lang="en-US" sz="2300" dirty="0" smtClean="0"/>
              <a:t> by </a:t>
            </a:r>
            <a:r>
              <a:rPr lang="en-US" sz="2300" b="1" dirty="0" smtClean="0">
                <a:solidFill>
                  <a:srgbClr val="7030A0"/>
                </a:solidFill>
              </a:rPr>
              <a:t>default</a:t>
            </a:r>
            <a:r>
              <a:rPr lang="en-US" sz="2300" dirty="0" smtClean="0"/>
              <a:t>.</a:t>
            </a:r>
            <a:endParaRPr lang="en-US" altLang="en-US" sz="23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package </a:t>
            </a:r>
            <a:r>
              <a:rPr lang="en-US" sz="2000" b="1" dirty="0" err="1" smtClean="0">
                <a:solidFill>
                  <a:srgbClr val="002060"/>
                </a:solidFill>
              </a:rPr>
              <a:t>in.scabhopal.example</a:t>
            </a:r>
            <a:r>
              <a:rPr lang="en-US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import </a:t>
            </a:r>
            <a:r>
              <a:rPr lang="en-US" sz="2000" b="1" dirty="0" err="1" smtClean="0">
                <a:solidFill>
                  <a:srgbClr val="0070C0"/>
                </a:solidFill>
              </a:rPr>
              <a:t>java.util.Scanner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</a:p>
          <a:p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public static void main(String [ 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	Scanner kb=new Scanner(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System.in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(“Enter name:”);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	String name=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kb.nextLine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(“Hello “+name);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16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How To Compile The Code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r>
              <a:rPr lang="en-US" sz="2000" dirty="0" smtClean="0"/>
              <a:t>To </a:t>
            </a:r>
            <a:r>
              <a:rPr lang="en-US" sz="2000" b="1" dirty="0" smtClean="0">
                <a:solidFill>
                  <a:srgbClr val="0070C0"/>
                </a:solidFill>
              </a:rPr>
              <a:t>compile</a:t>
            </a:r>
            <a:r>
              <a:rPr lang="en-US" sz="2000" dirty="0" smtClean="0"/>
              <a:t> the </a:t>
            </a:r>
            <a:r>
              <a:rPr lang="en-US" sz="2000" b="1" dirty="0" smtClean="0">
                <a:solidFill>
                  <a:srgbClr val="00B050"/>
                </a:solidFill>
              </a:rPr>
              <a:t>previous code </a:t>
            </a:r>
            <a:r>
              <a:rPr lang="en-US" sz="2000" dirty="0" smtClean="0"/>
              <a:t>we would write the </a:t>
            </a:r>
            <a:r>
              <a:rPr lang="en-US" sz="2000" b="1" dirty="0" err="1" smtClean="0">
                <a:solidFill>
                  <a:srgbClr val="C00000"/>
                </a:solidFill>
              </a:rPr>
              <a:t>javac</a:t>
            </a:r>
            <a:r>
              <a:rPr lang="en-US" sz="2000" dirty="0" smtClean="0"/>
              <a:t> command using </a:t>
            </a:r>
            <a:r>
              <a:rPr lang="en-US" sz="2000" b="1" dirty="0" smtClean="0">
                <a:solidFill>
                  <a:srgbClr val="7030A0"/>
                </a:solidFill>
              </a:rPr>
              <a:t>–d</a:t>
            </a:r>
            <a:r>
              <a:rPr lang="en-US" sz="2000" dirty="0" smtClean="0"/>
              <a:t> switch as follows: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javac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–d . Demo.java</a:t>
            </a:r>
          </a:p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above command </a:t>
            </a:r>
            <a:r>
              <a:rPr lang="en-US" sz="2000" b="1" u="sng" dirty="0" smtClean="0">
                <a:solidFill>
                  <a:srgbClr val="002060"/>
                </a:solidFill>
              </a:rPr>
              <a:t>indicates three things</a:t>
            </a:r>
            <a:r>
              <a:rPr lang="en-US" sz="2000" dirty="0" smtClean="0"/>
              <a:t>:</a:t>
            </a: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-d</a:t>
            </a:r>
            <a:r>
              <a:rPr lang="en-US" sz="2000" dirty="0" smtClean="0">
                <a:solidFill>
                  <a:schemeClr val="tx1"/>
                </a:solidFill>
              </a:rPr>
              <a:t> tells the </a:t>
            </a:r>
            <a:r>
              <a:rPr lang="en-US" sz="2000" b="1" dirty="0" smtClean="0">
                <a:solidFill>
                  <a:srgbClr val="002060"/>
                </a:solidFill>
              </a:rPr>
              <a:t>compiler</a:t>
            </a:r>
            <a:r>
              <a:rPr lang="en-US" sz="2000" dirty="0" smtClean="0">
                <a:solidFill>
                  <a:schemeClr val="tx1"/>
                </a:solidFill>
              </a:rPr>
              <a:t> that </a:t>
            </a:r>
            <a:r>
              <a:rPr lang="en-US" sz="2000" b="1" dirty="0" smtClean="0">
                <a:solidFill>
                  <a:srgbClr val="7030A0"/>
                </a:solidFill>
              </a:rPr>
              <a:t>complete package structure </a:t>
            </a:r>
            <a:r>
              <a:rPr lang="en-US" sz="2000" dirty="0" smtClean="0">
                <a:solidFill>
                  <a:schemeClr val="tx1"/>
                </a:solidFill>
              </a:rPr>
              <a:t>i.e. </a:t>
            </a:r>
            <a:r>
              <a:rPr lang="en-US" sz="2000" b="1" dirty="0" err="1" smtClean="0">
                <a:solidFill>
                  <a:srgbClr val="0070C0"/>
                </a:solidFill>
              </a:rPr>
              <a:t>in.scabhopal.example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has to be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en-US" sz="2000" dirty="0" smtClean="0">
                <a:solidFill>
                  <a:schemeClr val="tx1"/>
                </a:solidFill>
              </a:rPr>
              <a:t> if it </a:t>
            </a:r>
            <a:r>
              <a:rPr lang="en-US" sz="2000" b="1" dirty="0" smtClean="0">
                <a:solidFill>
                  <a:srgbClr val="00B050"/>
                </a:solidFill>
              </a:rPr>
              <a:t>doesn’t exists</a:t>
            </a: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. </a:t>
            </a:r>
            <a:r>
              <a:rPr lang="en-US" sz="2000" dirty="0" smtClean="0">
                <a:solidFill>
                  <a:schemeClr val="tx1"/>
                </a:solidFill>
              </a:rPr>
              <a:t>i.e</a:t>
            </a:r>
            <a:r>
              <a:rPr lang="en-US" sz="2000" dirty="0" smtClean="0">
                <a:solidFill>
                  <a:srgbClr val="C00000"/>
                </a:solidFill>
              </a:rPr>
              <a:t>. </a:t>
            </a:r>
            <a:r>
              <a:rPr lang="en-US" sz="2000" b="1" dirty="0" smtClean="0">
                <a:solidFill>
                  <a:srgbClr val="C00000"/>
                </a:solidFill>
              </a:rPr>
              <a:t>period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tells the </a:t>
            </a:r>
            <a:r>
              <a:rPr lang="en-US" sz="2000" b="1" dirty="0" smtClean="0">
                <a:solidFill>
                  <a:srgbClr val="002060"/>
                </a:solidFill>
              </a:rPr>
              <a:t>compiler</a:t>
            </a:r>
            <a:r>
              <a:rPr lang="en-US" sz="2000" dirty="0" smtClean="0">
                <a:solidFill>
                  <a:schemeClr val="tx1"/>
                </a:solidFill>
              </a:rPr>
              <a:t> that the </a:t>
            </a:r>
            <a:r>
              <a:rPr lang="en-US" sz="2000" b="1" dirty="0" smtClean="0">
                <a:solidFill>
                  <a:srgbClr val="7030A0"/>
                </a:solidFill>
              </a:rPr>
              <a:t>package</a:t>
            </a:r>
            <a:r>
              <a:rPr lang="en-US" sz="2000" dirty="0" smtClean="0">
                <a:solidFill>
                  <a:schemeClr val="tx1"/>
                </a:solidFill>
              </a:rPr>
              <a:t> has to be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en-US" sz="2000" dirty="0" smtClean="0">
                <a:solidFill>
                  <a:schemeClr val="tx1"/>
                </a:solidFill>
              </a:rPr>
              <a:t> at </a:t>
            </a:r>
            <a:r>
              <a:rPr lang="en-US" sz="2000" b="1" dirty="0" smtClean="0">
                <a:solidFill>
                  <a:srgbClr val="0070C0"/>
                </a:solidFill>
              </a:rPr>
              <a:t>current location </a:t>
            </a: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name </a:t>
            </a:r>
            <a:r>
              <a:rPr lang="en-US" sz="2000" b="1" dirty="0" smtClean="0">
                <a:solidFill>
                  <a:srgbClr val="C00000"/>
                </a:solidFill>
              </a:rPr>
              <a:t>Demo.java</a:t>
            </a:r>
            <a:r>
              <a:rPr lang="en-US" sz="2000" dirty="0" smtClean="0">
                <a:solidFill>
                  <a:schemeClr val="tx1"/>
                </a:solidFill>
              </a:rPr>
              <a:t> is the name of the </a:t>
            </a:r>
            <a:r>
              <a:rPr lang="en-US" sz="2000" b="1" dirty="0" smtClean="0">
                <a:solidFill>
                  <a:srgbClr val="00B050"/>
                </a:solidFill>
              </a:rPr>
              <a:t>source code </a:t>
            </a:r>
            <a:r>
              <a:rPr lang="en-US" sz="2000" dirty="0" smtClean="0">
                <a:solidFill>
                  <a:schemeClr val="tx1"/>
                </a:solidFill>
              </a:rPr>
              <a:t>to be </a:t>
            </a:r>
            <a:r>
              <a:rPr lang="en-US" sz="2000" b="1" dirty="0" smtClean="0">
                <a:solidFill>
                  <a:srgbClr val="7030A0"/>
                </a:solidFill>
              </a:rPr>
              <a:t>compiled</a:t>
            </a:r>
          </a:p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endParaRPr lang="en-US" altLang="en-US" sz="2000" dirty="0" smtClean="0"/>
          </a:p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So 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after compilation </a:t>
            </a:r>
            <a:r>
              <a:rPr lang="en-US" altLang="en-US" sz="2000" dirty="0" smtClean="0"/>
              <a:t>the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complete package structure </a:t>
            </a:r>
            <a:r>
              <a:rPr lang="en-US" altLang="en-US" sz="2000" dirty="0" smtClean="0"/>
              <a:t>will be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created</a:t>
            </a:r>
            <a:r>
              <a:rPr lang="en-US" altLang="en-US" sz="2000" dirty="0" smtClean="0"/>
              <a:t> and the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.class </a:t>
            </a:r>
            <a:r>
              <a:rPr lang="en-US" altLang="en-US" sz="2000" dirty="0" smtClean="0"/>
              <a:t>file called </a:t>
            </a:r>
            <a:r>
              <a:rPr lang="en-US" altLang="en-US" sz="2000" b="1" dirty="0" err="1" smtClean="0">
                <a:solidFill>
                  <a:srgbClr val="7030A0"/>
                </a:solidFill>
              </a:rPr>
              <a:t>Demo.class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will be 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placed inside </a:t>
            </a:r>
            <a:r>
              <a:rPr lang="en-US" altLang="en-US" sz="2000" dirty="0" smtClean="0"/>
              <a:t>the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package </a:t>
            </a:r>
            <a:r>
              <a:rPr lang="en-US" sz="2000" b="1" dirty="0" err="1" smtClean="0">
                <a:solidFill>
                  <a:srgbClr val="0070C0"/>
                </a:solidFill>
              </a:rPr>
              <a:t>in.scabhopal.example</a:t>
            </a:r>
            <a:endParaRPr lang="en-US" altLang="en-US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How To Run The Code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70C0"/>
                </a:solidFill>
              </a:rPr>
              <a:t>run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B050"/>
                </a:solidFill>
              </a:rPr>
              <a:t>code</a:t>
            </a:r>
            <a:r>
              <a:rPr lang="en-US" sz="2400" dirty="0" smtClean="0"/>
              <a:t> we will write the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command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mentioning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compete package structure </a:t>
            </a:r>
            <a:r>
              <a:rPr lang="en-US" sz="2400" dirty="0" smtClean="0"/>
              <a:t>followed by the </a:t>
            </a:r>
            <a:r>
              <a:rPr lang="en-US" sz="2400" b="1" dirty="0" smtClean="0">
                <a:solidFill>
                  <a:srgbClr val="C00000"/>
                </a:solidFill>
              </a:rPr>
              <a:t>class name </a:t>
            </a:r>
            <a:r>
              <a:rPr lang="en-US" sz="2400" dirty="0" smtClean="0"/>
              <a:t>, as follows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b="1" dirty="0" smtClean="0">
                <a:solidFill>
                  <a:srgbClr val="C00000"/>
                </a:solidFill>
              </a:rPr>
              <a:t>java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in.scabhopal.example</a:t>
            </a:r>
            <a:r>
              <a:rPr lang="en-US" altLang="en-US" b="1" dirty="0" err="1" smtClean="0">
                <a:solidFill>
                  <a:schemeClr val="tx1"/>
                </a:solidFill>
              </a:rPr>
              <a:t>.</a:t>
            </a:r>
            <a:r>
              <a:rPr lang="en-US" altLang="en-US" b="1" dirty="0" err="1" smtClean="0">
                <a:solidFill>
                  <a:srgbClr val="C00000"/>
                </a:solidFill>
              </a:rPr>
              <a:t>Demo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5140</TotalTime>
  <Words>1813</Words>
  <Application>Microsoft Office PowerPoint</Application>
  <PresentationFormat>On-screen Show (4:3)</PresentationFormat>
  <Paragraphs>478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Civic</vt:lpstr>
      <vt:lpstr>Slide 1</vt:lpstr>
      <vt:lpstr>Today’s Agenda</vt:lpstr>
      <vt:lpstr>What Is A Package ?</vt:lpstr>
      <vt:lpstr>Key Benefits Of Packages</vt:lpstr>
      <vt:lpstr>Drawbacks Without Packages</vt:lpstr>
      <vt:lpstr>Creating A Package</vt:lpstr>
      <vt:lpstr>Example</vt:lpstr>
      <vt:lpstr>How To Compile The Code ?</vt:lpstr>
      <vt:lpstr>How To Run The Code ?</vt:lpstr>
      <vt:lpstr>The Default Package </vt:lpstr>
      <vt:lpstr>Other Points About Packages</vt:lpstr>
      <vt:lpstr>Interview Tip</vt:lpstr>
      <vt:lpstr>The import Statement</vt:lpstr>
      <vt:lpstr>The Static Import</vt:lpstr>
      <vt:lpstr>The Import Statement</vt:lpstr>
      <vt:lpstr>The Output</vt:lpstr>
      <vt:lpstr>Popular Interview Question</vt:lpstr>
      <vt:lpstr>Popular Interview Question</vt:lpstr>
      <vt:lpstr>Popular Interview Question</vt:lpstr>
      <vt:lpstr>Popular Interview Question</vt:lpstr>
      <vt:lpstr>Points To Remember</vt:lpstr>
      <vt:lpstr>Some Important Packages</vt:lpstr>
      <vt:lpstr>Some Important Packages</vt:lpstr>
      <vt:lpstr>Understanding Package Classes</vt:lpstr>
      <vt:lpstr>The java.util Package</vt:lpstr>
      <vt:lpstr>The java.util Package</vt:lpstr>
      <vt:lpstr>Useful Types Of Collections</vt:lpstr>
      <vt:lpstr>Useful Utility Classes</vt:lpstr>
      <vt:lpstr>Example Of Calendar Class</vt:lpstr>
      <vt:lpstr>Example Of Calendar Class</vt:lpstr>
      <vt:lpstr>Example Of TimeZone Class</vt:lpstr>
      <vt:lpstr>Example Of TimeZone Class</vt:lpstr>
      <vt:lpstr>Example Of TimeZone Class</vt:lpstr>
      <vt:lpstr>Useful I/O Classes</vt:lpstr>
      <vt:lpstr>Useful Networking Classes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Understanding Class Structure</vt:lpstr>
      <vt:lpstr>Understanding Class Structure</vt:lpstr>
      <vt:lpstr>Other Properties Of A Java Class</vt:lpstr>
      <vt:lpstr>Naming Conventions</vt:lpstr>
      <vt:lpstr>Naming Conventions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486</cp:revision>
  <dcterms:created xsi:type="dcterms:W3CDTF">2015-12-21T13:46:48Z</dcterms:created>
  <dcterms:modified xsi:type="dcterms:W3CDTF">2020-08-14T09:29:44Z</dcterms:modified>
</cp:coreProperties>
</file>