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99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4" r:id="rId13"/>
    <p:sldId id="643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588" r:id="rId31"/>
    <p:sldId id="6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116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6.DEFAULT VALUES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provides </a:t>
            </a:r>
            <a:r>
              <a:rPr lang="en-US" sz="2400" b="1" dirty="0" smtClean="0">
                <a:solidFill>
                  <a:srgbClr val="0070C0"/>
                </a:solidFill>
              </a:rPr>
              <a:t>default values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instance variables </a:t>
            </a:r>
            <a:r>
              <a:rPr lang="en-US" sz="2400" dirty="0" smtClean="0">
                <a:solidFill>
                  <a:schemeClr val="tx1"/>
                </a:solidFill>
              </a:rPr>
              <a:t>at the </a:t>
            </a:r>
            <a:r>
              <a:rPr lang="en-US" sz="2400" b="1" dirty="0" smtClean="0">
                <a:solidFill>
                  <a:srgbClr val="00B050"/>
                </a:solidFill>
              </a:rPr>
              <a:t>time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of object creation </a:t>
            </a:r>
            <a:r>
              <a:rPr lang="en-US" sz="2400" dirty="0" smtClean="0">
                <a:solidFill>
                  <a:schemeClr val="tx1"/>
                </a:solidFill>
              </a:rPr>
              <a:t>if not </a:t>
            </a:r>
            <a:r>
              <a:rPr lang="en-US" sz="2400" b="1" dirty="0" smtClean="0">
                <a:solidFill>
                  <a:srgbClr val="002060"/>
                </a:solidFill>
              </a:rPr>
              <a:t>explicitly initialized </a:t>
            </a:r>
            <a:r>
              <a:rPr lang="en-US" sz="2400" dirty="0" smtClean="0">
                <a:solidFill>
                  <a:schemeClr val="tx1"/>
                </a:solidFill>
              </a:rPr>
              <a:t>by the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programmer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fv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2"/>
            <a:ext cx="8429684" cy="3058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7.ALTERNATE NAMES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are also </a:t>
            </a:r>
            <a:r>
              <a:rPr lang="en-US" sz="2400" b="1" dirty="0" smtClean="0">
                <a:solidFill>
                  <a:srgbClr val="002060"/>
                </a:solidFill>
              </a:rPr>
              <a:t>alternatively</a:t>
            </a:r>
            <a:r>
              <a:rPr lang="en-US" sz="2400" dirty="0" smtClean="0">
                <a:solidFill>
                  <a:schemeClr val="tx1"/>
                </a:solidFill>
              </a:rPr>
              <a:t> called as:</a:t>
            </a:r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Object level variables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Instance Fields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Attributes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Properties</a:t>
            </a:r>
          </a:p>
          <a:p>
            <a:pPr lvl="1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Categorization On </a:t>
            </a:r>
            <a:br>
              <a:rPr lang="en-US" sz="2800" b="1" dirty="0" smtClean="0"/>
            </a:br>
            <a:r>
              <a:rPr lang="en-US" sz="2800" b="1" dirty="0" smtClean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Static  Variable: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0070C0"/>
                </a:solidFill>
              </a:rPr>
              <a:t>value </a:t>
            </a:r>
            <a:r>
              <a:rPr lang="en-US" sz="2400" dirty="0" smtClean="0">
                <a:solidFill>
                  <a:schemeClr val="tx1"/>
                </a:solidFill>
              </a:rPr>
              <a:t>of a </a:t>
            </a:r>
            <a:r>
              <a:rPr lang="en-US" sz="2400" b="1" dirty="0" smtClean="0">
                <a:solidFill>
                  <a:srgbClr val="C00000"/>
                </a:solidFill>
              </a:rPr>
              <a:t>variable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does not varies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object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object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then it </a:t>
            </a:r>
            <a:r>
              <a:rPr lang="en-US" sz="2400" b="1" dirty="0" smtClean="0">
                <a:solidFill>
                  <a:schemeClr val="accent1"/>
                </a:solidFill>
              </a:rPr>
              <a:t>must be declared </a:t>
            </a:r>
            <a:r>
              <a:rPr lang="en-US" sz="2400" dirty="0" smtClean="0">
                <a:solidFill>
                  <a:schemeClr val="tx1"/>
                </a:solidFill>
              </a:rPr>
              <a:t>as a </a:t>
            </a:r>
            <a:r>
              <a:rPr lang="en-US" sz="2400" b="1" dirty="0" smtClean="0">
                <a:solidFill>
                  <a:srgbClr val="7030A0"/>
                </a:solidFill>
              </a:rPr>
              <a:t>static variable </a:t>
            </a:r>
            <a:r>
              <a:rPr lang="en-US" sz="2400" dirty="0" smtClean="0">
                <a:solidFill>
                  <a:schemeClr val="tx1"/>
                </a:solidFill>
              </a:rPr>
              <a:t>rather than </a:t>
            </a:r>
            <a:r>
              <a:rPr lang="en-US" sz="2400" b="1" dirty="0" smtClean="0">
                <a:solidFill>
                  <a:srgbClr val="7030A0"/>
                </a:solidFill>
              </a:rPr>
              <a:t>instance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variable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String name; </a:t>
            </a:r>
          </a:p>
          <a:p>
            <a:pPr lvl="1"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age;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String gender;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static String organization = “SCA"; </a:t>
            </a:r>
          </a:p>
          <a:p>
            <a:pPr lvl="1"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1. COPIES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always </a:t>
            </a:r>
            <a:r>
              <a:rPr lang="en-US" sz="2400" b="1" dirty="0" smtClean="0">
                <a:solidFill>
                  <a:srgbClr val="C00000"/>
                </a:solidFill>
              </a:rPr>
              <a:t>creates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single copy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static variables </a:t>
            </a:r>
            <a:r>
              <a:rPr lang="en-US" sz="2400" dirty="0" smtClean="0">
                <a:solidFill>
                  <a:schemeClr val="tx1"/>
                </a:solidFill>
              </a:rPr>
              <a:t>to be </a:t>
            </a:r>
            <a:r>
              <a:rPr lang="en-US" sz="2400" b="1" dirty="0" smtClean="0">
                <a:solidFill>
                  <a:schemeClr val="accent1"/>
                </a:solidFill>
              </a:rPr>
              <a:t>shared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amongst </a:t>
            </a:r>
            <a:r>
              <a:rPr lang="en-US" sz="2400" b="1" dirty="0" smtClean="0">
                <a:solidFill>
                  <a:srgbClr val="002060"/>
                </a:solidFill>
              </a:rPr>
              <a:t>every object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0070C0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2.DECLARATION POINT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always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declared</a:t>
            </a:r>
            <a:r>
              <a:rPr lang="en-US" sz="2400" dirty="0" smtClean="0">
                <a:solidFill>
                  <a:schemeClr val="tx1"/>
                </a:solidFill>
              </a:rPr>
              <a:t> at the </a:t>
            </a:r>
            <a:r>
              <a:rPr lang="en-US" sz="2400" b="1" dirty="0" smtClean="0">
                <a:solidFill>
                  <a:srgbClr val="7030A0"/>
                </a:solidFill>
              </a:rPr>
              <a:t>class level </a:t>
            </a:r>
            <a:r>
              <a:rPr lang="en-US" sz="2400" dirty="0" smtClean="0">
                <a:solidFill>
                  <a:schemeClr val="tx1"/>
                </a:solidFill>
              </a:rPr>
              <a:t>i.e. </a:t>
            </a:r>
            <a:r>
              <a:rPr lang="en-US" sz="2400" b="1" dirty="0" smtClean="0">
                <a:solidFill>
                  <a:srgbClr val="002060"/>
                </a:solidFill>
              </a:rPr>
              <a:t>outside</a:t>
            </a:r>
            <a:r>
              <a:rPr lang="en-US" sz="2400" dirty="0" smtClean="0">
                <a:solidFill>
                  <a:schemeClr val="tx1"/>
                </a:solidFill>
              </a:rPr>
              <a:t> 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3. CREATION &amp; LIFE TIME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created</a:t>
            </a:r>
            <a:r>
              <a:rPr lang="en-US" sz="2400" dirty="0" smtClean="0">
                <a:solidFill>
                  <a:schemeClr val="tx1"/>
                </a:solidFill>
              </a:rPr>
              <a:t> at the </a:t>
            </a:r>
            <a:r>
              <a:rPr lang="en-US" sz="2400" b="1" dirty="0" smtClean="0">
                <a:solidFill>
                  <a:srgbClr val="00B050"/>
                </a:solidFill>
              </a:rPr>
              <a:t>time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u="sng" dirty="0" smtClean="0">
                <a:solidFill>
                  <a:srgbClr val="002060"/>
                </a:solidFill>
              </a:rPr>
              <a:t>class loading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destroyed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when </a:t>
            </a:r>
            <a:r>
              <a:rPr lang="en-US" sz="2400" b="1" dirty="0" smtClean="0">
                <a:solidFill>
                  <a:srgbClr val="0070C0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 gets </a:t>
            </a:r>
            <a:r>
              <a:rPr lang="en-US" sz="2400" b="1" u="sng" dirty="0" smtClean="0">
                <a:solidFill>
                  <a:srgbClr val="002060"/>
                </a:solidFill>
              </a:rPr>
              <a:t>unloaded. </a:t>
            </a:r>
            <a:endParaRPr lang="en-US" sz="2400" b="1" i="1" u="sng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4. SCOPE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Their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scope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</a:rPr>
              <a:t>same</a:t>
            </a:r>
            <a:r>
              <a:rPr lang="en-US" sz="2400" dirty="0" smtClean="0">
                <a:solidFill>
                  <a:schemeClr val="tx1"/>
                </a:solidFill>
              </a:rPr>
              <a:t> as the </a:t>
            </a:r>
            <a:r>
              <a:rPr lang="en-US" sz="2400" b="1" dirty="0" smtClean="0">
                <a:solidFill>
                  <a:schemeClr val="accent1"/>
                </a:solidFill>
              </a:rPr>
              <a:t>scope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0070C0"/>
                </a:solidFill>
              </a:rPr>
              <a:t>class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5. ACCESSING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can be </a:t>
            </a:r>
            <a:r>
              <a:rPr lang="en-US" sz="2400" b="1" dirty="0" smtClean="0">
                <a:solidFill>
                  <a:srgbClr val="C00000"/>
                </a:solidFill>
              </a:rPr>
              <a:t>accessed</a:t>
            </a:r>
            <a:r>
              <a:rPr lang="en-US" sz="2400" dirty="0" smtClean="0">
                <a:solidFill>
                  <a:schemeClr val="tx1"/>
                </a:solidFill>
              </a:rPr>
              <a:t> either by </a:t>
            </a:r>
            <a:r>
              <a:rPr lang="en-US" sz="2400" b="1" dirty="0" smtClean="0">
                <a:solidFill>
                  <a:srgbClr val="00B050"/>
                </a:solidFill>
              </a:rPr>
              <a:t>using object reference </a:t>
            </a:r>
            <a:r>
              <a:rPr lang="en-US" sz="2400" dirty="0" smtClean="0">
                <a:solidFill>
                  <a:schemeClr val="tx1"/>
                </a:solidFill>
              </a:rPr>
              <a:t>or by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using class name </a:t>
            </a:r>
            <a:r>
              <a:rPr lang="en-US" sz="2400" dirty="0" smtClean="0">
                <a:solidFill>
                  <a:schemeClr val="tx1"/>
                </a:solidFill>
              </a:rPr>
              <a:t>, but </a:t>
            </a:r>
            <a:r>
              <a:rPr lang="en-US" sz="2400" b="1" dirty="0" smtClean="0">
                <a:solidFill>
                  <a:srgbClr val="C00000"/>
                </a:solidFill>
              </a:rPr>
              <a:t>accessing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using class name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recommended.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However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within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same class </a:t>
            </a:r>
            <a:r>
              <a:rPr lang="en-US" sz="2400" dirty="0" smtClean="0">
                <a:solidFill>
                  <a:schemeClr val="tx1"/>
                </a:solidFill>
              </a:rPr>
              <a:t>even </a:t>
            </a:r>
            <a:r>
              <a:rPr lang="en-US" sz="2400" b="1" dirty="0" smtClean="0">
                <a:solidFill>
                  <a:srgbClr val="7030A0"/>
                </a:solidFill>
              </a:rPr>
              <a:t>using class name </a:t>
            </a:r>
            <a:r>
              <a:rPr lang="en-US" sz="2400" dirty="0" smtClean="0">
                <a:solidFill>
                  <a:schemeClr val="tx1"/>
                </a:solidFill>
              </a:rPr>
              <a:t>is also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not required.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6.LOCATION IN MEMORY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live</a:t>
            </a:r>
            <a:r>
              <a:rPr lang="en-US" sz="2400" dirty="0" smtClean="0">
                <a:solidFill>
                  <a:schemeClr val="tx1"/>
                </a:solidFill>
              </a:rPr>
              <a:t> in a </a:t>
            </a:r>
            <a:r>
              <a:rPr lang="en-US" sz="2400" b="1" dirty="0" smtClean="0">
                <a:solidFill>
                  <a:srgbClr val="C00000"/>
                </a:solidFill>
              </a:rPr>
              <a:t>special area </a:t>
            </a:r>
            <a:r>
              <a:rPr lang="en-US" sz="2400" dirty="0" smtClean="0">
                <a:solidFill>
                  <a:schemeClr val="tx1"/>
                </a:solidFill>
              </a:rPr>
              <a:t>called the </a:t>
            </a:r>
            <a:r>
              <a:rPr lang="en-US" sz="2400" b="1" dirty="0" smtClean="0">
                <a:solidFill>
                  <a:srgbClr val="7030A0"/>
                </a:solidFill>
              </a:rPr>
              <a:t>method area</a:t>
            </a:r>
            <a:r>
              <a:rPr lang="en-IN" sz="2400" dirty="0" smtClean="0">
                <a:solidFill>
                  <a:srgbClr val="7030A0"/>
                </a:solidFill>
              </a:rPr>
              <a:t>. </a:t>
            </a:r>
          </a:p>
          <a:p>
            <a:pPr lvl="1"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Method area </a:t>
            </a:r>
            <a:r>
              <a:rPr lang="en-IN" sz="2400" dirty="0" smtClean="0">
                <a:solidFill>
                  <a:schemeClr val="tx1"/>
                </a:solidFill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</a:rPr>
              <a:t>part</a:t>
            </a:r>
            <a:r>
              <a:rPr lang="en-IN" sz="2400" dirty="0" smtClean="0">
                <a:solidFill>
                  <a:schemeClr val="tx1"/>
                </a:solidFill>
              </a:rPr>
              <a:t> of </a:t>
            </a:r>
            <a:r>
              <a:rPr lang="en-IN" sz="2400" b="1" u="sng" dirty="0" smtClean="0">
                <a:solidFill>
                  <a:schemeClr val="accent1"/>
                </a:solidFill>
              </a:rPr>
              <a:t>non-heap memory </a:t>
            </a:r>
            <a:r>
              <a:rPr lang="en-IN" sz="2400" dirty="0" smtClean="0">
                <a:solidFill>
                  <a:schemeClr val="tx1"/>
                </a:solidFill>
              </a:rPr>
              <a:t>and</a:t>
            </a:r>
            <a:r>
              <a:rPr lang="en-IN" sz="2400" b="1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it stores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per-class structures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code for methods </a:t>
            </a:r>
            <a:r>
              <a:rPr lang="en-IN" sz="2400" dirty="0" smtClean="0">
                <a:solidFill>
                  <a:schemeClr val="tx1"/>
                </a:solidFill>
              </a:rPr>
              <a:t>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constructors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sz="2400" b="1" u="sng" dirty="0" smtClean="0">
                <a:solidFill>
                  <a:srgbClr val="C00000"/>
                </a:solidFill>
              </a:rPr>
              <a:t>Per-class structure </a:t>
            </a:r>
            <a:r>
              <a:rPr lang="en-IN" sz="2400" dirty="0" smtClean="0">
                <a:solidFill>
                  <a:schemeClr val="tx1"/>
                </a:solidFill>
              </a:rPr>
              <a:t>means </a:t>
            </a:r>
            <a:r>
              <a:rPr lang="en-IN" sz="2400" b="1" dirty="0" smtClean="0">
                <a:solidFill>
                  <a:srgbClr val="0070C0"/>
                </a:solidFill>
              </a:rPr>
              <a:t>runtime constants </a:t>
            </a:r>
            <a:r>
              <a:rPr lang="en-IN" sz="2400" dirty="0" smtClean="0">
                <a:solidFill>
                  <a:schemeClr val="tx1"/>
                </a:solidFill>
              </a:rPr>
              <a:t>and </a:t>
            </a:r>
            <a:r>
              <a:rPr lang="en-IN" sz="2400" b="1" dirty="0" smtClean="0">
                <a:solidFill>
                  <a:srgbClr val="0070C0"/>
                </a:solidFill>
              </a:rPr>
              <a:t>static fields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vm-memory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714884"/>
            <a:ext cx="871543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private static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Demo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=new Demo( );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obj.x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obj.display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void display( 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500694" y="1643050"/>
            <a:ext cx="2968625" cy="1125537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Correct! </a:t>
            </a:r>
            <a:r>
              <a:rPr lang="en-US" b="1" dirty="0" smtClean="0">
                <a:solidFill>
                  <a:srgbClr val="FFFF00"/>
                </a:solidFill>
              </a:rPr>
              <a:t>static variables can be accessed 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428860" y="2428868"/>
            <a:ext cx="3040070" cy="857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572132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Correct! </a:t>
            </a:r>
            <a:r>
              <a:rPr lang="en-US" b="1" dirty="0" smtClean="0">
                <a:solidFill>
                  <a:srgbClr val="FFFF00"/>
                </a:solidFill>
              </a:rPr>
              <a:t>static variables can be accessed from  non static context also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2428860" y="4572008"/>
            <a:ext cx="3182946" cy="9286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private static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y=20;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Demo obj1=new Demo( 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obj1.x=500;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obj1.y=600;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Demo obj2=new Demo( );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(obj2.x);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(obj2.y);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57950" y="1500174"/>
            <a:ext cx="2571768" cy="25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500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20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7.DEFAULT VALUES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JVM</a:t>
            </a:r>
            <a:r>
              <a:rPr lang="en-US" sz="2400" dirty="0" smtClean="0">
                <a:solidFill>
                  <a:schemeClr val="tx1"/>
                </a:solidFill>
              </a:rPr>
              <a:t> provides </a:t>
            </a:r>
            <a:r>
              <a:rPr lang="en-US" sz="2400" b="1" dirty="0" smtClean="0">
                <a:solidFill>
                  <a:srgbClr val="0070C0"/>
                </a:solidFill>
              </a:rPr>
              <a:t>default values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</a:rPr>
              <a:t>static variables </a:t>
            </a:r>
            <a:r>
              <a:rPr lang="en-US" sz="2400" dirty="0" smtClean="0">
                <a:solidFill>
                  <a:schemeClr val="tx1"/>
                </a:solidFill>
              </a:rPr>
              <a:t>at the </a:t>
            </a:r>
            <a:r>
              <a:rPr lang="en-US" sz="2400" b="1" dirty="0" smtClean="0">
                <a:solidFill>
                  <a:srgbClr val="00B050"/>
                </a:solidFill>
              </a:rPr>
              <a:t>time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of object creation </a:t>
            </a:r>
            <a:r>
              <a:rPr lang="en-US" sz="2400" dirty="0" smtClean="0">
                <a:solidFill>
                  <a:schemeClr val="tx1"/>
                </a:solidFill>
              </a:rPr>
              <a:t>if not </a:t>
            </a:r>
            <a:r>
              <a:rPr lang="en-US" sz="2400" b="1" dirty="0" smtClean="0">
                <a:solidFill>
                  <a:srgbClr val="002060"/>
                </a:solidFill>
              </a:rPr>
              <a:t>explicitly initialized </a:t>
            </a:r>
            <a:r>
              <a:rPr lang="en-US" sz="2400" dirty="0" smtClean="0">
                <a:solidFill>
                  <a:schemeClr val="tx1"/>
                </a:solidFill>
              </a:rPr>
              <a:t>by the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programmer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fv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2"/>
            <a:ext cx="8429684" cy="3058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8.ALTERNATE NAMES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are also </a:t>
            </a:r>
            <a:r>
              <a:rPr lang="en-US" sz="2400" b="1" dirty="0" smtClean="0">
                <a:solidFill>
                  <a:srgbClr val="002060"/>
                </a:solidFill>
              </a:rPr>
              <a:t>alternatively</a:t>
            </a:r>
            <a:r>
              <a:rPr lang="en-US" sz="2400" dirty="0" smtClean="0">
                <a:solidFill>
                  <a:schemeClr val="tx1"/>
                </a:solidFill>
              </a:rPr>
              <a:t> called as:</a:t>
            </a:r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Shared Variables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Class Fields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Class Variables</a:t>
            </a:r>
            <a:endParaRPr lang="en-US" sz="2400" b="1" dirty="0" smtClean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70C0"/>
                </a:solidFill>
                <a:latin typeface="Corbel" pitchFamily="34" charset="0"/>
              </a:rPr>
              <a:t>Types Of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00B050"/>
                </a:solidFill>
                <a:latin typeface="Corbel" pitchFamily="34" charset="0"/>
              </a:rPr>
              <a:t>Categories Of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7030A0"/>
                </a:solidFill>
                <a:latin typeface="Corbel" pitchFamily="34" charset="0"/>
              </a:rPr>
              <a:t>Properties Of Variables</a:t>
            </a:r>
            <a:endParaRPr lang="en-US" sz="29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smtClean="0">
                <a:solidFill>
                  <a:srgbClr val="C00000"/>
                </a:solidFill>
                <a:latin typeface="Corbel" pitchFamily="34" charset="0"/>
              </a:rPr>
              <a:t>Comparison Between Reference &amp; </a:t>
            </a:r>
            <a:r>
              <a:rPr lang="en-US" sz="2900" b="1" dirty="0" err="1" smtClean="0">
                <a:solidFill>
                  <a:srgbClr val="C00000"/>
                </a:solidFill>
                <a:latin typeface="Corbel" pitchFamily="34" charset="0"/>
              </a:rPr>
              <a:t>Primtives</a:t>
            </a:r>
            <a:endParaRPr lang="en-US" sz="29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Categorization On </a:t>
            </a:r>
            <a:br>
              <a:rPr lang="en-US" sz="2800" b="1" dirty="0" smtClean="0"/>
            </a:br>
            <a:r>
              <a:rPr lang="en-US" sz="2800" b="1" dirty="0" smtClean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Local  Variable: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If we </a:t>
            </a:r>
            <a:r>
              <a:rPr lang="en-US" sz="2400" b="1" dirty="0" smtClean="0">
                <a:solidFill>
                  <a:srgbClr val="0070C0"/>
                </a:solidFill>
              </a:rPr>
              <a:t>want</a:t>
            </a:r>
            <a:r>
              <a:rPr lang="en-US" sz="2400" dirty="0" smtClean="0">
                <a:solidFill>
                  <a:schemeClr val="tx1"/>
                </a:solidFill>
              </a:rPr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store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chemeClr val="accent1"/>
                </a:solidFill>
              </a:rPr>
              <a:t>value</a:t>
            </a:r>
            <a:r>
              <a:rPr lang="en-US" sz="2400" dirty="0" smtClean="0">
                <a:solidFill>
                  <a:schemeClr val="tx1"/>
                </a:solidFill>
              </a:rPr>
              <a:t> for a </a:t>
            </a:r>
            <a:r>
              <a:rPr lang="en-US" sz="2400" b="1" dirty="0" smtClean="0">
                <a:solidFill>
                  <a:srgbClr val="00B050"/>
                </a:solidFill>
              </a:rPr>
              <a:t>temporary period of time</a:t>
            </a:r>
            <a:r>
              <a:rPr lang="en-US" sz="2400" dirty="0" smtClean="0">
                <a:solidFill>
                  <a:schemeClr val="tx1"/>
                </a:solidFill>
              </a:rPr>
              <a:t> then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declare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local variables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  <a:endParaRPr lang="en-IN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cal-variables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429000"/>
            <a:ext cx="87868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Local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1. DECLARATION LOCATION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local variables </a:t>
            </a:r>
            <a:r>
              <a:rPr lang="en-IN" sz="2400" dirty="0" smtClean="0">
                <a:solidFill>
                  <a:schemeClr val="tx1"/>
                </a:solidFill>
              </a:rPr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variables</a:t>
            </a:r>
            <a:r>
              <a:rPr lang="en-IN" sz="2400" dirty="0" smtClean="0">
                <a:solidFill>
                  <a:schemeClr val="tx1"/>
                </a:solidFill>
              </a:rPr>
              <a:t> defined </a:t>
            </a:r>
            <a:r>
              <a:rPr lang="en-IN" sz="2400" b="1" dirty="0" smtClean="0">
                <a:solidFill>
                  <a:srgbClr val="002060"/>
                </a:solidFill>
              </a:rPr>
              <a:t>inside a method </a:t>
            </a:r>
            <a:r>
              <a:rPr lang="en-IN" sz="2400" b="1" i="1" dirty="0" smtClean="0">
                <a:solidFill>
                  <a:schemeClr val="tx1"/>
                </a:solidFill>
              </a:rPr>
              <a:t>or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inside a block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</a:rPr>
              <a:t>method parameters</a:t>
            </a:r>
            <a:r>
              <a:rPr lang="en-IN" sz="2400" dirty="0" smtClean="0">
                <a:solidFill>
                  <a:schemeClr val="tx1"/>
                </a:solidFill>
              </a:rPr>
              <a:t>. </a:t>
            </a: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2.COPIES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B050"/>
                </a:solidFill>
              </a:rPr>
              <a:t>new copy </a:t>
            </a:r>
            <a:r>
              <a:rPr lang="en-US" sz="2400" dirty="0" smtClean="0">
                <a:solidFill>
                  <a:schemeClr val="tx1"/>
                </a:solidFill>
              </a:rPr>
              <a:t>created </a:t>
            </a:r>
            <a:r>
              <a:rPr lang="en-US" sz="2400" b="1" dirty="0" smtClean="0">
                <a:solidFill>
                  <a:srgbClr val="7030A0"/>
                </a:solidFill>
              </a:rPr>
              <a:t>every time </a:t>
            </a:r>
            <a:r>
              <a:rPr lang="en-US" sz="2400" dirty="0" smtClean="0">
                <a:solidFill>
                  <a:schemeClr val="tx1"/>
                </a:solidFill>
              </a:rPr>
              <a:t>we visit the </a:t>
            </a:r>
            <a:r>
              <a:rPr lang="en-US" sz="2400" b="1" dirty="0" smtClean="0">
                <a:solidFill>
                  <a:srgbClr val="C00000"/>
                </a:solidFill>
              </a:rPr>
              <a:t>block /method </a:t>
            </a:r>
            <a:r>
              <a:rPr lang="en-US" sz="2400" dirty="0" smtClean="0">
                <a:solidFill>
                  <a:schemeClr val="tx1"/>
                </a:solidFill>
              </a:rPr>
              <a:t>in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which it is </a:t>
            </a:r>
            <a:r>
              <a:rPr lang="en-US" sz="2400" b="1" dirty="0" smtClean="0">
                <a:solidFill>
                  <a:srgbClr val="0070C0"/>
                </a:solidFill>
              </a:rPr>
              <a:t>declared</a:t>
            </a:r>
          </a:p>
          <a:p>
            <a:pPr lvl="1">
              <a:buNone/>
            </a:pPr>
            <a:endParaRPr lang="en-IN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3. MEMORY LOCATION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They</a:t>
            </a:r>
            <a:r>
              <a:rPr lang="en-IN" sz="2400" dirty="0" smtClean="0">
                <a:solidFill>
                  <a:schemeClr val="tx1"/>
                </a:solidFill>
              </a:rPr>
              <a:t> are also called as </a:t>
            </a:r>
            <a:r>
              <a:rPr lang="en-IN" sz="2400" b="1" dirty="0" smtClean="0">
                <a:solidFill>
                  <a:srgbClr val="C00000"/>
                </a:solidFill>
              </a:rPr>
              <a:t>stack</a:t>
            </a:r>
            <a:r>
              <a:rPr lang="en-IN" sz="2400" dirty="0" smtClean="0">
                <a:solidFill>
                  <a:schemeClr val="tx1"/>
                </a:solidFill>
              </a:rPr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automatic variables </a:t>
            </a:r>
            <a:r>
              <a:rPr lang="en-IN" sz="2400" dirty="0" smtClean="0">
                <a:solidFill>
                  <a:schemeClr val="tx1"/>
                </a:solidFill>
              </a:rPr>
              <a:t>since they </a:t>
            </a:r>
          </a:p>
          <a:p>
            <a:pPr lvl="1"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live in </a:t>
            </a:r>
            <a:r>
              <a:rPr lang="en-IN" sz="2400" b="1" dirty="0" smtClean="0">
                <a:solidFill>
                  <a:srgbClr val="00B050"/>
                </a:solidFill>
              </a:rPr>
              <a:t>method stack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Local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4.DEFAULT VALUE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They</a:t>
            </a:r>
            <a:r>
              <a:rPr lang="en-IN" sz="2400" dirty="0" smtClean="0">
                <a:solidFill>
                  <a:schemeClr val="tx1"/>
                </a:solidFill>
              </a:rPr>
              <a:t> will </a:t>
            </a:r>
            <a:r>
              <a:rPr lang="en-IN" sz="2400" b="1" dirty="0" smtClean="0">
                <a:solidFill>
                  <a:srgbClr val="00B050"/>
                </a:solidFill>
              </a:rPr>
              <a:t>not be given </a:t>
            </a:r>
            <a:r>
              <a:rPr lang="en-IN" sz="2400" dirty="0" smtClean="0">
                <a:solidFill>
                  <a:schemeClr val="tx1"/>
                </a:solidFill>
              </a:rPr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default value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They</a:t>
            </a:r>
            <a:r>
              <a:rPr lang="en-IN" sz="2400" dirty="0" smtClean="0">
                <a:solidFill>
                  <a:schemeClr val="tx1"/>
                </a:solidFill>
              </a:rPr>
              <a:t> must be </a:t>
            </a:r>
            <a:r>
              <a:rPr lang="en-IN" sz="2400" b="1" dirty="0" smtClean="0">
                <a:solidFill>
                  <a:srgbClr val="C00000"/>
                </a:solidFill>
              </a:rPr>
              <a:t>always initialized </a:t>
            </a:r>
            <a:r>
              <a:rPr lang="en-IN" sz="2400" dirty="0" smtClean="0">
                <a:solidFill>
                  <a:schemeClr val="tx1"/>
                </a:solidFill>
              </a:rPr>
              <a:t>before we </a:t>
            </a:r>
            <a:r>
              <a:rPr lang="en-IN" sz="2400" b="1" dirty="0" smtClean="0">
                <a:solidFill>
                  <a:srgbClr val="00B050"/>
                </a:solidFill>
              </a:rPr>
              <a:t>attempt</a:t>
            </a:r>
            <a:r>
              <a:rPr lang="en-IN" sz="2400" dirty="0" smtClean="0">
                <a:solidFill>
                  <a:schemeClr val="tx1"/>
                </a:solidFill>
              </a:rPr>
              <a:t>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access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them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5.CREATION TIME &amp; SCOPE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They</a:t>
            </a:r>
            <a:r>
              <a:rPr lang="en-IN" sz="2400" dirty="0" smtClean="0">
                <a:solidFill>
                  <a:schemeClr val="tx1"/>
                </a:solidFill>
              </a:rPr>
              <a:t> are </a:t>
            </a:r>
            <a:r>
              <a:rPr lang="en-IN" sz="2400" b="1" dirty="0" smtClean="0">
                <a:solidFill>
                  <a:srgbClr val="C00000"/>
                </a:solidFill>
              </a:rPr>
              <a:t>created</a:t>
            </a:r>
            <a:r>
              <a:rPr lang="en-IN" sz="2400" dirty="0" smtClean="0">
                <a:solidFill>
                  <a:schemeClr val="tx1"/>
                </a:solidFill>
              </a:rPr>
              <a:t> as soon as the </a:t>
            </a:r>
            <a:r>
              <a:rPr lang="en-IN" sz="2400" b="1" dirty="0" smtClean="0">
                <a:solidFill>
                  <a:srgbClr val="0070C0"/>
                </a:solidFill>
              </a:rPr>
              <a:t>execution</a:t>
            </a:r>
            <a:r>
              <a:rPr lang="en-IN" sz="2400" dirty="0" smtClean="0">
                <a:solidFill>
                  <a:schemeClr val="tx1"/>
                </a:solidFill>
              </a:rPr>
              <a:t> of their </a:t>
            </a:r>
            <a:r>
              <a:rPr lang="en-IN" sz="2400" b="1" dirty="0" smtClean="0">
                <a:solidFill>
                  <a:srgbClr val="00B050"/>
                </a:solidFill>
              </a:rPr>
              <a:t>declaration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block begins</a:t>
            </a:r>
            <a:r>
              <a:rPr lang="en-IN" sz="2400" dirty="0" smtClean="0">
                <a:solidFill>
                  <a:schemeClr val="tx1"/>
                </a:solidFill>
              </a:rPr>
              <a:t> and they </a:t>
            </a:r>
            <a:r>
              <a:rPr lang="en-IN" sz="2400" b="1" dirty="0" smtClean="0">
                <a:solidFill>
                  <a:schemeClr val="accent1"/>
                </a:solidFill>
              </a:rPr>
              <a:t>die</a:t>
            </a:r>
            <a:r>
              <a:rPr lang="en-IN" sz="2400" dirty="0" smtClean="0">
                <a:solidFill>
                  <a:schemeClr val="tx1"/>
                </a:solidFill>
              </a:rPr>
              <a:t> as the </a:t>
            </a:r>
            <a:r>
              <a:rPr lang="en-IN" sz="2400" b="1" dirty="0" smtClean="0">
                <a:solidFill>
                  <a:srgbClr val="00B050"/>
                </a:solidFill>
              </a:rPr>
              <a:t>blocks execution </a:t>
            </a:r>
            <a:r>
              <a:rPr lang="en-IN" sz="2400" dirty="0" smtClean="0">
                <a:solidFill>
                  <a:schemeClr val="tx1"/>
                </a:solidFill>
              </a:rPr>
              <a:t>gets </a:t>
            </a:r>
            <a:r>
              <a:rPr lang="en-IN" sz="2400" b="1" dirty="0" smtClean="0">
                <a:solidFill>
                  <a:srgbClr val="7030A0"/>
                </a:solidFill>
              </a:rPr>
              <a:t>over </a:t>
            </a: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6.ACCESSING</a:t>
            </a:r>
            <a:endParaRPr lang="en-IN" sz="2400" b="1" u="sng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Directly</a:t>
            </a:r>
            <a:r>
              <a:rPr lang="en-IN" sz="2400" dirty="0" smtClean="0">
                <a:solidFill>
                  <a:schemeClr val="tx1"/>
                </a:solidFill>
              </a:rPr>
              <a:t> by </a:t>
            </a:r>
            <a:r>
              <a:rPr lang="en-IN" sz="2400" b="1" dirty="0" smtClean="0">
                <a:solidFill>
                  <a:srgbClr val="0070C0"/>
                </a:solidFill>
              </a:rPr>
              <a:t>their</a:t>
            </a:r>
            <a:r>
              <a:rPr lang="en-IN" sz="2400" dirty="0" smtClean="0">
                <a:solidFill>
                  <a:schemeClr val="tx1"/>
                </a:solidFill>
              </a:rPr>
              <a:t> name , </a:t>
            </a:r>
            <a:r>
              <a:rPr lang="en-IN" sz="2400" b="1" dirty="0" smtClean="0">
                <a:solidFill>
                  <a:srgbClr val="00B050"/>
                </a:solidFill>
              </a:rPr>
              <a:t>no need </a:t>
            </a:r>
            <a:r>
              <a:rPr lang="en-IN" sz="2400" dirty="0" smtClean="0">
                <a:solidFill>
                  <a:schemeClr val="tx1"/>
                </a:solidFill>
              </a:rPr>
              <a:t>for any </a:t>
            </a:r>
            <a:r>
              <a:rPr lang="en-IN" sz="2400" b="1" dirty="0" smtClean="0">
                <a:solidFill>
                  <a:srgbClr val="002060"/>
                </a:solidFill>
              </a:rPr>
              <a:t>object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</a:rPr>
              <a:t>name </a:t>
            </a:r>
            <a:r>
              <a:rPr lang="en-IN" sz="2400" dirty="0" smtClean="0">
                <a:solidFill>
                  <a:schemeClr val="tx1"/>
                </a:solidFill>
              </a:rPr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class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name </a:t>
            </a:r>
            <a:r>
              <a:rPr lang="en-IN" sz="2400" dirty="0" smtClean="0">
                <a:solidFill>
                  <a:schemeClr val="tx1"/>
                </a:solidFill>
              </a:rPr>
              <a:t>to be </a:t>
            </a:r>
            <a:r>
              <a:rPr lang="en-IN" sz="2400" b="1" dirty="0" smtClean="0">
                <a:solidFill>
                  <a:srgbClr val="00B050"/>
                </a:solidFill>
              </a:rPr>
              <a:t>used</a:t>
            </a:r>
            <a:r>
              <a:rPr lang="en-IN" sz="2400" dirty="0" smtClean="0">
                <a:solidFill>
                  <a:schemeClr val="tx1"/>
                </a:solidFill>
              </a:rPr>
              <a:t> with </a:t>
            </a:r>
            <a:r>
              <a:rPr lang="en-IN" sz="2400" b="1" dirty="0" smtClean="0">
                <a:solidFill>
                  <a:srgbClr val="7030A0"/>
                </a:solidFill>
              </a:rPr>
              <a:t>them</a:t>
            </a: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for(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j=0;j&lt;=3;j++)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i+j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+”,”+j);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Error!</a:t>
            </a:r>
            <a:r>
              <a:rPr lang="en-US" b="1" dirty="0" smtClean="0">
                <a:solidFill>
                  <a:srgbClr val="FFFF00"/>
                </a:solidFill>
              </a:rPr>
              <a:t> Cannot find the symbol j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3214678" y="4573596"/>
            <a:ext cx="2397128" cy="6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x=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Integer.parseInt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(“five”);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catch(Exception e)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x=5;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finally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Error!</a:t>
            </a:r>
            <a:r>
              <a:rPr lang="en-US" b="1" dirty="0" smtClean="0">
                <a:solidFill>
                  <a:srgbClr val="FFFF00"/>
                </a:solidFill>
              </a:rPr>
              <a:t> Cannot find the symbol x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714348" y="4573596"/>
            <a:ext cx="4897458" cy="6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143108" y="4786322"/>
            <a:ext cx="3429024" cy="9286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x=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Integer.parseInt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(“five”);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catch(Exception e)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x=5;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finally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Error!</a:t>
            </a:r>
            <a:r>
              <a:rPr lang="en-US" b="1" dirty="0" smtClean="0">
                <a:solidFill>
                  <a:srgbClr val="FFFF00"/>
                </a:solidFill>
              </a:rPr>
              <a:t> Variable x might not have been 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214546" y="4786322"/>
            <a:ext cx="3357586" cy="11430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==0)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x=1;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else if(</a:t>
            </a: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!=0)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x=2;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Error!</a:t>
            </a:r>
            <a:r>
              <a:rPr lang="en-US" b="1" dirty="0" smtClean="0">
                <a:solidFill>
                  <a:srgbClr val="FFFF00"/>
                </a:solidFill>
              </a:rPr>
              <a:t> Variable x might not have been 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357422" y="4786322"/>
            <a:ext cx="3214710" cy="6429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Modifiers Allowed With</a:t>
            </a:r>
            <a:br>
              <a:rPr lang="en-US" sz="2800" b="1" dirty="0" smtClean="0"/>
            </a:br>
            <a:r>
              <a:rPr lang="en-US" sz="2800" b="1" dirty="0" smtClean="0"/>
              <a:t>Local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000" b="1" dirty="0" smtClean="0"/>
              <a:t>Which modifiers are allowed with local variables ?</a:t>
            </a:r>
          </a:p>
          <a:p>
            <a:pPr>
              <a:buNone/>
              <a:defRPr/>
            </a:pPr>
            <a:endParaRPr lang="en-US" altLang="en-US" sz="2000" b="1" dirty="0" smtClean="0"/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private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public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static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transient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final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 smtClean="0"/>
              <a:t>volatile</a:t>
            </a:r>
          </a:p>
          <a:p>
            <a:pPr marL="457200" indent="-457200">
              <a:buNone/>
              <a:defRPr/>
            </a:pPr>
            <a:endParaRPr lang="en-US" altLang="en-US" sz="2000" b="1" dirty="0" smtClean="0"/>
          </a:p>
          <a:p>
            <a:pPr marL="457200" indent="-457200">
              <a:buNone/>
              <a:defRPr/>
            </a:pPr>
            <a:r>
              <a:rPr lang="en-US" altLang="en-US" sz="2000" b="1" u="sng" dirty="0" smtClean="0">
                <a:solidFill>
                  <a:srgbClr val="002060"/>
                </a:solidFill>
              </a:rPr>
              <a:t>Answer: </a:t>
            </a:r>
          </a:p>
          <a:p>
            <a:pPr marL="457200" indent="-457200">
              <a:buNone/>
              <a:defRPr/>
            </a:pPr>
            <a:r>
              <a:rPr lang="en-US" altLang="en-US" sz="2000" b="1" dirty="0" smtClean="0">
                <a:solidFill>
                  <a:srgbClr val="C00000"/>
                </a:solidFill>
              </a:rPr>
              <a:t>1,2,4,5,6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Object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</a:rPr>
              <a:t>Objects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instances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classes</a:t>
            </a:r>
            <a:r>
              <a:rPr lang="en-IN" sz="2400" dirty="0" smtClean="0"/>
              <a:t>, including both </a:t>
            </a:r>
            <a:r>
              <a:rPr lang="en-IN" sz="2400" b="1" dirty="0" smtClean="0">
                <a:solidFill>
                  <a:srgbClr val="00B050"/>
                </a:solidFill>
              </a:rPr>
              <a:t>predefined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00B050"/>
                </a:solidFill>
              </a:rPr>
              <a:t>user-defined</a:t>
            </a:r>
            <a:r>
              <a:rPr lang="en-IN" sz="2400" dirty="0" smtClean="0"/>
              <a:t>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a </a:t>
            </a:r>
            <a:r>
              <a:rPr lang="en-IN" sz="2400" b="1" dirty="0" smtClean="0">
                <a:solidFill>
                  <a:srgbClr val="7030A0"/>
                </a:solidFill>
              </a:rPr>
              <a:t>reference type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0070C0"/>
                </a:solidFill>
              </a:rPr>
              <a:t>Java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variable name </a:t>
            </a:r>
            <a:r>
              <a:rPr lang="en-IN" sz="2400" dirty="0" smtClean="0"/>
              <a:t>evaluates to the </a:t>
            </a:r>
            <a:r>
              <a:rPr lang="en-IN" sz="2400" b="1" dirty="0" smtClean="0">
                <a:solidFill>
                  <a:srgbClr val="002060"/>
                </a:solidFill>
              </a:rPr>
              <a:t>address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00B050"/>
                </a:solidFill>
              </a:rPr>
              <a:t>memory </a:t>
            </a:r>
            <a:r>
              <a:rPr lang="en-IN" sz="2400" dirty="0" smtClean="0"/>
              <a:t>where the </a:t>
            </a:r>
            <a:r>
              <a:rPr lang="en-IN" sz="2400" b="1" dirty="0" smtClean="0">
                <a:solidFill>
                  <a:srgbClr val="002060"/>
                </a:solidFill>
              </a:rPr>
              <a:t>object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referenced </a:t>
            </a:r>
            <a:r>
              <a:rPr lang="en-IN" sz="2400" dirty="0" smtClean="0"/>
              <a:t>by the </a:t>
            </a:r>
            <a:r>
              <a:rPr lang="en-IN" sz="2400" b="1" dirty="0" smtClean="0">
                <a:solidFill>
                  <a:srgbClr val="C00000"/>
                </a:solidFill>
              </a:rPr>
              <a:t>variable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stored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7030A0"/>
                </a:solidFill>
              </a:rPr>
              <a:t>object reference </a:t>
            </a:r>
            <a:r>
              <a:rPr lang="en-IN" sz="2400" dirty="0" smtClean="0"/>
              <a:t>is, in fact, a </a:t>
            </a:r>
            <a:r>
              <a:rPr lang="en-IN" sz="2400" b="1" dirty="0" smtClean="0">
                <a:solidFill>
                  <a:srgbClr val="00B050"/>
                </a:solidFill>
              </a:rPr>
              <a:t>memory address </a:t>
            </a:r>
            <a:r>
              <a:rPr lang="en-IN" sz="2400" dirty="0" smtClean="0"/>
              <a:t>that </a:t>
            </a:r>
            <a:r>
              <a:rPr lang="en-IN" sz="2400" b="1" dirty="0" smtClean="0">
                <a:solidFill>
                  <a:schemeClr val="accent1"/>
                </a:solidFill>
              </a:rPr>
              <a:t>points</a:t>
            </a:r>
            <a:r>
              <a:rPr lang="en-IN" sz="2400" dirty="0" smtClean="0"/>
              <a:t> to a </a:t>
            </a:r>
            <a:r>
              <a:rPr lang="en-IN" sz="2400" b="1" dirty="0" smtClean="0">
                <a:solidFill>
                  <a:srgbClr val="0070C0"/>
                </a:solidFill>
              </a:rPr>
              <a:t>memory area </a:t>
            </a:r>
            <a:r>
              <a:rPr lang="en-IN" sz="2400" dirty="0" smtClean="0"/>
              <a:t>where an </a:t>
            </a:r>
            <a:r>
              <a:rPr lang="en-IN" sz="2400" b="1" dirty="0" smtClean="0">
                <a:solidFill>
                  <a:srgbClr val="002060"/>
                </a:solidFill>
              </a:rPr>
              <a:t>object’s data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located.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Creation And Assignment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etfile (22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15436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364331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 smtClean="0"/>
              <a:t>When the </a:t>
            </a:r>
            <a:r>
              <a:rPr lang="en-IN" sz="2400" b="1" dirty="0" smtClean="0">
                <a:solidFill>
                  <a:srgbClr val="0070C0"/>
                </a:solidFill>
              </a:rPr>
              <a:t>above code </a:t>
            </a:r>
            <a:r>
              <a:rPr lang="en-IN" sz="2400" b="1" dirty="0" smtClean="0">
                <a:solidFill>
                  <a:srgbClr val="00B050"/>
                </a:solidFill>
              </a:rPr>
              <a:t>executes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7030A0"/>
                </a:solidFill>
              </a:rPr>
              <a:t>five things happen</a:t>
            </a:r>
            <a:r>
              <a:rPr lang="en-IN" sz="2400" dirty="0" smtClean="0"/>
              <a:t>:</a:t>
            </a:r>
          </a:p>
          <a:p>
            <a:pPr marL="914400" lvl="1" indent="-457200">
              <a:buAutoNum type="arabicPeriod"/>
              <a:defRPr/>
            </a:pPr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002060"/>
                </a:solidFill>
              </a:rPr>
              <a:t>new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Person object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0070C0"/>
                </a:solidFill>
              </a:rPr>
              <a:t>created.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 smtClean="0"/>
              <a:t>It’s </a:t>
            </a:r>
            <a:r>
              <a:rPr lang="en-US" sz="2400" b="1" dirty="0" smtClean="0">
                <a:solidFill>
                  <a:srgbClr val="0070C0"/>
                </a:solidFill>
              </a:rPr>
              <a:t>members</a:t>
            </a:r>
            <a:r>
              <a:rPr lang="en-US" sz="2400" dirty="0" smtClean="0"/>
              <a:t> are </a:t>
            </a:r>
            <a:r>
              <a:rPr lang="en-US" sz="2400" b="1" dirty="0" smtClean="0">
                <a:solidFill>
                  <a:srgbClr val="C00000"/>
                </a:solidFill>
              </a:rPr>
              <a:t>initialized</a:t>
            </a:r>
            <a:r>
              <a:rPr lang="en-US" sz="2400" dirty="0" smtClean="0"/>
              <a:t> with </a:t>
            </a:r>
            <a:r>
              <a:rPr lang="en-US" sz="2400" b="1" dirty="0" smtClean="0">
                <a:solidFill>
                  <a:srgbClr val="00B050"/>
                </a:solidFill>
              </a:rPr>
              <a:t>default values</a:t>
            </a:r>
          </a:p>
          <a:p>
            <a:pPr marL="914400" lvl="1" indent="-457200">
              <a:buAutoNum type="arabicPeriod"/>
              <a:defRPr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constructor </a:t>
            </a:r>
            <a:r>
              <a:rPr lang="en-US" sz="2400" dirty="0" smtClean="0"/>
              <a:t>gets </a:t>
            </a:r>
            <a:r>
              <a:rPr lang="en-US" sz="2400" b="1" dirty="0" smtClean="0">
                <a:solidFill>
                  <a:srgbClr val="7030A0"/>
                </a:solidFill>
              </a:rPr>
              <a:t>called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 smtClean="0"/>
              <a:t>A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chemeClr val="accent1"/>
                </a:solidFill>
              </a:rPr>
              <a:t>variable</a:t>
            </a:r>
            <a:r>
              <a:rPr lang="en-IN" sz="2400" dirty="0" smtClean="0"/>
              <a:t> named </a:t>
            </a:r>
            <a:r>
              <a:rPr lang="en-IN" sz="2400" b="1" dirty="0" smtClean="0">
                <a:solidFill>
                  <a:srgbClr val="00B050"/>
                </a:solidFill>
              </a:rPr>
              <a:t>person</a:t>
            </a:r>
            <a:r>
              <a:rPr lang="en-IN" sz="2400" dirty="0" smtClean="0"/>
              <a:t> is </a:t>
            </a:r>
            <a:r>
              <a:rPr lang="en-IN" sz="2400" b="1" dirty="0" smtClean="0">
                <a:solidFill>
                  <a:srgbClr val="0070C0"/>
                </a:solidFill>
              </a:rPr>
              <a:t>created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7030A0"/>
                </a:solidFill>
              </a:rPr>
              <a:t>stack </a:t>
            </a:r>
            <a:r>
              <a:rPr lang="en-IN" sz="2400" dirty="0" smtClean="0"/>
              <a:t>.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 smtClean="0"/>
              <a:t>T</a:t>
            </a:r>
            <a:r>
              <a:rPr lang="en-IN" sz="2400" dirty="0" smtClean="0"/>
              <a:t>he </a:t>
            </a:r>
            <a:r>
              <a:rPr lang="en-IN" sz="2400" b="1" dirty="0" smtClean="0">
                <a:solidFill>
                  <a:schemeClr val="accent1"/>
                </a:solidFill>
              </a:rPr>
              <a:t>variable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person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7030A0"/>
                </a:solidFill>
              </a:rPr>
              <a:t>assigned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memory address </a:t>
            </a:r>
            <a:r>
              <a:rPr lang="en-IN" sz="2400" dirty="0" smtClean="0"/>
              <a:t>value where the </a:t>
            </a:r>
            <a:r>
              <a:rPr lang="en-IN" sz="2400" b="1" dirty="0" smtClean="0">
                <a:solidFill>
                  <a:srgbClr val="002060"/>
                </a:solidFill>
              </a:rPr>
              <a:t>object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located.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Types </a:t>
            </a:r>
            <a:r>
              <a:rPr lang="en-US" sz="3200" b="1" smtClean="0"/>
              <a:t>Of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Before</a:t>
            </a:r>
            <a:r>
              <a:rPr lang="en-US" sz="2400" dirty="0" smtClean="0"/>
              <a:t> we can </a:t>
            </a:r>
            <a:r>
              <a:rPr lang="en-US" sz="2400" b="1" dirty="0" smtClean="0">
                <a:solidFill>
                  <a:srgbClr val="7030A0"/>
                </a:solidFill>
              </a:rPr>
              <a:t>discuss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types of variable </a:t>
            </a:r>
            <a:r>
              <a:rPr lang="en-US" sz="2400" dirty="0" smtClean="0"/>
              <a:t>provided by </a:t>
            </a: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/>
              <a:t> , we need to </a:t>
            </a:r>
            <a:r>
              <a:rPr lang="en-US" sz="2400" b="1" dirty="0" smtClean="0">
                <a:solidFill>
                  <a:srgbClr val="00B050"/>
                </a:solidFill>
              </a:rPr>
              <a:t>understand </a:t>
            </a:r>
            <a:r>
              <a:rPr lang="en-US" sz="2400" dirty="0" smtClean="0"/>
              <a:t> their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categorization</a:t>
            </a:r>
            <a:r>
              <a:rPr lang="en-US" sz="2400" dirty="0" smtClean="0"/>
              <a:t> types.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chemeClr val="accent1"/>
                </a:solidFill>
              </a:rPr>
              <a:t>Broadly</a:t>
            </a:r>
            <a:r>
              <a:rPr lang="en-US" sz="2400" dirty="0" smtClean="0"/>
              <a:t> there are </a:t>
            </a:r>
            <a:r>
              <a:rPr lang="en-US" sz="2400" b="1" dirty="0" smtClean="0">
                <a:solidFill>
                  <a:srgbClr val="002060"/>
                </a:solidFill>
              </a:rPr>
              <a:t>2 categorizations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variables</a:t>
            </a:r>
            <a:r>
              <a:rPr lang="en-US" sz="2400" dirty="0" smtClean="0"/>
              <a:t>:</a:t>
            </a:r>
          </a:p>
          <a:p>
            <a:endParaRPr lang="en-US" sz="2800" dirty="0" smtClean="0"/>
          </a:p>
          <a:p>
            <a:pPr lvl="1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Categorization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according</a:t>
            </a:r>
            <a:r>
              <a:rPr lang="en-US" dirty="0" smtClean="0">
                <a:solidFill>
                  <a:schemeClr val="tx1"/>
                </a:solidFill>
              </a:rPr>
              <a:t>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  <a:p>
            <a:pPr lvl="1">
              <a:buFont typeface="Arial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Categorization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according</a:t>
            </a:r>
            <a:r>
              <a:rPr lang="en-US" dirty="0" smtClean="0">
                <a:solidFill>
                  <a:schemeClr val="tx1"/>
                </a:solidFill>
              </a:rPr>
              <a:t> to place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declaration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getfile (22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1357298"/>
            <a:ext cx="892971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Primitives V/s References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5" y="1357298"/>
          <a:ext cx="8858310" cy="5083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0"/>
                <a:gridCol w="2952770"/>
                <a:gridCol w="2952770"/>
              </a:tblGrid>
              <a:tr h="71397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Category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Object Reference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Primitive Variables</a:t>
                      </a:r>
                      <a:endParaRPr lang="en-IN" sz="1400" b="1" dirty="0"/>
                    </a:p>
                  </a:txBody>
                  <a:tcPr/>
                </a:tc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Storage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Stores Address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Stores</a:t>
                      </a:r>
                      <a:r>
                        <a:rPr lang="en-US" sz="1400" b="1" baseline="0" dirty="0" smtClean="0">
                          <a:solidFill>
                            <a:srgbClr val="7030A0"/>
                          </a:solidFill>
                        </a:rPr>
                        <a:t> Values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Determination Of equality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Uses == for reference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 comparison  and equals( ) for object comparison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Uses only == for value comparison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5681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Count of types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Although they are of 4 types , but mainly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 only strong references are popular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They</a:t>
                      </a:r>
                      <a:r>
                        <a:rPr lang="en-US" sz="1400" b="1" baseline="0" dirty="0" smtClean="0">
                          <a:solidFill>
                            <a:srgbClr val="7030A0"/>
                          </a:solidFill>
                        </a:rPr>
                        <a:t> are of eight types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Literal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Value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Only null is the allowed  literal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Different for different types, 0,false,0.0</a:t>
                      </a:r>
                      <a:r>
                        <a:rPr lang="en-US" sz="1400" b="1" baseline="0" dirty="0" smtClean="0">
                          <a:solidFill>
                            <a:srgbClr val="7030A0"/>
                          </a:solidFill>
                        </a:rPr>
                        <a:t> etc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56810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Garbage Collection</a:t>
                      </a:r>
                      <a:r>
                        <a:rPr lang="en-US" sz="14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Objects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 reclaimed by garbage collector when not being referred any more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No concept of garbage collection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Operators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002060"/>
                          </a:solidFill>
                        </a:rPr>
                        <a:t>Limited</a:t>
                      </a:r>
                      <a:r>
                        <a:rPr lang="en-US" sz="1400" b="1" baseline="0" dirty="0" smtClean="0">
                          <a:solidFill>
                            <a:srgbClr val="002060"/>
                          </a:solidFill>
                        </a:rPr>
                        <a:t> Operators allowed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7030A0"/>
                          </a:solidFill>
                        </a:rPr>
                        <a:t>Almost all operators</a:t>
                      </a:r>
                      <a:r>
                        <a:rPr lang="en-US" sz="1400" b="1" baseline="0" dirty="0" smtClean="0">
                          <a:solidFill>
                            <a:srgbClr val="7030A0"/>
                          </a:solidFill>
                        </a:rPr>
                        <a:t> allowed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Categorization On Content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solidFill>
                  <a:srgbClr val="002060"/>
                </a:solidFill>
              </a:rPr>
              <a:t>Based</a:t>
            </a:r>
            <a:r>
              <a:rPr lang="en-US" sz="2200" dirty="0" smtClean="0"/>
              <a:t> on </a:t>
            </a:r>
            <a:r>
              <a:rPr lang="en-US" sz="2200" b="1" u="sng" dirty="0" smtClean="0">
                <a:solidFill>
                  <a:schemeClr val="accent1"/>
                </a:solidFill>
              </a:rPr>
              <a:t>what</a:t>
            </a:r>
            <a:r>
              <a:rPr lang="en-US" sz="2200" dirty="0" smtClean="0"/>
              <a:t> a </a:t>
            </a:r>
            <a:r>
              <a:rPr lang="en-US" sz="2200" b="1" dirty="0" smtClean="0">
                <a:solidFill>
                  <a:srgbClr val="7030A0"/>
                </a:solidFill>
              </a:rPr>
              <a:t>variable</a:t>
            </a:r>
            <a:r>
              <a:rPr lang="en-US" sz="2200" dirty="0" smtClean="0"/>
              <a:t> can </a:t>
            </a:r>
            <a:r>
              <a:rPr lang="en-US" sz="2200" b="1" dirty="0" smtClean="0">
                <a:solidFill>
                  <a:srgbClr val="C00000"/>
                </a:solidFill>
              </a:rPr>
              <a:t>store</a:t>
            </a:r>
            <a:r>
              <a:rPr lang="en-US" sz="2200" dirty="0" smtClean="0"/>
              <a:t> , </a:t>
            </a:r>
            <a:r>
              <a:rPr lang="en-US" sz="2200" b="1" dirty="0" smtClean="0">
                <a:solidFill>
                  <a:srgbClr val="0070C0"/>
                </a:solidFill>
              </a:rPr>
              <a:t>Java</a:t>
            </a:r>
            <a:r>
              <a:rPr lang="en-US" sz="2200" dirty="0" smtClean="0"/>
              <a:t> has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</a:rPr>
              <a:t>2 types </a:t>
            </a:r>
            <a:r>
              <a:rPr lang="en-US" sz="2200" dirty="0" smtClean="0"/>
              <a:t>of </a:t>
            </a:r>
            <a:r>
              <a:rPr lang="en-US" sz="2200" b="1" dirty="0" smtClean="0">
                <a:solidFill>
                  <a:srgbClr val="C00000"/>
                </a:solidFill>
              </a:rPr>
              <a:t>variables: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Primitives  :</a:t>
            </a:r>
            <a:r>
              <a:rPr lang="en-US" sz="2000" b="1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for holding values</a:t>
            </a:r>
          </a:p>
          <a:p>
            <a:pPr lvl="1">
              <a:buFont typeface="Arial" charset="0"/>
              <a:buChar char="•"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</a:rPr>
              <a:t>References:</a:t>
            </a:r>
            <a:r>
              <a:rPr lang="en-US" sz="2000" b="1" dirty="0" smtClean="0">
                <a:solidFill>
                  <a:schemeClr val="tx1"/>
                </a:solidFill>
              </a:rPr>
              <a:t>		</a:t>
            </a:r>
            <a:r>
              <a:rPr lang="en-US" sz="2000" b="1" dirty="0" smtClean="0">
                <a:solidFill>
                  <a:srgbClr val="00B050"/>
                </a:solidFill>
              </a:rPr>
              <a:t>for holding address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Qn</a:t>
            </a:r>
            <a:r>
              <a:rPr lang="en-US" dirty="0" smtClean="0">
                <a:solidFill>
                  <a:schemeClr val="tx1"/>
                </a:solidFill>
              </a:rPr>
              <a:t>: 	</a:t>
            </a:r>
            <a:r>
              <a:rPr lang="en-US" b="1" dirty="0" smtClean="0">
                <a:solidFill>
                  <a:srgbClr val="0070C0"/>
                </a:solidFill>
              </a:rPr>
              <a:t>How many </a:t>
            </a:r>
            <a:r>
              <a:rPr lang="en-US" dirty="0" smtClean="0">
                <a:solidFill>
                  <a:schemeClr val="tx1"/>
                </a:solidFill>
              </a:rPr>
              <a:t>types of </a:t>
            </a:r>
            <a:r>
              <a:rPr lang="en-US" b="1" dirty="0" smtClean="0">
                <a:solidFill>
                  <a:srgbClr val="C00000"/>
                </a:solidFill>
              </a:rPr>
              <a:t>primitives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provides ?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An:		</a:t>
            </a:r>
            <a:r>
              <a:rPr lang="en-US" b="1" dirty="0" smtClean="0">
                <a:solidFill>
                  <a:srgbClr val="C00000"/>
                </a:solidFill>
              </a:rPr>
              <a:t>8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err="1" smtClean="0">
                <a:solidFill>
                  <a:schemeClr val="tx1"/>
                </a:solidFill>
              </a:rPr>
              <a:t>Qn</a:t>
            </a:r>
            <a:r>
              <a:rPr lang="en-US" dirty="0" smtClean="0">
                <a:solidFill>
                  <a:schemeClr val="tx1"/>
                </a:solidFill>
              </a:rPr>
              <a:t>: 	</a:t>
            </a:r>
            <a:r>
              <a:rPr lang="en-US" b="1" dirty="0" smtClean="0">
                <a:solidFill>
                  <a:srgbClr val="0070C0"/>
                </a:solidFill>
              </a:rPr>
              <a:t>How many </a:t>
            </a:r>
            <a:r>
              <a:rPr lang="en-US" dirty="0" smtClean="0">
                <a:solidFill>
                  <a:schemeClr val="tx1"/>
                </a:solidFill>
              </a:rPr>
              <a:t>types of </a:t>
            </a:r>
            <a:r>
              <a:rPr lang="en-US" b="1" dirty="0" smtClean="0">
                <a:solidFill>
                  <a:srgbClr val="C00000"/>
                </a:solidFill>
              </a:rPr>
              <a:t>references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provides ?</a:t>
            </a:r>
          </a:p>
          <a:p>
            <a:pPr lvl="1">
              <a:buNone/>
            </a:pPr>
            <a:r>
              <a:rPr lang="en-US" dirty="0" smtClean="0">
                <a:solidFill>
                  <a:schemeClr val="tx1"/>
                </a:solidFill>
              </a:rPr>
              <a:t>An:		</a:t>
            </a:r>
            <a:r>
              <a:rPr lang="en-US" b="1" dirty="0" smtClean="0">
                <a:solidFill>
                  <a:srgbClr val="C00000"/>
                </a:solidFill>
              </a:rPr>
              <a:t>4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sz="2000" b="1" dirty="0" err="1" smtClean="0">
                <a:solidFill>
                  <a:schemeClr val="tx1"/>
                </a:solidFill>
              </a:rPr>
              <a:t>strong,soft,weak</a:t>
            </a:r>
            <a:r>
              <a:rPr lang="en-US" sz="2000" b="1" dirty="0" smtClean="0">
                <a:solidFill>
                  <a:schemeClr val="tx1"/>
                </a:solidFill>
              </a:rPr>
              <a:t> and phantom)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Categorization On </a:t>
            </a:r>
            <a:br>
              <a:rPr lang="en-US" sz="2800" b="1" dirty="0" smtClean="0"/>
            </a:br>
            <a:r>
              <a:rPr lang="en-US" sz="2800" b="1" dirty="0" smtClean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Based</a:t>
            </a:r>
            <a:r>
              <a:rPr lang="en-US" sz="2400" dirty="0" smtClean="0"/>
              <a:t> on </a:t>
            </a:r>
            <a:r>
              <a:rPr lang="en-US" sz="2400" b="1" u="sng" dirty="0" smtClean="0">
                <a:solidFill>
                  <a:schemeClr val="accent1"/>
                </a:solidFill>
              </a:rPr>
              <a:t>where</a:t>
            </a:r>
            <a:r>
              <a:rPr lang="en-US" sz="2400" dirty="0" smtClean="0"/>
              <a:t> a </a:t>
            </a:r>
            <a:r>
              <a:rPr lang="en-US" sz="2400" b="1" dirty="0" smtClean="0">
                <a:solidFill>
                  <a:srgbClr val="7030A0"/>
                </a:solidFill>
              </a:rPr>
              <a:t>variable</a:t>
            </a:r>
            <a:r>
              <a:rPr lang="en-US" sz="2400" dirty="0" smtClean="0"/>
              <a:t> has been </a:t>
            </a:r>
            <a:r>
              <a:rPr lang="en-US" sz="2400" b="1" dirty="0" smtClean="0">
                <a:solidFill>
                  <a:srgbClr val="C00000"/>
                </a:solidFill>
              </a:rPr>
              <a:t>declared</a:t>
            </a:r>
            <a:r>
              <a:rPr lang="en-US" sz="2400" dirty="0" smtClean="0"/>
              <a:t> it could be </a:t>
            </a:r>
            <a:r>
              <a:rPr lang="en-US" sz="2400" b="1" dirty="0" smtClean="0">
                <a:solidFill>
                  <a:srgbClr val="0070C0"/>
                </a:solidFill>
              </a:rPr>
              <a:t>categorized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3 types</a:t>
            </a:r>
            <a:r>
              <a:rPr lang="en-US" sz="2400" dirty="0" smtClean="0"/>
              <a:t>: </a:t>
            </a:r>
          </a:p>
          <a:p>
            <a:pPr lvl="1">
              <a:buFont typeface="Arial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Instance variables  </a:t>
            </a:r>
          </a:p>
          <a:p>
            <a:pPr lvl="1">
              <a:buFont typeface="Arial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Static variables</a:t>
            </a:r>
          </a:p>
          <a:p>
            <a:pPr lvl="1">
              <a:buFont typeface="Arial" charset="0"/>
              <a:buChar char="•"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 smtClean="0">
                <a:solidFill>
                  <a:srgbClr val="C00000"/>
                </a:solidFill>
              </a:rPr>
              <a:t>Local variables</a:t>
            </a:r>
          </a:p>
          <a:p>
            <a:pPr lvl="1">
              <a:buFont typeface="Arial" charset="0"/>
              <a:buChar char="•"/>
            </a:pPr>
            <a:endParaRPr lang="en-US" sz="2400" b="1" i="1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Instance Variable: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00B050"/>
                </a:solidFill>
              </a:rPr>
              <a:t>value</a:t>
            </a:r>
            <a:r>
              <a:rPr lang="en-US" sz="2400" dirty="0" smtClean="0">
                <a:solidFill>
                  <a:schemeClr val="tx1"/>
                </a:solidFill>
              </a:rPr>
              <a:t> of a </a:t>
            </a:r>
            <a:r>
              <a:rPr lang="en-US" sz="2400" b="1" dirty="0" smtClean="0">
                <a:solidFill>
                  <a:srgbClr val="7030A0"/>
                </a:solidFill>
              </a:rPr>
              <a:t>variable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accent1"/>
                </a:solidFill>
              </a:rPr>
              <a:t>varies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smtClean="0">
                <a:solidFill>
                  <a:srgbClr val="002060"/>
                </a:solidFill>
              </a:rPr>
              <a:t>object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object </a:t>
            </a:r>
            <a:r>
              <a:rPr lang="en-US" sz="2400" dirty="0" smtClean="0">
                <a:solidFill>
                  <a:schemeClr val="tx1"/>
                </a:solidFill>
              </a:rPr>
              <a:t>then it </a:t>
            </a:r>
          </a:p>
          <a:p>
            <a:pPr lvl="1"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must be declared </a:t>
            </a:r>
            <a:r>
              <a:rPr lang="en-US" sz="2400" dirty="0" smtClean="0">
                <a:solidFill>
                  <a:schemeClr val="tx1"/>
                </a:solidFill>
              </a:rPr>
              <a:t>as </a:t>
            </a:r>
            <a:r>
              <a:rPr lang="en-US" sz="2400" b="1" u="sng" dirty="0" smtClean="0">
                <a:solidFill>
                  <a:srgbClr val="7030A0"/>
                </a:solidFill>
              </a:rPr>
              <a:t>instance variable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1. COPIES</a:t>
            </a:r>
            <a:r>
              <a:rPr lang="en-US" sz="2400" b="1" u="sng" dirty="0" smtClean="0">
                <a:solidFill>
                  <a:srgbClr val="0070C0"/>
                </a:solidFill>
              </a:rPr>
              <a:t>: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Java</a:t>
            </a:r>
            <a:r>
              <a:rPr lang="en-US" sz="2400" dirty="0" smtClean="0">
                <a:solidFill>
                  <a:schemeClr val="tx1"/>
                </a:solidFill>
              </a:rPr>
              <a:t> always </a:t>
            </a:r>
            <a:r>
              <a:rPr lang="en-US" sz="2400" b="1" u="sng" dirty="0" smtClean="0">
                <a:solidFill>
                  <a:srgbClr val="C00000"/>
                </a:solidFill>
              </a:rPr>
              <a:t>creates</a:t>
            </a:r>
            <a:r>
              <a:rPr lang="en-US" sz="2400" u="sng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rgbClr val="00B050"/>
                </a:solidFill>
              </a:rPr>
              <a:t>separate copies </a:t>
            </a:r>
            <a:r>
              <a:rPr lang="en-US" sz="2400" dirty="0" smtClean="0">
                <a:solidFill>
                  <a:schemeClr val="tx1"/>
                </a:solidFill>
              </a:rPr>
              <a:t>of </a:t>
            </a:r>
            <a:r>
              <a:rPr lang="en-US" sz="2400" b="1" dirty="0" smtClean="0">
                <a:solidFill>
                  <a:srgbClr val="7030A0"/>
                </a:solidFill>
              </a:rPr>
              <a:t>instance variables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each object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2. DECLARATION LOCATION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They </a:t>
            </a:r>
            <a:r>
              <a:rPr lang="en-US" sz="2400" b="1" dirty="0" smtClean="0">
                <a:solidFill>
                  <a:srgbClr val="0070C0"/>
                </a:solidFill>
              </a:rPr>
              <a:t>must be </a:t>
            </a:r>
            <a:r>
              <a:rPr lang="en-US" sz="2400" b="1" u="sng" dirty="0" smtClean="0">
                <a:solidFill>
                  <a:srgbClr val="0070C0"/>
                </a:solidFill>
              </a:rPr>
              <a:t>declared </a:t>
            </a:r>
            <a:r>
              <a:rPr lang="en-US" sz="2400" b="1" u="sng" dirty="0" smtClean="0">
                <a:solidFill>
                  <a:schemeClr val="accent1"/>
                </a:solidFill>
              </a:rPr>
              <a:t>within</a:t>
            </a:r>
            <a:r>
              <a:rPr lang="en-US" sz="2400" b="1" u="sng" dirty="0" smtClean="0">
                <a:solidFill>
                  <a:schemeClr val="tx1"/>
                </a:solidFill>
              </a:rPr>
              <a:t> the </a:t>
            </a:r>
            <a:r>
              <a:rPr lang="en-US" sz="2400" b="1" u="sng" dirty="0" smtClean="0">
                <a:solidFill>
                  <a:srgbClr val="002060"/>
                </a:solidFill>
              </a:rPr>
              <a:t>class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but </a:t>
            </a:r>
            <a:r>
              <a:rPr lang="en-US" sz="2400" b="1" dirty="0" smtClean="0">
                <a:solidFill>
                  <a:schemeClr val="accent1"/>
                </a:solidFill>
              </a:rPr>
              <a:t>outside</a:t>
            </a:r>
            <a:r>
              <a:rPr lang="en-US" sz="2400" dirty="0" smtClean="0">
                <a:solidFill>
                  <a:schemeClr val="tx1"/>
                </a:solidFill>
              </a:rPr>
              <a:t> any 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method body </a:t>
            </a:r>
            <a:r>
              <a:rPr lang="en-US" sz="2400" dirty="0" smtClean="0">
                <a:solidFill>
                  <a:schemeClr val="tx1"/>
                </a:solidFill>
              </a:rPr>
              <a:t>or any kind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3. MEMORY LOCATION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u="sng" dirty="0" smtClean="0">
                <a:solidFill>
                  <a:schemeClr val="accent1"/>
                </a:solidFill>
              </a:rPr>
              <a:t>created</a:t>
            </a:r>
            <a:r>
              <a:rPr lang="en-US" sz="2400" b="1" u="sng" dirty="0" smtClean="0">
                <a:solidFill>
                  <a:schemeClr val="tx1"/>
                </a:solidFill>
              </a:rPr>
              <a:t> inside </a:t>
            </a:r>
            <a:r>
              <a:rPr lang="en-US" sz="2400" b="1" u="sng" dirty="0" smtClean="0">
                <a:solidFill>
                  <a:srgbClr val="C00000"/>
                </a:solidFill>
              </a:rPr>
              <a:t>heap</a:t>
            </a:r>
            <a:r>
              <a:rPr lang="en-US" sz="2400" b="1" u="sng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i.e. the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same place </a:t>
            </a:r>
            <a:r>
              <a:rPr lang="en-US" sz="2400" dirty="0" smtClean="0">
                <a:solidFill>
                  <a:schemeClr val="tx1"/>
                </a:solidFill>
              </a:rPr>
              <a:t>where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objects</a:t>
            </a:r>
            <a:r>
              <a:rPr lang="en-US" sz="2400" dirty="0" smtClean="0">
                <a:solidFill>
                  <a:schemeClr val="tx1"/>
                </a:solidFill>
              </a:rPr>
              <a:t> resides.</a:t>
            </a:r>
          </a:p>
          <a:p>
            <a:pPr lvl="1"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Example: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class Person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 name; 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  age;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String gender;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28992" y="3314688"/>
            <a:ext cx="5500726" cy="3114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600" b="1" dirty="0" err="1" smtClean="0">
                <a:solidFill>
                  <a:schemeClr val="accent6">
                    <a:lumMod val="75000"/>
                  </a:schemeClr>
                </a:solidFill>
              </a:rPr>
              <a:t>UsePerson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0" lang="en-US" sz="2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ublic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static void main(String[]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baseline="0" dirty="0" smtClean="0">
                <a:solidFill>
                  <a:schemeClr val="accent6">
                    <a:lumMod val="75000"/>
                  </a:schemeClr>
                </a:solidFill>
              </a:rPr>
              <a:t>Person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 p1=new Person();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Person p2=new Person();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Person p3=new Person();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="1" dirty="0" smtClean="0">
              <a:solidFill>
                <a:srgbClr val="FFFF00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4.LIFETIME &amp; SCOPE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live and die </a:t>
            </a:r>
            <a:r>
              <a:rPr lang="en-US" sz="2400" dirty="0" smtClean="0">
                <a:solidFill>
                  <a:schemeClr val="tx1"/>
                </a:solidFill>
              </a:rPr>
              <a:t>with the </a:t>
            </a:r>
            <a:r>
              <a:rPr lang="en-US" sz="2400" b="1" dirty="0" smtClean="0">
                <a:solidFill>
                  <a:srgbClr val="002060"/>
                </a:solidFill>
              </a:rPr>
              <a:t>objects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Their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</a:rPr>
              <a:t>scope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same as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chemeClr val="accent1"/>
                </a:solidFill>
              </a:rPr>
              <a:t>scope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b="1" dirty="0" smtClean="0">
                <a:solidFill>
                  <a:srgbClr val="002060"/>
                </a:solidFill>
              </a:rPr>
              <a:t>object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5. ACCESS POINT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They</a:t>
            </a:r>
            <a:r>
              <a:rPr lang="en-US" sz="2400" dirty="0" smtClean="0">
                <a:solidFill>
                  <a:schemeClr val="tx1"/>
                </a:solidFill>
              </a:rPr>
              <a:t> can </a:t>
            </a:r>
            <a:r>
              <a:rPr lang="en-US" sz="2400" b="1" dirty="0" smtClean="0">
                <a:solidFill>
                  <a:srgbClr val="00B050"/>
                </a:solidFill>
              </a:rPr>
              <a:t>only be accessed </a:t>
            </a:r>
            <a:r>
              <a:rPr lang="en-US" sz="2400" dirty="0" smtClean="0">
                <a:solidFill>
                  <a:schemeClr val="tx1"/>
                </a:solidFill>
              </a:rPr>
              <a:t>from </a:t>
            </a:r>
            <a:r>
              <a:rPr lang="en-US" sz="2400" b="1" dirty="0" smtClean="0">
                <a:solidFill>
                  <a:srgbClr val="C00000"/>
                </a:solidFill>
              </a:rPr>
              <a:t>non-static context </a:t>
            </a:r>
            <a:r>
              <a:rPr lang="en-US" sz="2400" b="1" dirty="0" smtClean="0">
                <a:solidFill>
                  <a:srgbClr val="7030A0"/>
                </a:solidFill>
              </a:rPr>
              <a:t>implicitly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while from a </a:t>
            </a:r>
            <a:r>
              <a:rPr lang="en-US" sz="2400" b="1" dirty="0" smtClean="0">
                <a:solidFill>
                  <a:srgbClr val="0070C0"/>
                </a:solidFill>
              </a:rPr>
              <a:t>static context </a:t>
            </a:r>
            <a:r>
              <a:rPr lang="en-US" sz="2400" dirty="0" smtClean="0">
                <a:solidFill>
                  <a:schemeClr val="tx1"/>
                </a:solidFill>
              </a:rPr>
              <a:t>they can be </a:t>
            </a:r>
            <a:r>
              <a:rPr lang="en-US" sz="2400" b="1" dirty="0" smtClean="0">
                <a:solidFill>
                  <a:srgbClr val="00B050"/>
                </a:solidFill>
              </a:rPr>
              <a:t>accessed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explicitly</a:t>
            </a:r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Demo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=new Demo( );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obj.x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display( 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public void display( 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sz="24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500694" y="1643050"/>
            <a:ext cx="2968625" cy="1125537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 </a:t>
            </a:r>
            <a:r>
              <a:rPr lang="en-US" b="1" dirty="0">
                <a:solidFill>
                  <a:srgbClr val="FFFF00"/>
                </a:solidFill>
              </a:rPr>
              <a:t>non static </a:t>
            </a:r>
            <a:r>
              <a:rPr lang="en-US" b="1" dirty="0" smtClean="0">
                <a:solidFill>
                  <a:srgbClr val="FFFF00"/>
                </a:solidFill>
              </a:rPr>
              <a:t>variable x </a:t>
            </a:r>
            <a:r>
              <a:rPr lang="en-US" b="1" dirty="0">
                <a:solidFill>
                  <a:srgbClr val="FFFF00"/>
                </a:solidFill>
              </a:rPr>
              <a:t>cannot be </a:t>
            </a:r>
            <a:r>
              <a:rPr lang="en-US" b="1" dirty="0" smtClean="0">
                <a:solidFill>
                  <a:srgbClr val="FFFF00"/>
                </a:solidFill>
              </a:rPr>
              <a:t>referenced </a:t>
            </a:r>
            <a:r>
              <a:rPr lang="en-US" b="1" dirty="0">
                <a:solidFill>
                  <a:srgbClr val="FFFF00"/>
                </a:solidFill>
              </a:rPr>
              <a:t>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428860" y="2428868"/>
            <a:ext cx="3040070" cy="857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572132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 </a:t>
            </a:r>
            <a:r>
              <a:rPr lang="en-US" b="1" dirty="0">
                <a:solidFill>
                  <a:srgbClr val="FFFF00"/>
                </a:solidFill>
              </a:rPr>
              <a:t>non static method display( )  cannot be </a:t>
            </a:r>
            <a:r>
              <a:rPr lang="en-US" b="1" dirty="0" smtClean="0">
                <a:solidFill>
                  <a:srgbClr val="FFFF00"/>
                </a:solidFill>
              </a:rPr>
              <a:t>referenced </a:t>
            </a:r>
            <a:r>
              <a:rPr lang="en-US" b="1" dirty="0">
                <a:solidFill>
                  <a:srgbClr val="FFFF00"/>
                </a:solidFill>
              </a:rPr>
              <a:t>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>
            <a:off x="1357290" y="4357694"/>
            <a:ext cx="4254516" cy="2143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5386</TotalTime>
  <Words>1296</Words>
  <Application>Microsoft Office PowerPoint</Application>
  <PresentationFormat>On-screen Show (4:3)</PresentationFormat>
  <Paragraphs>356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Types Of Variables</vt:lpstr>
      <vt:lpstr>Categorization On Content</vt:lpstr>
      <vt:lpstr>Categorization On  Declaration Point</vt:lpstr>
      <vt:lpstr>Properties Of Instance Variables</vt:lpstr>
      <vt:lpstr>Properties Of Instance Variables</vt:lpstr>
      <vt:lpstr>Properties Of Instance Variables</vt:lpstr>
      <vt:lpstr>Example</vt:lpstr>
      <vt:lpstr>Properties Of Instance Variables</vt:lpstr>
      <vt:lpstr>Properties Of Instance Variables</vt:lpstr>
      <vt:lpstr>Categorization On  Declaration Point</vt:lpstr>
      <vt:lpstr>Properties Of Static Variables</vt:lpstr>
      <vt:lpstr>Properties Of Static Variables</vt:lpstr>
      <vt:lpstr>Properties Of Static Variables</vt:lpstr>
      <vt:lpstr>Example</vt:lpstr>
      <vt:lpstr>Example</vt:lpstr>
      <vt:lpstr>Properties Of Static Variables</vt:lpstr>
      <vt:lpstr>Properties Of Static Variables</vt:lpstr>
      <vt:lpstr>Categorization On  Declaration Point</vt:lpstr>
      <vt:lpstr>Properties Of Local Variables</vt:lpstr>
      <vt:lpstr>Properties Of Local Variables</vt:lpstr>
      <vt:lpstr>Example</vt:lpstr>
      <vt:lpstr>Example</vt:lpstr>
      <vt:lpstr>Example</vt:lpstr>
      <vt:lpstr>Example</vt:lpstr>
      <vt:lpstr>Modifiers Allowed With Local Variables</vt:lpstr>
      <vt:lpstr>Object References</vt:lpstr>
      <vt:lpstr>Creation And Assignment</vt:lpstr>
      <vt:lpstr>Memory Diagram</vt:lpstr>
      <vt:lpstr>Primitives V/s 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506</cp:revision>
  <dcterms:created xsi:type="dcterms:W3CDTF">2015-12-21T13:46:48Z</dcterms:created>
  <dcterms:modified xsi:type="dcterms:W3CDTF">2020-08-19T13:10:10Z</dcterms:modified>
</cp:coreProperties>
</file>