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475" r:id="rId4"/>
    <p:sldId id="399" r:id="rId5"/>
    <p:sldId id="474" r:id="rId6"/>
    <p:sldId id="473" r:id="rId7"/>
    <p:sldId id="476" r:id="rId8"/>
    <p:sldId id="478" r:id="rId9"/>
    <p:sldId id="479" r:id="rId10"/>
    <p:sldId id="508" r:id="rId11"/>
    <p:sldId id="498" r:id="rId12"/>
    <p:sldId id="505" r:id="rId13"/>
    <p:sldId id="480" r:id="rId14"/>
    <p:sldId id="499" r:id="rId15"/>
    <p:sldId id="481" r:id="rId16"/>
    <p:sldId id="500" r:id="rId17"/>
    <p:sldId id="482" r:id="rId18"/>
    <p:sldId id="501" r:id="rId19"/>
    <p:sldId id="483" r:id="rId20"/>
    <p:sldId id="506" r:id="rId21"/>
    <p:sldId id="484" r:id="rId22"/>
    <p:sldId id="502" r:id="rId23"/>
    <p:sldId id="486" r:id="rId24"/>
    <p:sldId id="503" r:id="rId25"/>
    <p:sldId id="487" r:id="rId26"/>
    <p:sldId id="488" r:id="rId27"/>
    <p:sldId id="489" r:id="rId28"/>
    <p:sldId id="493" r:id="rId29"/>
    <p:sldId id="490" r:id="rId30"/>
    <p:sldId id="492" r:id="rId31"/>
    <p:sldId id="491" r:id="rId32"/>
    <p:sldId id="494" r:id="rId33"/>
    <p:sldId id="507" r:id="rId34"/>
    <p:sldId id="496" r:id="rId35"/>
    <p:sldId id="495" r:id="rId36"/>
    <p:sldId id="497" r:id="rId37"/>
    <p:sldId id="509" r:id="rId38"/>
    <p:sldId id="504" r:id="rId39"/>
    <p:sldId id="43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Sample Questions We Will</a:t>
            </a:r>
            <a:br>
              <a:rPr lang="en-US" sz="2800" b="1" dirty="0" smtClean="0"/>
            </a:br>
            <a:r>
              <a:rPr lang="en-US" sz="2800" b="1" dirty="0" smtClean="0"/>
              <a:t>Discuss In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282" y="1428736"/>
            <a:ext cx="36433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Guess The Output 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 smtClean="0"/>
          </a:p>
          <a:p>
            <a:r>
              <a:rPr lang="en-IN" sz="2800" b="1" dirty="0" smtClean="0"/>
              <a:t>byte b = 5; </a:t>
            </a:r>
          </a:p>
          <a:p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b=-b;</a:t>
            </a:r>
          </a:p>
          <a:p>
            <a:r>
              <a:rPr lang="en-IN" sz="2800" b="1" dirty="0" err="1" smtClean="0"/>
              <a:t>System.out.println</a:t>
            </a:r>
            <a:r>
              <a:rPr lang="en-IN" sz="2800" b="1" dirty="0" smtClean="0"/>
              <a:t>(b);</a:t>
            </a:r>
          </a:p>
          <a:p>
            <a:r>
              <a:rPr lang="en-IN" sz="2800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</a:rPr>
              <a:t>Error </a:t>
            </a:r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</a:rPr>
              <a:t>  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7752" y="1428736"/>
            <a:ext cx="4000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 smtClean="0"/>
          </a:p>
          <a:p>
            <a:r>
              <a:rPr lang="en-IN" sz="2800" b="1" dirty="0" smtClean="0"/>
              <a:t>byte b = 5; </a:t>
            </a:r>
          </a:p>
          <a:p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b+=10;</a:t>
            </a:r>
          </a:p>
          <a:p>
            <a:r>
              <a:rPr lang="en-IN" sz="2800" b="1" dirty="0" err="1" smtClean="0"/>
              <a:t>System.out.println</a:t>
            </a:r>
            <a:r>
              <a:rPr lang="en-IN" sz="2800" b="1" dirty="0" smtClean="0"/>
              <a:t>(b);</a:t>
            </a:r>
          </a:p>
          <a:p>
            <a:r>
              <a:rPr lang="en-IN" sz="2800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</a:rPr>
              <a:t>15 </a:t>
            </a:r>
            <a:r>
              <a:rPr lang="pt-BR" altLang="en-US" sz="2800" b="1" dirty="0" smtClean="0"/>
              <a:t>	</a:t>
            </a:r>
            <a:r>
              <a:rPr lang="en-IN" sz="2800" b="1" dirty="0" smtClean="0"/>
              <a:t>  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Sample Questions We Will</a:t>
            </a:r>
            <a:br>
              <a:rPr lang="en-US" sz="2800" b="1" dirty="0" smtClean="0"/>
            </a:br>
            <a:r>
              <a:rPr lang="en-US" sz="2800" b="1" dirty="0" smtClean="0"/>
              <a:t>Discuss In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2844" y="1428736"/>
            <a:ext cx="8786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800" b="1" dirty="0" err="1" smtClean="0"/>
              <a:t>int</a:t>
            </a:r>
            <a:r>
              <a:rPr lang="en-IN" sz="2800" b="1" dirty="0" smtClean="0"/>
              <a:t> a=0; </a:t>
            </a:r>
          </a:p>
          <a:p>
            <a:r>
              <a:rPr lang="en-IN" sz="2800" b="1" dirty="0" smtClean="0"/>
              <a:t>for(</a:t>
            </a:r>
            <a:r>
              <a:rPr lang="en-IN" sz="2800" b="1" dirty="0" err="1" smtClean="0"/>
              <a:t>int</a:t>
            </a:r>
            <a:r>
              <a:rPr lang="en-IN" sz="2800" b="1" dirty="0" smtClean="0"/>
              <a:t> </a:t>
            </a:r>
            <a:r>
              <a:rPr lang="en-IN" sz="2800" b="1" dirty="0" err="1" smtClean="0"/>
              <a:t>i</a:t>
            </a:r>
            <a:r>
              <a:rPr lang="en-IN" sz="2800" b="1" dirty="0" smtClean="0"/>
              <a:t>=0;i&lt;100;i++) </a:t>
            </a:r>
          </a:p>
          <a:p>
            <a:r>
              <a:rPr lang="en-IN" sz="2800" b="1" dirty="0" smtClean="0"/>
              <a:t>{ </a:t>
            </a:r>
          </a:p>
          <a:p>
            <a:r>
              <a:rPr lang="en-IN" sz="2800" b="1" dirty="0" smtClean="0"/>
              <a:t>	</a:t>
            </a: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a=a++; </a:t>
            </a:r>
          </a:p>
          <a:p>
            <a:r>
              <a:rPr lang="en-IN" sz="2800" b="1" dirty="0" smtClean="0"/>
              <a:t>} </a:t>
            </a:r>
          </a:p>
          <a:p>
            <a:r>
              <a:rPr lang="en-IN" sz="2800" b="1" dirty="0" err="1" smtClean="0"/>
              <a:t>System.out.println</a:t>
            </a:r>
            <a:r>
              <a:rPr lang="en-IN" sz="2800" b="1" dirty="0" smtClean="0"/>
              <a:t>(a);</a:t>
            </a:r>
          </a:p>
          <a:p>
            <a:r>
              <a:rPr lang="en-IN" sz="2800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pt-BR" altLang="en-US" sz="2800" b="1" dirty="0" smtClean="0"/>
              <a:t>	</a:t>
            </a:r>
            <a:r>
              <a:rPr lang="en-IN" sz="2800" b="1" dirty="0" smtClean="0"/>
              <a:t>  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Sample Questions We Will</a:t>
            </a:r>
            <a:br>
              <a:rPr lang="en-US" sz="2800" b="1" dirty="0" smtClean="0"/>
            </a:br>
            <a:r>
              <a:rPr lang="en-US" sz="2800" b="1" dirty="0" smtClean="0"/>
              <a:t>Discuss In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282" y="1428736"/>
            <a:ext cx="89297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Check whether number is </a:t>
            </a:r>
            <a:r>
              <a:rPr lang="en-US" sz="2400" b="1" dirty="0" smtClean="0">
                <a:solidFill>
                  <a:srgbClr val="7030A0"/>
                </a:solidFill>
              </a:rPr>
              <a:t>even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or not </a:t>
            </a:r>
            <a:r>
              <a:rPr lang="en-US" sz="2400" b="1" dirty="0" smtClean="0">
                <a:solidFill>
                  <a:srgbClr val="0070C0"/>
                </a:solidFill>
              </a:rPr>
              <a:t>without any Arithmetic Operator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800" b="1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Solution:</a:t>
            </a:r>
            <a:endParaRPr lang="en-IN" sz="2400" b="1" u="sng" dirty="0" smtClean="0">
              <a:solidFill>
                <a:srgbClr val="002060"/>
              </a:solidFill>
            </a:endParaRP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if((number &amp; 1) == 0){ </a:t>
            </a: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("Even number"); </a:t>
            </a: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2</a:t>
            </a:r>
            <a:br>
              <a:rPr lang="en-US" sz="2800" b="1" dirty="0" smtClean="0"/>
            </a:br>
            <a:r>
              <a:rPr lang="en-US" sz="2800" b="1" dirty="0" smtClean="0"/>
              <a:t>Object , Wrapper &amp;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Object class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Wrapper class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00B050"/>
                </a:solidFill>
              </a:rPr>
              <a:t>AutoBoxing</a:t>
            </a:r>
            <a:r>
              <a:rPr lang="en-US" sz="2400" b="1" dirty="0" smtClean="0">
                <a:solidFill>
                  <a:srgbClr val="00B050"/>
                </a:solidFill>
              </a:rPr>
              <a:t> &amp; </a:t>
            </a:r>
            <a:r>
              <a:rPr lang="en-US" sz="2400" b="1" dirty="0" err="1" smtClean="0">
                <a:solidFill>
                  <a:srgbClr val="00B050"/>
                </a:solidFill>
              </a:rPr>
              <a:t>UnBoxing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Inner Class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Types Of Inner Classes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Sample Questions We Will</a:t>
            </a:r>
            <a:br>
              <a:rPr lang="en-US" sz="2800" b="1" dirty="0" smtClean="0"/>
            </a:br>
            <a:r>
              <a:rPr lang="en-US" sz="2800" b="1" dirty="0" smtClean="0"/>
              <a:t>Discuss In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43438" y="1357298"/>
            <a:ext cx="428628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b="1" dirty="0" smtClean="0"/>
          </a:p>
          <a:p>
            <a:r>
              <a:rPr lang="en-IN" sz="2600" b="1" dirty="0" smtClean="0"/>
              <a:t>Integer b2=128; </a:t>
            </a:r>
          </a:p>
          <a:p>
            <a:r>
              <a:rPr lang="en-IN" sz="2600" b="1" dirty="0" smtClean="0"/>
              <a:t>Integer b3=128; </a:t>
            </a:r>
          </a:p>
          <a:p>
            <a:r>
              <a:rPr lang="en-IN" sz="2600" b="1" dirty="0" err="1" smtClean="0"/>
              <a:t>System.out.println</a:t>
            </a:r>
            <a:r>
              <a:rPr lang="en-IN" sz="2600" b="1" dirty="0" smtClean="0"/>
              <a:t>(b2==b3); </a:t>
            </a:r>
          </a:p>
          <a:p>
            <a:endParaRPr lang="en-IN" sz="3200" b="1" dirty="0" smtClean="0">
              <a:solidFill>
                <a:srgbClr val="0070C0"/>
              </a:solidFill>
            </a:endParaRPr>
          </a:p>
          <a:p>
            <a:r>
              <a:rPr lang="en-IN" sz="2800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</a:rPr>
              <a:t>false</a:t>
            </a:r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</a:rPr>
              <a:t>  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1428736"/>
            <a:ext cx="435771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 smtClean="0"/>
          </a:p>
          <a:p>
            <a:r>
              <a:rPr lang="en-IN" sz="2600" b="1" dirty="0" smtClean="0"/>
              <a:t>Integer b2=127; </a:t>
            </a:r>
          </a:p>
          <a:p>
            <a:r>
              <a:rPr lang="en-IN" sz="2600" b="1" dirty="0" smtClean="0"/>
              <a:t>Integer b3=127; </a:t>
            </a:r>
          </a:p>
          <a:p>
            <a:r>
              <a:rPr lang="en-IN" sz="2600" b="1" dirty="0" err="1" smtClean="0"/>
              <a:t>System.out.println</a:t>
            </a:r>
            <a:r>
              <a:rPr lang="en-IN" sz="2600" b="1" dirty="0" smtClean="0"/>
              <a:t>(b2==b3); </a:t>
            </a:r>
          </a:p>
          <a:p>
            <a:endParaRPr lang="en-IN" sz="2800" b="1" dirty="0" smtClean="0">
              <a:solidFill>
                <a:srgbClr val="0070C0"/>
              </a:solidFill>
            </a:endParaRPr>
          </a:p>
          <a:p>
            <a:r>
              <a:rPr lang="en-IN" sz="2800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</a:rPr>
              <a:t>  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Module 3: Arrays And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Introduction To Array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One Dimensional Array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Creating , Initializing, Accessing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Multi Dimensional Array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Creating , Initializing, Accessing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Sample Questions We Will</a:t>
            </a:r>
            <a:br>
              <a:rPr lang="en-US" sz="2800" b="1" dirty="0" smtClean="0"/>
            </a:br>
            <a:r>
              <a:rPr lang="en-US" sz="2800" b="1" dirty="0" smtClean="0"/>
              <a:t>Discuss In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43438" y="1357298"/>
            <a:ext cx="4286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base">
              <a:buNone/>
            </a:pPr>
            <a:endParaRPr lang="en-IN" sz="2800" b="1" dirty="0" smtClean="0"/>
          </a:p>
          <a:p>
            <a:pPr fontAlgn="base">
              <a:buNone/>
            </a:pPr>
            <a:r>
              <a:rPr lang="en-IN" sz="2800" b="1" dirty="0" err="1" smtClean="0"/>
              <a:t>int</a:t>
            </a:r>
            <a:r>
              <a:rPr lang="en-IN" sz="2800" b="1" dirty="0" smtClean="0"/>
              <a:t>[]</a:t>
            </a:r>
            <a:r>
              <a:rPr lang="en-IN" sz="2800" b="1" dirty="0" err="1" smtClean="0"/>
              <a:t>arr</a:t>
            </a:r>
            <a:r>
              <a:rPr lang="en-IN" sz="2800" b="1" dirty="0" smtClean="0"/>
              <a:t>={10,20};</a:t>
            </a:r>
          </a:p>
          <a:p>
            <a:pPr fontAlgn="base">
              <a:buNone/>
            </a:pPr>
            <a:r>
              <a:rPr lang="en-IN" sz="2800" b="1" dirty="0" err="1" smtClean="0"/>
              <a:t>int</a:t>
            </a:r>
            <a:r>
              <a:rPr lang="en-IN" sz="2800" b="1" dirty="0" smtClean="0"/>
              <a:t> []</a:t>
            </a:r>
            <a:r>
              <a:rPr lang="en-IN" sz="2800" b="1" dirty="0" err="1" smtClean="0"/>
              <a:t>brr</a:t>
            </a:r>
            <a:r>
              <a:rPr lang="en-IN" sz="2800" b="1" dirty="0" smtClean="0"/>
              <a:t>={10,20};      </a:t>
            </a:r>
            <a:r>
              <a:rPr lang="en-IN" sz="2800" b="1" dirty="0" err="1" smtClean="0"/>
              <a:t>System.out.println</a:t>
            </a:r>
            <a:endParaRPr lang="en-IN" sz="2800" b="1" dirty="0" smtClean="0"/>
          </a:p>
          <a:p>
            <a:pPr fontAlgn="base">
              <a:buNone/>
            </a:pPr>
            <a:r>
              <a:rPr lang="en-IN" sz="2800" b="1" dirty="0" smtClean="0"/>
              <a:t>(</a:t>
            </a:r>
            <a:r>
              <a:rPr lang="en-IN" sz="2800" b="1" dirty="0" err="1" smtClean="0"/>
              <a:t>arr.equals</a:t>
            </a:r>
            <a:r>
              <a:rPr lang="en-IN" sz="2800" b="1" dirty="0" smtClean="0"/>
              <a:t>(</a:t>
            </a:r>
            <a:r>
              <a:rPr lang="en-IN" sz="2800" b="1" dirty="0" err="1" smtClean="0"/>
              <a:t>brr</a:t>
            </a:r>
            <a:r>
              <a:rPr lang="en-IN" sz="2800" b="1" dirty="0" smtClean="0"/>
              <a:t>));</a:t>
            </a:r>
          </a:p>
          <a:p>
            <a:endParaRPr lang="en-IN" sz="2800" b="1" u="sng" dirty="0" smtClean="0">
              <a:solidFill>
                <a:srgbClr val="0070C0"/>
              </a:solidFill>
            </a:endParaRPr>
          </a:p>
          <a:p>
            <a:r>
              <a:rPr lang="en-IN" sz="2800" b="1" u="sng" dirty="0" smtClean="0">
                <a:solidFill>
                  <a:srgbClr val="0070C0"/>
                </a:solidFill>
              </a:rPr>
              <a:t>Output:</a:t>
            </a:r>
          </a:p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</a:rPr>
              <a:t>false</a:t>
            </a:r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</a:rPr>
              <a:t>  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1428736"/>
            <a:ext cx="435771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 smtClean="0"/>
          </a:p>
          <a:p>
            <a:r>
              <a:rPr lang="en-US" sz="2600" b="1" dirty="0" err="1" smtClean="0"/>
              <a:t>int</a:t>
            </a:r>
            <a:r>
              <a:rPr lang="en-US" sz="2600" b="1" dirty="0" smtClean="0"/>
              <a:t> []</a:t>
            </a:r>
            <a:r>
              <a:rPr lang="en-US" sz="2600" b="1" dirty="0" err="1" smtClean="0"/>
              <a:t>arr</a:t>
            </a:r>
            <a:r>
              <a:rPr lang="en-US" sz="2600" b="1" dirty="0" smtClean="0"/>
              <a:t>=new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[5];</a:t>
            </a:r>
            <a:endParaRPr lang="en-IN" sz="2600" b="1" dirty="0" smtClean="0"/>
          </a:p>
          <a:p>
            <a:r>
              <a:rPr lang="en-US" sz="2600" b="1" dirty="0" err="1" smtClean="0"/>
              <a:t>System.out.println</a:t>
            </a:r>
            <a:endParaRPr lang="en-US" sz="2600" b="1" dirty="0" smtClean="0"/>
          </a:p>
          <a:p>
            <a:r>
              <a:rPr lang="en-US" sz="2600" b="1" dirty="0" smtClean="0"/>
              <a:t>(</a:t>
            </a:r>
            <a:r>
              <a:rPr lang="en-US" sz="2600" b="1" dirty="0" err="1" smtClean="0"/>
              <a:t>arr.getClass</a:t>
            </a:r>
            <a:r>
              <a:rPr lang="en-US" sz="2600" b="1" dirty="0" smtClean="0"/>
              <a:t>().</a:t>
            </a:r>
            <a:r>
              <a:rPr lang="en-US" sz="2600" b="1" dirty="0" err="1" smtClean="0"/>
              <a:t>getName</a:t>
            </a:r>
            <a:r>
              <a:rPr lang="en-US" sz="2600" b="1" dirty="0" smtClean="0"/>
              <a:t>());</a:t>
            </a:r>
          </a:p>
          <a:p>
            <a:endParaRPr lang="en-IN" sz="2800" b="1" u="sng" dirty="0" smtClean="0">
              <a:solidFill>
                <a:srgbClr val="0070C0"/>
              </a:solidFill>
            </a:endParaRPr>
          </a:p>
          <a:p>
            <a:r>
              <a:rPr lang="en-IN" sz="2800" b="1" u="sng" dirty="0" smtClean="0">
                <a:solidFill>
                  <a:srgbClr val="0070C0"/>
                </a:solidFill>
              </a:rPr>
              <a:t>Answer: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[I</a:t>
            </a:r>
            <a:endParaRPr lang="en-I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Module 3: Arrays And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Introduction To String &amp; It’s Important Methods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Understanding String Constant Pool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Strings Immutability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Benefits Of Immutability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Comparison With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StringBuffer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StringBuilder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Sample Questions We Will</a:t>
            </a:r>
            <a:br>
              <a:rPr lang="en-US" sz="2800" b="1" dirty="0" smtClean="0"/>
            </a:br>
            <a:r>
              <a:rPr lang="en-US" sz="2800" b="1" dirty="0" smtClean="0"/>
              <a:t>Discuss In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43438" y="1357298"/>
            <a:ext cx="4286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Very Popular Question: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base">
              <a:buNone/>
            </a:pPr>
            <a:endParaRPr lang="en-IN" sz="2800" b="1" dirty="0" smtClean="0"/>
          </a:p>
          <a:p>
            <a:pPr fontAlgn="base">
              <a:buNone/>
            </a:pPr>
            <a:r>
              <a:rPr lang="en-IN" sz="2800" b="1" dirty="0" smtClean="0"/>
              <a:t>Why it is not recommended to use Strings for storing passwords ?</a:t>
            </a:r>
          </a:p>
          <a:p>
            <a:endParaRPr lang="en-IN" sz="2800" b="1" u="sng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1428736"/>
            <a:ext cx="43577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 smtClean="0"/>
          </a:p>
          <a:p>
            <a:r>
              <a:rPr lang="en-US" sz="2400" b="1" dirty="0" smtClean="0"/>
              <a:t>String  s=new String(“Hello”);</a:t>
            </a:r>
            <a:endParaRPr lang="en-IN" sz="2400" b="1" dirty="0" smtClean="0"/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How many objects are created in the above code ?</a:t>
            </a:r>
            <a:endParaRPr lang="en-IN" sz="2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600" b="1" dirty="0" smtClean="0">
              <a:solidFill>
                <a:srgbClr val="0070C0"/>
              </a:solidFill>
            </a:endParaRPr>
          </a:p>
          <a:p>
            <a:r>
              <a:rPr lang="en-IN" sz="2600" b="1" u="sng" dirty="0" smtClean="0">
                <a:solidFill>
                  <a:srgbClr val="0070C0"/>
                </a:solidFill>
              </a:rPr>
              <a:t>Answer: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I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4: </a:t>
            </a:r>
            <a:br>
              <a:rPr lang="en-US" sz="2800" b="1" dirty="0" smtClean="0"/>
            </a:br>
            <a:r>
              <a:rPr lang="en-US" sz="2800" b="1" dirty="0" smtClean="0"/>
              <a:t>OOP &amp; Advance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Encapsulation</a:t>
            </a:r>
            <a:endParaRPr lang="en-US" sz="2400" dirty="0" smtClean="0"/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Abstraction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IS-A </a:t>
            </a:r>
            <a:r>
              <a:rPr lang="en-US" sz="2400" b="1" dirty="0" err="1" smtClean="0">
                <a:solidFill>
                  <a:srgbClr val="00B050"/>
                </a:solidFill>
              </a:rPr>
              <a:t>RelationShip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HAS-A </a:t>
            </a:r>
            <a:r>
              <a:rPr lang="en-US" sz="2400" b="1" dirty="0" err="1" smtClean="0">
                <a:solidFill>
                  <a:srgbClr val="002060"/>
                </a:solidFill>
              </a:rPr>
              <a:t>RelationShip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super(), this() &amp;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</a:rPr>
              <a:t>toString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Objectives Of The Course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Prerequisites Of The Course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Why you should take this course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How this course is structured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Course Contents </a:t>
            </a:r>
            <a:r>
              <a:rPr lang="en-US" sz="29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WalkThrough</a:t>
            </a:r>
            <a:endParaRPr lang="en-US" sz="2900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Course Fee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Sample Questions We Will</a:t>
            </a:r>
            <a:br>
              <a:rPr lang="en-US" sz="2800" b="1" dirty="0" smtClean="0"/>
            </a:br>
            <a:r>
              <a:rPr lang="en-US" sz="2800" b="1" dirty="0" smtClean="0"/>
              <a:t>Discuss In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43438" y="1357298"/>
            <a:ext cx="4286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Very Popular Interview Question: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base">
              <a:buNone/>
            </a:pPr>
            <a:endParaRPr lang="en-IN" sz="2800" b="1" dirty="0" smtClean="0"/>
          </a:p>
          <a:p>
            <a:pPr fontAlgn="base">
              <a:buNone/>
            </a:pPr>
            <a:r>
              <a:rPr lang="en-IN" sz="2800" b="1" dirty="0" smtClean="0"/>
              <a:t>Why it is not recommended to use Strings for storing passwords ?</a:t>
            </a:r>
          </a:p>
          <a:p>
            <a:endParaRPr lang="en-IN" sz="2800" b="1" u="sng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1428736"/>
            <a:ext cx="435771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Can we instantiate a class in this way ?: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 smtClean="0"/>
          </a:p>
          <a:p>
            <a:pPr fontAlgn="base"/>
            <a:r>
              <a:rPr lang="en-IN" sz="2800" b="1" dirty="0" smtClean="0"/>
              <a:t>public class A</a:t>
            </a:r>
          </a:p>
          <a:p>
            <a:pPr fontAlgn="base"/>
            <a:r>
              <a:rPr lang="en-IN" sz="2800" b="1" dirty="0" smtClean="0"/>
              <a:t>{</a:t>
            </a:r>
          </a:p>
          <a:p>
            <a:pPr fontAlgn="base"/>
            <a:r>
              <a:rPr lang="en-IN" sz="2800" b="1" dirty="0" smtClean="0"/>
              <a:t>    A </a:t>
            </a:r>
            <a:r>
              <a:rPr lang="en-IN" sz="2800" b="1" dirty="0" err="1" smtClean="0"/>
              <a:t>a</a:t>
            </a:r>
            <a:r>
              <a:rPr lang="en-IN" sz="2800" b="1" dirty="0" smtClean="0"/>
              <a:t> = new A();</a:t>
            </a:r>
          </a:p>
          <a:p>
            <a:pPr fontAlgn="base"/>
            <a:r>
              <a:rPr lang="en-IN" sz="2800" b="1" dirty="0" smtClean="0"/>
              <a:t>}</a:t>
            </a:r>
          </a:p>
          <a:p>
            <a:endParaRPr lang="en-IN" sz="2600" b="1" dirty="0" smtClean="0">
              <a:solidFill>
                <a:srgbClr val="0070C0"/>
              </a:solidFill>
            </a:endParaRPr>
          </a:p>
          <a:p>
            <a:r>
              <a:rPr lang="en-IN" sz="2600" b="1" u="sng" dirty="0" smtClean="0">
                <a:solidFill>
                  <a:srgbClr val="0070C0"/>
                </a:solidFill>
              </a:rPr>
              <a:t>Answer:</a:t>
            </a: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possible, Because while instantiating, constructor will be called recursively.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4: </a:t>
            </a:r>
            <a:br>
              <a:rPr lang="en-US" sz="2800" b="1" dirty="0" smtClean="0"/>
            </a:br>
            <a:r>
              <a:rPr lang="en-US" sz="2800" b="1" dirty="0" smtClean="0"/>
              <a:t>OOP &amp; Advance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Polymorphism( Signature , Overloading &amp; Overriding)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Cohesion &amp; Coupling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Abstract Class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Interface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Packages , Access Modifiers And Non Access Modifiers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Module 5: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Exceptions V/s Errors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Combinations Of </a:t>
            </a:r>
            <a:r>
              <a:rPr lang="en-US" sz="2400" b="1" dirty="0" err="1" smtClean="0">
                <a:solidFill>
                  <a:srgbClr val="7030A0"/>
                </a:solidFill>
              </a:rPr>
              <a:t>try,catch,finally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Throw and Throws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Checked V/s </a:t>
            </a:r>
            <a:r>
              <a:rPr lang="en-US" sz="2400" b="1" dirty="0" err="1" smtClean="0">
                <a:solidFill>
                  <a:srgbClr val="002060"/>
                </a:solidFill>
              </a:rPr>
              <a:t>UnChecked</a:t>
            </a:r>
            <a:r>
              <a:rPr lang="en-US" sz="2400" b="1" dirty="0" smtClean="0">
                <a:solidFill>
                  <a:srgbClr val="002060"/>
                </a:solidFill>
              </a:rPr>
              <a:t> Exceptions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MultiCatch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, Try With Resources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Best Practices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6: </a:t>
            </a:r>
            <a:br>
              <a:rPr lang="en-US" sz="2800" b="1" dirty="0" smtClean="0"/>
            </a:br>
            <a:r>
              <a:rPr lang="en-US" sz="2800" b="1" dirty="0" smtClean="0"/>
              <a:t>Collections &amp;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Introduction To Collection Framework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List &amp;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err="1" smtClean="0">
                <a:solidFill>
                  <a:srgbClr val="00B050"/>
                </a:solidFill>
              </a:rPr>
              <a:t>ArrayList</a:t>
            </a:r>
            <a:r>
              <a:rPr lang="en-US" sz="2400" b="1" dirty="0" smtClean="0">
                <a:solidFill>
                  <a:srgbClr val="00B050"/>
                </a:solidFill>
              </a:rPr>
              <a:t> V/s Vector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For V/s Enhanced For V/s </a:t>
            </a:r>
            <a:r>
              <a:rPr lang="en-US" sz="2400" b="1" dirty="0" err="1" smtClean="0">
                <a:solidFill>
                  <a:srgbClr val="002060"/>
                </a:solidFill>
              </a:rPr>
              <a:t>Iterator</a:t>
            </a:r>
            <a:r>
              <a:rPr lang="en-US" sz="2400" b="1" dirty="0" smtClean="0">
                <a:solidFill>
                  <a:srgbClr val="002060"/>
                </a:solidFill>
              </a:rPr>
              <a:t> V/s </a:t>
            </a:r>
            <a:r>
              <a:rPr lang="en-US" sz="2400" b="1" dirty="0" err="1" smtClean="0">
                <a:solidFill>
                  <a:srgbClr val="002060"/>
                </a:solidFill>
              </a:rPr>
              <a:t>ListIterator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Which traversal should be preferred when ?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Set ,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HashSet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&amp;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TreeSet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Sample Questions We Will</a:t>
            </a:r>
            <a:br>
              <a:rPr lang="en-US" sz="2800" b="1" dirty="0" smtClean="0"/>
            </a:br>
            <a:r>
              <a:rPr lang="en-US" sz="2800" b="1" dirty="0" smtClean="0"/>
              <a:t>Discuss In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4282" y="1357298"/>
            <a:ext cx="87154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Very Popular Interview Question: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base">
              <a:buNone/>
            </a:pPr>
            <a:endParaRPr lang="en-IN" sz="2800" b="1" dirty="0" smtClean="0"/>
          </a:p>
          <a:p>
            <a:r>
              <a:rPr lang="en-IN" sz="2800" b="1" dirty="0" smtClean="0"/>
              <a:t>Why it is recommended to use </a:t>
            </a:r>
          </a:p>
          <a:p>
            <a:r>
              <a:rPr lang="en-IN" sz="2400" b="1" dirty="0" smtClean="0">
                <a:solidFill>
                  <a:srgbClr val="0070C0"/>
                </a:solidFill>
              </a:rPr>
              <a:t>List </a:t>
            </a:r>
            <a:r>
              <a:rPr lang="en-IN" sz="2400" b="1" dirty="0" err="1" smtClean="0">
                <a:solidFill>
                  <a:srgbClr val="0070C0"/>
                </a:solidFill>
              </a:rPr>
              <a:t>list</a:t>
            </a:r>
            <a:r>
              <a:rPr lang="en-IN" sz="2400" b="1" dirty="0" smtClean="0">
                <a:solidFill>
                  <a:srgbClr val="0070C0"/>
                </a:solidFill>
              </a:rPr>
              <a:t> = new </a:t>
            </a:r>
            <a:r>
              <a:rPr lang="en-IN" sz="2400" b="1" dirty="0" err="1" smtClean="0">
                <a:solidFill>
                  <a:srgbClr val="0070C0"/>
                </a:solidFill>
              </a:rPr>
              <a:t>ArrayList</a:t>
            </a:r>
            <a:r>
              <a:rPr lang="en-IN" sz="2400" b="1" dirty="0" smtClean="0">
                <a:solidFill>
                  <a:srgbClr val="0070C0"/>
                </a:solidFill>
              </a:rPr>
              <a:t>(); </a:t>
            </a:r>
          </a:p>
          <a:p>
            <a:endParaRPr lang="en-IN" sz="2400" b="1" dirty="0" smtClean="0"/>
          </a:p>
          <a:p>
            <a:r>
              <a:rPr lang="en-IN" sz="2800" b="1" dirty="0" smtClean="0"/>
              <a:t>instead of </a:t>
            </a:r>
          </a:p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 list = new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endParaRPr lang="en-IN" sz="2800" b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6: </a:t>
            </a:r>
            <a:br>
              <a:rPr lang="en-US" sz="2800" b="1" dirty="0" smtClean="0"/>
            </a:br>
            <a:r>
              <a:rPr lang="en-US" sz="2800" b="1" dirty="0" smtClean="0"/>
              <a:t>Collections &amp;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Comparator V/s Comparable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Map , </a:t>
            </a:r>
            <a:r>
              <a:rPr lang="en-US" sz="2400" b="1" dirty="0" err="1" smtClean="0">
                <a:solidFill>
                  <a:srgbClr val="7030A0"/>
                </a:solidFill>
              </a:rPr>
              <a:t>HashMap</a:t>
            </a:r>
            <a:r>
              <a:rPr lang="en-US" sz="2400" b="1" dirty="0" smtClean="0">
                <a:solidFill>
                  <a:srgbClr val="7030A0"/>
                </a:solidFill>
              </a:rPr>
              <a:t> &amp; </a:t>
            </a:r>
            <a:r>
              <a:rPr lang="en-US" sz="2400" b="1" dirty="0" err="1" smtClean="0">
                <a:solidFill>
                  <a:srgbClr val="7030A0"/>
                </a:solidFill>
              </a:rPr>
              <a:t>TreeMap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Internal Working Of </a:t>
            </a:r>
            <a:r>
              <a:rPr lang="en-US" sz="2400" b="1" dirty="0" err="1" smtClean="0">
                <a:solidFill>
                  <a:srgbClr val="00B050"/>
                </a:solidFill>
              </a:rPr>
              <a:t>HashMap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Changes In </a:t>
            </a:r>
            <a:r>
              <a:rPr lang="en-US" sz="2400" b="1" dirty="0" err="1" smtClean="0">
                <a:solidFill>
                  <a:srgbClr val="002060"/>
                </a:solidFill>
              </a:rPr>
              <a:t>HashMap</a:t>
            </a:r>
            <a:r>
              <a:rPr lang="en-US" sz="2400" b="1" dirty="0" smtClean="0">
                <a:solidFill>
                  <a:srgbClr val="002060"/>
                </a:solidFill>
              </a:rPr>
              <a:t> In Java 8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HashMap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V/s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Hashtable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6: </a:t>
            </a:r>
            <a:br>
              <a:rPr lang="en-US" sz="2800" b="1" dirty="0" smtClean="0"/>
            </a:br>
            <a:r>
              <a:rPr lang="en-US" sz="2800" b="1" dirty="0" smtClean="0"/>
              <a:t>Collections &amp;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Generic needs - Generic Types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Raw type, Multiple type parameter, </a:t>
            </a:r>
            <a:r>
              <a:rPr lang="en-US" sz="2400" b="1" dirty="0" err="1" smtClean="0">
                <a:solidFill>
                  <a:srgbClr val="7030A0"/>
                </a:solidFill>
              </a:rPr>
              <a:t>Subtyping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Generic Methods</a:t>
            </a:r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Bounded Type | Type inference</a:t>
            </a:r>
            <a:endParaRPr lang="en-US" sz="2400" dirty="0" smtClean="0"/>
          </a:p>
          <a:p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Wild Cards | Bounded wild cards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7: </a:t>
            </a:r>
            <a:br>
              <a:rPr lang="en-US" sz="2800" b="1" dirty="0" smtClean="0"/>
            </a:br>
            <a:r>
              <a:rPr lang="en-US" sz="2800" b="1" dirty="0" smtClean="0"/>
              <a:t>Java 7 To Java 14 –New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New Features Introduced By Java 7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Multi Catch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Try With Resources</a:t>
            </a:r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Diamond Operator</a:t>
            </a:r>
            <a:endParaRPr lang="en-US" sz="2400" dirty="0" smtClean="0"/>
          </a:p>
          <a:p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String In Switch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7: </a:t>
            </a:r>
            <a:br>
              <a:rPr lang="en-US" sz="2800" b="1" dirty="0" smtClean="0"/>
            </a:br>
            <a:r>
              <a:rPr lang="en-US" sz="2800" b="1" dirty="0" smtClean="0"/>
              <a:t>Java 7 To Java 14 –New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What Is Modern Java , LTS &amp; STS ?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Why Java 8 Is So Popular ?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New Features Of Java 8</a:t>
            </a:r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Java 8 Interface Enhancements</a:t>
            </a:r>
            <a:endParaRPr lang="en-US" sz="2400" dirty="0" smtClean="0"/>
          </a:p>
          <a:p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Lambda Expressions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7: </a:t>
            </a:r>
            <a:br>
              <a:rPr lang="en-US" sz="2800" b="1" dirty="0" smtClean="0"/>
            </a:br>
            <a:r>
              <a:rPr lang="en-US" sz="2800" b="1" dirty="0" smtClean="0"/>
              <a:t>Java 7 To Java 14 –New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Functional Interfaces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Lambdas &amp; Collections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Predefined Functional Interfaces</a:t>
            </a:r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Method References</a:t>
            </a:r>
            <a:endParaRPr lang="en-US" sz="2400" dirty="0" smtClean="0"/>
          </a:p>
          <a:p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forEach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() Method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The Stream API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Objectives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u="sng" dirty="0" smtClean="0">
                <a:solidFill>
                  <a:srgbClr val="7030A0"/>
                </a:solidFill>
              </a:rPr>
              <a:t>ONE  AND ONLY </a:t>
            </a:r>
            <a:r>
              <a:rPr lang="en-IN" sz="2400" dirty="0" smtClean="0"/>
              <a:t>objective of 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course </a:t>
            </a:r>
            <a:r>
              <a:rPr lang="en-IN" sz="2400" dirty="0" smtClean="0"/>
              <a:t>is to </a:t>
            </a:r>
            <a:r>
              <a:rPr lang="en-IN" sz="2400" b="1" dirty="0" smtClean="0">
                <a:solidFill>
                  <a:srgbClr val="0070C0"/>
                </a:solidFill>
              </a:rPr>
              <a:t>enhance</a:t>
            </a:r>
            <a:r>
              <a:rPr lang="en-IN" sz="2400" dirty="0" smtClean="0"/>
              <a:t> your </a:t>
            </a:r>
            <a:r>
              <a:rPr lang="en-IN" sz="2400" b="1" dirty="0" smtClean="0">
                <a:solidFill>
                  <a:srgbClr val="0070C0"/>
                </a:solidFill>
              </a:rPr>
              <a:t>CORE JAVA </a:t>
            </a:r>
            <a:r>
              <a:rPr lang="en-IN" sz="2400" dirty="0" smtClean="0"/>
              <a:t>knowledge to </a:t>
            </a:r>
            <a:r>
              <a:rPr lang="en-IN" sz="2400" b="1" dirty="0" smtClean="0">
                <a:solidFill>
                  <a:schemeClr val="accent1"/>
                </a:solidFill>
              </a:rPr>
              <a:t>such a level </a:t>
            </a:r>
            <a:r>
              <a:rPr lang="en-IN" sz="2400" dirty="0" smtClean="0"/>
              <a:t>that you can </a:t>
            </a:r>
            <a:r>
              <a:rPr lang="en-IN" sz="2400" b="1" dirty="0" smtClean="0">
                <a:solidFill>
                  <a:srgbClr val="00B050"/>
                </a:solidFill>
              </a:rPr>
              <a:t>excel </a:t>
            </a:r>
            <a:r>
              <a:rPr lang="en-IN" sz="2400" dirty="0" smtClean="0"/>
              <a:t>in any </a:t>
            </a:r>
            <a:r>
              <a:rPr lang="en-IN" sz="2400" b="1" dirty="0" smtClean="0">
                <a:solidFill>
                  <a:srgbClr val="002060"/>
                </a:solidFill>
              </a:rPr>
              <a:t>JAVA  BASED INTERVIEW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Whether you are a </a:t>
            </a:r>
            <a:r>
              <a:rPr lang="en-IN" sz="2400" b="1" dirty="0" smtClean="0">
                <a:solidFill>
                  <a:srgbClr val="7030A0"/>
                </a:solidFill>
              </a:rPr>
              <a:t>fresher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highly experienced professional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CORE JAVA  </a:t>
            </a:r>
            <a:r>
              <a:rPr lang="en-IN" sz="2400" dirty="0" smtClean="0"/>
              <a:t>plays a </a:t>
            </a:r>
            <a:r>
              <a:rPr lang="en-IN" sz="2400" b="1" dirty="0" smtClean="0">
                <a:solidFill>
                  <a:srgbClr val="002060"/>
                </a:solidFill>
              </a:rPr>
              <a:t>vital role </a:t>
            </a:r>
            <a:r>
              <a:rPr lang="en-IN" sz="2400" dirty="0" smtClean="0"/>
              <a:t>in any </a:t>
            </a:r>
            <a:r>
              <a:rPr lang="en-IN" sz="2400" b="1" dirty="0" smtClean="0">
                <a:solidFill>
                  <a:srgbClr val="00B050"/>
                </a:solidFill>
              </a:rPr>
              <a:t>Java/JEE</a:t>
            </a:r>
            <a:r>
              <a:rPr lang="en-IN" sz="2400" dirty="0" smtClean="0"/>
              <a:t> interview.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 is the </a:t>
            </a:r>
            <a:r>
              <a:rPr lang="en-IN" sz="2400" b="1" dirty="0" smtClean="0">
                <a:solidFill>
                  <a:srgbClr val="002060"/>
                </a:solidFill>
              </a:rPr>
              <a:t>favourite area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most of the interviews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plays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B050"/>
                </a:solidFill>
              </a:rPr>
              <a:t>crucial role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deciding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outcome</a:t>
            </a:r>
            <a:r>
              <a:rPr lang="en-IN" sz="2400" dirty="0" smtClean="0"/>
              <a:t> of your </a:t>
            </a:r>
            <a:r>
              <a:rPr lang="en-IN" sz="2400" b="1" u="sng" dirty="0" smtClean="0">
                <a:solidFill>
                  <a:schemeClr val="accent1"/>
                </a:solidFill>
              </a:rPr>
              <a:t>interview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7: </a:t>
            </a:r>
            <a:br>
              <a:rPr lang="en-US" sz="2800" b="1" dirty="0" smtClean="0"/>
            </a:br>
            <a:r>
              <a:rPr lang="en-US" sz="2800" b="1" dirty="0" smtClean="0"/>
              <a:t>Java 7 To Java 14 –New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New Features Of Java 9</a:t>
            </a:r>
          </a:p>
          <a:p>
            <a:pPr lvl="1"/>
            <a:r>
              <a:rPr lang="en-US" sz="1900" b="1" dirty="0" err="1" smtClean="0">
                <a:solidFill>
                  <a:schemeClr val="accent1"/>
                </a:solidFill>
              </a:rPr>
              <a:t>Jshell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1900" b="1" dirty="0" smtClean="0">
                <a:solidFill>
                  <a:schemeClr val="accent1"/>
                </a:solidFill>
              </a:rPr>
              <a:t>Private methods in interface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New Features Of Java 10</a:t>
            </a:r>
            <a:endParaRPr lang="en-US" sz="2400" dirty="0" smtClean="0"/>
          </a:p>
          <a:p>
            <a:pPr lvl="1"/>
            <a:r>
              <a:rPr lang="en-US" sz="1900" b="1" dirty="0" err="1" smtClean="0">
                <a:solidFill>
                  <a:schemeClr val="accent1"/>
                </a:solidFill>
              </a:rPr>
              <a:t>var</a:t>
            </a:r>
            <a:r>
              <a:rPr lang="en-US" sz="1900" b="1" dirty="0" smtClean="0">
                <a:solidFill>
                  <a:schemeClr val="accent1"/>
                </a:solidFill>
              </a:rPr>
              <a:t> keyword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New Features Of Java 11</a:t>
            </a:r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chemeClr val="accent1"/>
                </a:solidFill>
              </a:rPr>
              <a:t>String API Updates</a:t>
            </a:r>
          </a:p>
          <a:p>
            <a:pPr lvl="1"/>
            <a:r>
              <a:rPr lang="en-US" sz="1900" b="1" dirty="0" smtClean="0">
                <a:solidFill>
                  <a:schemeClr val="accent1"/>
                </a:solidFill>
              </a:rPr>
              <a:t>Running Code Without Compiling</a:t>
            </a:r>
            <a:endParaRPr lang="en-IN" sz="19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7: </a:t>
            </a:r>
            <a:br>
              <a:rPr lang="en-US" sz="2800" b="1" dirty="0" smtClean="0"/>
            </a:br>
            <a:r>
              <a:rPr lang="en-US" sz="2800" b="1" dirty="0" smtClean="0"/>
              <a:t>Java 8 To Java 14 –New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New Features Of Java 12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chemeClr val="accent1"/>
                </a:solidFill>
              </a:rPr>
              <a:t>Extended Switch </a:t>
            </a:r>
            <a:r>
              <a:rPr lang="en-US" sz="1900" b="1" dirty="0" smtClean="0">
                <a:solidFill>
                  <a:srgbClr val="002060"/>
                </a:solidFill>
              </a:rPr>
              <a:t>(freedom from break)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New Features Of Java 13 &amp; 14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900" b="1" dirty="0" smtClean="0">
                <a:solidFill>
                  <a:schemeClr val="accent1"/>
                </a:solidFill>
              </a:rPr>
              <a:t>Text blocks</a:t>
            </a:r>
          </a:p>
          <a:p>
            <a:pPr lvl="1"/>
            <a:r>
              <a:rPr lang="en-US" sz="1900" b="1" dirty="0" smtClean="0">
                <a:solidFill>
                  <a:schemeClr val="accent1"/>
                </a:solidFill>
              </a:rPr>
              <a:t>Enhancements In switch</a:t>
            </a:r>
          </a:p>
          <a:p>
            <a:pPr lvl="1"/>
            <a:r>
              <a:rPr lang="en-US" sz="1900" b="1" dirty="0" smtClean="0">
                <a:solidFill>
                  <a:schemeClr val="accent1"/>
                </a:solidFill>
              </a:rPr>
              <a:t>Helpful </a:t>
            </a:r>
            <a:r>
              <a:rPr lang="en-US" sz="1900" b="1" dirty="0" err="1" smtClean="0">
                <a:solidFill>
                  <a:schemeClr val="accent1"/>
                </a:solidFill>
              </a:rPr>
              <a:t>NullPointerException</a:t>
            </a:r>
            <a:endParaRPr lang="en-US" sz="19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1900" b="1" dirty="0" smtClean="0">
                <a:solidFill>
                  <a:schemeClr val="accent1"/>
                </a:solidFill>
              </a:rPr>
              <a:t>Record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Module 8: </a:t>
            </a:r>
            <a:br>
              <a:rPr lang="en-US" sz="1800" b="1" dirty="0" smtClean="0"/>
            </a:br>
            <a:r>
              <a:rPr lang="en-US" sz="1800" b="1" dirty="0" smtClean="0"/>
              <a:t>JVM </a:t>
            </a:r>
            <a:r>
              <a:rPr lang="en-US" sz="1800" b="1" dirty="0" err="1" smtClean="0"/>
              <a:t>Architecture,Memory</a:t>
            </a:r>
            <a:r>
              <a:rPr lang="en-US" sz="1800" b="1" dirty="0" smtClean="0"/>
              <a:t> Areas &amp; </a:t>
            </a:r>
            <a:br>
              <a:rPr lang="en-US" sz="1800" b="1" dirty="0" smtClean="0"/>
            </a:br>
            <a:r>
              <a:rPr lang="en-US" sz="1800" b="1" dirty="0" smtClean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JVM Introduction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err="1" smtClean="0">
                <a:solidFill>
                  <a:srgbClr val="7030A0"/>
                </a:solidFill>
              </a:rPr>
              <a:t>ClassLoaders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Memory Areas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Execution Engine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Garbage Collection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Sample Questions We Will</a:t>
            </a:r>
            <a:br>
              <a:rPr lang="en-US" sz="2800" b="1" dirty="0" smtClean="0"/>
            </a:br>
            <a:r>
              <a:rPr lang="en-US" sz="2800" b="1" dirty="0" smtClean="0"/>
              <a:t>Discuss In The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4282" y="1357298"/>
            <a:ext cx="8715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</a:rPr>
              <a:t>Very Popular Interview Question:</a:t>
            </a:r>
            <a:endParaRPr lang="en-IN" sz="2800" b="1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base">
              <a:buNone/>
            </a:pPr>
            <a:endParaRPr lang="en-IN" sz="2800" b="1" dirty="0" smtClean="0"/>
          </a:p>
          <a:p>
            <a:r>
              <a:rPr lang="en-IN" sz="2800" b="1" dirty="0" smtClean="0"/>
              <a:t>Why we should never use finalize() method ?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9: </a:t>
            </a:r>
            <a:br>
              <a:rPr lang="en-US" sz="2800" b="1" dirty="0" smtClean="0"/>
            </a:br>
            <a:r>
              <a:rPr lang="en-US" sz="2800" b="1" dirty="0" err="1" smtClean="0"/>
              <a:t>MultiThreading</a:t>
            </a:r>
            <a:endParaRPr lang="en-US" sz="28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What Is </a:t>
            </a:r>
            <a:r>
              <a:rPr lang="en-US" sz="2400" b="1" dirty="0" err="1" smtClean="0">
                <a:solidFill>
                  <a:srgbClr val="0070C0"/>
                </a:solidFill>
              </a:rPr>
              <a:t>MultiThreading</a:t>
            </a:r>
            <a:r>
              <a:rPr lang="en-US" sz="2400" b="1" dirty="0" smtClean="0">
                <a:solidFill>
                  <a:srgbClr val="0070C0"/>
                </a:solidFill>
              </a:rPr>
              <a:t> And Why 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We Need It ?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Why Companies Ask </a:t>
            </a:r>
            <a:r>
              <a:rPr lang="en-US" sz="2400" b="1" dirty="0" err="1" smtClean="0">
                <a:solidFill>
                  <a:srgbClr val="7030A0"/>
                </a:solidFill>
              </a:rPr>
              <a:t>MultiThreading</a:t>
            </a:r>
            <a:r>
              <a:rPr lang="en-US" sz="2400" b="1" dirty="0" smtClean="0">
                <a:solidFill>
                  <a:srgbClr val="7030A0"/>
                </a:solidFill>
              </a:rPr>
              <a:t> ?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Creating Threads</a:t>
            </a:r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Thread Life Cycle</a:t>
            </a:r>
            <a:endParaRPr lang="en-US" sz="2400" dirty="0" smtClean="0"/>
          </a:p>
          <a:p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InterThread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Communication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Synchronization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10: </a:t>
            </a:r>
            <a:br>
              <a:rPr lang="en-US" sz="2800" b="1" dirty="0" smtClean="0"/>
            </a:br>
            <a:r>
              <a:rPr lang="en-US" sz="2800" b="1" dirty="0" smtClean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What Are Design Patterns ?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Why Companies Ask Design Patterns ?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Singleton Design Pattern</a:t>
            </a:r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Factory Design Pattern</a:t>
            </a:r>
            <a:endParaRPr lang="en-US" sz="2400" dirty="0" smtClean="0"/>
          </a:p>
          <a:p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MVC Design Pattern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Module 11: </a:t>
            </a:r>
            <a:br>
              <a:rPr lang="en-US" sz="2800" b="1" dirty="0" smtClean="0"/>
            </a:br>
            <a:r>
              <a:rPr lang="en-US" sz="2800" b="1" dirty="0" smtClean="0"/>
              <a:t>Java Programming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Most Commonly Asked Programming Puzzles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Swap 2 Strings Without Using Third String Or Array </a:t>
            </a:r>
          </a:p>
          <a:p>
            <a:endParaRPr lang="en-US" sz="2200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How to Find all Pairs in Array of Integers Whose sum is Equal to a Given Number ?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 Appeared in Amazon ,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Facebook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&amp; Microsoft)</a:t>
            </a:r>
          </a:p>
          <a:p>
            <a:endParaRPr lang="en-US" sz="2200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Check Whether Two Strings Are Anagram Or Not </a:t>
            </a:r>
            <a:endParaRPr lang="en-US" b="1" dirty="0" smtClean="0"/>
          </a:p>
          <a:p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And Many More. . 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Final </a:t>
            </a:r>
            <a:r>
              <a:rPr lang="en-US" sz="3200" b="1" dirty="0" smtClean="0"/>
              <a:t>Deliverables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Based up</a:t>
            </a:r>
            <a:r>
              <a:rPr lang="en-US" sz="2400" dirty="0" smtClean="0"/>
              <a:t>on </a:t>
            </a:r>
            <a:r>
              <a:rPr lang="en-US" sz="2400" b="1" dirty="0" smtClean="0">
                <a:solidFill>
                  <a:srgbClr val="00B050"/>
                </a:solidFill>
              </a:rPr>
              <a:t>what you learn </a:t>
            </a:r>
            <a:r>
              <a:rPr lang="en-US" sz="2400" dirty="0" smtClean="0"/>
              <a:t>during the </a:t>
            </a:r>
            <a:r>
              <a:rPr lang="en-US" sz="2400" b="1" dirty="0" smtClean="0">
                <a:solidFill>
                  <a:srgbClr val="0070C0"/>
                </a:solidFill>
              </a:rPr>
              <a:t>progress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US" sz="2400" dirty="0" smtClean="0"/>
              <a:t> we will </a:t>
            </a:r>
            <a:r>
              <a:rPr lang="en-US" sz="2400" dirty="0" smtClean="0"/>
              <a:t>deliver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following</a:t>
            </a:r>
            <a:r>
              <a:rPr lang="en-US" sz="2400" dirty="0" smtClean="0"/>
              <a:t>:</a:t>
            </a:r>
          </a:p>
          <a:p>
            <a:pPr lvl="1"/>
            <a:endParaRPr lang="en-US" sz="1900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Complete Notes </a:t>
            </a:r>
          </a:p>
          <a:p>
            <a:pPr lvl="1"/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Discuss  </a:t>
            </a:r>
            <a:r>
              <a:rPr lang="en-US" b="1" dirty="0" smtClean="0">
                <a:solidFill>
                  <a:srgbClr val="002060"/>
                </a:solidFill>
              </a:rPr>
              <a:t>300+ Interview Questions.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Walk through code samples and solve quizzes.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Have hands on and active learning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Regular tests to monitor your understanding of the course.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Course Duration &amp; Schedule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49292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7718"/>
                <a:gridCol w="4357718"/>
              </a:tblGrid>
              <a:tr h="82153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Dscription</a:t>
                      </a:r>
                      <a:endParaRPr lang="en-IN" sz="2800" dirty="0"/>
                    </a:p>
                  </a:txBody>
                  <a:tcPr/>
                </a:tc>
              </a:tr>
              <a:tr h="82153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Course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 Duration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45 days</a:t>
                      </a:r>
                      <a:endParaRPr lang="en-IN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2153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Batch Schedule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Monday, Wednesday , Friday</a:t>
                      </a:r>
                      <a:endParaRPr lang="en-IN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2153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Batch Timings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 PM</a:t>
                      </a:r>
                      <a:endParaRPr lang="en-IN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2153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Class Duration 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1.5 Hours </a:t>
                      </a:r>
                      <a:endParaRPr lang="en-IN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2153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Next Class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Wednesday</a:t>
                      </a:r>
                      <a:r>
                        <a:rPr lang="en-US" sz="24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29</a:t>
                      </a:r>
                      <a:r>
                        <a:rPr lang="en-US" sz="2400" b="1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July </a:t>
                      </a:r>
                      <a:endParaRPr lang="en-IN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Course Fee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Sachin\Downloads\WhatsApp Image 2020-07-25 at 7.30.20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8643998" cy="4857784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Objectives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7030A0"/>
                </a:solidFill>
              </a:rPr>
              <a:t>course</a:t>
            </a:r>
            <a:r>
              <a:rPr lang="en-IN" sz="2400" dirty="0" smtClean="0"/>
              <a:t> comes </a:t>
            </a:r>
            <a:r>
              <a:rPr lang="en-IN" sz="2400" b="1" dirty="0" smtClean="0">
                <a:solidFill>
                  <a:srgbClr val="00B050"/>
                </a:solidFill>
              </a:rPr>
              <a:t>directly from </a:t>
            </a:r>
            <a:r>
              <a:rPr lang="en-IN" sz="2400" b="1" u="sng" dirty="0" smtClean="0">
                <a:solidFill>
                  <a:srgbClr val="C00000"/>
                </a:solidFill>
              </a:rPr>
              <a:t>Team</a:t>
            </a:r>
            <a:r>
              <a:rPr lang="en-IN" sz="2400" b="1" u="sng" dirty="0" smtClean="0">
                <a:solidFill>
                  <a:srgbClr val="00B050"/>
                </a:solidFill>
              </a:rPr>
              <a:t> </a:t>
            </a:r>
            <a:r>
              <a:rPr lang="en-IN" sz="2400" b="1" u="sng" dirty="0" smtClean="0">
                <a:solidFill>
                  <a:srgbClr val="C00000"/>
                </a:solidFill>
              </a:rPr>
              <a:t>SCA’s</a:t>
            </a:r>
            <a:r>
              <a:rPr lang="en-IN" sz="2400" b="1" u="sng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20+ years experience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70C0"/>
                </a:solidFill>
              </a:rPr>
              <a:t>Java programming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lots of interviewing </a:t>
            </a:r>
            <a:r>
              <a:rPr lang="en-IN" sz="2400" dirty="0" smtClean="0"/>
              <a:t>experience.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all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know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70C0"/>
                </a:solidFill>
              </a:rPr>
              <a:t>recently Java 14 has been released </a:t>
            </a:r>
            <a:r>
              <a:rPr lang="en-IN" sz="2400" dirty="0" smtClean="0"/>
              <a:t>and we have </a:t>
            </a:r>
            <a:r>
              <a:rPr lang="en-IN" sz="2400" b="1" dirty="0" smtClean="0">
                <a:solidFill>
                  <a:srgbClr val="7030A0"/>
                </a:solidFill>
              </a:rPr>
              <a:t>upgraded</a:t>
            </a:r>
            <a:r>
              <a:rPr lang="en-IN" sz="2400" dirty="0" smtClean="0"/>
              <a:t> 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IN" sz="2400" dirty="0" smtClean="0"/>
              <a:t>  to </a:t>
            </a:r>
            <a:r>
              <a:rPr lang="en-IN" sz="2400" b="1" dirty="0" smtClean="0">
                <a:solidFill>
                  <a:srgbClr val="002060"/>
                </a:solidFill>
              </a:rPr>
              <a:t>include top questions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rgbClr val="002060"/>
                </a:solidFill>
              </a:rPr>
              <a:t>latest releases </a:t>
            </a:r>
            <a:r>
              <a:rPr lang="en-IN" sz="2400" dirty="0" smtClean="0"/>
              <a:t>as well.</a:t>
            </a:r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Prerequisites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Since this </a:t>
            </a:r>
            <a:r>
              <a:rPr lang="en-IN" sz="2400" b="1" dirty="0" smtClean="0">
                <a:solidFill>
                  <a:srgbClr val="0070C0"/>
                </a:solidFill>
              </a:rPr>
              <a:t>course</a:t>
            </a:r>
            <a:r>
              <a:rPr lang="en-IN" sz="2400" dirty="0" smtClean="0"/>
              <a:t> aims at </a:t>
            </a:r>
            <a:r>
              <a:rPr lang="en-IN" sz="2400" b="1" dirty="0" smtClean="0">
                <a:solidFill>
                  <a:srgbClr val="00B050"/>
                </a:solidFill>
              </a:rPr>
              <a:t>preparing you </a:t>
            </a:r>
            <a:r>
              <a:rPr lang="en-IN" sz="2400" dirty="0" smtClean="0"/>
              <a:t>for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Java Interview </a:t>
            </a:r>
            <a:r>
              <a:rPr lang="en-IN" sz="2400" dirty="0" smtClean="0"/>
              <a:t>so you must be </a:t>
            </a:r>
            <a:r>
              <a:rPr lang="en-IN" sz="2400" b="1" dirty="0" smtClean="0">
                <a:solidFill>
                  <a:srgbClr val="7030A0"/>
                </a:solidFill>
              </a:rPr>
              <a:t>familiar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002060"/>
                </a:solidFill>
              </a:rPr>
              <a:t>JSE</a:t>
            </a:r>
            <a:r>
              <a:rPr lang="en-IN" sz="2400" dirty="0" smtClean="0"/>
              <a:t> i.e. </a:t>
            </a:r>
            <a:r>
              <a:rPr lang="en-IN" sz="2400" b="1" dirty="0" smtClean="0">
                <a:solidFill>
                  <a:srgbClr val="C00000"/>
                </a:solidFill>
              </a:rPr>
              <a:t>CORE JAVA 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You must have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written some code </a:t>
            </a:r>
            <a:r>
              <a:rPr lang="en-US" sz="2400" dirty="0" smtClean="0"/>
              <a:t>based upon the </a:t>
            </a:r>
            <a:r>
              <a:rPr lang="en-US" sz="2400" b="1" dirty="0" smtClean="0">
                <a:solidFill>
                  <a:srgbClr val="7030A0"/>
                </a:solidFill>
              </a:rPr>
              <a:t>most basic </a:t>
            </a:r>
            <a:r>
              <a:rPr lang="en-US" sz="2400" b="1" dirty="0" smtClean="0">
                <a:solidFill>
                  <a:srgbClr val="C00000"/>
                </a:solidFill>
              </a:rPr>
              <a:t>Java topics </a:t>
            </a:r>
            <a:r>
              <a:rPr lang="en-US" sz="2400" dirty="0" smtClean="0"/>
              <a:t>like: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Java Fundamentals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 Types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70C0"/>
                </a:solidFill>
              </a:rPr>
              <a:t>Operators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Control Stmt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Arrays &amp; String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Fundamentals Of Object Oriented Programming </a:t>
            </a:r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4115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You Should </a:t>
            </a:r>
            <a:br>
              <a:rPr lang="en-US" sz="2800" b="1" dirty="0" smtClean="0"/>
            </a:br>
            <a:r>
              <a:rPr lang="en-US" sz="2800" b="1" dirty="0" smtClean="0"/>
              <a:t>Take This Course?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US" sz="2400" dirty="0" smtClean="0"/>
              <a:t> aims at </a:t>
            </a:r>
            <a:r>
              <a:rPr lang="en-US" sz="2400" b="1" dirty="0" smtClean="0">
                <a:solidFill>
                  <a:srgbClr val="002060"/>
                </a:solidFill>
              </a:rPr>
              <a:t>providing </a:t>
            </a:r>
            <a:r>
              <a:rPr lang="en-US" sz="2400" dirty="0" smtClean="0"/>
              <a:t>you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</a:rPr>
              <a:t>3 important benefits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dirty="0" smtClean="0"/>
              <a:t>To </a:t>
            </a:r>
            <a:r>
              <a:rPr lang="en-US" b="1" dirty="0" smtClean="0">
                <a:solidFill>
                  <a:srgbClr val="7030A0"/>
                </a:solidFill>
              </a:rPr>
              <a:t>deeply understand </a:t>
            </a:r>
            <a:r>
              <a:rPr lang="en-US" dirty="0" smtClean="0"/>
              <a:t>all the </a:t>
            </a:r>
            <a:r>
              <a:rPr lang="en-US" b="1" dirty="0" smtClean="0">
                <a:solidFill>
                  <a:srgbClr val="0070C0"/>
                </a:solidFill>
              </a:rPr>
              <a:t>complex concepts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Java</a:t>
            </a:r>
            <a:r>
              <a:rPr lang="en-US" dirty="0" smtClean="0"/>
              <a:t> .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sz="2200" dirty="0" smtClean="0"/>
          </a:p>
          <a:p>
            <a:endParaRPr lang="en-US" sz="2200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US" dirty="0" smtClean="0"/>
              <a:t> will make you </a:t>
            </a:r>
            <a:r>
              <a:rPr lang="en-US" b="1" dirty="0" smtClean="0">
                <a:solidFill>
                  <a:srgbClr val="7030A0"/>
                </a:solidFill>
              </a:rPr>
              <a:t>CONFIDENT</a:t>
            </a:r>
            <a:r>
              <a:rPr lang="en-US" dirty="0" smtClean="0"/>
              <a:t> in your </a:t>
            </a:r>
            <a:r>
              <a:rPr lang="en-US" b="1" dirty="0" smtClean="0">
                <a:solidFill>
                  <a:srgbClr val="002060"/>
                </a:solidFill>
              </a:rPr>
              <a:t>INTERVIEW </a:t>
            </a:r>
            <a:r>
              <a:rPr lang="en-US" dirty="0" smtClean="0"/>
              <a:t>because </a:t>
            </a:r>
            <a:r>
              <a:rPr lang="en-US" b="1" dirty="0" smtClean="0">
                <a:solidFill>
                  <a:srgbClr val="00B050"/>
                </a:solidFill>
              </a:rPr>
              <a:t>you will know </a:t>
            </a:r>
            <a:r>
              <a:rPr lang="en-US" dirty="0" smtClean="0"/>
              <a:t>that you can </a:t>
            </a:r>
            <a:r>
              <a:rPr lang="en-US" b="1" dirty="0" smtClean="0">
                <a:solidFill>
                  <a:srgbClr val="0070C0"/>
                </a:solidFill>
              </a:rPr>
              <a:t>answer the question </a:t>
            </a:r>
            <a:r>
              <a:rPr lang="en-US" dirty="0" smtClean="0"/>
              <a:t>more </a:t>
            </a:r>
            <a:r>
              <a:rPr lang="en-US" b="1" dirty="0" smtClean="0">
                <a:solidFill>
                  <a:srgbClr val="C00000"/>
                </a:solidFill>
              </a:rPr>
              <a:t>accurately</a:t>
            </a:r>
            <a:r>
              <a:rPr lang="en-US" dirty="0" smtClean="0"/>
              <a:t>.</a:t>
            </a:r>
          </a:p>
          <a:p>
            <a:endParaRPr lang="en-US" sz="2200" dirty="0" smtClean="0"/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Most importantly </a:t>
            </a:r>
            <a:r>
              <a:rPr lang="en-US" dirty="0" smtClean="0"/>
              <a:t>, if you are </a:t>
            </a:r>
            <a:r>
              <a:rPr lang="en-US" b="1" dirty="0" smtClean="0">
                <a:solidFill>
                  <a:srgbClr val="0070C0"/>
                </a:solidFill>
              </a:rPr>
              <a:t>planning to go </a:t>
            </a:r>
            <a:r>
              <a:rPr lang="en-US" dirty="0" smtClean="0"/>
              <a:t>for our </a:t>
            </a:r>
            <a:r>
              <a:rPr lang="en-US" b="1" dirty="0" smtClean="0">
                <a:solidFill>
                  <a:srgbClr val="7030A0"/>
                </a:solidFill>
              </a:rPr>
              <a:t>JAVA PROJECT Batch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C00000"/>
                </a:solidFill>
              </a:rPr>
              <a:t>JAVA FRAMEWORKS Batch</a:t>
            </a:r>
            <a:r>
              <a:rPr lang="en-US" dirty="0" smtClean="0"/>
              <a:t> then this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course </a:t>
            </a:r>
            <a:r>
              <a:rPr lang="en-US" dirty="0" smtClean="0"/>
              <a:t>will </a:t>
            </a:r>
            <a:r>
              <a:rPr lang="en-US" b="1" dirty="0" smtClean="0">
                <a:solidFill>
                  <a:srgbClr val="00B050"/>
                </a:solidFill>
              </a:rPr>
              <a:t>lay the foundation </a:t>
            </a:r>
            <a:r>
              <a:rPr lang="en-US" dirty="0" smtClean="0"/>
              <a:t>for them too.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How The Course Is Structured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structured</a:t>
            </a:r>
            <a:r>
              <a:rPr lang="en-US" sz="2400" dirty="0" smtClean="0"/>
              <a:t> in </a:t>
            </a:r>
            <a:r>
              <a:rPr lang="en-US" sz="2400" b="1" u="sng" dirty="0" smtClean="0">
                <a:solidFill>
                  <a:srgbClr val="002060"/>
                </a:solidFill>
              </a:rPr>
              <a:t>such a way </a:t>
            </a:r>
            <a:r>
              <a:rPr lang="en-US" sz="2400" dirty="0" smtClean="0"/>
              <a:t>that it will: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Refresh your Java concepts </a:t>
            </a:r>
          </a:p>
          <a:p>
            <a:pPr lvl="1"/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Fill the gaps </a:t>
            </a:r>
            <a:r>
              <a:rPr lang="en-US" dirty="0" smtClean="0"/>
              <a:t>in most </a:t>
            </a:r>
            <a:r>
              <a:rPr lang="en-US" b="1" dirty="0" smtClean="0">
                <a:solidFill>
                  <a:srgbClr val="C00000"/>
                </a:solidFill>
              </a:rPr>
              <a:t>crucial Java topics </a:t>
            </a:r>
            <a:r>
              <a:rPr lang="en-US" dirty="0" smtClean="0"/>
              <a:t>like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OOP Concepts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Interfaces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Run Time Polymorphism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2060"/>
                </a:solidFill>
              </a:rPr>
              <a:t>Collections</a:t>
            </a:r>
            <a:r>
              <a:rPr lang="en-US" dirty="0" smtClean="0"/>
              <a:t> ,</a:t>
            </a:r>
            <a:r>
              <a:rPr lang="en-US" b="1" dirty="0" smtClean="0">
                <a:solidFill>
                  <a:schemeClr val="accent1"/>
                </a:solidFill>
              </a:rPr>
              <a:t>Generics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Strings</a:t>
            </a:r>
            <a:r>
              <a:rPr lang="en-US" dirty="0" smtClean="0"/>
              <a:t> etc.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Apart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002060"/>
                </a:solidFill>
              </a:rPr>
              <a:t>covering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CORE</a:t>
            </a:r>
            <a:r>
              <a:rPr lang="en-US" sz="2400" dirty="0" smtClean="0"/>
              <a:t> topics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JAVA</a:t>
            </a:r>
            <a:r>
              <a:rPr lang="en-US" sz="2400" dirty="0" smtClean="0"/>
              <a:t> , we will also </a:t>
            </a:r>
            <a:r>
              <a:rPr lang="en-US" sz="2400" b="1" dirty="0" smtClean="0">
                <a:solidFill>
                  <a:srgbClr val="7030A0"/>
                </a:solidFill>
              </a:rPr>
              <a:t>cover</a:t>
            </a:r>
            <a:r>
              <a:rPr lang="en-US" sz="2400" dirty="0" smtClean="0"/>
              <a:t>  the </a:t>
            </a:r>
            <a:r>
              <a:rPr lang="en-US" sz="2400" b="1" dirty="0" smtClean="0">
                <a:solidFill>
                  <a:srgbClr val="00B050"/>
                </a:solidFill>
              </a:rPr>
              <a:t>most important new features </a:t>
            </a:r>
            <a:r>
              <a:rPr lang="en-US" sz="2400" dirty="0" smtClean="0"/>
              <a:t>introduced from </a:t>
            </a:r>
            <a:r>
              <a:rPr lang="en-US" sz="2400" b="1" dirty="0" smtClean="0">
                <a:solidFill>
                  <a:srgbClr val="C00000"/>
                </a:solidFill>
              </a:rPr>
              <a:t>Java 7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Java 14.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Course </a:t>
            </a:r>
            <a:r>
              <a:rPr lang="en-US" sz="3200" b="1" dirty="0" err="1" smtClean="0"/>
              <a:t>WalkThrough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There’s lot </a:t>
            </a:r>
            <a:r>
              <a:rPr lang="en-US" sz="2400" dirty="0" smtClean="0"/>
              <a:t>we will </a:t>
            </a:r>
            <a:r>
              <a:rPr lang="en-US" sz="2400" b="1" dirty="0" smtClean="0">
                <a:solidFill>
                  <a:srgbClr val="00B050"/>
                </a:solidFill>
              </a:rPr>
              <a:t>cover </a:t>
            </a:r>
            <a:r>
              <a:rPr lang="en-US" sz="2400" dirty="0" smtClean="0"/>
              <a:t>in this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US" sz="2400" dirty="0" smtClean="0"/>
              <a:t> and so it has been </a:t>
            </a:r>
            <a:r>
              <a:rPr lang="en-US" sz="2400" b="1" dirty="0" smtClean="0">
                <a:solidFill>
                  <a:srgbClr val="002060"/>
                </a:solidFill>
              </a:rPr>
              <a:t>divided into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11 modules</a:t>
            </a:r>
            <a:r>
              <a:rPr lang="en-US" sz="2400" dirty="0" smtClean="0"/>
              <a:t>:</a:t>
            </a:r>
          </a:p>
          <a:p>
            <a:endParaRPr lang="en-US" sz="1800" b="1" dirty="0" smtClean="0">
              <a:solidFill>
                <a:srgbClr val="0070C0"/>
              </a:solidFill>
            </a:endParaRPr>
          </a:p>
          <a:p>
            <a:r>
              <a:rPr lang="en-US" sz="1800" b="1" dirty="0" smtClean="0">
                <a:solidFill>
                  <a:srgbClr val="0070C0"/>
                </a:solidFill>
              </a:rPr>
              <a:t>Module 1</a:t>
            </a:r>
            <a:r>
              <a:rPr lang="en-US" sz="1800" dirty="0" smtClean="0"/>
              <a:t> : </a:t>
            </a:r>
            <a:r>
              <a:rPr lang="en-US" sz="1800" b="1" dirty="0" smtClean="0">
                <a:solidFill>
                  <a:srgbClr val="0070C0"/>
                </a:solidFill>
              </a:rPr>
              <a:t>Java Basics</a:t>
            </a:r>
          </a:p>
          <a:p>
            <a:r>
              <a:rPr lang="en-US" sz="1800" b="1" dirty="0" smtClean="0">
                <a:solidFill>
                  <a:srgbClr val="00B050"/>
                </a:solidFill>
              </a:rPr>
              <a:t>Module 2: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Object class, Wrapper Classes &amp; Inner Classes</a:t>
            </a:r>
          </a:p>
          <a:p>
            <a:r>
              <a:rPr lang="en-US" sz="1800" b="1" dirty="0" smtClean="0">
                <a:solidFill>
                  <a:srgbClr val="C00000"/>
                </a:solidFill>
              </a:rPr>
              <a:t>Module 3: Arrays &amp; Strings With Advance Concepts</a:t>
            </a:r>
          </a:p>
          <a:p>
            <a:r>
              <a:rPr lang="en-US" sz="1800" b="1" dirty="0" smtClean="0">
                <a:solidFill>
                  <a:srgbClr val="7030A0"/>
                </a:solidFill>
              </a:rPr>
              <a:t>Module 4: OOP In Depth With Advance Concepts</a:t>
            </a:r>
          </a:p>
          <a:p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Module 5: Exception Handling With Enhanced Features</a:t>
            </a:r>
          </a:p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Module 6: Collections And Generics With Advance Concepts</a:t>
            </a:r>
          </a:p>
          <a:p>
            <a:r>
              <a:rPr lang="en-US" sz="1800" b="1" dirty="0" smtClean="0">
                <a:solidFill>
                  <a:srgbClr val="002060"/>
                </a:solidFill>
              </a:rPr>
              <a:t>Module 7: New &amp; Important Features From Java 7 to Java 14</a:t>
            </a:r>
          </a:p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Module 8: JVM Architecture , Memory Areas &amp; Garbage Collection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Module 9: Multithreading </a:t>
            </a:r>
          </a:p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Module 10: Design Patterns</a:t>
            </a:r>
          </a:p>
          <a:p>
            <a:r>
              <a:rPr lang="en-US" sz="1800" b="1" dirty="0" smtClean="0">
                <a:solidFill>
                  <a:schemeClr val="bg2">
                    <a:lumMod val="10000"/>
                  </a:schemeClr>
                </a:solidFill>
              </a:rPr>
              <a:t>Module 11: Most Frequently Asked Programming Puzzles 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Module 1: Java Basics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Platform Independency V/s Portability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Comparison</a:t>
            </a:r>
            <a:r>
              <a:rPr lang="en-US" sz="2400" dirty="0" smtClean="0"/>
              <a:t> Between </a:t>
            </a:r>
            <a:r>
              <a:rPr lang="en-US" sz="2400" b="1" dirty="0" smtClean="0">
                <a:solidFill>
                  <a:srgbClr val="002060"/>
                </a:solidFill>
              </a:rPr>
              <a:t>JDK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JRE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7030A0"/>
                </a:solidFill>
              </a:rPr>
              <a:t>JVM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JIT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main() </a:t>
            </a:r>
            <a:r>
              <a:rPr lang="en-US" sz="2400" dirty="0" smtClean="0"/>
              <a:t>Method And It’s Variants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Data </a:t>
            </a:r>
            <a:r>
              <a:rPr lang="en-US" sz="2400" b="1" dirty="0" err="1" smtClean="0">
                <a:solidFill>
                  <a:srgbClr val="00B050"/>
                </a:solidFill>
              </a:rPr>
              <a:t>Types,</a:t>
            </a:r>
            <a:r>
              <a:rPr lang="en-US" sz="2400" b="1" dirty="0" err="1" smtClean="0">
                <a:solidFill>
                  <a:srgbClr val="002060"/>
                </a:solidFill>
              </a:rPr>
              <a:t>Operators</a:t>
            </a:r>
            <a:r>
              <a:rPr lang="en-US" sz="2400" b="1" dirty="0" smtClean="0">
                <a:solidFill>
                  <a:srgbClr val="002060"/>
                </a:solidFill>
              </a:rPr>
              <a:t> &amp; Precedence 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instanceOf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Operator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Tricky Questions </a:t>
            </a:r>
            <a:r>
              <a:rPr lang="en-US" sz="2400" dirty="0" smtClean="0"/>
              <a:t>Based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Topics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4838</TotalTime>
  <Words>1398</Words>
  <Application>Microsoft Office PowerPoint</Application>
  <PresentationFormat>On-screen Show (4:3)</PresentationFormat>
  <Paragraphs>460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Objectives</vt:lpstr>
      <vt:lpstr>Objectives</vt:lpstr>
      <vt:lpstr>Prerequisites</vt:lpstr>
      <vt:lpstr>Why You Should  Take This Course?</vt:lpstr>
      <vt:lpstr>How The Course Is Structured ?</vt:lpstr>
      <vt:lpstr>Course WalkThrough</vt:lpstr>
      <vt:lpstr>Module 1: Java Basics</vt:lpstr>
      <vt:lpstr>Sample Questions We Will Discuss In The Class</vt:lpstr>
      <vt:lpstr>Sample Questions We Will Discuss In The Class</vt:lpstr>
      <vt:lpstr>Sample Questions We Will Discuss In The Class</vt:lpstr>
      <vt:lpstr>Module 2 Object , Wrapper &amp; Inner Class</vt:lpstr>
      <vt:lpstr>Sample Questions We Will Discuss In The Class</vt:lpstr>
      <vt:lpstr>Module 3: Arrays And String</vt:lpstr>
      <vt:lpstr>Sample Questions We Will Discuss In The Class</vt:lpstr>
      <vt:lpstr>Module 3: Arrays And String</vt:lpstr>
      <vt:lpstr>Sample Questions We Will Discuss In The Class</vt:lpstr>
      <vt:lpstr>Module 4:  OOP &amp; Advance OOP</vt:lpstr>
      <vt:lpstr>Sample Questions We Will Discuss In The Class</vt:lpstr>
      <vt:lpstr>Module 4:  OOP &amp; Advance OOP</vt:lpstr>
      <vt:lpstr>Module 5: Exception Handling</vt:lpstr>
      <vt:lpstr>Module 6:  Collections &amp; Generics</vt:lpstr>
      <vt:lpstr>Sample Questions We Will Discuss In The Class</vt:lpstr>
      <vt:lpstr>Module 6:  Collections &amp; Generics</vt:lpstr>
      <vt:lpstr>Module 6:  Collections &amp; Generics</vt:lpstr>
      <vt:lpstr>Module 7:  Java 7 To Java 14 –New Features</vt:lpstr>
      <vt:lpstr>Module 7:  Java 7 To Java 14 –New Features</vt:lpstr>
      <vt:lpstr>Module 7:  Java 7 To Java 14 –New Features</vt:lpstr>
      <vt:lpstr>Module 7:  Java 7 To Java 14 –New Features</vt:lpstr>
      <vt:lpstr>Module 7:  Java 8 To Java 14 –New Features</vt:lpstr>
      <vt:lpstr>Module 8:  JVM Architecture,Memory Areas &amp;  Garbage Collection</vt:lpstr>
      <vt:lpstr>Sample Questions We Will Discuss In The Class</vt:lpstr>
      <vt:lpstr>Module 9:  MultiThreading</vt:lpstr>
      <vt:lpstr>Module 10:  Design Patterns</vt:lpstr>
      <vt:lpstr>Module 11:  Java Programming Puzzles</vt:lpstr>
      <vt:lpstr>The Final Deliverables</vt:lpstr>
      <vt:lpstr>Course Duration &amp; Schedule</vt:lpstr>
      <vt:lpstr>Course Fee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426</cp:revision>
  <dcterms:created xsi:type="dcterms:W3CDTF">2015-12-21T13:46:48Z</dcterms:created>
  <dcterms:modified xsi:type="dcterms:W3CDTF">2020-07-26T13:07:23Z</dcterms:modified>
</cp:coreProperties>
</file>