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636" r:id="rId4"/>
    <p:sldId id="683" r:id="rId5"/>
    <p:sldId id="663" r:id="rId6"/>
    <p:sldId id="684" r:id="rId7"/>
    <p:sldId id="685" r:id="rId8"/>
    <p:sldId id="686" r:id="rId9"/>
    <p:sldId id="664" r:id="rId10"/>
    <p:sldId id="665" r:id="rId11"/>
    <p:sldId id="687" r:id="rId12"/>
    <p:sldId id="688" r:id="rId13"/>
    <p:sldId id="666" r:id="rId14"/>
    <p:sldId id="689" r:id="rId15"/>
    <p:sldId id="690" r:id="rId16"/>
    <p:sldId id="691" r:id="rId17"/>
    <p:sldId id="693" r:id="rId18"/>
    <p:sldId id="694" r:id="rId19"/>
    <p:sldId id="695" r:id="rId20"/>
    <p:sldId id="696" r:id="rId21"/>
    <p:sldId id="697" r:id="rId22"/>
    <p:sldId id="698" r:id="rId23"/>
    <p:sldId id="699" r:id="rId24"/>
    <p:sldId id="700" r:id="rId25"/>
    <p:sldId id="70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0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Relational Operators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Relational operators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used to </a:t>
            </a:r>
            <a:r>
              <a:rPr lang="en-IN" sz="2400" b="1" dirty="0" smtClean="0">
                <a:solidFill>
                  <a:srgbClr val="7030A0"/>
                </a:solidFill>
              </a:rPr>
              <a:t>check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one condition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use these operators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determine</a:t>
            </a:r>
            <a:r>
              <a:rPr lang="en-IN" sz="2400" dirty="0" smtClean="0"/>
              <a:t> whether a </a:t>
            </a:r>
            <a:r>
              <a:rPr lang="en-IN" sz="2400" b="1" dirty="0" smtClean="0">
                <a:solidFill>
                  <a:srgbClr val="002060"/>
                </a:solidFill>
              </a:rPr>
              <a:t>primitive value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equal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to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another value </a:t>
            </a:r>
            <a:r>
              <a:rPr lang="en-IN" sz="2400" dirty="0" smtClean="0"/>
              <a:t>or whether it is </a:t>
            </a:r>
            <a:r>
              <a:rPr lang="en-IN" sz="2400" b="1" dirty="0" smtClean="0">
                <a:solidFill>
                  <a:srgbClr val="C00000"/>
                </a:solidFill>
              </a:rPr>
              <a:t>less than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greater than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other value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etfile (2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7158" y="3571876"/>
            <a:ext cx="561844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72198" y="442913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false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2198" y="5763300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true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Comparing Primitives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operators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== </a:t>
            </a:r>
            <a:r>
              <a:rPr lang="en-IN" sz="2400" dirty="0" smtClean="0"/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equal to</a:t>
            </a:r>
            <a:r>
              <a:rPr lang="en-IN" sz="2400" dirty="0" smtClean="0"/>
              <a:t>) and </a:t>
            </a:r>
            <a:r>
              <a:rPr lang="en-IN" sz="2400" b="1" dirty="0" smtClean="0">
                <a:solidFill>
                  <a:srgbClr val="C00000"/>
                </a:solidFill>
              </a:rPr>
              <a:t>!=</a:t>
            </a:r>
            <a:r>
              <a:rPr lang="en-IN" sz="2400" dirty="0" smtClean="0"/>
              <a:t> (</a:t>
            </a:r>
            <a:r>
              <a:rPr lang="en-IN" sz="2400" b="1" dirty="0" smtClean="0">
                <a:solidFill>
                  <a:srgbClr val="00B050"/>
                </a:solidFill>
              </a:rPr>
              <a:t>not equal to</a:t>
            </a:r>
            <a:r>
              <a:rPr lang="en-IN" sz="2400" dirty="0" smtClean="0"/>
              <a:t>) can be used to </a:t>
            </a:r>
            <a:r>
              <a:rPr lang="en-IN" sz="2400" b="1" dirty="0" smtClean="0">
                <a:solidFill>
                  <a:srgbClr val="0070C0"/>
                </a:solidFill>
              </a:rPr>
              <a:t>compare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all types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primitives</a:t>
            </a:r>
            <a:r>
              <a:rPr lang="en-IN" sz="2400" dirty="0" smtClean="0"/>
              <a:t> like: 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char</a:t>
            </a:r>
            <a:r>
              <a:rPr lang="en-IN" sz="2400" b="1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 byte</a:t>
            </a:r>
            <a:r>
              <a:rPr lang="en-IN" sz="2400" b="1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 short</a:t>
            </a:r>
            <a:r>
              <a:rPr lang="en-IN" sz="2400" b="1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b="1" dirty="0" err="1" smtClean="0">
                <a:solidFill>
                  <a:srgbClr val="C00000"/>
                </a:solidFill>
              </a:rPr>
              <a:t>long</a:t>
            </a:r>
            <a:r>
              <a:rPr lang="en-IN" sz="2400" b="1" dirty="0" err="1" smtClean="0"/>
              <a:t>,</a:t>
            </a:r>
            <a:r>
              <a:rPr lang="en-IN" sz="2400" b="1" dirty="0" err="1" smtClean="0">
                <a:solidFill>
                  <a:srgbClr val="C00000"/>
                </a:solidFill>
              </a:rPr>
              <a:t>float</a:t>
            </a:r>
            <a:r>
              <a:rPr lang="en-IN" sz="2400" b="1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 double</a:t>
            </a:r>
            <a:r>
              <a:rPr lang="en-IN" sz="2400" b="1" dirty="0" smtClean="0"/>
              <a:t>, and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b="1" dirty="0" err="1" smtClean="0">
                <a:solidFill>
                  <a:srgbClr val="C00000"/>
                </a:solidFill>
              </a:rPr>
              <a:t>boolean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getfile (2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14282" y="3357562"/>
            <a:ext cx="6357982" cy="291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16" y="3714752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16" y="4120226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6578" y="4824723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6578" y="5110475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5140" y="550070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5140" y="5896293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Comparing Primitives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7030A0"/>
                </a:solidFill>
              </a:rPr>
              <a:t>can’t apply </a:t>
            </a:r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rgbClr val="0070C0"/>
                </a:solidFill>
              </a:rPr>
              <a:t>operators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2060"/>
                </a:solidFill>
              </a:rPr>
              <a:t>incomparable</a:t>
            </a:r>
            <a:r>
              <a:rPr lang="en-IN" sz="2400" dirty="0" smtClean="0"/>
              <a:t> types.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2060"/>
                </a:solidFill>
              </a:rPr>
              <a:t>following code snippet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00B050"/>
                </a:solidFill>
              </a:rPr>
              <a:t>compares </a:t>
            </a:r>
            <a:r>
              <a:rPr lang="en-IN" sz="2400" dirty="0" smtClean="0"/>
              <a:t>an 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/>
              <a:t> variable to a </a:t>
            </a:r>
            <a:r>
              <a:rPr lang="en-IN" sz="2400" b="1" dirty="0" err="1" smtClean="0">
                <a:solidFill>
                  <a:srgbClr val="C00000"/>
                </a:solidFill>
              </a:rPr>
              <a:t>boolean</a:t>
            </a:r>
            <a:r>
              <a:rPr lang="en-IN" sz="2400" dirty="0" smtClean="0"/>
              <a:t> variable will </a:t>
            </a:r>
            <a:r>
              <a:rPr lang="en-IN" sz="2400" b="1" dirty="0" smtClean="0">
                <a:solidFill>
                  <a:srgbClr val="0070C0"/>
                </a:solidFill>
              </a:rPr>
              <a:t>fail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7030A0"/>
                </a:solidFill>
              </a:rPr>
              <a:t>compile: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etfile (28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857628"/>
            <a:ext cx="8715436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Logical Operators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Logical operators </a:t>
            </a:r>
            <a:r>
              <a:rPr lang="en-IN" sz="2400" dirty="0" smtClean="0"/>
              <a:t>are used to </a:t>
            </a:r>
            <a:r>
              <a:rPr lang="en-IN" sz="2400" b="1" dirty="0" smtClean="0">
                <a:solidFill>
                  <a:srgbClr val="C00000"/>
                </a:solidFill>
              </a:rPr>
              <a:t>evaluate</a:t>
            </a:r>
            <a:r>
              <a:rPr lang="en-IN" sz="2400" dirty="0" smtClean="0"/>
              <a:t> one or more </a:t>
            </a:r>
            <a:r>
              <a:rPr lang="en-IN" sz="2400" b="1" dirty="0" smtClean="0">
                <a:solidFill>
                  <a:srgbClr val="00B050"/>
                </a:solidFill>
              </a:rPr>
              <a:t>expressions.</a:t>
            </a:r>
            <a:r>
              <a:rPr lang="en-IN" sz="2400" dirty="0" smtClean="0"/>
              <a:t>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rgbClr val="00B050"/>
                </a:solidFill>
              </a:rPr>
              <a:t>expressions </a:t>
            </a:r>
            <a:r>
              <a:rPr lang="en-IN" sz="2400" dirty="0" smtClean="0"/>
              <a:t>should </a:t>
            </a:r>
            <a:r>
              <a:rPr lang="en-IN" sz="2400" b="1" dirty="0" smtClean="0">
                <a:solidFill>
                  <a:srgbClr val="7030A0"/>
                </a:solidFill>
              </a:rPr>
              <a:t>return</a:t>
            </a:r>
            <a:r>
              <a:rPr lang="en-IN" sz="2400" dirty="0" smtClean="0"/>
              <a:t> a </a:t>
            </a:r>
            <a:r>
              <a:rPr lang="en-IN" sz="2400" b="1" dirty="0" err="1" smtClean="0">
                <a:solidFill>
                  <a:srgbClr val="C00000"/>
                </a:solidFill>
              </a:rPr>
              <a:t>boolean</a:t>
            </a:r>
            <a:r>
              <a:rPr lang="en-IN" sz="2400" dirty="0" smtClean="0"/>
              <a:t> value.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use the </a:t>
            </a:r>
            <a:r>
              <a:rPr lang="en-IN" sz="2400" b="1" dirty="0" smtClean="0">
                <a:solidFill>
                  <a:srgbClr val="0070C0"/>
                </a:solidFill>
              </a:rPr>
              <a:t>logical operators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AND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OR</a:t>
            </a:r>
            <a:r>
              <a:rPr lang="en-IN" sz="2400" dirty="0" smtClean="0"/>
              <a:t>, and </a:t>
            </a:r>
            <a:r>
              <a:rPr lang="en-IN" sz="2400" b="1" dirty="0" smtClean="0">
                <a:solidFill>
                  <a:srgbClr val="C00000"/>
                </a:solidFill>
              </a:rPr>
              <a:t>NOT</a:t>
            </a:r>
            <a:r>
              <a:rPr lang="en-IN" sz="2400" dirty="0" smtClean="0"/>
              <a:t> to check </a:t>
            </a:r>
            <a:r>
              <a:rPr lang="en-IN" sz="2400" b="1" dirty="0" smtClean="0">
                <a:solidFill>
                  <a:srgbClr val="002060"/>
                </a:solidFill>
              </a:rPr>
              <a:t>multiple conditions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proceed</a:t>
            </a:r>
            <a:r>
              <a:rPr lang="en-IN" sz="2400" dirty="0" smtClean="0"/>
              <a:t> accordingly.</a:t>
            </a:r>
          </a:p>
          <a:p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Logical Operators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If  </a:t>
            </a:r>
            <a:r>
              <a:rPr lang="en-IN" sz="2400" b="1" dirty="0" smtClean="0">
                <a:solidFill>
                  <a:srgbClr val="00B050"/>
                </a:solidFill>
              </a:rPr>
              <a:t>we  wish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proceed</a:t>
            </a:r>
            <a:r>
              <a:rPr lang="en-IN" sz="2400" dirty="0" smtClean="0"/>
              <a:t> with a </a:t>
            </a:r>
            <a:r>
              <a:rPr lang="en-IN" sz="2400" b="1" dirty="0" smtClean="0">
                <a:solidFill>
                  <a:srgbClr val="C00000"/>
                </a:solidFill>
              </a:rPr>
              <a:t>task</a:t>
            </a:r>
            <a:r>
              <a:rPr lang="en-IN" sz="2400" dirty="0" smtClean="0"/>
              <a:t> when </a:t>
            </a:r>
            <a:r>
              <a:rPr lang="en-IN" sz="2400" b="1" i="1" dirty="0" smtClean="0">
                <a:solidFill>
                  <a:srgbClr val="7030A0"/>
                </a:solidFill>
              </a:rPr>
              <a:t>both the conditions are true</a:t>
            </a:r>
            <a:r>
              <a:rPr lang="en-IN" sz="2400" dirty="0" smtClean="0"/>
              <a:t>, use the </a:t>
            </a:r>
            <a:r>
              <a:rPr lang="en-IN" sz="2400" b="1" dirty="0" smtClean="0">
                <a:solidFill>
                  <a:srgbClr val="C00000"/>
                </a:solidFill>
              </a:rPr>
              <a:t>logical AND </a:t>
            </a:r>
            <a:r>
              <a:rPr lang="en-IN" sz="2400" dirty="0" smtClean="0"/>
              <a:t>operator, </a:t>
            </a:r>
            <a:r>
              <a:rPr lang="en-IN" sz="2400" b="1" dirty="0" smtClean="0">
                <a:solidFill>
                  <a:srgbClr val="C00000"/>
                </a:solidFill>
              </a:rPr>
              <a:t>&amp;&amp;.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 </a:t>
            </a:r>
            <a:r>
              <a:rPr lang="en-IN" sz="2400" b="1" dirty="0" smtClean="0">
                <a:solidFill>
                  <a:srgbClr val="00B050"/>
                </a:solidFill>
              </a:rPr>
              <a:t>we wish </a:t>
            </a:r>
            <a:r>
              <a:rPr lang="en-IN" sz="2400" dirty="0" smtClean="0"/>
              <a:t>to proceed with a task when </a:t>
            </a:r>
            <a:r>
              <a:rPr lang="en-IN" sz="2400" b="1" dirty="0" smtClean="0">
                <a:solidFill>
                  <a:srgbClr val="7030A0"/>
                </a:solidFill>
              </a:rPr>
              <a:t>either of the conditions is true</a:t>
            </a:r>
            <a:r>
              <a:rPr lang="en-IN" sz="2400" dirty="0" smtClean="0"/>
              <a:t>, use the </a:t>
            </a:r>
            <a:r>
              <a:rPr lang="en-IN" sz="2400" b="1" i="1" dirty="0" smtClean="0">
                <a:solidFill>
                  <a:srgbClr val="C00000"/>
                </a:solidFill>
              </a:rPr>
              <a:t>logical OR</a:t>
            </a:r>
            <a:r>
              <a:rPr lang="en-IN" sz="2400" dirty="0" smtClean="0"/>
              <a:t> operator, </a:t>
            </a:r>
            <a:r>
              <a:rPr lang="en-IN" sz="2400" b="1" dirty="0" smtClean="0">
                <a:solidFill>
                  <a:srgbClr val="C00000"/>
                </a:solidFill>
              </a:rPr>
              <a:t>||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00B050"/>
                </a:solidFill>
              </a:rPr>
              <a:t>we wish </a:t>
            </a:r>
            <a:r>
              <a:rPr lang="en-IN" sz="2400" dirty="0" smtClean="0"/>
              <a:t>to wish to </a:t>
            </a:r>
            <a:r>
              <a:rPr lang="en-IN" sz="2400" b="1" dirty="0" smtClean="0">
                <a:solidFill>
                  <a:srgbClr val="7030A0"/>
                </a:solidFill>
              </a:rPr>
              <a:t>reverse the outcome </a:t>
            </a:r>
            <a:r>
              <a:rPr lang="en-IN" sz="2400" dirty="0" smtClean="0"/>
              <a:t>of a </a:t>
            </a:r>
            <a:r>
              <a:rPr lang="en-IN" sz="2400" b="1" dirty="0" err="1" smtClean="0">
                <a:solidFill>
                  <a:srgbClr val="C00000"/>
                </a:solidFill>
              </a:rPr>
              <a:t>boolean</a:t>
            </a:r>
            <a:r>
              <a:rPr lang="en-IN" sz="2400" b="1" dirty="0" smtClean="0">
                <a:solidFill>
                  <a:srgbClr val="C00000"/>
                </a:solidFill>
              </a:rPr>
              <a:t> value</a:t>
            </a:r>
            <a:r>
              <a:rPr lang="en-IN" sz="2400" dirty="0" smtClean="0"/>
              <a:t>, use the </a:t>
            </a:r>
            <a:r>
              <a:rPr lang="en-IN" sz="2400" b="1" dirty="0" smtClean="0">
                <a:solidFill>
                  <a:srgbClr val="C00000"/>
                </a:solidFill>
              </a:rPr>
              <a:t>negation operator</a:t>
            </a:r>
            <a:r>
              <a:rPr lang="en-IN" sz="2400" dirty="0" smtClean="0"/>
              <a:t>, </a:t>
            </a:r>
            <a:r>
              <a:rPr lang="en-IN" sz="2400" dirty="0" smtClean="0">
                <a:solidFill>
                  <a:srgbClr val="C00000"/>
                </a:solidFill>
              </a:rPr>
              <a:t>!.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Logical Operators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etfile (32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142844" y="1357298"/>
            <a:ext cx="585791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357950" y="3000372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35533" y="3753153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7950" y="4467533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5324789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Short Circuit </a:t>
            </a:r>
            <a:r>
              <a:rPr lang="en-US" sz="3200" b="1" dirty="0" err="1" smtClean="0"/>
              <a:t>Behaviour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&amp;&amp;</a:t>
            </a:r>
            <a:r>
              <a:rPr lang="en-IN" sz="2400" dirty="0" smtClean="0"/>
              <a:t> operator </a:t>
            </a:r>
            <a:r>
              <a:rPr lang="en-IN" sz="2400" b="1" dirty="0" smtClean="0">
                <a:solidFill>
                  <a:srgbClr val="0070C0"/>
                </a:solidFill>
              </a:rPr>
              <a:t>returns 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dirty="0" smtClean="0"/>
              <a:t> only if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both the operands </a:t>
            </a:r>
            <a:r>
              <a:rPr lang="en-IN" sz="2400" dirty="0" smtClean="0"/>
              <a:t>are 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 If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first operand </a:t>
            </a:r>
            <a:r>
              <a:rPr lang="en-IN" sz="2400" dirty="0" smtClean="0"/>
              <a:t>to this </a:t>
            </a:r>
            <a:r>
              <a:rPr lang="en-IN" sz="2400" b="1" dirty="0" smtClean="0">
                <a:solidFill>
                  <a:srgbClr val="C00000"/>
                </a:solidFill>
              </a:rPr>
              <a:t>operator </a:t>
            </a:r>
            <a:r>
              <a:rPr lang="en-IN" sz="2400" dirty="0" smtClean="0"/>
              <a:t>evaluates to </a:t>
            </a:r>
            <a:r>
              <a:rPr lang="en-IN" sz="2400" b="1" dirty="0" smtClean="0">
                <a:solidFill>
                  <a:srgbClr val="7030A0"/>
                </a:solidFill>
              </a:rPr>
              <a:t>false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2060"/>
                </a:solidFill>
              </a:rPr>
              <a:t>result </a:t>
            </a:r>
            <a:r>
              <a:rPr lang="en-IN" sz="2400" dirty="0" smtClean="0"/>
              <a:t>can </a:t>
            </a:r>
            <a:r>
              <a:rPr lang="en-IN" sz="2400" b="1" dirty="0" smtClean="0">
                <a:solidFill>
                  <a:srgbClr val="0070C0"/>
                </a:solidFill>
              </a:rPr>
              <a:t>never</a:t>
            </a:r>
            <a:r>
              <a:rPr lang="en-IN" sz="2400" dirty="0" smtClean="0"/>
              <a:t> be 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dirty="0" smtClean="0"/>
              <a:t>. Therefore, </a:t>
            </a:r>
            <a:r>
              <a:rPr lang="en-IN" sz="2400" b="1" dirty="0" smtClean="0">
                <a:solidFill>
                  <a:srgbClr val="C00000"/>
                </a:solidFill>
              </a:rPr>
              <a:t>&amp;&amp;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does not evaluate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second operand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Similarly, the </a:t>
            </a:r>
            <a:r>
              <a:rPr lang="en-IN" sz="2400" b="1" dirty="0" smtClean="0">
                <a:solidFill>
                  <a:srgbClr val="C00000"/>
                </a:solidFill>
              </a:rPr>
              <a:t>||</a:t>
            </a:r>
            <a:r>
              <a:rPr lang="en-IN" sz="2400" dirty="0" smtClean="0"/>
              <a:t> operator </a:t>
            </a:r>
            <a:r>
              <a:rPr lang="en-IN" sz="2400" b="1" dirty="0" smtClean="0">
                <a:solidFill>
                  <a:srgbClr val="7030A0"/>
                </a:solidFill>
              </a:rPr>
              <a:t>does not evaluate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second operator </a:t>
            </a:r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rgbClr val="0070C0"/>
                </a:solidFill>
              </a:rPr>
              <a:t>first operand </a:t>
            </a:r>
            <a:r>
              <a:rPr lang="en-IN" sz="2400" dirty="0" smtClean="0"/>
              <a:t>evaluates to</a:t>
            </a:r>
            <a:r>
              <a:rPr lang="en-IN" sz="2400" b="1" dirty="0" smtClean="0">
                <a:solidFill>
                  <a:srgbClr val="00B050"/>
                </a:solidFill>
              </a:rPr>
              <a:t> true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Short Circuit </a:t>
            </a:r>
            <a:r>
              <a:rPr lang="en-US" sz="3200" b="1" dirty="0" err="1" smtClean="0"/>
              <a:t>Behaviour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What do you think the output of the following code will be? </a:t>
            </a:r>
          </a:p>
          <a:p>
            <a:pPr>
              <a:buNone/>
            </a:pPr>
            <a:endParaRPr lang="pt-BR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		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int marks=8,total=10;</a:t>
            </a:r>
          </a:p>
          <a:p>
            <a:pPr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		System.out.println(total &lt; marks &amp;&amp; ++marks &gt; 5);</a:t>
            </a:r>
          </a:p>
          <a:p>
            <a:pPr>
              <a:buNone/>
            </a:pPr>
            <a:r>
              <a:rPr lang="pt-BR" altLang="en-US" sz="2400" b="1" dirty="0" smtClean="0">
                <a:solidFill>
                  <a:schemeClr val="bg1"/>
                </a:solidFill>
              </a:rPr>
              <a:t>		</a:t>
            </a:r>
            <a:r>
              <a:rPr lang="pt-B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System.out.println(marks);</a:t>
            </a:r>
          </a:p>
          <a:p>
            <a:pPr>
              <a:buNone/>
            </a:pPr>
            <a:r>
              <a:rPr lang="pt-BR" altLang="en-US" sz="2400" b="1" dirty="0" smtClean="0">
                <a:solidFill>
                  <a:schemeClr val="bg1"/>
                </a:solidFill>
              </a:rPr>
              <a:t>		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System.out.println(total ==10&amp;&amp; ++marks &gt; 10);</a:t>
            </a:r>
          </a:p>
          <a:p>
            <a:pPr>
              <a:buNone/>
            </a:pPr>
            <a:r>
              <a:rPr lang="pt-BR" altLang="en-US" sz="2400" b="1" dirty="0" smtClean="0">
                <a:solidFill>
                  <a:schemeClr val="bg1"/>
                </a:solidFill>
              </a:rPr>
              <a:t>		</a:t>
            </a:r>
            <a:r>
              <a:rPr lang="pt-B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System.out.println(marks);</a:t>
            </a:r>
          </a:p>
          <a:p>
            <a:pPr>
              <a:buNone/>
            </a:pPr>
            <a:r>
              <a:rPr lang="pt-BR" altLang="en-US" sz="2400" b="1" dirty="0" smtClean="0">
                <a:solidFill>
                  <a:srgbClr val="002060"/>
                </a:solidFill>
              </a:rPr>
              <a:t>		</a:t>
            </a:r>
            <a:r>
              <a:rPr lang="pt-BR" altLang="en-US" sz="2400" b="1" u="sng" dirty="0" smtClean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rgbClr val="C00000"/>
                </a:solidFill>
              </a:rPr>
              <a:t>		false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rgbClr val="C00000"/>
                </a:solidFill>
              </a:rPr>
              <a:t>		8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false</a:t>
            </a:r>
            <a:endParaRPr lang="en-US" alt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9</a:t>
            </a:r>
            <a:endParaRPr lang="en-US" altLang="en-US" sz="20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1. </a:t>
            </a:r>
            <a:r>
              <a:rPr lang="en-IN" sz="2400" b="1" dirty="0" smtClean="0">
                <a:solidFill>
                  <a:srgbClr val="0070C0"/>
                </a:solidFill>
              </a:rPr>
              <a:t>Given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2060"/>
                </a:solidFill>
              </a:rPr>
              <a:t>following declaration</a:t>
            </a:r>
            <a:r>
              <a:rPr lang="en-IN" sz="2400" b="1" dirty="0" smtClean="0"/>
              <a:t>: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char c = 'A';</a:t>
            </a:r>
          </a:p>
          <a:p>
            <a:pPr>
              <a:buNone/>
            </a:pPr>
            <a:r>
              <a:rPr lang="en-IN" sz="2400" dirty="0" smtClean="0"/>
              <a:t>What is the </a:t>
            </a:r>
            <a:r>
              <a:rPr lang="en-IN" sz="2400" b="1" dirty="0" smtClean="0">
                <a:solidFill>
                  <a:srgbClr val="00B050"/>
                </a:solidFill>
              </a:rPr>
              <a:t>simplest way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convert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character value</a:t>
            </a:r>
            <a:r>
              <a:rPr lang="en-IN" sz="2400" dirty="0" smtClean="0"/>
              <a:t> in 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 to </a:t>
            </a:r>
          </a:p>
          <a:p>
            <a:pPr>
              <a:buNone/>
            </a:pPr>
            <a:r>
              <a:rPr lang="en-IN" sz="2400" dirty="0" smtClean="0"/>
              <a:t>an 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/>
              <a:t>?</a:t>
            </a:r>
          </a:p>
          <a:p>
            <a:pPr>
              <a:buNone/>
            </a:pPr>
            <a:r>
              <a:rPr lang="en-IN" sz="2400" dirty="0" smtClean="0"/>
              <a:t>Select the one correct answer.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(a) 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= c;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(b) 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= (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) c;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(c) 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Character.getNumericValue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(c);</a:t>
            </a:r>
          </a:p>
          <a:p>
            <a:pPr>
              <a:buFontTx/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</a:t>
            </a:r>
            <a:r>
              <a:rPr lang="en-US" sz="2400" dirty="0" smtClean="0"/>
              <a:t>: 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100" b="1" dirty="0" smtClean="0"/>
              <a:t>2</a:t>
            </a:r>
            <a:r>
              <a:rPr lang="en-IN" sz="2100" dirty="0" smtClean="0"/>
              <a:t> </a:t>
            </a:r>
            <a:r>
              <a:rPr lang="en-IN" sz="2100" b="1" dirty="0" smtClean="0">
                <a:solidFill>
                  <a:srgbClr val="0070C0"/>
                </a:solidFill>
              </a:rPr>
              <a:t>What</a:t>
            </a:r>
            <a:r>
              <a:rPr lang="en-IN" sz="2100" dirty="0" smtClean="0"/>
              <a:t> will be the </a:t>
            </a:r>
            <a:r>
              <a:rPr lang="en-IN" sz="2100" b="1" dirty="0" smtClean="0">
                <a:solidFill>
                  <a:srgbClr val="C00000"/>
                </a:solidFill>
              </a:rPr>
              <a:t>result</a:t>
            </a:r>
            <a:r>
              <a:rPr lang="en-IN" sz="2100" dirty="0" smtClean="0"/>
              <a:t> of </a:t>
            </a:r>
            <a:r>
              <a:rPr lang="en-IN" sz="2100" b="1" dirty="0" smtClean="0">
                <a:solidFill>
                  <a:srgbClr val="002060"/>
                </a:solidFill>
              </a:rPr>
              <a:t>compiling</a:t>
            </a:r>
            <a:r>
              <a:rPr lang="en-IN" sz="2100" dirty="0" smtClean="0"/>
              <a:t> and </a:t>
            </a:r>
            <a:r>
              <a:rPr lang="en-IN" sz="2100" b="1" dirty="0" smtClean="0">
                <a:solidFill>
                  <a:srgbClr val="002060"/>
                </a:solidFill>
              </a:rPr>
              <a:t>running</a:t>
            </a:r>
            <a:r>
              <a:rPr lang="en-IN" sz="2100" dirty="0" smtClean="0"/>
              <a:t> the </a:t>
            </a:r>
            <a:r>
              <a:rPr lang="en-IN" sz="2100" b="1" dirty="0" smtClean="0">
                <a:solidFill>
                  <a:srgbClr val="7030A0"/>
                </a:solidFill>
              </a:rPr>
              <a:t>following program</a:t>
            </a:r>
            <a:r>
              <a:rPr lang="en-IN" sz="2100" dirty="0" smtClean="0"/>
              <a:t>?</a:t>
            </a:r>
          </a:p>
          <a:p>
            <a:pPr>
              <a:buNone/>
            </a:pPr>
            <a:r>
              <a:rPr lang="en-IN" sz="2100" dirty="0" smtClean="0"/>
              <a:t>  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IN" sz="2100" b="1" dirty="0" err="1" smtClean="0">
                <a:solidFill>
                  <a:schemeClr val="accent6">
                    <a:lumMod val="75000"/>
                  </a:schemeClr>
                </a:solidFill>
              </a:rPr>
              <a:t>MyClass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 {</a:t>
            </a:r>
            <a:b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  public static void main(String[] </a:t>
            </a:r>
            <a:r>
              <a:rPr lang="en-IN" sz="21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) {</a:t>
            </a:r>
            <a:b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    String a, b, c;</a:t>
            </a:r>
            <a:b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    c = new String("mouse");</a:t>
            </a:r>
            <a:b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    a = new String("cat");</a:t>
            </a:r>
            <a:b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    b = a;</a:t>
            </a:r>
            <a:b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    a = new String("dog");</a:t>
            </a:r>
            <a:b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    c = b;</a:t>
            </a:r>
            <a:b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21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(c);</a:t>
            </a:r>
            <a:b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  }</a:t>
            </a:r>
            <a:b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2100" dirty="0" smtClean="0"/>
              <a:t>Select the one correct answer.</a:t>
            </a:r>
          </a:p>
          <a:p>
            <a:pPr>
              <a:buNone/>
            </a:pPr>
            <a:r>
              <a:rPr lang="en-IN" sz="2100" b="1" dirty="0" smtClean="0">
                <a:solidFill>
                  <a:schemeClr val="accent5">
                    <a:lumMod val="50000"/>
                  </a:schemeClr>
                </a:solidFill>
              </a:rPr>
              <a:t>(a) The program will fail to compile.</a:t>
            </a:r>
          </a:p>
          <a:p>
            <a:pPr>
              <a:buNone/>
            </a:pPr>
            <a:r>
              <a:rPr lang="en-IN" sz="2100" b="1" dirty="0" smtClean="0">
                <a:solidFill>
                  <a:schemeClr val="accent5">
                    <a:lumMod val="50000"/>
                  </a:schemeClr>
                </a:solidFill>
              </a:rPr>
              <a:t>(b) The program will print mouse at runtime.</a:t>
            </a:r>
          </a:p>
          <a:p>
            <a:pPr>
              <a:buNone/>
            </a:pPr>
            <a:r>
              <a:rPr lang="en-IN" sz="2100" b="1" dirty="0" smtClean="0">
                <a:solidFill>
                  <a:schemeClr val="accent5">
                    <a:lumMod val="50000"/>
                  </a:schemeClr>
                </a:solidFill>
              </a:rPr>
              <a:t>(c) The program will print cat at runtime.</a:t>
            </a:r>
          </a:p>
          <a:p>
            <a:pPr>
              <a:buNone/>
            </a:pPr>
            <a:r>
              <a:rPr lang="en-IN" sz="2100" b="1" dirty="0" smtClean="0">
                <a:solidFill>
                  <a:schemeClr val="accent5">
                    <a:lumMod val="50000"/>
                  </a:schemeClr>
                </a:solidFill>
              </a:rPr>
              <a:t>(d) The program will print dog at runtime.</a:t>
            </a:r>
          </a:p>
          <a:p>
            <a:pPr>
              <a:buNone/>
            </a:pPr>
            <a:r>
              <a:rPr lang="en-IN" sz="2100" b="1" dirty="0" smtClean="0">
                <a:solidFill>
                  <a:schemeClr val="accent5">
                    <a:lumMod val="50000"/>
                  </a:schemeClr>
                </a:solidFill>
              </a:rPr>
              <a:t>(e) The program will randomly print either cat or dog at runtime.</a:t>
            </a:r>
          </a:p>
          <a:p>
            <a:pPr>
              <a:buNone/>
            </a:pPr>
            <a:r>
              <a:rPr lang="en-US" sz="21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C00000"/>
                </a:solidFill>
              </a:rPr>
              <a:t>c</a:t>
            </a:r>
            <a:endParaRPr lang="en-IN" sz="2100" b="1" dirty="0" smtClean="0">
              <a:solidFill>
                <a:srgbClr val="C00000"/>
              </a:solidFill>
            </a:endParaRPr>
          </a:p>
          <a:p>
            <a:pPr>
              <a:buFontTx/>
              <a:buNone/>
            </a:pPr>
            <a:endParaRPr lang="en-IN" sz="2400" b="1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Assignment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Logical &amp; Relational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Short Circuit Operators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Tricky Interview Questions</a:t>
            </a:r>
            <a:endParaRPr lang="en-US" sz="29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3. 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b="1" dirty="0" smtClean="0"/>
              <a:t> of the </a:t>
            </a:r>
            <a:r>
              <a:rPr lang="en-IN" sz="2400" b="1" dirty="0" smtClean="0">
                <a:solidFill>
                  <a:srgbClr val="002060"/>
                </a:solidFill>
              </a:rPr>
              <a:t>following expressions </a:t>
            </a:r>
            <a:r>
              <a:rPr lang="en-IN" sz="2400" b="1" dirty="0" smtClean="0"/>
              <a:t>will be </a:t>
            </a:r>
            <a:r>
              <a:rPr lang="en-IN" sz="2400" b="1" dirty="0" smtClean="0">
                <a:solidFill>
                  <a:srgbClr val="C00000"/>
                </a:solidFill>
              </a:rPr>
              <a:t>evaluated</a:t>
            </a:r>
            <a:r>
              <a:rPr lang="en-IN" sz="2400" b="1" dirty="0" smtClean="0"/>
              <a:t> using </a:t>
            </a:r>
            <a:r>
              <a:rPr lang="en-IN" sz="2400" b="1" dirty="0" smtClean="0">
                <a:solidFill>
                  <a:srgbClr val="7030A0"/>
                </a:solidFill>
              </a:rPr>
              <a:t>floating-point arithmetic</a:t>
            </a:r>
            <a:r>
              <a:rPr lang="en-IN" sz="2400" b="1" dirty="0" smtClean="0"/>
              <a:t>?</a:t>
            </a:r>
          </a:p>
          <a:p>
            <a:pPr>
              <a:buNone/>
            </a:pPr>
            <a:r>
              <a:rPr lang="en-IN" sz="2400" b="1" dirty="0" smtClean="0"/>
              <a:t>Select the three correct answers.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(a) 2.0 * 3.0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(b) 2 * 3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(c) 2/3 + 5/7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(d) 2.4 + 1.6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(e) 0x10 * 1L * 300.0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a, d  and 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4.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b="1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value</a:t>
            </a:r>
            <a:r>
              <a:rPr lang="en-IN" sz="2400" b="1" dirty="0" smtClean="0"/>
              <a:t> of the </a:t>
            </a:r>
            <a:r>
              <a:rPr lang="en-IN" sz="2400" b="1" dirty="0" smtClean="0">
                <a:solidFill>
                  <a:srgbClr val="00B050"/>
                </a:solidFill>
              </a:rPr>
              <a:t>expression</a:t>
            </a:r>
            <a:r>
              <a:rPr lang="en-IN" sz="2400" b="1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(1 / 2 + 3 / 2 + 0.1)?</a:t>
            </a:r>
          </a:p>
          <a:p>
            <a:pPr>
              <a:buNone/>
            </a:pPr>
            <a:r>
              <a:rPr lang="en-IN" sz="2400" b="1" dirty="0" smtClean="0"/>
              <a:t>Select the one correct answer.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(a) 1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(b) 1.1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(c) 1.6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(d) 2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(e) 2.1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5.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dirty="0" smtClean="0"/>
              <a:t> of these </a:t>
            </a:r>
            <a:r>
              <a:rPr lang="en-IN" sz="2400" b="1" dirty="0" smtClean="0">
                <a:solidFill>
                  <a:srgbClr val="7030A0"/>
                </a:solidFill>
              </a:rPr>
              <a:t>assignments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B050"/>
                </a:solidFill>
              </a:rPr>
              <a:t>valid</a:t>
            </a:r>
            <a:r>
              <a:rPr lang="en-IN" sz="2400" dirty="0" smtClean="0"/>
              <a:t>?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(a) short s = 12;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(b) long l = 012;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(c) 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other = (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) true;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(d) float f = -123;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(e) double d = 0x12345678;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a, </a:t>
            </a:r>
            <a:r>
              <a:rPr lang="en-US" sz="2400" b="1" dirty="0" err="1" smtClean="0">
                <a:solidFill>
                  <a:srgbClr val="C00000"/>
                </a:solidFill>
              </a:rPr>
              <a:t>b,d,e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 smtClean="0"/>
          </a:p>
          <a:p>
            <a:pPr>
              <a:buFontTx/>
              <a:buNone/>
            </a:pP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/>
              <a:t>6.</a:t>
            </a:r>
            <a:r>
              <a:rPr lang="en-IN" sz="1800" dirty="0" smtClean="0"/>
              <a:t> </a:t>
            </a:r>
            <a:r>
              <a:rPr lang="en-IN" sz="1800" b="1" dirty="0" smtClean="0">
                <a:solidFill>
                  <a:srgbClr val="0070C0"/>
                </a:solidFill>
              </a:rPr>
              <a:t>What</a:t>
            </a:r>
            <a:r>
              <a:rPr lang="en-IN" sz="1800" dirty="0" smtClean="0"/>
              <a:t> happens when you </a:t>
            </a:r>
            <a:r>
              <a:rPr lang="en-IN" sz="1800" b="1" dirty="0" smtClean="0">
                <a:solidFill>
                  <a:srgbClr val="002060"/>
                </a:solidFill>
              </a:rPr>
              <a:t>try to compile </a:t>
            </a:r>
            <a:r>
              <a:rPr lang="en-IN" sz="1800" dirty="0" smtClean="0"/>
              <a:t>and </a:t>
            </a:r>
            <a:r>
              <a:rPr lang="en-IN" sz="1800" b="1" dirty="0" smtClean="0">
                <a:solidFill>
                  <a:srgbClr val="002060"/>
                </a:solidFill>
              </a:rPr>
              <a:t>run</a:t>
            </a:r>
            <a:r>
              <a:rPr lang="en-IN" sz="1800" dirty="0" smtClean="0"/>
              <a:t> the </a:t>
            </a:r>
            <a:r>
              <a:rPr lang="en-IN" sz="1800" b="1" dirty="0" smtClean="0">
                <a:solidFill>
                  <a:srgbClr val="7030A0"/>
                </a:solidFill>
              </a:rPr>
              <a:t>following program</a:t>
            </a:r>
            <a:r>
              <a:rPr lang="en-IN" sz="1800" dirty="0" smtClean="0"/>
              <a:t>?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public class Prog1 {</a:t>
            </a:r>
            <a:b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  public static void main(String[]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) {</a:t>
            </a:r>
            <a:b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k = 1;</a:t>
            </a:r>
            <a:b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= ++k + k++ </a:t>
            </a:r>
            <a:r>
              <a:rPr lang="en-IN" sz="1800" b="1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IN" sz="1800" b="1" smtClean="0">
                <a:solidFill>
                  <a:schemeClr val="accent6">
                    <a:lumMod val="75000"/>
                  </a:schemeClr>
                </a:solidFill>
              </a:rPr>
              <a:t>+k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;     // (1)</a:t>
            </a:r>
            <a:b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b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  }</a:t>
            </a:r>
            <a:b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800" dirty="0" smtClean="0"/>
              <a:t>Select the </a:t>
            </a:r>
            <a:r>
              <a:rPr lang="en-IN" sz="1800" b="1" dirty="0" smtClean="0">
                <a:solidFill>
                  <a:srgbClr val="002060"/>
                </a:solidFill>
              </a:rPr>
              <a:t>one correct answer</a:t>
            </a:r>
            <a:r>
              <a:rPr lang="en-IN" sz="1800" dirty="0" smtClean="0"/>
              <a:t>.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(a) The program will not compile, because of errors in the expression at (1).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(b) The program will compile and print the value 3 at runtime.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(c) The program will compile and print the value 4 at runtime.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(d) The program will compile and print the value 7 at runtime.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(e) The program will compile and print the value 8 at runtime.</a:t>
            </a:r>
          </a:p>
          <a:p>
            <a:pPr>
              <a:buNone/>
            </a:pPr>
            <a:r>
              <a:rPr lang="en-US" sz="18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d</a:t>
            </a:r>
          </a:p>
          <a:p>
            <a:pPr>
              <a:buNone/>
            </a:pPr>
            <a:endParaRPr lang="en-IN" sz="2400" b="1" dirty="0" smtClean="0"/>
          </a:p>
          <a:p>
            <a:pPr>
              <a:buFontTx/>
              <a:buNone/>
            </a:pP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/>
              <a:t>7. </a:t>
            </a:r>
            <a:r>
              <a:rPr lang="en-IN" sz="1800" b="1" dirty="0" smtClean="0">
                <a:solidFill>
                  <a:srgbClr val="0070C0"/>
                </a:solidFill>
              </a:rPr>
              <a:t>What</a:t>
            </a:r>
            <a:r>
              <a:rPr lang="en-IN" sz="1800" dirty="0" smtClean="0"/>
              <a:t> will be the </a:t>
            </a:r>
            <a:r>
              <a:rPr lang="en-IN" sz="1800" b="1" dirty="0" smtClean="0">
                <a:solidFill>
                  <a:srgbClr val="00B050"/>
                </a:solidFill>
              </a:rPr>
              <a:t>result </a:t>
            </a:r>
            <a:r>
              <a:rPr lang="en-IN" sz="1800" dirty="0" smtClean="0"/>
              <a:t>of </a:t>
            </a:r>
            <a:r>
              <a:rPr lang="en-IN" sz="1800" b="1" dirty="0" smtClean="0">
                <a:solidFill>
                  <a:srgbClr val="002060"/>
                </a:solidFill>
              </a:rPr>
              <a:t>compiling</a:t>
            </a:r>
            <a:r>
              <a:rPr lang="en-IN" sz="1800" dirty="0" smtClean="0"/>
              <a:t> and </a:t>
            </a:r>
            <a:r>
              <a:rPr lang="en-IN" sz="1800" b="1" dirty="0" smtClean="0">
                <a:solidFill>
                  <a:srgbClr val="002060"/>
                </a:solidFill>
              </a:rPr>
              <a:t>running </a:t>
            </a:r>
            <a:r>
              <a:rPr lang="en-IN" sz="1800" dirty="0" smtClean="0"/>
              <a:t>the </a:t>
            </a:r>
            <a:r>
              <a:rPr lang="en-IN" sz="1800" b="1" dirty="0" smtClean="0">
                <a:solidFill>
                  <a:srgbClr val="7030A0"/>
                </a:solidFill>
              </a:rPr>
              <a:t>following program</a:t>
            </a:r>
            <a:r>
              <a:rPr lang="en-IN" sz="1800" dirty="0" smtClean="0"/>
              <a:t>?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EvaluationOrder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{</a:t>
            </a:r>
            <a:b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  public static void main(String[]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) {</a:t>
            </a:r>
            <a:b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[] array = { 4, 8, 16 };</a:t>
            </a:r>
            <a:b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= 1;</a:t>
            </a:r>
            <a:b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    array[++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] = --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b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(array[0] + array[1] + array[2]);</a:t>
            </a:r>
            <a:b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  }</a:t>
            </a:r>
            <a:b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800" dirty="0" smtClean="0"/>
              <a:t>Select the </a:t>
            </a:r>
            <a:r>
              <a:rPr lang="en-IN" sz="1800" b="1" dirty="0" smtClean="0">
                <a:solidFill>
                  <a:srgbClr val="002060"/>
                </a:solidFill>
              </a:rPr>
              <a:t>one correct answer.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(a) 13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(b) 14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(c) 20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(d) 21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(e) 24</a:t>
            </a:r>
            <a:endParaRPr lang="en-I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a</a:t>
            </a:r>
          </a:p>
          <a:p>
            <a:pPr>
              <a:buNone/>
            </a:pPr>
            <a:endParaRPr lang="en-IN" sz="2400" b="1" dirty="0" smtClean="0"/>
          </a:p>
          <a:p>
            <a:pPr>
              <a:buFontTx/>
              <a:buNone/>
            </a:pP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800" b="1" smtClean="0"/>
              <a:t>8</a:t>
            </a:r>
            <a:r>
              <a:rPr lang="en-US" sz="1800" b="1" smtClean="0">
                <a:solidFill>
                  <a:srgbClr val="0070C0"/>
                </a:solidFill>
              </a:rPr>
              <a:t>. </a:t>
            </a:r>
            <a:r>
              <a:rPr lang="en-IN" sz="1800" b="1" dirty="0" smtClean="0">
                <a:solidFill>
                  <a:srgbClr val="0070C0"/>
                </a:solidFill>
              </a:rPr>
              <a:t>What </a:t>
            </a:r>
            <a:r>
              <a:rPr lang="en-IN" sz="1800" dirty="0" smtClean="0"/>
              <a:t>is the </a:t>
            </a:r>
            <a:r>
              <a:rPr lang="en-IN" sz="1800" b="1" dirty="0" smtClean="0">
                <a:solidFill>
                  <a:srgbClr val="7030A0"/>
                </a:solidFill>
              </a:rPr>
              <a:t>output</a:t>
            </a:r>
            <a:r>
              <a:rPr lang="en-IN" sz="1800" dirty="0" smtClean="0"/>
              <a:t> of the </a:t>
            </a:r>
            <a:r>
              <a:rPr lang="en-IN" sz="1800" b="1" dirty="0" smtClean="0">
                <a:solidFill>
                  <a:srgbClr val="002060"/>
                </a:solidFill>
              </a:rPr>
              <a:t>following code?</a:t>
            </a:r>
          </a:p>
          <a:p>
            <a:pPr>
              <a:buFontTx/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>
              <a:buFontTx/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FontTx/>
              <a:buNone/>
            </a:pP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a = 10; </a:t>
            </a:r>
          </a:p>
          <a:p>
            <a:pPr>
              <a:buFontTx/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long b = 20; </a:t>
            </a:r>
          </a:p>
          <a:p>
            <a:pPr>
              <a:buFontTx/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short c = 30; </a:t>
            </a:r>
          </a:p>
          <a:p>
            <a:pPr>
              <a:buFontTx/>
              <a:buNone/>
            </a:pP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(++a + b++ * c); </a:t>
            </a:r>
          </a:p>
          <a:p>
            <a:pPr>
              <a:buFontTx/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FontTx/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FontTx/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A.  611</a:t>
            </a:r>
          </a:p>
          <a:p>
            <a:pPr>
              <a:buFontTx/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B.  641</a:t>
            </a:r>
          </a:p>
          <a:p>
            <a:pPr>
              <a:buFontTx/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C.  930</a:t>
            </a:r>
          </a:p>
          <a:p>
            <a:pPr>
              <a:buFontTx/>
              <a:buNone/>
            </a:pPr>
            <a:r>
              <a:rPr lang="en-IN" sz="1800" b="1" dirty="0" smtClean="0">
                <a:solidFill>
                  <a:schemeClr val="accent5">
                    <a:lumMod val="50000"/>
                  </a:schemeClr>
                </a:solidFill>
              </a:rPr>
              <a:t>D.  930</a:t>
            </a:r>
          </a:p>
          <a:p>
            <a:pPr>
              <a:buFontTx/>
              <a:buNone/>
            </a:pPr>
            <a:r>
              <a:rPr lang="en-US" sz="1800" b="1" u="sng" dirty="0" smtClean="0">
                <a:solidFill>
                  <a:srgbClr val="002060"/>
                </a:solidFill>
              </a:rPr>
              <a:t>Correct Answer: 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</a:t>
            </a:r>
          </a:p>
          <a:p>
            <a:pPr>
              <a:buNone/>
            </a:pPr>
            <a:endParaRPr lang="en-IN" sz="2400" b="1" dirty="0" smtClean="0"/>
          </a:p>
          <a:p>
            <a:pPr>
              <a:buFontTx/>
              <a:buNone/>
            </a:pP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Assignment Operator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assignment operators </a:t>
            </a:r>
            <a:r>
              <a:rPr lang="en-IN" sz="2400" dirty="0" smtClean="0"/>
              <a:t>that we need to know for the </a:t>
            </a:r>
            <a:r>
              <a:rPr lang="en-IN" sz="2400" b="1" dirty="0" smtClean="0">
                <a:solidFill>
                  <a:srgbClr val="002060"/>
                </a:solidFill>
              </a:rPr>
              <a:t>Interview</a:t>
            </a:r>
            <a:r>
              <a:rPr lang="en-IN" sz="2400" dirty="0" smtClean="0"/>
              <a:t> are 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+=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 -=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*=</a:t>
            </a:r>
            <a:r>
              <a:rPr lang="en-IN" sz="2400" dirty="0" smtClean="0"/>
              <a:t>, and </a:t>
            </a:r>
            <a:r>
              <a:rPr lang="en-IN" sz="2400" b="1" dirty="0" smtClean="0">
                <a:solidFill>
                  <a:srgbClr val="C00000"/>
                </a:solidFill>
              </a:rPr>
              <a:t>/=.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+=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-=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*=</a:t>
            </a:r>
            <a:r>
              <a:rPr lang="en-IN" sz="2400" dirty="0" smtClean="0"/>
              <a:t>, and </a:t>
            </a:r>
            <a:r>
              <a:rPr lang="en-IN" sz="2400" b="1" dirty="0" smtClean="0">
                <a:solidFill>
                  <a:srgbClr val="C00000"/>
                </a:solidFill>
              </a:rPr>
              <a:t>/=</a:t>
            </a:r>
            <a:r>
              <a:rPr lang="en-IN" sz="2400" dirty="0" smtClean="0"/>
              <a:t> operators are </a:t>
            </a:r>
            <a:r>
              <a:rPr lang="en-IN" sz="2400" b="1" dirty="0" smtClean="0">
                <a:solidFill>
                  <a:srgbClr val="7030A0"/>
                </a:solidFill>
              </a:rPr>
              <a:t>short forms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B050"/>
                </a:solidFill>
              </a:rPr>
              <a:t>addition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subtraction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multiplication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B050"/>
                </a:solidFill>
              </a:rPr>
              <a:t>division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assignment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Assignment Operator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If you </a:t>
            </a:r>
            <a:r>
              <a:rPr lang="en-IN" sz="2400" b="1" dirty="0" smtClean="0">
                <a:solidFill>
                  <a:srgbClr val="7030A0"/>
                </a:solidFill>
              </a:rPr>
              <a:t>apply</a:t>
            </a:r>
            <a:r>
              <a:rPr lang="en-IN" sz="2400" dirty="0" smtClean="0"/>
              <a:t> these </a:t>
            </a:r>
            <a:r>
              <a:rPr lang="en-IN" sz="2400" b="1" dirty="0" smtClean="0">
                <a:solidFill>
                  <a:srgbClr val="C00000"/>
                </a:solidFill>
              </a:rPr>
              <a:t>operators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two operands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a </a:t>
            </a:r>
            <a:r>
              <a:rPr lang="en-IN" sz="2400" dirty="0" smtClean="0"/>
              <a:t>and </a:t>
            </a:r>
            <a:r>
              <a:rPr lang="en-IN" sz="2400" b="1" dirty="0" smtClean="0">
                <a:solidFill>
                  <a:srgbClr val="0070C0"/>
                </a:solidFill>
              </a:rPr>
              <a:t>b</a:t>
            </a:r>
            <a:r>
              <a:rPr lang="en-IN" sz="2400" dirty="0" smtClean="0"/>
              <a:t>, they can be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represented</a:t>
            </a:r>
            <a:r>
              <a:rPr lang="en-IN" sz="2400" dirty="0" smtClean="0"/>
              <a:t> as follows: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a -= b </a:t>
            </a:r>
            <a:r>
              <a:rPr lang="en-IN" sz="2400" dirty="0" smtClean="0">
                <a:solidFill>
                  <a:schemeClr val="tx1"/>
                </a:solidFill>
              </a:rPr>
              <a:t>is equal to </a:t>
            </a:r>
            <a:r>
              <a:rPr lang="en-IN" sz="2400" b="1" dirty="0" smtClean="0">
                <a:solidFill>
                  <a:srgbClr val="C00000"/>
                </a:solidFill>
              </a:rPr>
              <a:t>a = a – b 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a += b </a:t>
            </a:r>
            <a:r>
              <a:rPr lang="en-IN" sz="2400" dirty="0" smtClean="0">
                <a:solidFill>
                  <a:schemeClr val="tx1"/>
                </a:solidFill>
              </a:rPr>
              <a:t>is equal to </a:t>
            </a:r>
            <a:r>
              <a:rPr lang="en-IN" sz="2400" b="1" dirty="0" smtClean="0">
                <a:solidFill>
                  <a:srgbClr val="C00000"/>
                </a:solidFill>
              </a:rPr>
              <a:t>a = a + b 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a *= b </a:t>
            </a:r>
            <a:r>
              <a:rPr lang="en-IN" sz="2400" dirty="0" smtClean="0">
                <a:solidFill>
                  <a:schemeClr val="tx1"/>
                </a:solidFill>
              </a:rPr>
              <a:t>is equal to </a:t>
            </a:r>
            <a:r>
              <a:rPr lang="en-IN" sz="2400" b="1" dirty="0" smtClean="0">
                <a:solidFill>
                  <a:srgbClr val="C00000"/>
                </a:solidFill>
              </a:rPr>
              <a:t>a = a * b 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a /= b </a:t>
            </a:r>
            <a:r>
              <a:rPr lang="en-IN" sz="2400" dirty="0" smtClean="0">
                <a:solidFill>
                  <a:schemeClr val="tx1"/>
                </a:solidFill>
              </a:rPr>
              <a:t>is equal to </a:t>
            </a:r>
            <a:r>
              <a:rPr lang="en-IN" sz="2400" b="1" dirty="0" smtClean="0">
                <a:solidFill>
                  <a:srgbClr val="C00000"/>
                </a:solidFill>
              </a:rPr>
              <a:t>a = a / b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a %= b </a:t>
            </a:r>
            <a:r>
              <a:rPr lang="en-IN" sz="2400" dirty="0" smtClean="0">
                <a:solidFill>
                  <a:schemeClr val="tx1"/>
                </a:solidFill>
              </a:rPr>
              <a:t>is equal to </a:t>
            </a:r>
            <a:r>
              <a:rPr lang="en-IN" sz="2400" b="1" dirty="0" smtClean="0">
                <a:solidFill>
                  <a:srgbClr val="C00000"/>
                </a:solidFill>
              </a:rPr>
              <a:t>a = a % b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en-US" sz="2400" b="1" dirty="0" smtClean="0">
              <a:solidFill>
                <a:schemeClr val="accent2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An Important Point!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compound assignment operator </a:t>
            </a:r>
            <a:r>
              <a:rPr lang="en-IN" sz="2400" dirty="0" smtClean="0"/>
              <a:t>has the </a:t>
            </a:r>
            <a:r>
              <a:rPr lang="en-IN" sz="2400" b="1" dirty="0" smtClean="0">
                <a:solidFill>
                  <a:srgbClr val="7030A0"/>
                </a:solidFill>
              </a:rPr>
              <a:t>following syntax</a:t>
            </a:r>
            <a:r>
              <a:rPr lang="en-IN" sz="2400" dirty="0" smtClean="0"/>
              <a:t>:</a:t>
            </a:r>
          </a:p>
          <a:p>
            <a:pPr lvl="1">
              <a:buNone/>
            </a:pP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</a:rPr>
              <a:t>variable op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= 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</a:rPr>
              <a:t>expression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And the </a:t>
            </a:r>
            <a:r>
              <a:rPr lang="en-IN" sz="2400" b="1" dirty="0" smtClean="0">
                <a:solidFill>
                  <a:srgbClr val="002060"/>
                </a:solidFill>
              </a:rPr>
              <a:t>following </a:t>
            </a:r>
            <a:r>
              <a:rPr lang="en-IN" sz="2400" b="1" dirty="0" smtClean="0">
                <a:solidFill>
                  <a:srgbClr val="C00000"/>
                </a:solidFill>
              </a:rPr>
              <a:t>semantics</a:t>
            </a:r>
            <a:r>
              <a:rPr lang="en-IN" sz="2400" dirty="0" smtClean="0"/>
              <a:t>:</a:t>
            </a:r>
          </a:p>
          <a:p>
            <a:pPr lvl="1">
              <a:buNone/>
            </a:pP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</a:rPr>
              <a:t>variable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= (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 ((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</a:rPr>
              <a:t>variable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 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</a:rPr>
              <a:t>op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(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</a:rPr>
              <a:t>expression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i="1" dirty="0" smtClean="0">
                <a:solidFill>
                  <a:srgbClr val="002060"/>
                </a:solidFill>
              </a:rPr>
              <a:t>type</a:t>
            </a:r>
            <a:r>
              <a:rPr lang="en-IN" sz="2400" b="1" i="1" dirty="0" smtClean="0"/>
              <a:t> </a:t>
            </a:r>
            <a:r>
              <a:rPr lang="en-IN" sz="2400" dirty="0" smtClean="0"/>
              <a:t>is  the </a:t>
            </a:r>
            <a:r>
              <a:rPr lang="en-IN" sz="2400" b="1" i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data type</a:t>
            </a:r>
            <a:r>
              <a:rPr lang="en-IN" sz="2400" dirty="0" smtClean="0"/>
              <a:t> of the </a:t>
            </a:r>
            <a:r>
              <a:rPr lang="en-IN" sz="2400" b="1" i="1" dirty="0" smtClean="0">
                <a:solidFill>
                  <a:srgbClr val="7030A0"/>
                </a:solidFill>
              </a:rPr>
              <a:t>variable</a:t>
            </a:r>
            <a:r>
              <a:rPr lang="en-IN" sz="2400" dirty="0" smtClean="0">
                <a:solidFill>
                  <a:srgbClr val="7030A0"/>
                </a:solidFill>
              </a:rPr>
              <a:t> 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Specially Note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cast</a:t>
            </a:r>
            <a:r>
              <a:rPr lang="en-IN" sz="2400" dirty="0" smtClean="0"/>
              <a:t> and the </a:t>
            </a:r>
            <a:r>
              <a:rPr lang="en-IN" sz="2400" b="1" dirty="0" smtClean="0">
                <a:solidFill>
                  <a:srgbClr val="002060"/>
                </a:solidFill>
              </a:rPr>
              <a:t>parentheses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implied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semantics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An Important Point!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semantics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500174"/>
            <a:ext cx="8715436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An Important Point!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</a:t>
            </a:r>
            <a:r>
              <a:rPr lang="en-IN" sz="2400" b="1" dirty="0" smtClean="0">
                <a:solidFill>
                  <a:srgbClr val="002060"/>
                </a:solidFill>
              </a:rPr>
              <a:t>A.</a:t>
            </a:r>
            <a:r>
              <a:rPr lang="en-IN" sz="2400" b="1" dirty="0" smtClean="0">
                <a:solidFill>
                  <a:srgbClr val="FFFF00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 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byte b = 2;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 b += 10;    </a:t>
            </a:r>
            <a:r>
              <a:rPr lang="en-IN" sz="2400" b="1" dirty="0" smtClean="0"/>
              <a:t>                 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 // Evaluated as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b = (byte) (b + 10</a:t>
            </a:r>
            <a:r>
              <a:rPr lang="en-IN" sz="2400" b="1" dirty="0" smtClean="0">
                <a:solidFill>
                  <a:srgbClr val="7030A0"/>
                </a:solidFill>
              </a:rPr>
              <a:t>);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   B.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a=10;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a *= a + 1.5;      </a:t>
            </a:r>
            <a:r>
              <a:rPr lang="en-IN" sz="2400" b="1" dirty="0" smtClean="0"/>
              <a:t>   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    //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Evaluated as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 a= (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)((a) * (a + 1.5</a:t>
            </a:r>
            <a:r>
              <a:rPr lang="en-IN" sz="2400" b="1" dirty="0" smtClean="0">
                <a:solidFill>
                  <a:srgbClr val="7030A0"/>
                </a:solidFill>
              </a:rPr>
              <a:t>));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     </a:t>
            </a:r>
            <a:endParaRPr lang="en-US" altLang="en-US" sz="18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14810" y="1500174"/>
            <a:ext cx="48945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C.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= 2;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*=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+ 4;         </a:t>
            </a:r>
            <a:r>
              <a:rPr lang="en-IN" sz="2400" b="1" dirty="0" smtClean="0"/>
              <a:t>          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    //  Evaluated as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   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= (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) ((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) * (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+ 4</a:t>
            </a:r>
            <a:r>
              <a:rPr lang="en-IN" sz="2400" b="1" dirty="0" smtClean="0">
                <a:solidFill>
                  <a:srgbClr val="7030A0"/>
                </a:solidFill>
              </a:rPr>
              <a:t>));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alt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D.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b = b + 10;              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//  Will not compile. Cast is required.</a:t>
            </a:r>
            <a:endParaRPr lang="en-US" altLang="en-US" sz="2400" b="1" dirty="0" smtClean="0">
              <a:solidFill>
                <a:srgbClr val="C00000"/>
              </a:solidFill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An Important Point!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   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     </a:t>
            </a:r>
            <a:endParaRPr lang="en-US" altLang="en-US" sz="18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2844" y="1357298"/>
            <a:ext cx="52024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 a = new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 { 2015, 2016, 2017 };</a:t>
            </a: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= 2;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a[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 += 1;   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// Evaluates as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a[2] = a[2] + 1, </a:t>
            </a:r>
            <a:r>
              <a:rPr lang="en-IN" sz="2400" b="1" dirty="0" smtClean="0">
                <a:solidFill>
                  <a:srgbClr val="00B050"/>
                </a:solidFill>
              </a:rPr>
              <a:t>and</a:t>
            </a:r>
            <a:r>
              <a:rPr lang="en-IN" sz="2400" b="1" dirty="0" smtClean="0">
                <a:solidFill>
                  <a:srgbClr val="7030A0"/>
                </a:solidFill>
              </a:rPr>
              <a:t> a[2] </a:t>
            </a:r>
            <a:r>
              <a:rPr lang="en-IN" sz="2400" b="1" dirty="0" smtClean="0">
                <a:solidFill>
                  <a:srgbClr val="00B050"/>
                </a:solidFill>
              </a:rPr>
              <a:t>becomes 2018</a:t>
            </a:r>
            <a:r>
              <a:rPr lang="en-IN" sz="2400" b="1" dirty="0" smtClean="0">
                <a:solidFill>
                  <a:srgbClr val="7030A0"/>
                </a:solidFill>
              </a:rPr>
              <a:t>.</a:t>
            </a:r>
            <a:endParaRPr lang="en-US" altLang="en-US" sz="2400" b="1" dirty="0" smtClean="0">
              <a:solidFill>
                <a:srgbClr val="7030A0"/>
              </a:solidFill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Another Important Point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000" dirty="0" smtClean="0"/>
              <a:t>We </a:t>
            </a:r>
            <a:r>
              <a:rPr lang="en-IN" sz="2000" b="1" dirty="0" smtClean="0">
                <a:solidFill>
                  <a:srgbClr val="0070C0"/>
                </a:solidFill>
              </a:rPr>
              <a:t>know that </a:t>
            </a:r>
            <a:r>
              <a:rPr lang="en-IN" sz="2000" dirty="0" smtClean="0"/>
              <a:t>all </a:t>
            </a:r>
            <a:r>
              <a:rPr lang="en-IN" sz="2000" b="1" dirty="0" smtClean="0">
                <a:solidFill>
                  <a:srgbClr val="C00000"/>
                </a:solidFill>
              </a:rPr>
              <a:t>byte</a:t>
            </a:r>
            <a:r>
              <a:rPr lang="en-IN" sz="2000" dirty="0" smtClean="0"/>
              <a:t>, </a:t>
            </a:r>
            <a:r>
              <a:rPr lang="en-IN" sz="2000" b="1" dirty="0" smtClean="0">
                <a:solidFill>
                  <a:srgbClr val="C00000"/>
                </a:solidFill>
              </a:rPr>
              <a:t>short</a:t>
            </a:r>
            <a:r>
              <a:rPr lang="en-IN" sz="2000" dirty="0" smtClean="0"/>
              <a:t>, and </a:t>
            </a:r>
            <a:r>
              <a:rPr lang="en-IN" sz="2000" b="1" dirty="0" smtClean="0">
                <a:solidFill>
                  <a:srgbClr val="C00000"/>
                </a:solidFill>
              </a:rPr>
              <a:t>char</a:t>
            </a:r>
            <a:r>
              <a:rPr lang="en-IN" sz="2000" dirty="0" smtClean="0"/>
              <a:t> values are </a:t>
            </a:r>
            <a:r>
              <a:rPr lang="en-IN" sz="2000" b="1" dirty="0" smtClean="0">
                <a:solidFill>
                  <a:srgbClr val="7030A0"/>
                </a:solidFill>
              </a:rPr>
              <a:t>automatically widened</a:t>
            </a:r>
            <a:r>
              <a:rPr lang="en-IN" sz="2000" dirty="0" smtClean="0"/>
              <a:t> to </a:t>
            </a:r>
            <a:r>
              <a:rPr lang="en-IN" sz="2000" b="1" dirty="0" err="1" smtClean="0">
                <a:solidFill>
                  <a:srgbClr val="C00000"/>
                </a:solidFill>
              </a:rPr>
              <a:t>int</a:t>
            </a:r>
            <a:r>
              <a:rPr lang="en-IN" sz="2000" dirty="0" smtClean="0"/>
              <a:t> when </a:t>
            </a:r>
            <a:r>
              <a:rPr lang="en-IN" sz="2000" b="1" dirty="0" smtClean="0">
                <a:solidFill>
                  <a:srgbClr val="00B050"/>
                </a:solidFill>
              </a:rPr>
              <a:t>used as operands </a:t>
            </a:r>
            <a:r>
              <a:rPr lang="en-IN" sz="2000" dirty="0" smtClean="0"/>
              <a:t>for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arithmetic operations</a:t>
            </a:r>
            <a:r>
              <a:rPr lang="en-IN" sz="2000" dirty="0" smtClean="0"/>
              <a:t>.</a:t>
            </a: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For example: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byte a=10,b=20;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short c=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a+b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Will not compile</a:t>
            </a:r>
          </a:p>
          <a:p>
            <a:r>
              <a:rPr lang="en-IN" sz="2000" dirty="0" smtClean="0"/>
              <a:t>But if we </a:t>
            </a:r>
            <a:r>
              <a:rPr lang="en-IN" sz="2000" b="1" dirty="0" smtClean="0">
                <a:solidFill>
                  <a:srgbClr val="002060"/>
                </a:solidFill>
              </a:rPr>
              <a:t>modify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C00000"/>
                </a:solidFill>
              </a:rPr>
              <a:t>preceding example </a:t>
            </a:r>
            <a:r>
              <a:rPr lang="en-IN" sz="2000" dirty="0" smtClean="0"/>
              <a:t>and </a:t>
            </a:r>
            <a:r>
              <a:rPr lang="en-IN" sz="2000" b="1" dirty="0" smtClean="0">
                <a:solidFill>
                  <a:srgbClr val="7030A0"/>
                </a:solidFill>
              </a:rPr>
              <a:t>define variables </a:t>
            </a:r>
            <a:r>
              <a:rPr lang="en-IN" sz="2000" b="1" dirty="0" smtClean="0">
                <a:solidFill>
                  <a:srgbClr val="C00000"/>
                </a:solidFill>
              </a:rPr>
              <a:t>a</a:t>
            </a:r>
            <a:r>
              <a:rPr lang="en-IN" sz="2000" b="1" dirty="0" smtClean="0"/>
              <a:t> </a:t>
            </a:r>
            <a:r>
              <a:rPr lang="en-IN" sz="2000" dirty="0" smtClean="0"/>
              <a:t>and </a:t>
            </a:r>
            <a:r>
              <a:rPr lang="en-IN" sz="2000" b="1" dirty="0" smtClean="0">
                <a:solidFill>
                  <a:srgbClr val="C00000"/>
                </a:solidFill>
              </a:rPr>
              <a:t>b</a:t>
            </a:r>
            <a:r>
              <a:rPr lang="en-IN" sz="2000" b="1" dirty="0" smtClean="0"/>
              <a:t> </a:t>
            </a:r>
            <a:r>
              <a:rPr lang="en-IN" sz="2000" dirty="0" smtClean="0"/>
              <a:t>as</a:t>
            </a:r>
            <a:r>
              <a:rPr lang="en-IN" sz="2000" b="1" dirty="0" smtClean="0"/>
              <a:t> </a:t>
            </a:r>
            <a:r>
              <a:rPr lang="en-IN" sz="2000" b="1" dirty="0" smtClean="0">
                <a:solidFill>
                  <a:srgbClr val="0070C0"/>
                </a:solidFill>
              </a:rPr>
              <a:t>final </a:t>
            </a:r>
            <a:r>
              <a:rPr lang="en-IN" sz="2000" dirty="0" smtClean="0"/>
              <a:t>variables, then the </a:t>
            </a:r>
            <a:r>
              <a:rPr lang="en-IN" sz="2000" b="1" dirty="0" smtClean="0">
                <a:solidFill>
                  <a:srgbClr val="00B050"/>
                </a:solidFill>
              </a:rPr>
              <a:t>compiler </a:t>
            </a:r>
            <a:r>
              <a:rPr lang="en-IN" sz="2000" i="1" dirty="0" smtClean="0"/>
              <a:t>is </a:t>
            </a:r>
            <a:r>
              <a:rPr lang="en-IN" sz="2000" b="1" dirty="0" smtClean="0">
                <a:solidFill>
                  <a:srgbClr val="002060"/>
                </a:solidFill>
              </a:rPr>
              <a:t>assured</a:t>
            </a:r>
            <a:r>
              <a:rPr lang="en-IN" sz="2000" dirty="0" smtClean="0"/>
              <a:t> that </a:t>
            </a:r>
            <a:r>
              <a:rPr lang="en-IN" sz="2000" b="1" dirty="0" smtClean="0">
                <a:solidFill>
                  <a:srgbClr val="7030A0"/>
                </a:solidFill>
              </a:rPr>
              <a:t>their sum</a:t>
            </a:r>
            <a:r>
              <a:rPr lang="en-IN" sz="2000" dirty="0" smtClean="0"/>
              <a:t>, value </a:t>
            </a:r>
            <a:r>
              <a:rPr lang="en-IN" sz="2000" b="1" dirty="0" smtClean="0">
                <a:solidFill>
                  <a:srgbClr val="C00000"/>
                </a:solidFill>
              </a:rPr>
              <a:t>30</a:t>
            </a:r>
            <a:r>
              <a:rPr lang="en-IN" sz="2000" dirty="0" smtClean="0"/>
              <a:t>, can be </a:t>
            </a:r>
            <a:r>
              <a:rPr lang="en-IN" sz="2000" b="1" dirty="0" smtClean="0">
                <a:solidFill>
                  <a:srgbClr val="002060"/>
                </a:solidFill>
              </a:rPr>
              <a:t>assigned </a:t>
            </a:r>
            <a:r>
              <a:rPr lang="en-IN" sz="2000" dirty="0" smtClean="0"/>
              <a:t>to a </a:t>
            </a:r>
            <a:r>
              <a:rPr lang="en-IN" sz="2000" b="1" dirty="0" smtClean="0">
                <a:solidFill>
                  <a:srgbClr val="00B050"/>
                </a:solidFill>
              </a:rPr>
              <a:t>variable </a:t>
            </a:r>
            <a:r>
              <a:rPr lang="en-IN" sz="2000" dirty="0" smtClean="0"/>
              <a:t>of type </a:t>
            </a:r>
            <a:r>
              <a:rPr lang="en-IN" sz="2000" b="1" dirty="0" smtClean="0">
                <a:solidFill>
                  <a:srgbClr val="C00000"/>
                </a:solidFill>
              </a:rPr>
              <a:t>short</a:t>
            </a:r>
            <a:r>
              <a:rPr lang="en-IN" sz="2000" dirty="0" smtClean="0"/>
              <a:t>, </a:t>
            </a:r>
            <a:r>
              <a:rPr lang="en-IN" sz="2000" b="1" dirty="0" smtClean="0">
                <a:solidFill>
                  <a:srgbClr val="0070C0"/>
                </a:solidFill>
              </a:rPr>
              <a:t>without any loss of precision</a:t>
            </a:r>
            <a:r>
              <a:rPr lang="en-IN" sz="2000" b="1" dirty="0" smtClean="0"/>
              <a:t>. 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final byte a=10,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final byte b=20;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short c=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a+b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Perfectly OK</a:t>
            </a:r>
          </a:p>
          <a:p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5589</TotalTime>
  <Words>473</Words>
  <Application>Microsoft Office PowerPoint</Application>
  <PresentationFormat>On-screen Show (4:3)</PresentationFormat>
  <Paragraphs>231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Assignment Operator</vt:lpstr>
      <vt:lpstr>Assignment Operator</vt:lpstr>
      <vt:lpstr>An Important Point!</vt:lpstr>
      <vt:lpstr>An Important Point!</vt:lpstr>
      <vt:lpstr>An Important Point!</vt:lpstr>
      <vt:lpstr>An Important Point!</vt:lpstr>
      <vt:lpstr>Another Important Point</vt:lpstr>
      <vt:lpstr>Relational Operators</vt:lpstr>
      <vt:lpstr>Comparing Primitives</vt:lpstr>
      <vt:lpstr>Comparing Primitives</vt:lpstr>
      <vt:lpstr>Logical Operators</vt:lpstr>
      <vt:lpstr>Logical Operators</vt:lpstr>
      <vt:lpstr>Logical Operators</vt:lpstr>
      <vt:lpstr>Short Circuit Behaviour</vt:lpstr>
      <vt:lpstr>Short Circuit Behaviour</vt:lpstr>
      <vt:lpstr>Tricky Interview Questions</vt:lpstr>
      <vt:lpstr>Tricky Interview Questions</vt:lpstr>
      <vt:lpstr>Tricky Interview Questions</vt:lpstr>
      <vt:lpstr>Tricky Interview Questions</vt:lpstr>
      <vt:lpstr>Tricky Interview Questions</vt:lpstr>
      <vt:lpstr>Tricky Interview Questions</vt:lpstr>
      <vt:lpstr>Tricky Interview Questions</vt:lpstr>
      <vt:lpstr>Tricky Interview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537</cp:revision>
  <dcterms:created xsi:type="dcterms:W3CDTF">2015-12-21T13:46:48Z</dcterms:created>
  <dcterms:modified xsi:type="dcterms:W3CDTF">2020-08-24T12:37:32Z</dcterms:modified>
</cp:coreProperties>
</file>