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636" r:id="rId4"/>
    <p:sldId id="702" r:id="rId5"/>
    <p:sldId id="724" r:id="rId6"/>
    <p:sldId id="703" r:id="rId7"/>
    <p:sldId id="725" r:id="rId8"/>
    <p:sldId id="726" r:id="rId9"/>
    <p:sldId id="727" r:id="rId10"/>
    <p:sldId id="705" r:id="rId11"/>
    <p:sldId id="728" r:id="rId12"/>
    <p:sldId id="729" r:id="rId13"/>
    <p:sldId id="706" r:id="rId14"/>
    <p:sldId id="731" r:id="rId15"/>
    <p:sldId id="730" r:id="rId16"/>
    <p:sldId id="732" r:id="rId17"/>
    <p:sldId id="707" r:id="rId18"/>
    <p:sldId id="733" r:id="rId19"/>
    <p:sldId id="734" r:id="rId20"/>
    <p:sldId id="708" r:id="rId21"/>
    <p:sldId id="735" r:id="rId22"/>
    <p:sldId id="736" r:id="rId23"/>
    <p:sldId id="737" r:id="rId24"/>
    <p:sldId id="738" r:id="rId25"/>
    <p:sldId id="739" r:id="rId26"/>
    <p:sldId id="709" r:id="rId27"/>
    <p:sldId id="740" r:id="rId28"/>
    <p:sldId id="741" r:id="rId29"/>
    <p:sldId id="742" r:id="rId30"/>
    <p:sldId id="710" r:id="rId31"/>
    <p:sldId id="711" r:id="rId32"/>
    <p:sldId id="743" r:id="rId33"/>
    <p:sldId id="744" r:id="rId34"/>
    <p:sldId id="745" r:id="rId35"/>
    <p:sldId id="746" r:id="rId36"/>
    <p:sldId id="747" r:id="rId37"/>
    <p:sldId id="748" r:id="rId38"/>
    <p:sldId id="749" r:id="rId39"/>
    <p:sldId id="750" r:id="rId40"/>
    <p:sldId id="751" r:id="rId41"/>
    <p:sldId id="752" r:id="rId42"/>
    <p:sldId id="753" r:id="rId43"/>
    <p:sldId id="754" r:id="rId44"/>
    <p:sldId id="755" r:id="rId45"/>
    <p:sldId id="756" r:id="rId46"/>
    <p:sldId id="757" r:id="rId47"/>
    <p:sldId id="758" r:id="rId48"/>
    <p:sldId id="759" r:id="rId49"/>
    <p:sldId id="760" r:id="rId50"/>
    <p:sldId id="761" r:id="rId51"/>
    <p:sldId id="762" r:id="rId52"/>
    <p:sldId id="763" r:id="rId53"/>
    <p:sldId id="764" r:id="rId54"/>
    <p:sldId id="76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How</a:t>
            </a:r>
            <a:r>
              <a:rPr lang="en-IN" sz="2400" dirty="0" smtClean="0"/>
              <a:t> are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two declarations </a:t>
            </a:r>
            <a:r>
              <a:rPr lang="en-IN" sz="2400" b="1" dirty="0" smtClean="0">
                <a:solidFill>
                  <a:srgbClr val="7030A0"/>
                </a:solidFill>
              </a:rPr>
              <a:t>different</a:t>
            </a:r>
            <a:r>
              <a:rPr lang="en-IN" sz="2400" dirty="0" smtClean="0"/>
              <a:t> ?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AND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 ],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IN" sz="2400" b="1" dirty="0" smtClean="0"/>
          </a:p>
          <a:p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first declaration </a:t>
            </a:r>
            <a:r>
              <a:rPr lang="en-IN" sz="2400" dirty="0" smtClean="0"/>
              <a:t>both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7030A0"/>
                </a:solidFill>
              </a:rPr>
              <a:t>array references </a:t>
            </a:r>
            <a:r>
              <a:rPr lang="en-IN" sz="2400" dirty="0" smtClean="0"/>
              <a:t>while in the </a:t>
            </a:r>
            <a:r>
              <a:rPr lang="en-IN" sz="2400" b="1" dirty="0" smtClean="0">
                <a:solidFill>
                  <a:srgbClr val="0070C0"/>
                </a:solidFill>
              </a:rPr>
              <a:t>second declaration </a:t>
            </a:r>
            <a:r>
              <a:rPr lang="en-IN" sz="2400" dirty="0" smtClean="0"/>
              <a:t>only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7030A0"/>
                </a:solidFill>
              </a:rPr>
              <a:t>array reference </a:t>
            </a:r>
            <a:r>
              <a:rPr lang="en-IN" sz="2400" dirty="0" smtClean="0"/>
              <a:t>while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00B050"/>
                </a:solidFill>
              </a:rPr>
              <a:t>integer variable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How</a:t>
            </a:r>
            <a:r>
              <a:rPr lang="en-IN" sz="2400" dirty="0" smtClean="0"/>
              <a:t> are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two declarations </a:t>
            </a:r>
            <a:r>
              <a:rPr lang="en-IN" sz="2400" b="1" dirty="0" smtClean="0">
                <a:solidFill>
                  <a:srgbClr val="7030A0"/>
                </a:solidFill>
              </a:rPr>
              <a:t>different</a:t>
            </a:r>
            <a:r>
              <a:rPr lang="en-IN" sz="2400" dirty="0" smtClean="0"/>
              <a:t> ?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,[]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AND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 ],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endParaRPr lang="en-IN" sz="2400" b="1" dirty="0" smtClean="0"/>
          </a:p>
          <a:p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first declaration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compiler</a:t>
            </a:r>
            <a:r>
              <a:rPr lang="en-IN" sz="2400" dirty="0" smtClean="0"/>
              <a:t> will give </a:t>
            </a:r>
            <a:r>
              <a:rPr lang="en-IN" sz="2400" b="1" dirty="0" smtClean="0">
                <a:solidFill>
                  <a:srgbClr val="00B050"/>
                </a:solidFill>
              </a:rPr>
              <a:t>syntax error </a:t>
            </a:r>
            <a:r>
              <a:rPr lang="en-IN" sz="2400" dirty="0" smtClean="0"/>
              <a:t>while in the </a:t>
            </a:r>
            <a:r>
              <a:rPr lang="en-IN" sz="2400" b="1" dirty="0" smtClean="0">
                <a:solidFill>
                  <a:srgbClr val="0070C0"/>
                </a:solidFill>
              </a:rPr>
              <a:t>second declaration </a:t>
            </a:r>
            <a:r>
              <a:rPr lang="en-IN" sz="2400" dirty="0" smtClean="0"/>
              <a:t>both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7030A0"/>
                </a:solidFill>
              </a:rPr>
              <a:t>array references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Explain </a:t>
            </a:r>
            <a:r>
              <a:rPr lang="en-IN" sz="2400" dirty="0" smtClean="0"/>
              <a:t>the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following declaration</a:t>
            </a:r>
            <a:r>
              <a:rPr lang="en-IN" sz="2400" dirty="0" smtClean="0"/>
              <a:t> ?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pPr>
              <a:buNone/>
            </a:pPr>
            <a:endParaRPr lang="en-IN" sz="2400" b="1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declaration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B050"/>
                </a:solidFill>
              </a:rPr>
              <a:t>perfectly valid </a:t>
            </a:r>
            <a:r>
              <a:rPr lang="en-IN" sz="2400" dirty="0" smtClean="0"/>
              <a:t>and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/>
              <a:t>will be a </a:t>
            </a:r>
            <a:r>
              <a:rPr lang="en-IN" sz="2400" b="1" dirty="0" smtClean="0">
                <a:solidFill>
                  <a:srgbClr val="C00000"/>
                </a:solidFill>
              </a:rPr>
              <a:t>1 D array reference </a:t>
            </a:r>
            <a:r>
              <a:rPr lang="en-IN" sz="2400" dirty="0" smtClean="0"/>
              <a:t>while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/>
              <a:t>will be a </a:t>
            </a:r>
            <a:r>
              <a:rPr lang="en-IN" sz="2400" b="1" dirty="0" smtClean="0">
                <a:solidFill>
                  <a:srgbClr val="C00000"/>
                </a:solidFill>
              </a:rPr>
              <a:t>2D array reference</a:t>
            </a:r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/>
            </a:r>
            <a:br>
              <a:rPr lang="en-IN" sz="2400" dirty="0" smtClean="0">
                <a:solidFill>
                  <a:schemeClr val="bg1"/>
                </a:solidFill>
              </a:rPr>
            </a:b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Constructing an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Constructing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C00000"/>
                </a:solidFill>
              </a:rPr>
              <a:t>array</a:t>
            </a:r>
            <a:r>
              <a:rPr lang="en-IN" sz="2400" dirty="0" smtClean="0"/>
              <a:t> means </a:t>
            </a:r>
            <a:r>
              <a:rPr lang="en-IN" sz="2400" b="1" dirty="0" smtClean="0">
                <a:solidFill>
                  <a:srgbClr val="7030A0"/>
                </a:solidFill>
              </a:rPr>
              <a:t>creating the array object </a:t>
            </a:r>
            <a:r>
              <a:rPr lang="en-IN" sz="2400" dirty="0" smtClean="0"/>
              <a:t>on the </a:t>
            </a:r>
            <a:r>
              <a:rPr lang="en-IN" sz="2400" b="1" dirty="0" smtClean="0">
                <a:solidFill>
                  <a:srgbClr val="C00000"/>
                </a:solidFill>
              </a:rPr>
              <a:t>heap</a:t>
            </a:r>
            <a:r>
              <a:rPr lang="en-IN" sz="2400" dirty="0" smtClean="0"/>
              <a:t> (where all objects live)—that is, </a:t>
            </a:r>
            <a:r>
              <a:rPr lang="en-IN" sz="2400" b="1" dirty="0" smtClean="0">
                <a:solidFill>
                  <a:srgbClr val="00B050"/>
                </a:solidFill>
              </a:rPr>
              <a:t>doing</a:t>
            </a:r>
            <a:r>
              <a:rPr lang="en-IN" sz="2400" dirty="0" smtClean="0"/>
              <a:t> a </a:t>
            </a:r>
            <a:r>
              <a:rPr lang="en-IN" sz="2400" b="1" dirty="0" smtClean="0">
                <a:solidFill>
                  <a:srgbClr val="002060"/>
                </a:solidFill>
              </a:rPr>
              <a:t>new</a:t>
            </a:r>
            <a:r>
              <a:rPr lang="en-IN" sz="2400" dirty="0" smtClean="0"/>
              <a:t> on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array type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Constructing A 1 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easiest way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7030A0"/>
                </a:solidFill>
              </a:rPr>
              <a:t>construct an array </a:t>
            </a:r>
            <a:r>
              <a:rPr lang="en-IN" sz="2400" dirty="0" smtClean="0"/>
              <a:t>is to use the keyword </a:t>
            </a:r>
            <a:r>
              <a:rPr lang="en-IN" sz="2400" b="1" dirty="0" smtClean="0">
                <a:solidFill>
                  <a:srgbClr val="C00000"/>
                </a:solidFill>
              </a:rPr>
              <a:t>new</a:t>
            </a:r>
            <a:r>
              <a:rPr lang="en-IN" sz="2400" dirty="0" smtClean="0"/>
              <a:t> followed by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array type</a:t>
            </a:r>
            <a:r>
              <a:rPr lang="en-IN" sz="2400" dirty="0" smtClean="0"/>
              <a:t>, with a </a:t>
            </a:r>
            <a:r>
              <a:rPr lang="en-IN" sz="2400" b="1" dirty="0" smtClean="0">
                <a:solidFill>
                  <a:srgbClr val="002060"/>
                </a:solidFill>
              </a:rPr>
              <a:t>bracket </a:t>
            </a:r>
            <a:r>
              <a:rPr lang="en-IN" sz="2400" dirty="0" smtClean="0"/>
              <a:t>specifying </a:t>
            </a:r>
            <a:r>
              <a:rPr lang="en-IN" sz="2400" b="1" dirty="0" smtClean="0">
                <a:solidFill>
                  <a:srgbClr val="00B050"/>
                </a:solidFill>
              </a:rPr>
              <a:t>how many elements </a:t>
            </a:r>
            <a:r>
              <a:rPr lang="en-IN" sz="2400" dirty="0" smtClean="0"/>
              <a:t>of that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0070C0"/>
                </a:solidFill>
              </a:rPr>
              <a:t>array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7030A0"/>
                </a:solidFill>
              </a:rPr>
              <a:t>hold.</a:t>
            </a:r>
            <a:r>
              <a:rPr lang="en-IN" sz="2400" dirty="0" smtClean="0"/>
              <a:t> 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following</a:t>
            </a:r>
            <a:r>
              <a:rPr lang="en-IN" sz="2400" dirty="0" smtClean="0"/>
              <a:t> is an </a:t>
            </a:r>
            <a:r>
              <a:rPr lang="en-IN" sz="2400" b="1" dirty="0" smtClean="0">
                <a:solidFill>
                  <a:srgbClr val="0070C0"/>
                </a:solidFill>
              </a:rPr>
              <a:t>example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7030A0"/>
                </a:solidFill>
              </a:rPr>
              <a:t>constructing an array </a:t>
            </a:r>
            <a:r>
              <a:rPr lang="en-IN" sz="2400" dirty="0" smtClean="0"/>
              <a:t>of type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286256"/>
            <a:ext cx="8636854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Constructing A 1 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400" dirty="0" smtClean="0"/>
              <a:t> puts </a:t>
            </a:r>
            <a:r>
              <a:rPr lang="en-IN" sz="2400" b="1" dirty="0" smtClean="0">
                <a:solidFill>
                  <a:srgbClr val="7030A0"/>
                </a:solidFill>
              </a:rPr>
              <a:t>one new object </a:t>
            </a:r>
            <a:r>
              <a:rPr lang="en-IN" sz="2400" dirty="0" smtClean="0"/>
              <a:t>on </a:t>
            </a:r>
            <a:r>
              <a:rPr lang="en-IN" sz="2400" b="1" dirty="0" smtClean="0">
                <a:solidFill>
                  <a:srgbClr val="C00000"/>
                </a:solidFill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heap—an array object</a:t>
            </a: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holding </a:t>
            </a:r>
            <a:r>
              <a:rPr lang="en-IN" sz="2400" b="1" dirty="0" smtClean="0">
                <a:solidFill>
                  <a:srgbClr val="00B050"/>
                </a:solidFill>
              </a:rPr>
              <a:t>four elements</a:t>
            </a:r>
            <a:r>
              <a:rPr lang="en-IN" sz="2400" dirty="0" smtClean="0"/>
              <a:t>—with </a:t>
            </a:r>
            <a:r>
              <a:rPr lang="en-IN" sz="2400" b="1" dirty="0" smtClean="0">
                <a:solidFill>
                  <a:srgbClr val="0070C0"/>
                </a:solidFill>
              </a:rPr>
              <a:t>each element </a:t>
            </a:r>
            <a:r>
              <a:rPr lang="en-IN" sz="2400" dirty="0" smtClean="0"/>
              <a:t>containing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 smtClean="0"/>
              <a:t>with a </a:t>
            </a:r>
            <a:r>
              <a:rPr lang="en-IN" sz="2400" b="1" dirty="0" smtClean="0">
                <a:solidFill>
                  <a:srgbClr val="002060"/>
                </a:solidFill>
              </a:rPr>
              <a:t>default value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0.</a:t>
            </a:r>
            <a:r>
              <a:rPr lang="en-IN" sz="2400" dirty="0" smtClean="0"/>
              <a:t>  </a:t>
            </a:r>
            <a:br>
              <a:rPr lang="en-IN" sz="2400" dirty="0" smtClean="0"/>
            </a:b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214686"/>
            <a:ext cx="8501122" cy="335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Constructing A 1 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Arrays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object references </a:t>
            </a:r>
            <a:r>
              <a:rPr lang="en-IN" sz="2400" dirty="0" smtClean="0"/>
              <a:t>can be </a:t>
            </a:r>
            <a:r>
              <a:rPr lang="en-IN" sz="2400" b="1" dirty="0" smtClean="0">
                <a:solidFill>
                  <a:srgbClr val="7030A0"/>
                </a:solidFill>
              </a:rPr>
              <a:t>constructed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00B050"/>
                </a:solidFill>
              </a:rPr>
              <a:t>same way: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214686"/>
            <a:ext cx="8501122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Very Important For Interview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Think carefully </a:t>
            </a:r>
            <a:r>
              <a:rPr lang="en-IN" sz="2400" dirty="0" smtClean="0"/>
              <a:t>about </a:t>
            </a:r>
            <a:r>
              <a:rPr lang="en-IN" sz="2400" b="1" dirty="0" smtClean="0">
                <a:solidFill>
                  <a:srgbClr val="7030A0"/>
                </a:solidFill>
              </a:rPr>
              <a:t>how many objects </a:t>
            </a:r>
            <a:r>
              <a:rPr lang="en-IN" sz="2400" dirty="0" smtClean="0"/>
              <a:t>are on the </a:t>
            </a:r>
            <a:r>
              <a:rPr lang="en-IN" sz="2400" b="1" dirty="0" smtClean="0">
                <a:solidFill>
                  <a:srgbClr val="C00000"/>
                </a:solidFill>
              </a:rPr>
              <a:t>heap</a:t>
            </a:r>
            <a:r>
              <a:rPr lang="en-IN" sz="2400" dirty="0" smtClean="0"/>
              <a:t> after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 statement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block</a:t>
            </a:r>
            <a:r>
              <a:rPr lang="en-IN" sz="2400" dirty="0" smtClean="0"/>
              <a:t> executes. 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B050"/>
                </a:solidFill>
              </a:rPr>
              <a:t>interviewer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expect you </a:t>
            </a:r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0070C0"/>
                </a:solidFill>
              </a:rPr>
              <a:t>know</a:t>
            </a:r>
            <a:r>
              <a:rPr lang="en-IN" sz="2400" dirty="0" smtClean="0"/>
              <a:t> this!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Very Important For Interview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Can you tell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7030A0"/>
                </a:solidFill>
              </a:rPr>
              <a:t>how many objects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preceding code </a:t>
            </a:r>
            <a:r>
              <a:rPr lang="en-IN" sz="2400" dirty="0" smtClean="0"/>
              <a:t>creates ?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preceding code </a:t>
            </a:r>
            <a:r>
              <a:rPr lang="en-IN" sz="2400" dirty="0" smtClean="0"/>
              <a:t>produces </a:t>
            </a:r>
            <a:r>
              <a:rPr lang="en-IN" sz="2400" b="1" dirty="0" smtClean="0">
                <a:solidFill>
                  <a:srgbClr val="0070C0"/>
                </a:solidFill>
              </a:rPr>
              <a:t>just one object </a:t>
            </a:r>
            <a:r>
              <a:rPr lang="en-IN" sz="2400" dirty="0" smtClean="0"/>
              <a:t>(the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IN" sz="2400" dirty="0" smtClean="0"/>
              <a:t> assigned to the </a:t>
            </a:r>
            <a:r>
              <a:rPr lang="en-IN" sz="2400" b="1" dirty="0" smtClean="0">
                <a:solidFill>
                  <a:srgbClr val="00B050"/>
                </a:solidFill>
              </a:rPr>
              <a:t>reference variable </a:t>
            </a:r>
            <a:r>
              <a:rPr lang="en-IN" sz="2400" dirty="0" smtClean="0"/>
              <a:t>named </a:t>
            </a:r>
            <a:r>
              <a:rPr lang="en-IN" sz="2400" b="1" dirty="0" smtClean="0">
                <a:solidFill>
                  <a:srgbClr val="C00000"/>
                </a:solidFill>
              </a:rPr>
              <a:t>threads</a:t>
            </a:r>
            <a:r>
              <a:rPr lang="en-IN" sz="2400" dirty="0" smtClean="0"/>
              <a:t>). </a:t>
            </a:r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single object referenced </a:t>
            </a:r>
            <a:r>
              <a:rPr lang="en-IN" sz="2400" dirty="0" smtClean="0"/>
              <a:t>by </a:t>
            </a:r>
            <a:r>
              <a:rPr lang="en-IN" sz="2400" b="1" dirty="0" smtClean="0">
                <a:solidFill>
                  <a:srgbClr val="C00000"/>
                </a:solidFill>
              </a:rPr>
              <a:t>threads</a:t>
            </a:r>
            <a:r>
              <a:rPr lang="en-IN" sz="2400" dirty="0" smtClean="0"/>
              <a:t> holds </a:t>
            </a:r>
            <a:r>
              <a:rPr lang="en-IN" sz="2400" b="1" dirty="0" smtClean="0">
                <a:solidFill>
                  <a:srgbClr val="0070C0"/>
                </a:solidFill>
              </a:rPr>
              <a:t>five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Thread reference variables</a:t>
            </a:r>
            <a:r>
              <a:rPr lang="en-IN" sz="2400" dirty="0" smtClean="0"/>
              <a:t>, but no </a:t>
            </a:r>
            <a:r>
              <a:rPr lang="en-IN" sz="2400" b="1" dirty="0" smtClean="0">
                <a:solidFill>
                  <a:srgbClr val="7030A0"/>
                </a:solidFill>
              </a:rPr>
              <a:t>Thread objects </a:t>
            </a:r>
            <a:r>
              <a:rPr lang="en-IN" sz="2400" dirty="0" smtClean="0"/>
              <a:t>have been </a:t>
            </a:r>
            <a:r>
              <a:rPr lang="en-IN" sz="2400" b="1" dirty="0" smtClean="0">
                <a:solidFill>
                  <a:srgbClr val="0070C0"/>
                </a:solidFill>
              </a:rPr>
              <a:t>created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assigned</a:t>
            </a:r>
            <a:r>
              <a:rPr lang="en-IN" sz="2400" dirty="0" smtClean="0"/>
              <a:t> to those </a:t>
            </a:r>
            <a:r>
              <a:rPr lang="en-IN" sz="2400" b="1" dirty="0" smtClean="0">
                <a:solidFill>
                  <a:srgbClr val="C00000"/>
                </a:solidFill>
              </a:rPr>
              <a:t>references.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rrayquest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571612"/>
            <a:ext cx="8572560" cy="75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Very Important For Interview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endParaRPr lang="en-IN" sz="2400" b="1" dirty="0" smtClean="0">
              <a:solidFill>
                <a:srgbClr val="0070C0"/>
              </a:solidFill>
            </a:endParaRPr>
          </a:p>
          <a:p>
            <a:endParaRPr lang="en-IN" sz="24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rrayquest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571612"/>
            <a:ext cx="8715435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Introduction To Array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Syntax Of Array Declaration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 smtClean="0">
                <a:solidFill>
                  <a:srgbClr val="7030A0"/>
                </a:solidFill>
                <a:latin typeface="Corbel" pitchFamily="34" charset="0"/>
              </a:rPr>
              <a:t>MultiDimensional</a:t>
            </a: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 Arrays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Popular Interview Questions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/>
              <a:t>MultiDimensional</a:t>
            </a:r>
            <a:r>
              <a:rPr lang="en-US" sz="3200" b="1" dirty="0" smtClean="0"/>
              <a:t>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It is </a:t>
            </a:r>
            <a:r>
              <a:rPr lang="en-IN" sz="2400" dirty="0" smtClean="0"/>
              <a:t>sometimes </a:t>
            </a:r>
            <a:r>
              <a:rPr lang="en-IN" sz="2400" b="1" dirty="0" smtClean="0">
                <a:solidFill>
                  <a:srgbClr val="7030A0"/>
                </a:solidFill>
              </a:rPr>
              <a:t>useful </a:t>
            </a:r>
            <a:r>
              <a:rPr lang="en-IN" sz="2400" dirty="0" smtClean="0"/>
              <a:t>to have an </a:t>
            </a:r>
            <a:r>
              <a:rPr lang="en-IN" sz="2400" b="1" dirty="0" smtClean="0">
                <a:solidFill>
                  <a:srgbClr val="C00000"/>
                </a:solidFill>
              </a:rPr>
              <a:t>array</a:t>
            </a:r>
            <a:r>
              <a:rPr lang="en-IN" sz="2400" dirty="0" smtClean="0"/>
              <a:t> 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more than one index</a:t>
            </a:r>
          </a:p>
          <a:p>
            <a:r>
              <a:rPr lang="en-IN" sz="2400" b="1" dirty="0" smtClean="0">
                <a:solidFill>
                  <a:srgbClr val="00B050"/>
                </a:solidFill>
              </a:rPr>
              <a:t>Multidimensional arrays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0070C0"/>
                </a:solidFill>
              </a:rPr>
              <a:t>declared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created</a:t>
            </a:r>
            <a:r>
              <a:rPr lang="en-IN" sz="2400" dirty="0" smtClean="0"/>
              <a:t> in </a:t>
            </a:r>
            <a:r>
              <a:rPr lang="en-IN" dirty="0" smtClean="0"/>
              <a:t>basically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same way </a:t>
            </a:r>
            <a:r>
              <a:rPr lang="en-IN" sz="2400" dirty="0" smtClean="0"/>
              <a:t>as </a:t>
            </a:r>
            <a:r>
              <a:rPr lang="en-IN" sz="2400" b="1" dirty="0" smtClean="0">
                <a:solidFill>
                  <a:srgbClr val="002060"/>
                </a:solidFill>
              </a:rPr>
              <a:t>one-dimensional arrays 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We </a:t>
            </a:r>
            <a:r>
              <a:rPr lang="en-IN" b="1" dirty="0" smtClean="0">
                <a:solidFill>
                  <a:srgbClr val="0070C0"/>
                </a:solidFill>
              </a:rPr>
              <a:t>simply use </a:t>
            </a:r>
            <a:r>
              <a:rPr lang="en-IN" dirty="0" smtClean="0">
                <a:solidFill>
                  <a:schemeClr val="tx1"/>
                </a:solidFill>
              </a:rPr>
              <a:t>as many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square brackets </a:t>
            </a:r>
            <a:r>
              <a:rPr lang="en-IN" dirty="0" smtClean="0">
                <a:solidFill>
                  <a:schemeClr val="tx1"/>
                </a:solidFill>
              </a:rPr>
              <a:t>as there are </a:t>
            </a:r>
            <a:r>
              <a:rPr lang="en-IN" b="1" dirty="0" smtClean="0">
                <a:solidFill>
                  <a:srgbClr val="7030A0"/>
                </a:solidFill>
              </a:rPr>
              <a:t>indices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 Each </a:t>
            </a:r>
            <a:r>
              <a:rPr lang="en-IN" b="1" dirty="0" smtClean="0">
                <a:solidFill>
                  <a:srgbClr val="002060"/>
                </a:solidFill>
              </a:rPr>
              <a:t>index</a:t>
            </a:r>
            <a:r>
              <a:rPr lang="en-IN" dirty="0" smtClean="0">
                <a:solidFill>
                  <a:schemeClr val="tx1"/>
                </a:solidFill>
              </a:rPr>
              <a:t> must be </a:t>
            </a:r>
            <a:r>
              <a:rPr lang="en-IN" b="1" dirty="0" smtClean="0">
                <a:solidFill>
                  <a:srgbClr val="C00000"/>
                </a:solidFill>
              </a:rPr>
              <a:t>enclosed </a:t>
            </a:r>
            <a:r>
              <a:rPr lang="en-IN" dirty="0" smtClean="0">
                <a:solidFill>
                  <a:schemeClr val="tx1"/>
                </a:solidFill>
              </a:rPr>
              <a:t>in its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own brackets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tx1"/>
                </a:solidFill>
              </a:rPr>
              <a:t>     </a:t>
            </a:r>
            <a:r>
              <a:rPr lang="en-IN" b="1" dirty="0" smtClean="0">
                <a:solidFill>
                  <a:srgbClr val="0070C0"/>
                </a:solidFill>
              </a:rPr>
              <a:t>double[ ][ ]table = new double[100][10];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  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[ ][ ][ ] figure = new 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[10][20][30];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Person[ ][ ] = new Person[10][100] </a:t>
            </a:r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endParaRPr lang="en-IN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Types Of </a:t>
            </a:r>
            <a:r>
              <a:rPr lang="en-US" sz="3200" b="1" dirty="0" err="1" smtClean="0"/>
              <a:t>MultiDimensional</a:t>
            </a:r>
            <a:r>
              <a:rPr lang="en-US" sz="3200" b="1" dirty="0" smtClean="0"/>
              <a:t>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/>
              <a:t> allows us to declare </a:t>
            </a:r>
            <a:r>
              <a:rPr lang="en-IN" sz="2400" b="1" dirty="0" err="1" smtClean="0">
                <a:solidFill>
                  <a:srgbClr val="C00000"/>
                </a:solidFill>
              </a:rPr>
              <a:t>MultiDimensional</a:t>
            </a:r>
            <a:r>
              <a:rPr lang="en-IN" sz="2400" b="1" dirty="0" smtClean="0">
                <a:solidFill>
                  <a:srgbClr val="C00000"/>
                </a:solidFill>
              </a:rPr>
              <a:t> arrays </a:t>
            </a:r>
            <a:r>
              <a:rPr lang="en-IN" sz="2400" dirty="0" smtClean="0"/>
              <a:t>of 2 types:</a:t>
            </a:r>
          </a:p>
          <a:p>
            <a:pPr lvl="1"/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Rectangular Arrays</a:t>
            </a:r>
          </a:p>
          <a:p>
            <a:pPr lvl="2"/>
            <a:r>
              <a:rPr lang="en-US" dirty="0" smtClean="0"/>
              <a:t>Where </a:t>
            </a:r>
            <a:r>
              <a:rPr lang="en-US" b="1" dirty="0" smtClean="0">
                <a:solidFill>
                  <a:srgbClr val="00B050"/>
                </a:solidFill>
              </a:rPr>
              <a:t>each row </a:t>
            </a:r>
            <a:r>
              <a:rPr lang="en-US" dirty="0" smtClean="0"/>
              <a:t>is of </a:t>
            </a:r>
            <a:r>
              <a:rPr lang="en-US" b="1" dirty="0" smtClean="0">
                <a:solidFill>
                  <a:srgbClr val="0070C0"/>
                </a:solidFill>
              </a:rPr>
              <a:t>same length </a:t>
            </a:r>
            <a:r>
              <a:rPr lang="en-US" dirty="0" smtClean="0"/>
              <a:t>,i.e. </a:t>
            </a:r>
            <a:r>
              <a:rPr lang="en-US" b="1" dirty="0" smtClean="0">
                <a:solidFill>
                  <a:srgbClr val="C00000"/>
                </a:solidFill>
              </a:rPr>
              <a:t>number of columns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00B050"/>
                </a:solidFill>
              </a:rPr>
              <a:t>each row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002060"/>
                </a:solidFill>
              </a:rPr>
              <a:t>same.</a:t>
            </a:r>
          </a:p>
          <a:p>
            <a:pPr lvl="1"/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endParaRPr lang="en-US" sz="2400" b="1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</a:rPr>
              <a:t>Jagged Arrays</a:t>
            </a:r>
          </a:p>
          <a:p>
            <a:pPr lvl="2"/>
            <a:r>
              <a:rPr lang="en-US" dirty="0" smtClean="0"/>
              <a:t>Where </a:t>
            </a:r>
            <a:r>
              <a:rPr lang="en-US" b="1" dirty="0" smtClean="0">
                <a:solidFill>
                  <a:srgbClr val="00B050"/>
                </a:solidFill>
              </a:rPr>
              <a:t>each row </a:t>
            </a:r>
            <a:r>
              <a:rPr lang="en-US" dirty="0" smtClean="0"/>
              <a:t>can have </a:t>
            </a:r>
            <a:r>
              <a:rPr lang="en-US" b="1" dirty="0" smtClean="0">
                <a:solidFill>
                  <a:srgbClr val="C00000"/>
                </a:solidFill>
              </a:rPr>
              <a:t>different length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Rectangular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 A;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 = new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 ][ ] { { 1, 0, 12, -1 }, { 7, -3, 2, 5 }, { -5, -2, 2, -9 } };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wo-dimensional-arra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500306"/>
            <a:ext cx="8501122" cy="3657917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Jagged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Each row </a:t>
            </a:r>
            <a:r>
              <a:rPr lang="en-IN" sz="2400" dirty="0" smtClean="0"/>
              <a:t>in a </a:t>
            </a:r>
            <a:r>
              <a:rPr lang="en-IN" sz="2400" b="1" dirty="0" smtClean="0">
                <a:solidFill>
                  <a:srgbClr val="7030A0"/>
                </a:solidFill>
              </a:rPr>
              <a:t>two-dimensional array </a:t>
            </a:r>
            <a:r>
              <a:rPr lang="en-IN" sz="2400" b="1" dirty="0" smtClean="0">
                <a:solidFill>
                  <a:srgbClr val="00B050"/>
                </a:solidFill>
              </a:rPr>
              <a:t>need not have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same </a:t>
            </a:r>
            <a:r>
              <a:rPr lang="en-IN" sz="2400" dirty="0" smtClean="0"/>
              <a:t>number of </a:t>
            </a:r>
            <a:r>
              <a:rPr lang="en-IN" sz="2400" b="1" dirty="0" smtClean="0">
                <a:solidFill>
                  <a:srgbClr val="002060"/>
                </a:solidFill>
              </a:rPr>
              <a:t>elements </a:t>
            </a:r>
          </a:p>
          <a:p>
            <a:pPr lvl="1"/>
            <a:endParaRPr lang="en-IN" sz="2400" dirty="0" smtClean="0">
              <a:solidFill>
                <a:schemeClr val="tx1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Different rows</a:t>
            </a:r>
            <a:r>
              <a:rPr lang="en-IN" dirty="0" smtClean="0">
                <a:solidFill>
                  <a:schemeClr val="tx1"/>
                </a:solidFill>
              </a:rPr>
              <a:t> can have </a:t>
            </a:r>
            <a:r>
              <a:rPr lang="en-IN" b="1" dirty="0" smtClean="0">
                <a:solidFill>
                  <a:srgbClr val="C00000"/>
                </a:solidFill>
              </a:rPr>
              <a:t>different numbers of columns  </a:t>
            </a:r>
          </a:p>
          <a:p>
            <a:pPr lvl="1"/>
            <a:endParaRPr lang="en-IN" dirty="0" smtClean="0">
              <a:solidFill>
                <a:schemeClr val="tx1"/>
              </a:solidFill>
            </a:endParaRPr>
          </a:p>
          <a:p>
            <a:pPr lvl="1"/>
            <a:r>
              <a:rPr lang="en-IN" dirty="0" smtClean="0">
                <a:solidFill>
                  <a:schemeClr val="tx1"/>
                </a:solidFill>
              </a:rPr>
              <a:t>An </a:t>
            </a:r>
            <a:r>
              <a:rPr lang="en-IN" b="1" dirty="0" smtClean="0">
                <a:solidFill>
                  <a:srgbClr val="0070C0"/>
                </a:solidFill>
              </a:rPr>
              <a:t>array</a:t>
            </a:r>
            <a:r>
              <a:rPr lang="en-IN" dirty="0" smtClean="0">
                <a:solidFill>
                  <a:schemeClr val="tx1"/>
                </a:solidFill>
              </a:rPr>
              <a:t> that has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different number of elements per row </a:t>
            </a:r>
            <a:r>
              <a:rPr lang="en-IN" dirty="0" smtClean="0">
                <a:solidFill>
                  <a:schemeClr val="tx1"/>
                </a:solidFill>
              </a:rPr>
              <a:t>it is called a </a:t>
            </a:r>
            <a:r>
              <a:rPr lang="en-IN" b="1" dirty="0" smtClean="0">
                <a:solidFill>
                  <a:srgbClr val="7030A0"/>
                </a:solidFill>
              </a:rPr>
              <a:t>jagged array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Jagged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double [ ][ ] a; 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 = new double[3][ ]; 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a[0] = new double[5]; 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a[1] = new double[10]; 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a[2] = new double[4];</a:t>
            </a:r>
            <a:endParaRPr lang="en-IN" sz="1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Jagged Array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3" descr="arrayquest6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786874" cy="5357850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286512" y="4143380"/>
            <a:ext cx="2571768" cy="2214578"/>
          </a:xfrm>
          <a:prstGeom prst="wedgeRectCallout">
            <a:avLst>
              <a:gd name="adj1" fmla="val -20833"/>
              <a:gd name="adj2" fmla="val 49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How many objects are created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3702" y="5896293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4 Objects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Explain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following code: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2965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Memory diagram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previous code: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3116"/>
            <a:ext cx="9001156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How many object </a:t>
            </a:r>
            <a:r>
              <a:rPr lang="en-IN" sz="2400" dirty="0" smtClean="0"/>
              <a:t>are created in the 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following ode: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214554"/>
            <a:ext cx="8072494" cy="27464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0034" y="5214950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Three objects </a:t>
            </a:r>
            <a:r>
              <a:rPr lang="en-US" sz="2400" dirty="0" smtClean="0"/>
              <a:t>will be </a:t>
            </a:r>
            <a:r>
              <a:rPr lang="en-US" sz="2400" b="1" dirty="0" smtClean="0">
                <a:solidFill>
                  <a:srgbClr val="00B050"/>
                </a:solidFill>
              </a:rPr>
              <a:t>created 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Write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array declaration </a:t>
            </a:r>
            <a:r>
              <a:rPr lang="en-IN" sz="2400" dirty="0" smtClean="0"/>
              <a:t>for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diagram </a:t>
            </a:r>
            <a:r>
              <a:rPr lang="en-IN" sz="2400" dirty="0" smtClean="0"/>
              <a:t>?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etfile (8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000240"/>
            <a:ext cx="5500726" cy="43577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43570" y="2147067"/>
            <a:ext cx="35004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</a:rPr>
              <a:t> [][][]</a:t>
            </a:r>
            <a:r>
              <a:rPr lang="en-US" sz="21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1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</a:rPr>
              <a:t>[2][][];</a:t>
            </a:r>
          </a:p>
          <a:p>
            <a:r>
              <a:rPr lang="en-US" sz="2100" b="1" dirty="0" err="1" smtClean="0">
                <a:solidFill>
                  <a:srgbClr val="002060"/>
                </a:solidFill>
              </a:rPr>
              <a:t>arr</a:t>
            </a:r>
            <a:r>
              <a:rPr lang="en-US" sz="2100" b="1" dirty="0" smtClean="0">
                <a:solidFill>
                  <a:srgbClr val="002060"/>
                </a:solidFill>
              </a:rPr>
              <a:t>[0]=new </a:t>
            </a:r>
            <a:r>
              <a:rPr lang="en-US" sz="2100" b="1" dirty="0" err="1" smtClean="0">
                <a:solidFill>
                  <a:srgbClr val="002060"/>
                </a:solidFill>
              </a:rPr>
              <a:t>int</a:t>
            </a:r>
            <a:r>
              <a:rPr lang="en-US" sz="2100" b="1" dirty="0" smtClean="0">
                <a:solidFill>
                  <a:srgbClr val="002060"/>
                </a:solidFill>
              </a:rPr>
              <a:t>[3][ ];</a:t>
            </a:r>
          </a:p>
          <a:p>
            <a:r>
              <a:rPr lang="en-US" sz="2100" b="1" dirty="0" err="1" smtClean="0">
                <a:solidFill>
                  <a:srgbClr val="0070C0"/>
                </a:solidFill>
              </a:rPr>
              <a:t>arr</a:t>
            </a:r>
            <a:r>
              <a:rPr lang="en-US" sz="2100" b="1" dirty="0" smtClean="0">
                <a:solidFill>
                  <a:srgbClr val="0070C0"/>
                </a:solidFill>
              </a:rPr>
              <a:t>[1]=new </a:t>
            </a:r>
            <a:r>
              <a:rPr lang="en-US" sz="2100" b="1" dirty="0" err="1" smtClean="0">
                <a:solidFill>
                  <a:srgbClr val="0070C0"/>
                </a:solidFill>
              </a:rPr>
              <a:t>int</a:t>
            </a:r>
            <a:r>
              <a:rPr lang="en-US" sz="2100" b="1" dirty="0" smtClean="0">
                <a:solidFill>
                  <a:srgbClr val="0070C0"/>
                </a:solidFill>
              </a:rPr>
              <a:t>[2][ ];</a:t>
            </a:r>
          </a:p>
          <a:p>
            <a:r>
              <a:rPr lang="en-US" sz="2100" b="1" dirty="0" err="1" smtClean="0">
                <a:solidFill>
                  <a:srgbClr val="002060"/>
                </a:solidFill>
              </a:rPr>
              <a:t>arr</a:t>
            </a:r>
            <a:r>
              <a:rPr lang="en-US" sz="2100" b="1" dirty="0" smtClean="0">
                <a:solidFill>
                  <a:srgbClr val="002060"/>
                </a:solidFill>
              </a:rPr>
              <a:t>[0][0]=new </a:t>
            </a:r>
            <a:r>
              <a:rPr lang="en-US" sz="2100" b="1" dirty="0" err="1" smtClean="0">
                <a:solidFill>
                  <a:srgbClr val="002060"/>
                </a:solidFill>
              </a:rPr>
              <a:t>int</a:t>
            </a:r>
            <a:r>
              <a:rPr lang="en-US" sz="2100" b="1" dirty="0" smtClean="0">
                <a:solidFill>
                  <a:srgbClr val="002060"/>
                </a:solidFill>
              </a:rPr>
              <a:t>[1];</a:t>
            </a:r>
          </a:p>
          <a:p>
            <a:r>
              <a:rPr lang="en-US" sz="2100" b="1" dirty="0" err="1" smtClean="0">
                <a:solidFill>
                  <a:srgbClr val="002060"/>
                </a:solidFill>
              </a:rPr>
              <a:t>arr</a:t>
            </a:r>
            <a:r>
              <a:rPr lang="en-US" sz="2100" b="1" dirty="0" smtClean="0">
                <a:solidFill>
                  <a:srgbClr val="002060"/>
                </a:solidFill>
              </a:rPr>
              <a:t>[0][1]=new </a:t>
            </a:r>
            <a:r>
              <a:rPr lang="en-US" sz="2100" b="1" dirty="0" err="1" smtClean="0">
                <a:solidFill>
                  <a:srgbClr val="002060"/>
                </a:solidFill>
              </a:rPr>
              <a:t>int</a:t>
            </a:r>
            <a:r>
              <a:rPr lang="en-US" sz="2100" b="1" dirty="0" smtClean="0">
                <a:solidFill>
                  <a:srgbClr val="002060"/>
                </a:solidFill>
              </a:rPr>
              <a:t>[2];</a:t>
            </a:r>
          </a:p>
          <a:p>
            <a:r>
              <a:rPr lang="en-US" sz="2100" b="1" dirty="0" err="1" smtClean="0">
                <a:solidFill>
                  <a:srgbClr val="002060"/>
                </a:solidFill>
              </a:rPr>
              <a:t>arr</a:t>
            </a:r>
            <a:r>
              <a:rPr lang="en-US" sz="2100" b="1" dirty="0" smtClean="0">
                <a:solidFill>
                  <a:srgbClr val="002060"/>
                </a:solidFill>
              </a:rPr>
              <a:t>[0][2]=new </a:t>
            </a:r>
            <a:r>
              <a:rPr lang="en-US" sz="2100" b="1" dirty="0" err="1" smtClean="0">
                <a:solidFill>
                  <a:srgbClr val="002060"/>
                </a:solidFill>
              </a:rPr>
              <a:t>int</a:t>
            </a:r>
            <a:r>
              <a:rPr lang="en-US" sz="2100" b="1" dirty="0" smtClean="0">
                <a:solidFill>
                  <a:srgbClr val="002060"/>
                </a:solidFill>
              </a:rPr>
              <a:t> [3];</a:t>
            </a:r>
          </a:p>
          <a:p>
            <a:r>
              <a:rPr lang="en-US" sz="2100" b="1" dirty="0" err="1" smtClean="0">
                <a:solidFill>
                  <a:srgbClr val="0070C0"/>
                </a:solidFill>
              </a:rPr>
              <a:t>arr</a:t>
            </a:r>
            <a:r>
              <a:rPr lang="en-US" sz="2100" b="1" dirty="0" smtClean="0">
                <a:solidFill>
                  <a:srgbClr val="0070C0"/>
                </a:solidFill>
              </a:rPr>
              <a:t>[1][0]=new </a:t>
            </a:r>
            <a:r>
              <a:rPr lang="en-US" sz="2100" b="1" dirty="0" err="1" smtClean="0">
                <a:solidFill>
                  <a:srgbClr val="0070C0"/>
                </a:solidFill>
              </a:rPr>
              <a:t>int</a:t>
            </a:r>
            <a:r>
              <a:rPr lang="en-US" sz="2100" b="1" dirty="0" smtClean="0">
                <a:solidFill>
                  <a:srgbClr val="0070C0"/>
                </a:solidFill>
              </a:rPr>
              <a:t> [2];</a:t>
            </a:r>
          </a:p>
          <a:p>
            <a:r>
              <a:rPr lang="en-US" sz="2100" b="1" dirty="0" err="1" smtClean="0">
                <a:solidFill>
                  <a:srgbClr val="0070C0"/>
                </a:solidFill>
              </a:rPr>
              <a:t>arr</a:t>
            </a:r>
            <a:r>
              <a:rPr lang="en-US" sz="2100" b="1" dirty="0" smtClean="0">
                <a:solidFill>
                  <a:srgbClr val="0070C0"/>
                </a:solidFill>
              </a:rPr>
              <a:t>[1][1]=new </a:t>
            </a:r>
            <a:r>
              <a:rPr lang="en-US" sz="2100" b="1" dirty="0" err="1" smtClean="0">
                <a:solidFill>
                  <a:srgbClr val="0070C0"/>
                </a:solidFill>
              </a:rPr>
              <a:t>int</a:t>
            </a:r>
            <a:r>
              <a:rPr lang="en-US" sz="2100" b="1" dirty="0" smtClean="0">
                <a:solidFill>
                  <a:srgbClr val="0070C0"/>
                </a:solidFill>
              </a:rPr>
              <a:t> [2]</a:t>
            </a:r>
            <a:endParaRPr lang="en-IN" sz="2100" b="1" dirty="0">
              <a:solidFill>
                <a:srgbClr val="0070C0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714612" y="4929198"/>
            <a:ext cx="3357586" cy="1714512"/>
          </a:xfrm>
          <a:prstGeom prst="wedgeRectCallout">
            <a:avLst>
              <a:gd name="adj1" fmla="val -20833"/>
              <a:gd name="adj2" fmla="val 49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How many objects are created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7554" y="6072206"/>
            <a:ext cx="214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8 Objects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Is an Array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Arrays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7030A0"/>
                </a:solidFill>
              </a:rPr>
              <a:t>indexed based collection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00B050"/>
                </a:solidFill>
              </a:rPr>
              <a:t>homogeneous</a:t>
            </a:r>
            <a:r>
              <a:rPr lang="en-IN" sz="2400" dirty="0" smtClean="0"/>
              <a:t> data.</a:t>
            </a:r>
          </a:p>
          <a:p>
            <a:endParaRPr lang="en-IN" sz="2400" dirty="0" smtClean="0"/>
          </a:p>
          <a:p>
            <a:r>
              <a:rPr lang="en-IN" sz="2400" dirty="0" smtClean="0"/>
              <a:t>In other words , we can say </a:t>
            </a:r>
            <a:r>
              <a:rPr lang="en-IN" sz="2400" b="1" dirty="0" smtClean="0">
                <a:solidFill>
                  <a:srgbClr val="C00000"/>
                </a:solidFill>
              </a:rPr>
              <a:t>they are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B050"/>
                </a:solidFill>
              </a:rPr>
              <a:t>set of data elements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0070C0"/>
                </a:solidFill>
              </a:rPr>
              <a:t>same type </a:t>
            </a:r>
            <a:r>
              <a:rPr lang="en-IN" sz="2400" dirty="0" smtClean="0"/>
              <a:t>and are </a:t>
            </a:r>
            <a:r>
              <a:rPr lang="en-IN" sz="2400" b="1" dirty="0" smtClean="0">
                <a:solidFill>
                  <a:srgbClr val="7030A0"/>
                </a:solidFill>
              </a:rPr>
              <a:t>always accessed </a:t>
            </a:r>
            <a:r>
              <a:rPr lang="en-IN" sz="2400" dirty="0" smtClean="0"/>
              <a:t>using their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index</a:t>
            </a:r>
            <a:r>
              <a:rPr lang="en-IN" sz="2400" b="1" dirty="0" smtClean="0"/>
              <a:t> </a:t>
            </a:r>
            <a:r>
              <a:rPr lang="en-IN" sz="2400" dirty="0" smtClean="0"/>
              <a:t>nos.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Draw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memory diagram</a:t>
            </a:r>
            <a:r>
              <a:rPr lang="en-IN" sz="2400" dirty="0" smtClean="0"/>
              <a:t> for the 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following code </a:t>
            </a:r>
            <a:r>
              <a:rPr lang="en-IN" sz="2400" dirty="0" smtClean="0"/>
              <a:t>?</a:t>
            </a:r>
          </a:p>
          <a:p>
            <a:endParaRPr lang="en-US" sz="2400" b="1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multiStrArr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[][] = new String[][]{ {"A", "B"}, null, 						       {"Jan", "Feb", "Mar“}};</a:t>
            </a:r>
            <a:endParaRPr lang="en-US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rrayques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4"/>
            <a:ext cx="9001156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dirty="0" smtClean="0"/>
              <a:t>Explain the following declarations: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 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// </a:t>
            </a:r>
            <a:r>
              <a:rPr lang="en-US" sz="2400" b="1" dirty="0" err="1" smtClean="0">
                <a:solidFill>
                  <a:srgbClr val="C00000"/>
                </a:solidFill>
              </a:rPr>
              <a:t>arr</a:t>
            </a:r>
            <a:r>
              <a:rPr lang="en-US" sz="2400" b="1" dirty="0" smtClean="0">
                <a:solidFill>
                  <a:srgbClr val="0070C0"/>
                </a:solidFill>
              </a:rPr>
              <a:t> is </a:t>
            </a:r>
            <a:r>
              <a:rPr lang="en-US" sz="2400" b="1" dirty="0" smtClean="0">
                <a:solidFill>
                  <a:srgbClr val="00B050"/>
                </a:solidFill>
              </a:rPr>
              <a:t>1D</a:t>
            </a:r>
            <a:r>
              <a:rPr lang="en-US" sz="2400" b="1" dirty="0" smtClean="0">
                <a:solidFill>
                  <a:srgbClr val="0070C0"/>
                </a:solidFill>
              </a:rPr>
              <a:t> array , </a:t>
            </a:r>
            <a:r>
              <a:rPr lang="en-US" sz="2400" b="1" dirty="0" err="1" smtClean="0">
                <a:solidFill>
                  <a:srgbClr val="C00000"/>
                </a:solidFill>
              </a:rPr>
              <a:t>brr</a:t>
            </a:r>
            <a:r>
              <a:rPr lang="en-US" sz="2400" b="1" dirty="0" smtClean="0">
                <a:solidFill>
                  <a:srgbClr val="0070C0"/>
                </a:solidFill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1D</a:t>
            </a:r>
            <a:r>
              <a:rPr lang="en-US" sz="2400" b="1" dirty="0" smtClean="0">
                <a:solidFill>
                  <a:srgbClr val="0070C0"/>
                </a:solidFill>
              </a:rPr>
              <a:t> array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],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//</a:t>
            </a:r>
            <a:r>
              <a:rPr lang="en-US" sz="2400" b="1" dirty="0" err="1" smtClean="0">
                <a:solidFill>
                  <a:srgbClr val="C00000"/>
                </a:solidFill>
              </a:rPr>
              <a:t>arr</a:t>
            </a:r>
            <a:r>
              <a:rPr lang="en-US" sz="2400" b="1" dirty="0" smtClean="0">
                <a:solidFill>
                  <a:srgbClr val="0070C0"/>
                </a:solidFill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2D</a:t>
            </a:r>
            <a:r>
              <a:rPr lang="en-US" sz="2400" b="1" dirty="0" smtClean="0">
                <a:solidFill>
                  <a:srgbClr val="0070C0"/>
                </a:solidFill>
              </a:rPr>
              <a:t> array, </a:t>
            </a:r>
            <a:r>
              <a:rPr lang="en-US" sz="2400" b="1" dirty="0" err="1" smtClean="0">
                <a:solidFill>
                  <a:srgbClr val="C00000"/>
                </a:solidFill>
              </a:rPr>
              <a:t>brr</a:t>
            </a:r>
            <a:r>
              <a:rPr lang="en-US" sz="2400" b="1" dirty="0" smtClean="0">
                <a:solidFill>
                  <a:srgbClr val="0070C0"/>
                </a:solidFill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1D</a:t>
            </a:r>
            <a:r>
              <a:rPr lang="en-US" sz="2400" b="1" dirty="0" smtClean="0">
                <a:solidFill>
                  <a:srgbClr val="0070C0"/>
                </a:solidFill>
              </a:rPr>
              <a:t> array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 ,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// </a:t>
            </a:r>
            <a:r>
              <a:rPr lang="en-US" sz="2400" b="1" dirty="0" err="1" smtClean="0">
                <a:solidFill>
                  <a:srgbClr val="C00000"/>
                </a:solidFill>
              </a:rPr>
              <a:t>arr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and </a:t>
            </a:r>
            <a:r>
              <a:rPr lang="en-US" sz="2400" b="1" dirty="0" err="1" smtClean="0">
                <a:solidFill>
                  <a:srgbClr val="C00000"/>
                </a:solidFill>
              </a:rPr>
              <a:t>brr</a:t>
            </a:r>
            <a:r>
              <a:rPr lang="en-US" sz="2400" b="1" dirty="0" smtClean="0">
                <a:solidFill>
                  <a:srgbClr val="0070C0"/>
                </a:solidFill>
              </a:rPr>
              <a:t> , both are </a:t>
            </a:r>
            <a:r>
              <a:rPr lang="en-US" sz="2400" b="1" dirty="0" smtClean="0">
                <a:solidFill>
                  <a:srgbClr val="00B050"/>
                </a:solidFill>
              </a:rPr>
              <a:t>2D</a:t>
            </a:r>
            <a:r>
              <a:rPr lang="en-US" sz="2400" b="1" dirty="0" smtClean="0">
                <a:solidFill>
                  <a:srgbClr val="0070C0"/>
                </a:solidFill>
              </a:rPr>
              <a:t> array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// </a:t>
            </a:r>
            <a:r>
              <a:rPr lang="en-US" sz="2400" b="1" dirty="0" err="1" smtClean="0">
                <a:solidFill>
                  <a:srgbClr val="C00000"/>
                </a:solidFill>
              </a:rPr>
              <a:t>arr</a:t>
            </a:r>
            <a:r>
              <a:rPr lang="en-US" sz="2400" b="1" dirty="0" smtClean="0">
                <a:solidFill>
                  <a:srgbClr val="0070C0"/>
                </a:solidFill>
              </a:rPr>
              <a:t> and </a:t>
            </a:r>
            <a:r>
              <a:rPr lang="en-US" sz="2400" b="1" dirty="0" err="1" smtClean="0">
                <a:solidFill>
                  <a:srgbClr val="C00000"/>
                </a:solidFill>
              </a:rPr>
              <a:t>brr</a:t>
            </a:r>
            <a:r>
              <a:rPr lang="en-US" sz="2400" b="1" dirty="0" smtClean="0">
                <a:solidFill>
                  <a:srgbClr val="0070C0"/>
                </a:solidFill>
              </a:rPr>
              <a:t> , both are </a:t>
            </a:r>
            <a:r>
              <a:rPr lang="en-US" sz="2400" b="1" dirty="0" smtClean="0">
                <a:solidFill>
                  <a:srgbClr val="00B050"/>
                </a:solidFill>
              </a:rPr>
              <a:t>2D</a:t>
            </a:r>
            <a:r>
              <a:rPr lang="en-US" sz="2400" b="1" dirty="0" smtClean="0">
                <a:solidFill>
                  <a:srgbClr val="0070C0"/>
                </a:solidFill>
              </a:rPr>
              <a:t> array</a:t>
            </a:r>
            <a:endParaRPr lang="en-US" b="1" u="sng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dirty="0" smtClean="0"/>
              <a:t>Explain the following declarations: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 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]; 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// </a:t>
            </a:r>
            <a:r>
              <a:rPr lang="en-US" sz="2400" b="1" dirty="0" err="1" smtClean="0">
                <a:solidFill>
                  <a:srgbClr val="C00000"/>
                </a:solidFill>
              </a:rPr>
              <a:t>arr</a:t>
            </a:r>
            <a:r>
              <a:rPr lang="en-US" sz="2400" b="1" dirty="0" smtClean="0">
                <a:solidFill>
                  <a:srgbClr val="0070C0"/>
                </a:solidFill>
              </a:rPr>
              <a:t> is </a:t>
            </a:r>
            <a:r>
              <a:rPr lang="en-US" sz="2400" b="1" dirty="0" smtClean="0">
                <a:solidFill>
                  <a:srgbClr val="00B050"/>
                </a:solidFill>
              </a:rPr>
              <a:t>2D</a:t>
            </a:r>
            <a:r>
              <a:rPr lang="en-US" sz="2400" b="1" dirty="0" smtClean="0">
                <a:solidFill>
                  <a:srgbClr val="0070C0"/>
                </a:solidFill>
              </a:rPr>
              <a:t> array , </a:t>
            </a:r>
            <a:r>
              <a:rPr lang="en-US" sz="2400" b="1" dirty="0" err="1" smtClean="0">
                <a:solidFill>
                  <a:srgbClr val="C00000"/>
                </a:solidFill>
              </a:rPr>
              <a:t>brr</a:t>
            </a:r>
            <a:r>
              <a:rPr lang="en-US" sz="2400" b="1" dirty="0" smtClean="0">
                <a:solidFill>
                  <a:srgbClr val="0070C0"/>
                </a:solidFill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3D</a:t>
            </a:r>
            <a:r>
              <a:rPr lang="en-US" sz="2400" b="1" dirty="0" smtClean="0">
                <a:solidFill>
                  <a:srgbClr val="0070C0"/>
                </a:solidFill>
              </a:rPr>
              <a:t> array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 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,[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//Syntax Error. Dimension before </a:t>
            </a:r>
            <a:r>
              <a:rPr lang="en-US" sz="2400" b="1" dirty="0" err="1" smtClean="0">
                <a:solidFill>
                  <a:srgbClr val="0070C0"/>
                </a:solidFill>
              </a:rPr>
              <a:t>brr</a:t>
            </a:r>
            <a:r>
              <a:rPr lang="en-US" sz="2400" b="1" dirty="0" smtClean="0">
                <a:solidFill>
                  <a:srgbClr val="0070C0"/>
                </a:solidFill>
              </a:rPr>
              <a:t> is not allowed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 smtClean="0"/>
              <a:t>If </a:t>
            </a:r>
            <a:r>
              <a:rPr lang="en-IN" sz="2400" b="1" dirty="0" smtClean="0">
                <a:solidFill>
                  <a:srgbClr val="0070C0"/>
                </a:solidFill>
              </a:rPr>
              <a:t>arrays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objects</a:t>
            </a:r>
            <a:r>
              <a:rPr lang="en-IN" sz="2400" dirty="0" smtClean="0"/>
              <a:t> , </a:t>
            </a:r>
            <a:r>
              <a:rPr lang="en-IN" sz="2400" b="1" dirty="0" smtClean="0">
                <a:solidFill>
                  <a:srgbClr val="00B050"/>
                </a:solidFill>
              </a:rPr>
              <a:t>what is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name</a:t>
            </a:r>
            <a:r>
              <a:rPr lang="en-IN" sz="2400" dirty="0" smtClean="0"/>
              <a:t> of their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IN" sz="2400" dirty="0" smtClean="0"/>
              <a:t> ?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400" dirty="0" smtClean="0"/>
              <a:t> for </a:t>
            </a:r>
            <a:r>
              <a:rPr lang="en-US" sz="2400" b="1" dirty="0" smtClean="0">
                <a:solidFill>
                  <a:srgbClr val="0070C0"/>
                </a:solidFill>
              </a:rPr>
              <a:t>any kind of array </a:t>
            </a:r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002060"/>
                </a:solidFill>
              </a:rPr>
              <a:t>internally created by java language</a:t>
            </a:r>
            <a:r>
              <a:rPr lang="en-US" sz="2400" b="1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B050"/>
                </a:solidFill>
              </a:rPr>
              <a:t>not available </a:t>
            </a:r>
            <a:r>
              <a:rPr lang="en-US" sz="2400" dirty="0" smtClean="0"/>
              <a:t>to the </a:t>
            </a:r>
            <a:r>
              <a:rPr lang="en-US" sz="2400" b="1" dirty="0" smtClean="0">
                <a:solidFill>
                  <a:srgbClr val="7030A0"/>
                </a:solidFill>
              </a:rPr>
              <a:t>programmer directly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What</a:t>
            </a:r>
            <a:r>
              <a:rPr lang="en-US" sz="2400" dirty="0" smtClean="0"/>
              <a:t> are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names</a:t>
            </a:r>
            <a:r>
              <a:rPr lang="en-US" sz="2400" dirty="0" smtClean="0"/>
              <a:t> of </a:t>
            </a:r>
            <a:r>
              <a:rPr lang="en-US" sz="2400" b="1" dirty="0" smtClean="0">
                <a:solidFill>
                  <a:srgbClr val="7030A0"/>
                </a:solidFill>
              </a:rPr>
              <a:t>these classes 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names</a:t>
            </a:r>
            <a:r>
              <a:rPr lang="en-US" sz="2400" dirty="0" smtClean="0"/>
              <a:t> are as </a:t>
            </a:r>
            <a:r>
              <a:rPr lang="en-US" sz="2400" b="1" dirty="0" smtClean="0">
                <a:solidFill>
                  <a:srgbClr val="0070C0"/>
                </a:solidFill>
              </a:rPr>
              <a:t>follows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</a:rPr>
              <a:t> 		</a:t>
            </a:r>
            <a:r>
              <a:rPr lang="en-US" sz="2000" b="1" dirty="0" smtClean="0">
                <a:solidFill>
                  <a:srgbClr val="002060"/>
                </a:solidFill>
              </a:rPr>
              <a:t>I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short	</a:t>
            </a:r>
            <a:r>
              <a:rPr lang="en-US" sz="2000" b="1" dirty="0" smtClean="0">
                <a:solidFill>
                  <a:srgbClr val="002060"/>
                </a:solidFill>
              </a:rPr>
              <a:t>S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byte	</a:t>
            </a:r>
            <a:r>
              <a:rPr lang="en-US" sz="2000" b="1" dirty="0" smtClean="0">
                <a:solidFill>
                  <a:srgbClr val="002060"/>
                </a:solidFill>
              </a:rPr>
              <a:t>B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long	</a:t>
            </a:r>
            <a:r>
              <a:rPr lang="en-US" sz="2000" b="1" dirty="0" smtClean="0">
                <a:solidFill>
                  <a:srgbClr val="002060"/>
                </a:solidFill>
              </a:rPr>
              <a:t>L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float	</a:t>
            </a:r>
            <a:r>
              <a:rPr lang="en-US" sz="2000" b="1" dirty="0" smtClean="0">
                <a:solidFill>
                  <a:srgbClr val="002060"/>
                </a:solidFill>
              </a:rPr>
              <a:t>F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double	</a:t>
            </a:r>
            <a:r>
              <a:rPr lang="en-US" sz="2000" b="1" dirty="0" smtClean="0">
                <a:solidFill>
                  <a:srgbClr val="002060"/>
                </a:solidFill>
              </a:rPr>
              <a:t>D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char	</a:t>
            </a:r>
            <a:r>
              <a:rPr lang="en-US" sz="2000" b="1" dirty="0" smtClean="0">
                <a:solidFill>
                  <a:srgbClr val="002060"/>
                </a:solidFill>
              </a:rPr>
              <a:t>C</a:t>
            </a:r>
          </a:p>
          <a:p>
            <a:pPr lvl="1"/>
            <a:r>
              <a:rPr lang="en-US" sz="2000" b="1" dirty="0" err="1" smtClean="0">
                <a:solidFill>
                  <a:srgbClr val="C00000"/>
                </a:solidFill>
              </a:rPr>
              <a:t>boolean</a:t>
            </a: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Z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class names </a:t>
            </a:r>
            <a:r>
              <a:rPr lang="en-US" sz="2400" dirty="0" smtClean="0"/>
              <a:t>will be </a:t>
            </a:r>
            <a:r>
              <a:rPr lang="en-US" sz="2400" b="1" dirty="0" smtClean="0">
                <a:solidFill>
                  <a:srgbClr val="0070C0"/>
                </a:solidFill>
              </a:rPr>
              <a:t>prefixed</a:t>
            </a:r>
            <a:r>
              <a:rPr lang="en-US" sz="2400" dirty="0" smtClean="0"/>
              <a:t> with </a:t>
            </a:r>
            <a:r>
              <a:rPr lang="en-US" sz="2400" b="1" dirty="0" smtClean="0">
                <a:solidFill>
                  <a:srgbClr val="C00000"/>
                </a:solidFill>
              </a:rPr>
              <a:t>number of [ </a:t>
            </a:r>
            <a:r>
              <a:rPr lang="en-US" sz="2400" dirty="0" smtClean="0"/>
              <a:t>indicating the </a:t>
            </a:r>
            <a:r>
              <a:rPr lang="en-US" sz="2400" b="1" dirty="0" smtClean="0">
                <a:solidFill>
                  <a:srgbClr val="00B050"/>
                </a:solidFill>
              </a:rPr>
              <a:t>dimensions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7030A0"/>
                </a:solidFill>
              </a:rPr>
              <a:t>array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Can</a:t>
            </a:r>
            <a:r>
              <a:rPr lang="en-IN" sz="2400" dirty="0" smtClean="0"/>
              <a:t> we </a:t>
            </a:r>
            <a:r>
              <a:rPr lang="en-IN" sz="2400" b="1" dirty="0" smtClean="0">
                <a:solidFill>
                  <a:srgbClr val="C00000"/>
                </a:solidFill>
              </a:rPr>
              <a:t>print </a:t>
            </a:r>
            <a:r>
              <a:rPr lang="en-IN" sz="2400" dirty="0" smtClean="0"/>
              <a:t>these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class names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Yes</a:t>
            </a:r>
            <a:r>
              <a:rPr lang="en-US" sz="2400" dirty="0" smtClean="0"/>
              <a:t> , by </a:t>
            </a:r>
            <a:r>
              <a:rPr lang="en-US" sz="2400" b="1" dirty="0" smtClean="0">
                <a:solidFill>
                  <a:srgbClr val="0070C0"/>
                </a:solidFill>
              </a:rPr>
              <a:t>calling</a:t>
            </a:r>
            <a:r>
              <a:rPr lang="en-US" sz="2400" dirty="0" smtClean="0"/>
              <a:t>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getClass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() </a:t>
            </a:r>
            <a:r>
              <a:rPr lang="en-US" sz="2400" dirty="0" smtClean="0"/>
              <a:t>method </a:t>
            </a:r>
            <a:r>
              <a:rPr lang="en-US" sz="2400" b="1" dirty="0" smtClean="0">
                <a:solidFill>
                  <a:srgbClr val="7030A0"/>
                </a:solidFill>
              </a:rPr>
              <a:t>followed by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dirty="0" smtClean="0"/>
              <a:t>method.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600" b="1" dirty="0" smtClean="0">
                <a:solidFill>
                  <a:srgbClr val="FFFF00"/>
                </a:solidFill>
              </a:rPr>
              <a:t>    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 []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arr,brr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[];</a:t>
            </a:r>
          </a:p>
          <a:p>
            <a:pPr lvl="1">
              <a:buNone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brr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[2][3];</a:t>
            </a:r>
          </a:p>
          <a:p>
            <a:pPr lvl="1">
              <a:buNone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[4];</a:t>
            </a:r>
          </a:p>
          <a:p>
            <a:pPr lvl="1">
              <a:buNone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arr.getClass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pPr lvl="1">
              <a:buNone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brr.getClass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[I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[[I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(Suppose </a:t>
            </a:r>
            <a:r>
              <a:rPr lang="en-IN" sz="2400" b="1" dirty="0" smtClean="0">
                <a:solidFill>
                  <a:srgbClr val="002060"/>
                </a:solidFill>
              </a:rPr>
              <a:t>Student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00B050"/>
                </a:solidFill>
              </a:rPr>
              <a:t>class</a:t>
            </a:r>
            <a:r>
              <a:rPr lang="en-IN" sz="2400" dirty="0" smtClean="0"/>
              <a:t>)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Student [ ] s=new Student[5];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s.getClass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[</a:t>
            </a:r>
            <a:r>
              <a:rPr lang="en-US" sz="2400" b="1" dirty="0" err="1" smtClean="0">
                <a:solidFill>
                  <a:srgbClr val="C00000"/>
                </a:solidFill>
              </a:rPr>
              <a:t>LStudent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3214678" y="3714752"/>
            <a:ext cx="3200416" cy="2143140"/>
          </a:xfrm>
          <a:prstGeom prst="wedgeEllipseCallout">
            <a:avLst>
              <a:gd name="adj1" fmla="val -84724"/>
              <a:gd name="adj2" fmla="val 9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Note this </a:t>
            </a:r>
            <a:r>
              <a:rPr lang="en-US" sz="2400" b="1" dirty="0" smtClean="0">
                <a:solidFill>
                  <a:srgbClr val="FFFF00"/>
                </a:solidFill>
              </a:rPr>
              <a:t>; </a:t>
            </a:r>
            <a:r>
              <a:rPr lang="en-US" b="1" dirty="0" smtClean="0"/>
              <a:t>, even it is the part of internal class name for the array reference object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String [ ][ ]s=new String[5][10];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s.getClass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[[</a:t>
            </a:r>
            <a:r>
              <a:rPr lang="en-US" sz="2400" b="1" dirty="0" err="1" smtClean="0">
                <a:solidFill>
                  <a:srgbClr val="C00000"/>
                </a:solidFill>
              </a:rPr>
              <a:t>Ljava.lang.String</a:t>
            </a:r>
            <a:r>
              <a:rPr lang="en-US" sz="2400" b="1" dirty="0" smtClean="0">
                <a:solidFill>
                  <a:srgbClr val="C00000"/>
                </a:solidFill>
              </a:rPr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7030A0"/>
                </a:solidFill>
              </a:rPr>
              <a:t>output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arr.getClass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getName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());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Syntax Error: array dimension missing </a:t>
            </a: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It is </a:t>
            </a:r>
            <a:r>
              <a:rPr lang="en-US" sz="2400" b="1" dirty="0" smtClean="0">
                <a:solidFill>
                  <a:srgbClr val="00B050"/>
                </a:solidFill>
              </a:rPr>
              <a:t>compulsory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provide array size </a:t>
            </a:r>
            <a:r>
              <a:rPr lang="en-US" sz="2400" dirty="0" smtClean="0">
                <a:solidFill>
                  <a:schemeClr val="tx1"/>
                </a:solidFill>
              </a:rPr>
              <a:t>while </a:t>
            </a:r>
            <a:r>
              <a:rPr lang="en-US" sz="2400" b="1" dirty="0" smtClean="0">
                <a:solidFill>
                  <a:srgbClr val="0070C0"/>
                </a:solidFill>
              </a:rPr>
              <a:t>creating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array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Are Arrays In Java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Arrays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7030A0"/>
                </a:solidFill>
              </a:rPr>
              <a:t>objects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Java</a:t>
            </a:r>
            <a:r>
              <a:rPr lang="en-IN" sz="2400" dirty="0" smtClean="0"/>
              <a:t> that store </a:t>
            </a:r>
            <a:r>
              <a:rPr lang="en-IN" sz="2400" b="1" dirty="0" smtClean="0">
                <a:solidFill>
                  <a:srgbClr val="00B050"/>
                </a:solidFill>
              </a:rPr>
              <a:t>homogeneous</a:t>
            </a:r>
            <a:r>
              <a:rPr lang="en-IN" sz="2400" dirty="0" smtClean="0"/>
              <a:t> data.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</a:t>
            </a:r>
            <a:r>
              <a:rPr lang="en-IN" sz="2400" b="1" dirty="0" smtClean="0">
                <a:solidFill>
                  <a:srgbClr val="0070C0"/>
                </a:solidFill>
              </a:rPr>
              <a:t>hold</a:t>
            </a:r>
            <a:r>
              <a:rPr lang="en-IN" sz="2400" dirty="0" smtClean="0"/>
              <a:t> either </a:t>
            </a:r>
            <a:r>
              <a:rPr lang="en-IN" sz="2400" b="1" dirty="0" smtClean="0">
                <a:solidFill>
                  <a:srgbClr val="C00000"/>
                </a:solidFill>
              </a:rPr>
              <a:t>primitives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7030A0"/>
                </a:solidFill>
              </a:rPr>
              <a:t>object references</a:t>
            </a:r>
            <a:r>
              <a:rPr lang="en-IN" sz="2400" dirty="0" smtClean="0"/>
              <a:t>, but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array itself </a:t>
            </a:r>
            <a:r>
              <a:rPr lang="en-IN" sz="2400" dirty="0" smtClean="0"/>
              <a:t>will </a:t>
            </a:r>
            <a:r>
              <a:rPr lang="en-IN" sz="2400" b="1" dirty="0" smtClean="0">
                <a:solidFill>
                  <a:srgbClr val="002060"/>
                </a:solidFill>
              </a:rPr>
              <a:t>always be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object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002060"/>
                </a:solidFill>
              </a:rPr>
              <a:t>always</a:t>
            </a:r>
            <a:r>
              <a:rPr lang="en-US" sz="2400" dirty="0" smtClean="0"/>
              <a:t> created </a:t>
            </a:r>
            <a:r>
              <a:rPr lang="en-US" sz="2400" b="1" dirty="0" smtClean="0">
                <a:solidFill>
                  <a:srgbClr val="00B050"/>
                </a:solidFill>
              </a:rPr>
              <a:t>dynamically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/>
              <a:t> live in </a:t>
            </a:r>
            <a:r>
              <a:rPr lang="en-US" sz="2400" b="1" dirty="0" smtClean="0">
                <a:solidFill>
                  <a:srgbClr val="7030A0"/>
                </a:solidFill>
              </a:rPr>
              <a:t>memory area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heap</a:t>
            </a:r>
            <a:endParaRPr lang="en-IN" sz="24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 </a:t>
            </a:r>
            <a:r>
              <a:rPr lang="en-IN" sz="2400" dirty="0" smtClean="0"/>
              <a:t>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[0];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It is </a:t>
            </a:r>
            <a:r>
              <a:rPr lang="en-US" sz="2400" b="1" dirty="0" smtClean="0">
                <a:solidFill>
                  <a:srgbClr val="00B050"/>
                </a:solidFill>
              </a:rPr>
              <a:t>perfectly valid </a:t>
            </a:r>
            <a:r>
              <a:rPr lang="en-US" sz="2400" dirty="0" smtClean="0">
                <a:solidFill>
                  <a:schemeClr val="tx1"/>
                </a:solidFill>
              </a:rPr>
              <a:t>to have an </a:t>
            </a:r>
            <a:r>
              <a:rPr lang="en-US" sz="2400" b="1" dirty="0" smtClean="0">
                <a:solidFill>
                  <a:srgbClr val="7030A0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 of size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[-5];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Exception: </a:t>
            </a:r>
            <a:r>
              <a:rPr lang="en-US" sz="2400" b="1" dirty="0" err="1" smtClean="0">
                <a:solidFill>
                  <a:srgbClr val="C00000"/>
                </a:solidFill>
              </a:rPr>
              <a:t>NegativeArraySizeException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It is </a:t>
            </a:r>
            <a:r>
              <a:rPr lang="en-US" sz="2400" b="1" dirty="0" err="1" smtClean="0">
                <a:solidFill>
                  <a:srgbClr val="00B050"/>
                </a:solidFill>
              </a:rPr>
              <a:t>syntactly</a:t>
            </a:r>
            <a:r>
              <a:rPr lang="en-US" sz="2400" b="1" dirty="0" smtClean="0">
                <a:solidFill>
                  <a:srgbClr val="00B050"/>
                </a:solidFill>
              </a:rPr>
              <a:t> valid</a:t>
            </a:r>
            <a:r>
              <a:rPr lang="en-US" sz="2400" dirty="0" smtClean="0">
                <a:solidFill>
                  <a:schemeClr val="tx1"/>
                </a:solidFill>
              </a:rPr>
              <a:t> to have an </a:t>
            </a:r>
            <a:r>
              <a:rPr lang="en-US" sz="2400" b="1" dirty="0" smtClean="0">
                <a:solidFill>
                  <a:srgbClr val="7030A0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negative size </a:t>
            </a:r>
            <a:r>
              <a:rPr lang="en-US" sz="2400" dirty="0" smtClean="0">
                <a:solidFill>
                  <a:schemeClr val="tx1"/>
                </a:solidFill>
              </a:rPr>
              <a:t>but at </a:t>
            </a:r>
            <a:r>
              <a:rPr lang="en-US" sz="2400" b="1" dirty="0" smtClean="0">
                <a:solidFill>
                  <a:srgbClr val="002060"/>
                </a:solidFill>
              </a:rPr>
              <a:t>run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time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JVM</a:t>
            </a:r>
            <a:r>
              <a:rPr lang="en-US" sz="2400" dirty="0" smtClean="0">
                <a:solidFill>
                  <a:schemeClr val="tx1"/>
                </a:solidFill>
              </a:rPr>
              <a:t> will raise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Exception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[‘Z’];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90</a:t>
            </a: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No other </a:t>
            </a:r>
            <a:r>
              <a:rPr lang="en-US" sz="2400" b="1" smtClean="0">
                <a:solidFill>
                  <a:srgbClr val="00B050"/>
                </a:solidFill>
              </a:rPr>
              <a:t>constant except </a:t>
            </a:r>
            <a:r>
              <a:rPr lang="en-US" sz="2400" b="1" smtClean="0">
                <a:solidFill>
                  <a:schemeClr val="accent6">
                    <a:lumMod val="75000"/>
                  </a:schemeClr>
                </a:solidFill>
              </a:rPr>
              <a:t>byte</a:t>
            </a:r>
            <a:r>
              <a:rPr lang="en-US" sz="240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is  </a:t>
            </a:r>
            <a:r>
              <a:rPr lang="en-US" sz="2400" b="1" dirty="0" smtClean="0">
                <a:solidFill>
                  <a:srgbClr val="7030A0"/>
                </a:solidFill>
              </a:rPr>
              <a:t>allowed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 smtClean="0">
                <a:solidFill>
                  <a:schemeClr val="tx1"/>
                </a:solidFill>
              </a:rPr>
              <a:t>be </a:t>
            </a:r>
            <a:r>
              <a:rPr lang="en-US" sz="2400" dirty="0" smtClean="0">
                <a:solidFill>
                  <a:schemeClr val="tx1"/>
                </a:solidFill>
              </a:rPr>
              <a:t>used </a:t>
            </a: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b="1" dirty="0" smtClean="0">
                <a:solidFill>
                  <a:srgbClr val="0070C0"/>
                </a:solidFill>
              </a:rPr>
              <a:t>array size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[25L];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Syntax Error: </a:t>
            </a:r>
            <a:r>
              <a:rPr lang="en-IN" sz="2400" b="1" dirty="0" smtClean="0">
                <a:solidFill>
                  <a:srgbClr val="C00000"/>
                </a:solidFill>
              </a:rPr>
              <a:t>incompatible types: possible </a:t>
            </a:r>
            <a:r>
              <a:rPr lang="en-IN" sz="2400" b="1" dirty="0" err="1" smtClean="0">
                <a:solidFill>
                  <a:srgbClr val="C00000"/>
                </a:solidFill>
              </a:rPr>
              <a:t>lossy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conversion from long to 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Any constant </a:t>
            </a:r>
            <a:r>
              <a:rPr lang="en-US" sz="2400" dirty="0" smtClean="0">
                <a:solidFill>
                  <a:schemeClr val="tx1"/>
                </a:solidFill>
              </a:rPr>
              <a:t>of type other than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byte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tx1"/>
                </a:solidFill>
              </a:rPr>
              <a:t> 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b="1" dirty="0" smtClean="0">
                <a:solidFill>
                  <a:srgbClr val="7030A0"/>
                </a:solidFill>
              </a:rPr>
              <a:t>strictly not allowed </a:t>
            </a:r>
            <a:r>
              <a:rPr lang="en-US" sz="2400" dirty="0" smtClean="0">
                <a:solidFill>
                  <a:schemeClr val="tx1"/>
                </a:solidFill>
              </a:rPr>
              <a:t>to be used as </a:t>
            </a:r>
            <a:r>
              <a:rPr lang="en-US" sz="2400" b="1" dirty="0" smtClean="0">
                <a:solidFill>
                  <a:srgbClr val="0070C0"/>
                </a:solidFill>
              </a:rPr>
              <a:t>array size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[2147483648];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Syntax Error: </a:t>
            </a:r>
            <a:r>
              <a:rPr lang="en-IN" sz="2400" b="1" dirty="0" smtClean="0">
                <a:solidFill>
                  <a:srgbClr val="C00000"/>
                </a:solidFill>
              </a:rPr>
              <a:t>error: integer number too large: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2147483648</a:t>
            </a:r>
          </a:p>
          <a:p>
            <a:pPr lvl="1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Array size </a:t>
            </a:r>
            <a:r>
              <a:rPr lang="en-US" sz="2400" dirty="0" smtClean="0">
                <a:solidFill>
                  <a:schemeClr val="tx1"/>
                </a:solidFill>
              </a:rPr>
              <a:t>can </a:t>
            </a:r>
            <a:r>
              <a:rPr lang="en-US" sz="2400" b="1" dirty="0" smtClean="0">
                <a:solidFill>
                  <a:srgbClr val="7030A0"/>
                </a:solidFill>
              </a:rPr>
              <a:t>never exceed </a:t>
            </a:r>
            <a:r>
              <a:rPr lang="en-US" sz="2400" b="1" dirty="0" smtClean="0">
                <a:solidFill>
                  <a:srgbClr val="002060"/>
                </a:solidFill>
              </a:rPr>
              <a:t>2147483647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[2147483648L];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Syntax Error: </a:t>
            </a:r>
            <a:r>
              <a:rPr lang="en-IN" sz="2400" b="1" dirty="0" smtClean="0">
                <a:solidFill>
                  <a:srgbClr val="C00000"/>
                </a:solidFill>
              </a:rPr>
              <a:t>error: possible </a:t>
            </a:r>
            <a:r>
              <a:rPr lang="en-IN" sz="2400" b="1" dirty="0" err="1" smtClean="0">
                <a:solidFill>
                  <a:srgbClr val="C00000"/>
                </a:solidFill>
              </a:rPr>
              <a:t>lossy</a:t>
            </a:r>
            <a:r>
              <a:rPr lang="en-IN" sz="2400" b="1" dirty="0" smtClean="0">
                <a:solidFill>
                  <a:srgbClr val="C00000"/>
                </a:solidFill>
              </a:rPr>
              <a:t> conversion from long to 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Array size </a:t>
            </a:r>
            <a:r>
              <a:rPr lang="en-US" sz="2400" dirty="0" smtClean="0">
                <a:solidFill>
                  <a:schemeClr val="tx1"/>
                </a:solidFill>
              </a:rPr>
              <a:t>can </a:t>
            </a:r>
            <a:r>
              <a:rPr lang="en-US" sz="2400" b="1" dirty="0" smtClean="0">
                <a:solidFill>
                  <a:srgbClr val="7030A0"/>
                </a:solidFill>
              </a:rPr>
              <a:t>never exceed </a:t>
            </a:r>
            <a:r>
              <a:rPr lang="en-US" sz="2400" b="1" dirty="0" smtClean="0">
                <a:solidFill>
                  <a:srgbClr val="002060"/>
                </a:solidFill>
              </a:rPr>
              <a:t>2147483647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)2147483648L];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NegativeArraySizeException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Array size </a:t>
            </a:r>
            <a:r>
              <a:rPr lang="en-US" sz="2400" dirty="0" smtClean="0">
                <a:solidFill>
                  <a:schemeClr val="tx1"/>
                </a:solidFill>
              </a:rPr>
              <a:t>can </a:t>
            </a:r>
            <a:r>
              <a:rPr lang="en-US" sz="2400" b="1" dirty="0" smtClean="0">
                <a:solidFill>
                  <a:srgbClr val="7030A0"/>
                </a:solidFill>
              </a:rPr>
              <a:t>never exceed </a:t>
            </a:r>
            <a:r>
              <a:rPr lang="en-US" sz="2400" b="1" dirty="0" smtClean="0">
                <a:solidFill>
                  <a:srgbClr val="002060"/>
                </a:solidFill>
              </a:rPr>
              <a:t>2147483647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[2147483647];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arr.length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Exception:</a:t>
            </a:r>
            <a:r>
              <a:rPr lang="en-IN" b="1" dirty="0" err="1" smtClean="0">
                <a:solidFill>
                  <a:srgbClr val="C00000"/>
                </a:solidFill>
              </a:rPr>
              <a:t>java.lang.OutOfMemoryError</a:t>
            </a:r>
            <a:r>
              <a:rPr lang="en-IN" b="1" dirty="0" smtClean="0">
                <a:solidFill>
                  <a:srgbClr val="C00000"/>
                </a:solidFill>
              </a:rPr>
              <a:t>: Requested array size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C00000"/>
                </a:solidFill>
              </a:rPr>
              <a:t>exceeds VM limit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Conclusion: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B050"/>
                </a:solidFill>
              </a:rPr>
              <a:t>Syntactically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array size </a:t>
            </a:r>
            <a:r>
              <a:rPr lang="en-US" dirty="0" smtClean="0">
                <a:solidFill>
                  <a:schemeClr val="tx1"/>
                </a:solidFill>
              </a:rPr>
              <a:t>can be </a:t>
            </a:r>
            <a:r>
              <a:rPr lang="en-US" b="1" dirty="0" smtClean="0">
                <a:solidFill>
                  <a:srgbClr val="7030A0"/>
                </a:solidFill>
              </a:rPr>
              <a:t>up to </a:t>
            </a:r>
            <a:r>
              <a:rPr lang="en-US" b="1" dirty="0" smtClean="0">
                <a:solidFill>
                  <a:srgbClr val="C00000"/>
                </a:solidFill>
              </a:rPr>
              <a:t>2147483647</a:t>
            </a:r>
            <a:r>
              <a:rPr lang="en-US" dirty="0" smtClean="0">
                <a:solidFill>
                  <a:schemeClr val="tx1"/>
                </a:solidFill>
              </a:rPr>
              <a:t> but </a:t>
            </a:r>
            <a:r>
              <a:rPr lang="en-US" b="1" dirty="0" smtClean="0">
                <a:solidFill>
                  <a:srgbClr val="0070C0"/>
                </a:solidFill>
              </a:rPr>
              <a:t>at runtime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exception</a:t>
            </a:r>
            <a:r>
              <a:rPr lang="en-US" dirty="0" smtClean="0">
                <a:solidFill>
                  <a:schemeClr val="tx1"/>
                </a:solidFill>
              </a:rPr>
              <a:t> can arise if in </a:t>
            </a:r>
            <a:r>
              <a:rPr lang="en-US" b="1" dirty="0" smtClean="0">
                <a:solidFill>
                  <a:srgbClr val="002060"/>
                </a:solidFill>
              </a:rPr>
              <a:t>heap</a:t>
            </a:r>
            <a:r>
              <a:rPr lang="en-US" dirty="0" smtClean="0">
                <a:solidFill>
                  <a:schemeClr val="tx1"/>
                </a:solidFill>
              </a:rPr>
              <a:t> the </a:t>
            </a:r>
            <a:r>
              <a:rPr lang="en-US" b="1" dirty="0" smtClean="0">
                <a:solidFill>
                  <a:srgbClr val="00B050"/>
                </a:solidFill>
              </a:rPr>
              <a:t>requested </a:t>
            </a:r>
            <a:r>
              <a:rPr lang="en-US" dirty="0" smtClean="0">
                <a:solidFill>
                  <a:srgbClr val="00B050"/>
                </a:solidFill>
              </a:rPr>
              <a:t>space</a:t>
            </a:r>
            <a:r>
              <a:rPr lang="en-US" dirty="0" smtClean="0">
                <a:solidFill>
                  <a:schemeClr val="tx1"/>
                </a:solidFill>
              </a:rPr>
              <a:t> is not </a:t>
            </a:r>
            <a:r>
              <a:rPr lang="en-US" b="1" dirty="0" smtClean="0">
                <a:solidFill>
                  <a:srgbClr val="0070C0"/>
                </a:solidFill>
              </a:rPr>
              <a:t>available</a:t>
            </a:r>
          </a:p>
          <a:p>
            <a:pPr lvl="1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Special Note :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b="1" dirty="0" smtClean="0">
                <a:solidFill>
                  <a:srgbClr val="00B050"/>
                </a:solidFill>
              </a:rPr>
              <a:t>determine Max Heap Size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rgbClr val="002060"/>
                </a:solidFill>
              </a:rPr>
              <a:t>command </a:t>
            </a:r>
            <a:r>
              <a:rPr lang="en-US" dirty="0" smtClean="0">
                <a:solidFill>
                  <a:schemeClr val="tx1"/>
                </a:solidFill>
              </a:rPr>
              <a:t>is: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</a:rPr>
              <a:t>java -XX:+</a:t>
            </a:r>
            <a:r>
              <a:rPr lang="en-IN" b="1" dirty="0" err="1" smtClean="0">
                <a:solidFill>
                  <a:srgbClr val="7030A0"/>
                </a:solidFill>
              </a:rPr>
              <a:t>PrintFlagsFinal</a:t>
            </a:r>
            <a:r>
              <a:rPr lang="en-IN" b="1" dirty="0" smtClean="0">
                <a:solidFill>
                  <a:srgbClr val="7030A0"/>
                </a:solidFill>
              </a:rPr>
              <a:t> -version | </a:t>
            </a:r>
            <a:r>
              <a:rPr lang="en-IN" b="1" dirty="0" err="1" smtClean="0">
                <a:solidFill>
                  <a:srgbClr val="7030A0"/>
                </a:solidFill>
              </a:rPr>
              <a:t>findstr</a:t>
            </a:r>
            <a:r>
              <a:rPr lang="en-IN" b="1" dirty="0" smtClean="0">
                <a:solidFill>
                  <a:srgbClr val="7030A0"/>
                </a:solidFill>
              </a:rPr>
              <a:t> /</a:t>
            </a:r>
            <a:r>
              <a:rPr lang="en-IN" b="1" dirty="0" err="1" smtClean="0">
                <a:solidFill>
                  <a:srgbClr val="7030A0"/>
                </a:solidFill>
              </a:rPr>
              <a:t>i</a:t>
            </a:r>
            <a:r>
              <a:rPr lang="en-IN" b="1" dirty="0" smtClean="0">
                <a:solidFill>
                  <a:srgbClr val="7030A0"/>
                </a:solidFill>
              </a:rPr>
              <a:t> "</a:t>
            </a:r>
            <a:r>
              <a:rPr lang="en-IN" b="1" dirty="0" err="1" smtClean="0">
                <a:solidFill>
                  <a:srgbClr val="7030A0"/>
                </a:solidFill>
              </a:rPr>
              <a:t>HeapSze</a:t>
            </a:r>
            <a:r>
              <a:rPr lang="en-IN" b="1" dirty="0" smtClean="0">
                <a:solidFill>
                  <a:srgbClr val="7030A0"/>
                </a:solidFill>
              </a:rPr>
              <a:t>"</a:t>
            </a:r>
            <a:endParaRPr lang="en-US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/>
              <a:t>Which </a:t>
            </a:r>
            <a:r>
              <a:rPr lang="en-US" sz="2400" b="1" dirty="0" smtClean="0">
                <a:solidFill>
                  <a:srgbClr val="002060"/>
                </a:solidFill>
              </a:rPr>
              <a:t>declarations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00B050"/>
                </a:solidFill>
              </a:rPr>
              <a:t>correct</a:t>
            </a:r>
            <a:r>
              <a:rPr lang="en-US" sz="2400" dirty="0" smtClean="0"/>
              <a:t> ?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// wrong , size is compulsory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[5];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 // correct , size mentioned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][ ];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// wrong , </a:t>
            </a:r>
            <a:r>
              <a:rPr lang="en-US" sz="2400" b="1" dirty="0" err="1" smtClean="0">
                <a:solidFill>
                  <a:srgbClr val="0070C0"/>
                </a:solidFill>
              </a:rPr>
              <a:t>atleast</a:t>
            </a:r>
            <a:r>
              <a:rPr lang="en-US" sz="2400" b="1" dirty="0" smtClean="0">
                <a:solidFill>
                  <a:srgbClr val="0070C0"/>
                </a:solidFill>
              </a:rPr>
              <a:t> base size is needed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[5][ ];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// correct , base size mentioned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/>
              <a:t>Which </a:t>
            </a:r>
            <a:r>
              <a:rPr lang="en-US" sz="2400" b="1" dirty="0" smtClean="0">
                <a:solidFill>
                  <a:srgbClr val="002060"/>
                </a:solidFill>
              </a:rPr>
              <a:t>declarations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00B050"/>
                </a:solidFill>
              </a:rPr>
              <a:t>correct</a:t>
            </a:r>
            <a:r>
              <a:rPr lang="en-US" sz="2400" dirty="0" smtClean="0"/>
              <a:t> ?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][5];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// wrong , base size is compulsory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[5][4];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 // correct , size mentioned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][ ]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[3][4][6];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 // correct , size mentioned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[5][4][ ];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 // correct , base size mentioned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What We Should Use Arrays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Arrays</a:t>
            </a:r>
            <a:r>
              <a:rPr lang="en-US" sz="2400" dirty="0" smtClean="0"/>
              <a:t> should </a:t>
            </a:r>
            <a:r>
              <a:rPr lang="en-US" sz="2400" b="1" dirty="0" smtClean="0">
                <a:solidFill>
                  <a:srgbClr val="7030A0"/>
                </a:solidFill>
              </a:rPr>
              <a:t>only be used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2 cases</a:t>
            </a:r>
            <a:r>
              <a:rPr lang="en-US" sz="2400" dirty="0" smtClean="0"/>
              <a:t>:</a:t>
            </a:r>
          </a:p>
          <a:p>
            <a:endParaRPr lang="en-US" sz="2800" b="1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When we </a:t>
            </a:r>
            <a:r>
              <a:rPr lang="en-US" b="1" dirty="0" smtClean="0">
                <a:solidFill>
                  <a:srgbClr val="00B050"/>
                </a:solidFill>
              </a:rPr>
              <a:t>already know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number of elements </a:t>
            </a:r>
            <a:r>
              <a:rPr lang="en-US" dirty="0" smtClean="0">
                <a:solidFill>
                  <a:schemeClr val="tx1"/>
                </a:solidFill>
              </a:rPr>
              <a:t>to be </a:t>
            </a:r>
            <a:r>
              <a:rPr lang="en-US" b="1" dirty="0" smtClean="0">
                <a:solidFill>
                  <a:srgbClr val="0070C0"/>
                </a:solidFill>
              </a:rPr>
              <a:t>stored</a:t>
            </a:r>
            <a:r>
              <a:rPr lang="en-US" dirty="0" smtClean="0">
                <a:solidFill>
                  <a:schemeClr val="tx1"/>
                </a:solidFill>
              </a:rPr>
              <a:t>, for example , </a:t>
            </a:r>
            <a:r>
              <a:rPr lang="en-US" b="1" dirty="0" smtClean="0">
                <a:solidFill>
                  <a:srgbClr val="7030A0"/>
                </a:solidFill>
              </a:rPr>
              <a:t>weekdays </a:t>
            </a:r>
            <a:r>
              <a:rPr lang="en-US" dirty="0" smtClean="0">
                <a:solidFill>
                  <a:schemeClr val="tx1"/>
                </a:solidFill>
              </a:rPr>
              <a:t>in a </a:t>
            </a:r>
            <a:r>
              <a:rPr lang="en-US" b="1" dirty="0" smtClean="0">
                <a:solidFill>
                  <a:srgbClr val="002060"/>
                </a:solidFill>
              </a:rPr>
              <a:t>week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At </a:t>
            </a:r>
            <a:r>
              <a:rPr lang="en-US" b="1" dirty="0" smtClean="0">
                <a:solidFill>
                  <a:srgbClr val="C00000"/>
                </a:solidFill>
              </a:rPr>
              <a:t>run time </a:t>
            </a:r>
            <a:r>
              <a:rPr lang="en-US" dirty="0" smtClean="0">
                <a:solidFill>
                  <a:schemeClr val="tx1"/>
                </a:solidFill>
              </a:rPr>
              <a:t>, we don’t want to </a:t>
            </a:r>
            <a:r>
              <a:rPr lang="en-US" b="1" dirty="0" smtClean="0">
                <a:solidFill>
                  <a:srgbClr val="00B050"/>
                </a:solidFill>
              </a:rPr>
              <a:t>increase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b="1" dirty="0" smtClean="0">
                <a:solidFill>
                  <a:srgbClr val="00B050"/>
                </a:solidFill>
              </a:rPr>
              <a:t>decrease</a:t>
            </a:r>
            <a:r>
              <a:rPr lang="en-US" dirty="0" smtClean="0">
                <a:solidFill>
                  <a:schemeClr val="tx1"/>
                </a:solidFill>
              </a:rPr>
              <a:t> array </a:t>
            </a:r>
            <a:r>
              <a:rPr lang="en-US" b="1" dirty="0" smtClean="0">
                <a:solidFill>
                  <a:srgbClr val="0070C0"/>
                </a:solidFill>
              </a:rPr>
              <a:t>size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US" sz="2800" dirty="0" smtClean="0"/>
          </a:p>
          <a:p>
            <a:r>
              <a:rPr lang="en-US" sz="2400" dirty="0" smtClean="0"/>
              <a:t>If </a:t>
            </a:r>
            <a:r>
              <a:rPr lang="en-US" sz="2400" b="1" dirty="0" smtClean="0">
                <a:solidFill>
                  <a:srgbClr val="0070C0"/>
                </a:solidFill>
              </a:rPr>
              <a:t>any</a:t>
            </a:r>
            <a:r>
              <a:rPr lang="en-US" sz="2400" dirty="0" smtClean="0"/>
              <a:t> of the </a:t>
            </a:r>
            <a:r>
              <a:rPr lang="en-US" sz="2400" b="1" dirty="0" smtClean="0">
                <a:solidFill>
                  <a:srgbClr val="C00000"/>
                </a:solidFill>
              </a:rPr>
              <a:t>above criteria </a:t>
            </a:r>
            <a:r>
              <a:rPr lang="en-US" sz="2400" dirty="0" smtClean="0"/>
              <a:t>does not hold , then </a:t>
            </a:r>
            <a:r>
              <a:rPr lang="en-US" sz="2400" b="1" dirty="0" smtClean="0">
                <a:solidFill>
                  <a:srgbClr val="7030A0"/>
                </a:solidFill>
              </a:rPr>
              <a:t>we must consider </a:t>
            </a:r>
            <a:r>
              <a:rPr lang="en-US" sz="2400" dirty="0" smtClean="0"/>
              <a:t>using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COLLECTIONS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/>
              <a:t>Which </a:t>
            </a:r>
            <a:r>
              <a:rPr lang="en-US" sz="2400" b="1" dirty="0" smtClean="0">
                <a:solidFill>
                  <a:srgbClr val="002060"/>
                </a:solidFill>
              </a:rPr>
              <a:t>declarations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00B050"/>
                </a:solidFill>
              </a:rPr>
              <a:t>correct</a:t>
            </a:r>
            <a:r>
              <a:rPr lang="en-US" sz="2400" dirty="0" smtClean="0"/>
              <a:t> ?</a:t>
            </a:r>
          </a:p>
          <a:p>
            <a:endParaRPr lang="en-US" sz="2800" dirty="0" smtClean="0"/>
          </a:p>
          <a:p>
            <a:pPr lvl="1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][ ][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[4 ][ ][6];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// wrong , without second dimension third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//dimension cannot be specified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 ][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[ ][5][4];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</a:rPr>
              <a:t>// wrong , without first dimension second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//dimension cannot be specified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</a:t>
            </a:r>
            <a:r>
              <a:rPr lang="en-IN" sz="2400" dirty="0" smtClean="0"/>
              <a:t> 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following code</a:t>
            </a:r>
            <a:r>
              <a:rPr lang="en-IN" sz="2400" dirty="0" smtClean="0"/>
              <a:t>?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[3];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[0]);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[I@6A4F321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0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Whenever </a:t>
            </a:r>
            <a:r>
              <a:rPr lang="en-US" sz="2400" dirty="0" smtClean="0">
                <a:solidFill>
                  <a:schemeClr val="tx1"/>
                </a:solidFill>
              </a:rPr>
              <a:t>we print </a:t>
            </a:r>
            <a:r>
              <a:rPr lang="en-US" sz="2400" b="1" dirty="0" smtClean="0">
                <a:solidFill>
                  <a:srgbClr val="7030A0"/>
                </a:solidFill>
              </a:rPr>
              <a:t>any reference variable </a:t>
            </a:r>
            <a:r>
              <a:rPr lang="en-US" sz="2400" dirty="0" smtClean="0">
                <a:solidFill>
                  <a:schemeClr val="tx1"/>
                </a:solidFill>
              </a:rPr>
              <a:t>, internally </a:t>
            </a:r>
          </a:p>
          <a:p>
            <a:pPr lvl="1"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toString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>
                <a:solidFill>
                  <a:schemeClr val="tx1"/>
                </a:solidFill>
              </a:rPr>
              <a:t>method </a:t>
            </a:r>
            <a:r>
              <a:rPr lang="en-US" sz="2400" b="1" dirty="0" smtClean="0">
                <a:solidFill>
                  <a:srgbClr val="00B050"/>
                </a:solidFill>
              </a:rPr>
              <a:t>gets called </a:t>
            </a:r>
            <a:r>
              <a:rPr lang="en-US" sz="2400" dirty="0" smtClean="0">
                <a:solidFill>
                  <a:schemeClr val="tx1"/>
                </a:solidFill>
              </a:rPr>
              <a:t>, which </a:t>
            </a:r>
            <a:r>
              <a:rPr lang="en-US" sz="2400" b="1" dirty="0" smtClean="0">
                <a:solidFill>
                  <a:srgbClr val="002060"/>
                </a:solidFill>
              </a:rPr>
              <a:t>by default </a:t>
            </a:r>
            <a:r>
              <a:rPr lang="en-US" sz="2400" dirty="0" smtClean="0">
                <a:solidFill>
                  <a:schemeClr val="tx1"/>
                </a:solidFill>
              </a:rPr>
              <a:t>returns a 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</a:rPr>
              <a:t> as </a:t>
            </a:r>
            <a:r>
              <a:rPr lang="en-US" sz="2400" b="1" dirty="0" smtClean="0">
                <a:solidFill>
                  <a:srgbClr val="0070C0"/>
                </a:solidFill>
              </a:rPr>
              <a:t>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classname</a:t>
            </a:r>
            <a:r>
              <a:rPr lang="en-US" sz="2400" b="1" dirty="0" smtClean="0">
                <a:solidFill>
                  <a:srgbClr val="0070C0"/>
                </a:solidFill>
              </a:rPr>
              <a:t>&gt;@&lt;</a:t>
            </a:r>
            <a:r>
              <a:rPr lang="en-US" sz="2400" b="1" dirty="0" err="1" smtClean="0">
                <a:solidFill>
                  <a:srgbClr val="0070C0"/>
                </a:solidFill>
              </a:rPr>
              <a:t>hashcode</a:t>
            </a:r>
            <a:r>
              <a:rPr lang="en-US" sz="2400" b="1" dirty="0" smtClean="0">
                <a:solidFill>
                  <a:srgbClr val="0070C0"/>
                </a:solidFill>
              </a:rPr>
              <a:t>&gt;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600" dirty="0" smtClean="0"/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What </a:t>
            </a:r>
            <a:r>
              <a:rPr lang="en-IN" sz="2400" dirty="0" smtClean="0"/>
              <a:t>is the </a:t>
            </a:r>
            <a:r>
              <a:rPr lang="en-IN" sz="2400" b="1" dirty="0" smtClean="0">
                <a:solidFill>
                  <a:srgbClr val="7030A0"/>
                </a:solidFill>
              </a:rPr>
              <a:t>output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following code?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 ][ ]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[3][3];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[0]);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[0][0]);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[[I@6A4F321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[I@4BE62A1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0</a:t>
            </a: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Since </a:t>
            </a:r>
            <a:r>
              <a:rPr lang="en-US" b="1" dirty="0" err="1" smtClean="0">
                <a:solidFill>
                  <a:srgbClr val="0070C0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 is a </a:t>
            </a:r>
            <a:r>
              <a:rPr lang="en-US" b="1" dirty="0" smtClean="0">
                <a:solidFill>
                  <a:srgbClr val="C00000"/>
                </a:solidFill>
              </a:rPr>
              <a:t>referenc</a:t>
            </a:r>
            <a:r>
              <a:rPr lang="en-US" dirty="0" smtClean="0">
                <a:solidFill>
                  <a:schemeClr val="tx1"/>
                </a:solidFill>
              </a:rPr>
              <a:t>e to </a:t>
            </a:r>
            <a:r>
              <a:rPr lang="en-US" b="1" dirty="0" smtClean="0">
                <a:solidFill>
                  <a:srgbClr val="7030A0"/>
                </a:solidFill>
              </a:rPr>
              <a:t>2D array </a:t>
            </a:r>
            <a:r>
              <a:rPr lang="en-US" dirty="0" smtClean="0">
                <a:solidFill>
                  <a:schemeClr val="tx1"/>
                </a:solidFill>
              </a:rPr>
              <a:t>so we got </a:t>
            </a:r>
            <a:r>
              <a:rPr lang="en-US" b="1" dirty="0" smtClean="0">
                <a:solidFill>
                  <a:srgbClr val="002060"/>
                </a:solidFill>
              </a:rPr>
              <a:t>[ [ I. . . . </a:t>
            </a:r>
          </a:p>
          <a:p>
            <a:pPr lvl="1">
              <a:buNone/>
            </a:pPr>
            <a:r>
              <a:rPr lang="en-US" b="1" dirty="0" err="1" smtClean="0">
                <a:solidFill>
                  <a:srgbClr val="0070C0"/>
                </a:solidFill>
              </a:rPr>
              <a:t>arr</a:t>
            </a:r>
            <a:r>
              <a:rPr lang="en-US" b="1" dirty="0" smtClean="0">
                <a:solidFill>
                  <a:srgbClr val="0070C0"/>
                </a:solidFill>
              </a:rPr>
              <a:t>[0]</a:t>
            </a:r>
            <a:r>
              <a:rPr lang="en-US" dirty="0" smtClean="0">
                <a:solidFill>
                  <a:schemeClr val="tx1"/>
                </a:solidFill>
              </a:rPr>
              <a:t> is a </a:t>
            </a:r>
            <a:r>
              <a:rPr lang="en-US" b="1" dirty="0" smtClean="0">
                <a:solidFill>
                  <a:srgbClr val="C00000"/>
                </a:solidFill>
              </a:rPr>
              <a:t>reference</a:t>
            </a:r>
            <a:r>
              <a:rPr lang="en-US" dirty="0" smtClean="0">
                <a:solidFill>
                  <a:schemeClr val="tx1"/>
                </a:solidFill>
              </a:rPr>
              <a:t> to a </a:t>
            </a:r>
            <a:r>
              <a:rPr lang="en-US" b="1" dirty="0" smtClean="0">
                <a:solidFill>
                  <a:srgbClr val="7030A0"/>
                </a:solidFill>
              </a:rPr>
              <a:t>1D array </a:t>
            </a:r>
            <a:r>
              <a:rPr lang="en-US" dirty="0" smtClean="0">
                <a:solidFill>
                  <a:schemeClr val="tx1"/>
                </a:solidFill>
              </a:rPr>
              <a:t>so we got </a:t>
            </a:r>
            <a:r>
              <a:rPr lang="en-US" b="1" dirty="0" smtClean="0">
                <a:solidFill>
                  <a:srgbClr val="002060"/>
                </a:solidFill>
              </a:rPr>
              <a:t>[I. . . </a:t>
            </a:r>
          </a:p>
          <a:p>
            <a:pPr lvl="1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1800" dirty="0" smtClean="0"/>
              <a:t>    </a:t>
            </a:r>
            <a:r>
              <a:rPr lang="en-IN" sz="1800" b="1" dirty="0" smtClean="0">
                <a:solidFill>
                  <a:srgbClr val="0070C0"/>
                </a:solidFill>
              </a:rPr>
              <a:t>What</a:t>
            </a:r>
            <a:r>
              <a:rPr lang="en-IN" sz="1800" dirty="0" smtClean="0"/>
              <a:t> is the </a:t>
            </a:r>
            <a:r>
              <a:rPr lang="en-IN" sz="1800" b="1" dirty="0" smtClean="0">
                <a:solidFill>
                  <a:srgbClr val="7030A0"/>
                </a:solidFill>
              </a:rPr>
              <a:t>output</a:t>
            </a:r>
            <a:r>
              <a:rPr lang="en-IN" sz="1800" dirty="0" smtClean="0"/>
              <a:t> of the </a:t>
            </a:r>
            <a:r>
              <a:rPr lang="en-IN" sz="1800" b="1" dirty="0" smtClean="0">
                <a:solidFill>
                  <a:srgbClr val="C00000"/>
                </a:solidFill>
              </a:rPr>
              <a:t>following code</a:t>
            </a:r>
            <a:r>
              <a:rPr lang="en-IN" sz="1800" dirty="0" smtClean="0"/>
              <a:t>? </a:t>
            </a:r>
            <a:endParaRPr lang="en-US" sz="1800" dirty="0" smtClean="0"/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[ ] [ ]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[3][];</a:t>
            </a:r>
          </a:p>
          <a:p>
            <a:pPr lvl="1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[0]);</a:t>
            </a:r>
          </a:p>
          <a:p>
            <a:pPr lvl="1"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[0][0]);</a:t>
            </a:r>
          </a:p>
          <a:p>
            <a:endParaRPr lang="en-US" sz="1800" dirty="0" smtClean="0"/>
          </a:p>
          <a:p>
            <a:r>
              <a:rPr lang="en-US" sz="1800" b="1" u="sng" dirty="0" smtClean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[[I@6A4F321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null</a:t>
            </a:r>
          </a:p>
          <a:p>
            <a:pPr lvl="1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</a:rPr>
              <a:t>NullPointerException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r>
              <a:rPr lang="en-US" sz="1800" b="1" u="sng" dirty="0" smtClean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Since </a:t>
            </a:r>
            <a:r>
              <a:rPr lang="en-US" sz="1800" b="1" dirty="0" err="1" smtClean="0">
                <a:solidFill>
                  <a:srgbClr val="0070C0"/>
                </a:solidFill>
              </a:rPr>
              <a:t>arr</a:t>
            </a:r>
            <a:r>
              <a:rPr lang="en-US" sz="1800" dirty="0" smtClean="0">
                <a:solidFill>
                  <a:schemeClr val="tx1"/>
                </a:solidFill>
              </a:rPr>
              <a:t> is a </a:t>
            </a:r>
            <a:r>
              <a:rPr lang="en-US" sz="1800" b="1" dirty="0" smtClean="0">
                <a:solidFill>
                  <a:srgbClr val="C00000"/>
                </a:solidFill>
              </a:rPr>
              <a:t>reference</a:t>
            </a:r>
            <a:r>
              <a:rPr lang="en-US" sz="1800" dirty="0" smtClean="0">
                <a:solidFill>
                  <a:schemeClr val="tx1"/>
                </a:solidFill>
              </a:rPr>
              <a:t> to </a:t>
            </a:r>
            <a:r>
              <a:rPr lang="en-US" sz="1800" b="1" dirty="0" smtClean="0">
                <a:solidFill>
                  <a:srgbClr val="7030A0"/>
                </a:solidFill>
              </a:rPr>
              <a:t>2D array </a:t>
            </a:r>
            <a:r>
              <a:rPr lang="en-US" sz="1800" dirty="0" smtClean="0">
                <a:solidFill>
                  <a:schemeClr val="tx1"/>
                </a:solidFill>
              </a:rPr>
              <a:t>so we got </a:t>
            </a:r>
            <a:r>
              <a:rPr lang="en-US" sz="1800" b="1" dirty="0" smtClean="0">
                <a:solidFill>
                  <a:srgbClr val="002060"/>
                </a:solidFill>
              </a:rPr>
              <a:t>[ [ I. . . . 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rgbClr val="0070C0"/>
                </a:solidFill>
              </a:rPr>
              <a:t>arr</a:t>
            </a:r>
            <a:r>
              <a:rPr lang="en-US" sz="1800" b="1" dirty="0" smtClean="0">
                <a:solidFill>
                  <a:srgbClr val="0070C0"/>
                </a:solidFill>
              </a:rPr>
              <a:t>[0]</a:t>
            </a:r>
            <a:r>
              <a:rPr lang="en-US" sz="1800" dirty="0" smtClean="0">
                <a:solidFill>
                  <a:schemeClr val="tx1"/>
                </a:solidFill>
              </a:rPr>
              <a:t> is </a:t>
            </a:r>
            <a:r>
              <a:rPr lang="en-US" sz="1800" b="1" dirty="0" smtClean="0">
                <a:solidFill>
                  <a:srgbClr val="C00000"/>
                </a:solidFill>
              </a:rPr>
              <a:t>pointing nowhere </a:t>
            </a:r>
            <a:r>
              <a:rPr lang="en-US" sz="1800" dirty="0" smtClean="0">
                <a:solidFill>
                  <a:schemeClr val="tx1"/>
                </a:solidFill>
              </a:rPr>
              <a:t>and is </a:t>
            </a:r>
            <a:r>
              <a:rPr lang="en-US" sz="1800" b="1" dirty="0" smtClean="0">
                <a:solidFill>
                  <a:srgbClr val="00B050"/>
                </a:solidFill>
              </a:rPr>
              <a:t>by default </a:t>
            </a:r>
            <a:r>
              <a:rPr lang="en-US" sz="1800" dirty="0" smtClean="0">
                <a:solidFill>
                  <a:schemeClr val="tx1"/>
                </a:solidFill>
              </a:rPr>
              <a:t>set to </a:t>
            </a:r>
            <a:r>
              <a:rPr lang="en-US" sz="1800" b="1" dirty="0" smtClean="0">
                <a:solidFill>
                  <a:srgbClr val="002060"/>
                </a:solidFill>
              </a:rPr>
              <a:t>null.</a:t>
            </a:r>
          </a:p>
          <a:p>
            <a:pPr lvl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But if we </a:t>
            </a:r>
            <a:r>
              <a:rPr lang="en-US" sz="1800" b="1" dirty="0" smtClean="0">
                <a:solidFill>
                  <a:srgbClr val="C00000"/>
                </a:solidFill>
              </a:rPr>
              <a:t>try to access </a:t>
            </a:r>
            <a:r>
              <a:rPr lang="en-US" sz="1800" dirty="0" smtClean="0">
                <a:solidFill>
                  <a:schemeClr val="tx1"/>
                </a:solidFill>
              </a:rPr>
              <a:t>null’s value then </a:t>
            </a:r>
            <a:r>
              <a:rPr lang="en-US" sz="1800" b="1" dirty="0" smtClean="0">
                <a:solidFill>
                  <a:srgbClr val="0070C0"/>
                </a:solidFill>
              </a:rPr>
              <a:t>java </a:t>
            </a:r>
            <a:r>
              <a:rPr lang="en-US" sz="1800" dirty="0" smtClean="0">
                <a:solidFill>
                  <a:schemeClr val="tx1"/>
                </a:solidFill>
              </a:rPr>
              <a:t>will throw a  </a:t>
            </a:r>
          </a:p>
          <a:p>
            <a:pPr lvl="1"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NullPointerException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</a:p>
          <a:p>
            <a:pPr lvl="1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Popular Interview Questions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0070C0"/>
                </a:solidFill>
              </a:rPr>
              <a:t>    </a:t>
            </a:r>
            <a:r>
              <a:rPr lang="en-IN" sz="2000" b="1" dirty="0" smtClean="0">
                <a:solidFill>
                  <a:srgbClr val="0070C0"/>
                </a:solidFill>
              </a:rPr>
              <a:t>What </a:t>
            </a:r>
            <a:r>
              <a:rPr lang="en-IN" sz="2000" dirty="0" smtClean="0"/>
              <a:t>is the </a:t>
            </a:r>
            <a:r>
              <a:rPr lang="en-IN" sz="2000" b="1" dirty="0" smtClean="0">
                <a:solidFill>
                  <a:srgbClr val="7030A0"/>
                </a:solidFill>
              </a:rPr>
              <a:t>output</a:t>
            </a:r>
            <a:r>
              <a:rPr lang="en-IN" sz="2000" dirty="0" smtClean="0"/>
              <a:t> of the </a:t>
            </a:r>
            <a:r>
              <a:rPr lang="en-IN" sz="2000" b="1" dirty="0" smtClean="0">
                <a:solidFill>
                  <a:srgbClr val="C00000"/>
                </a:solidFill>
              </a:rPr>
              <a:t>following code</a:t>
            </a:r>
            <a:r>
              <a:rPr lang="en-IN" sz="2000" dirty="0" smtClean="0"/>
              <a:t>? 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[ ]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[3];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[0]);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[3]);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    </a:t>
            </a: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Output: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0</a:t>
            </a:r>
          </a:p>
          <a:p>
            <a:pPr lvl="1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ArrayIndexOutOfBoundsException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u="sng" dirty="0" smtClean="0">
                <a:solidFill>
                  <a:srgbClr val="002060"/>
                </a:solidFill>
              </a:rPr>
              <a:t>Conclusion: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Default value </a:t>
            </a:r>
            <a:r>
              <a:rPr lang="en-US" sz="2000" dirty="0" smtClean="0">
                <a:solidFill>
                  <a:schemeClr val="tx1"/>
                </a:solidFill>
              </a:rPr>
              <a:t>for all </a:t>
            </a:r>
            <a:r>
              <a:rPr lang="en-US" sz="2000" b="1" dirty="0" smtClean="0">
                <a:solidFill>
                  <a:srgbClr val="00B050"/>
                </a:solidFill>
              </a:rPr>
              <a:t>array elements </a:t>
            </a:r>
            <a:r>
              <a:rPr lang="en-US" sz="2000" dirty="0" smtClean="0">
                <a:solidFill>
                  <a:schemeClr val="tx1"/>
                </a:solidFill>
              </a:rPr>
              <a:t>is </a:t>
            </a:r>
            <a:r>
              <a:rPr lang="en-US" sz="2000" b="1" dirty="0" smtClean="0">
                <a:solidFill>
                  <a:srgbClr val="C00000"/>
                </a:solidFill>
              </a:rPr>
              <a:t>0</a:t>
            </a:r>
            <a:r>
              <a:rPr lang="en-US" sz="2000" dirty="0" smtClean="0">
                <a:solidFill>
                  <a:schemeClr val="tx1"/>
                </a:solidFill>
              </a:rPr>
              <a:t> . So </a:t>
            </a:r>
            <a:r>
              <a:rPr lang="en-US" sz="2000" b="1" dirty="0" err="1" smtClean="0">
                <a:solidFill>
                  <a:srgbClr val="0070C0"/>
                </a:solidFill>
              </a:rPr>
              <a:t>arr</a:t>
            </a:r>
            <a:r>
              <a:rPr lang="en-US" sz="2000" b="1" dirty="0" smtClean="0">
                <a:solidFill>
                  <a:srgbClr val="0070C0"/>
                </a:solidFill>
              </a:rPr>
              <a:t>[0]</a:t>
            </a:r>
            <a:r>
              <a:rPr lang="en-US" sz="2000" dirty="0" smtClean="0">
                <a:solidFill>
                  <a:schemeClr val="tx1"/>
                </a:solidFill>
              </a:rPr>
              <a:t> is </a:t>
            </a:r>
            <a:r>
              <a:rPr lang="en-US" sz="2000" b="1" dirty="0" smtClean="0">
                <a:solidFill>
                  <a:srgbClr val="C00000"/>
                </a:solidFill>
              </a:rPr>
              <a:t>0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But </a:t>
            </a:r>
            <a:r>
              <a:rPr lang="en-US" sz="2000" b="1" dirty="0" smtClean="0">
                <a:solidFill>
                  <a:srgbClr val="7030A0"/>
                </a:solidFill>
              </a:rPr>
              <a:t>accessing an array </a:t>
            </a:r>
            <a:r>
              <a:rPr lang="en-US" sz="2000" dirty="0" smtClean="0">
                <a:solidFill>
                  <a:schemeClr val="tx1"/>
                </a:solidFill>
              </a:rPr>
              <a:t>beyond it’s </a:t>
            </a:r>
            <a:r>
              <a:rPr lang="en-US" sz="2000" b="1" dirty="0" smtClean="0">
                <a:solidFill>
                  <a:srgbClr val="002060"/>
                </a:solidFill>
              </a:rPr>
              <a:t>upper</a:t>
            </a:r>
            <a:r>
              <a:rPr lang="en-US" sz="2000" dirty="0" smtClean="0">
                <a:solidFill>
                  <a:schemeClr val="tx1"/>
                </a:solidFill>
              </a:rPr>
              <a:t> or </a:t>
            </a:r>
            <a:r>
              <a:rPr lang="en-US" sz="2000" b="1" dirty="0" smtClean="0">
                <a:solidFill>
                  <a:srgbClr val="002060"/>
                </a:solidFill>
              </a:rPr>
              <a:t>lower bound </a:t>
            </a:r>
            <a:r>
              <a:rPr lang="en-US" sz="2000" dirty="0" smtClean="0">
                <a:solidFill>
                  <a:schemeClr val="tx1"/>
                </a:solidFill>
              </a:rPr>
              <a:t>is an </a:t>
            </a:r>
            <a:r>
              <a:rPr lang="en-US" sz="2000" b="1" dirty="0" smtClean="0">
                <a:solidFill>
                  <a:srgbClr val="C00000"/>
                </a:solidFill>
              </a:rPr>
              <a:t>exception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</a:p>
          <a:p>
            <a:pPr lvl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so the code </a:t>
            </a:r>
            <a:r>
              <a:rPr lang="en-US" sz="2000" b="1" dirty="0" err="1" smtClean="0">
                <a:solidFill>
                  <a:srgbClr val="0070C0"/>
                </a:solidFill>
              </a:rPr>
              <a:t>arr</a:t>
            </a:r>
            <a:r>
              <a:rPr lang="en-US" sz="2000" b="1" dirty="0" smtClean="0">
                <a:solidFill>
                  <a:srgbClr val="0070C0"/>
                </a:solidFill>
              </a:rPr>
              <a:t>[3] </a:t>
            </a:r>
            <a:r>
              <a:rPr lang="en-US" sz="2000" dirty="0" smtClean="0">
                <a:solidFill>
                  <a:schemeClr val="tx1"/>
                </a:solidFill>
              </a:rPr>
              <a:t>will throw </a:t>
            </a:r>
            <a:r>
              <a:rPr lang="en-US" sz="2000" b="1" dirty="0" err="1" smtClean="0">
                <a:solidFill>
                  <a:srgbClr val="C00000"/>
                </a:solidFill>
              </a:rPr>
              <a:t>ArrayIndexOutOfBoundsException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Declaring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Arrays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B050"/>
                </a:solidFill>
              </a:rPr>
              <a:t>declared</a:t>
            </a:r>
            <a:r>
              <a:rPr lang="en-IN" sz="2400" dirty="0" smtClean="0"/>
              <a:t> by </a:t>
            </a:r>
            <a:r>
              <a:rPr lang="en-IN" sz="2400" b="1" dirty="0" smtClean="0">
                <a:solidFill>
                  <a:srgbClr val="C00000"/>
                </a:solidFill>
              </a:rPr>
              <a:t>stating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type of element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array</a:t>
            </a:r>
            <a:r>
              <a:rPr lang="en-IN" sz="2400" dirty="0" smtClean="0"/>
              <a:t> will </a:t>
            </a:r>
            <a:r>
              <a:rPr lang="en-IN" sz="2400" b="1" dirty="0" smtClean="0">
                <a:solidFill>
                  <a:srgbClr val="7030A0"/>
                </a:solidFill>
              </a:rPr>
              <a:t>hold</a:t>
            </a:r>
            <a:r>
              <a:rPr lang="en-IN" sz="2400" dirty="0" smtClean="0"/>
              <a:t>, which can be an </a:t>
            </a:r>
            <a:r>
              <a:rPr lang="en-IN" sz="2400" b="1" dirty="0" smtClean="0">
                <a:solidFill>
                  <a:schemeClr val="accent1"/>
                </a:solidFill>
              </a:rPr>
              <a:t>object</a:t>
            </a:r>
            <a:r>
              <a:rPr lang="en-IN" sz="2400" dirty="0" smtClean="0"/>
              <a:t> or a </a:t>
            </a:r>
            <a:r>
              <a:rPr lang="en-IN" sz="2400" b="1" dirty="0" smtClean="0">
                <a:solidFill>
                  <a:srgbClr val="7030A0"/>
                </a:solidFill>
              </a:rPr>
              <a:t>primitive</a:t>
            </a:r>
            <a:r>
              <a:rPr lang="en-IN" sz="2400" dirty="0" smtClean="0"/>
              <a:t>, followed by </a:t>
            </a:r>
            <a:r>
              <a:rPr lang="en-IN" sz="2400" b="1" dirty="0" smtClean="0">
                <a:solidFill>
                  <a:srgbClr val="00B050"/>
                </a:solidFill>
              </a:rPr>
              <a:t>square brackets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0070C0"/>
                </a:solidFill>
              </a:rPr>
              <a:t>left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0070C0"/>
                </a:solidFill>
              </a:rPr>
              <a:t>right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identifier</a:t>
            </a:r>
            <a:r>
              <a:rPr lang="en-IN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Declaring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Declaring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7030A0"/>
                </a:solidFill>
              </a:rPr>
              <a:t>array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primitives.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etfil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5992"/>
            <a:ext cx="8143932" cy="21431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4282" y="4714884"/>
            <a:ext cx="8929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What</a:t>
            </a:r>
            <a:r>
              <a:rPr lang="en-US" sz="2400" dirty="0" smtClean="0"/>
              <a:t> will you </a:t>
            </a:r>
            <a:r>
              <a:rPr lang="en-US" sz="2400" b="1" dirty="0" smtClean="0">
                <a:solidFill>
                  <a:srgbClr val="C00000"/>
                </a:solidFill>
              </a:rPr>
              <a:t>call</a:t>
            </a:r>
            <a:r>
              <a:rPr lang="en-US" sz="2400" dirty="0" smtClean="0"/>
              <a:t> the identifier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en-US" sz="2400" b="1" dirty="0" smtClean="0"/>
              <a:t> 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above declaration 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en-US" sz="2400" dirty="0" smtClean="0"/>
              <a:t>It is </a:t>
            </a:r>
            <a:r>
              <a:rPr lang="en-US" sz="2400" dirty="0" smtClean="0">
                <a:solidFill>
                  <a:srgbClr val="00B050"/>
                </a:solidFill>
              </a:rPr>
              <a:t>a </a:t>
            </a:r>
            <a:r>
              <a:rPr lang="en-US" sz="2400" b="1" dirty="0" smtClean="0">
                <a:solidFill>
                  <a:srgbClr val="00B050"/>
                </a:solidFill>
              </a:rPr>
              <a:t>reference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to an </a:t>
            </a:r>
            <a:r>
              <a:rPr lang="en-US" sz="2400" b="1" dirty="0" smtClean="0">
                <a:solidFill>
                  <a:srgbClr val="002060"/>
                </a:solidFill>
              </a:rPr>
              <a:t>array object </a:t>
            </a:r>
            <a:r>
              <a:rPr lang="en-US" sz="2400" dirty="0" smtClean="0"/>
              <a:t>containing  </a:t>
            </a:r>
            <a:r>
              <a:rPr lang="en-US" sz="2400" b="1" dirty="0" smtClean="0">
                <a:solidFill>
                  <a:srgbClr val="C00000"/>
                </a:solidFill>
              </a:rPr>
              <a:t>array of integers</a:t>
            </a:r>
            <a:r>
              <a:rPr lang="en-US" sz="2400" b="1" dirty="0" smtClean="0"/>
              <a:t>. </a:t>
            </a:r>
            <a:endParaRPr lang="en-I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Declaring Array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Declaring</a:t>
            </a:r>
            <a:r>
              <a:rPr lang="en-IN" sz="2400" dirty="0" smtClean="0"/>
              <a:t> an </a:t>
            </a:r>
            <a:r>
              <a:rPr lang="en-IN" sz="2400" b="1" dirty="0" smtClean="0">
                <a:solidFill>
                  <a:srgbClr val="7030A0"/>
                </a:solidFill>
              </a:rPr>
              <a:t>array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2060"/>
                </a:solidFill>
              </a:rPr>
              <a:t>non-primitives.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4282" y="471488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What</a:t>
            </a:r>
            <a:r>
              <a:rPr lang="en-US" sz="2400" dirty="0" smtClean="0"/>
              <a:t> will you </a:t>
            </a:r>
            <a:r>
              <a:rPr lang="en-US" sz="2400" b="1" dirty="0" smtClean="0">
                <a:solidFill>
                  <a:srgbClr val="C00000"/>
                </a:solidFill>
              </a:rPr>
              <a:t>call</a:t>
            </a:r>
            <a:r>
              <a:rPr lang="en-US" sz="2400" dirty="0" smtClean="0"/>
              <a:t> the identifier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above declaration </a:t>
            </a:r>
            <a:r>
              <a:rPr lang="en-US" sz="2400" dirty="0" smtClean="0"/>
              <a:t>?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It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 reference </a:t>
            </a:r>
            <a:r>
              <a:rPr lang="en-US" sz="2400" dirty="0" smtClean="0"/>
              <a:t>to an </a:t>
            </a:r>
            <a:r>
              <a:rPr lang="en-US" sz="2400" b="1" dirty="0" smtClean="0">
                <a:solidFill>
                  <a:srgbClr val="C00000"/>
                </a:solidFill>
              </a:rPr>
              <a:t>array object containing references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7030A0"/>
                </a:solidFill>
              </a:rPr>
              <a:t>Thread </a:t>
            </a:r>
            <a:r>
              <a:rPr lang="en-US" sz="2400" dirty="0" smtClean="0"/>
              <a:t>object</a:t>
            </a:r>
            <a:endParaRPr lang="en-IN" sz="2400" b="1" dirty="0" smtClean="0">
              <a:solidFill>
                <a:srgbClr val="7030A0"/>
              </a:solidFill>
            </a:endParaRPr>
          </a:p>
        </p:txBody>
      </p:sp>
      <p:pic>
        <p:nvPicPr>
          <p:cNvPr id="9" name="Picture 8" descr="getfile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5992"/>
            <a:ext cx="7429552" cy="1588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Declaring Array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4282" y="2571744"/>
            <a:ext cx="89297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first example </a:t>
            </a:r>
            <a:r>
              <a:rPr lang="en-IN" sz="2400" dirty="0" smtClean="0"/>
              <a:t>is a </a:t>
            </a:r>
            <a:r>
              <a:rPr lang="en-IN" sz="2400" b="1" dirty="0" smtClean="0">
                <a:solidFill>
                  <a:srgbClr val="00B050"/>
                </a:solidFill>
              </a:rPr>
              <a:t>three-dimensional array </a:t>
            </a:r>
            <a:r>
              <a:rPr lang="en-IN" sz="2400" dirty="0" smtClean="0"/>
              <a:t>(an </a:t>
            </a:r>
            <a:r>
              <a:rPr lang="en-IN" sz="2400" b="1" dirty="0" smtClean="0">
                <a:solidFill>
                  <a:srgbClr val="7030A0"/>
                </a:solidFill>
              </a:rPr>
              <a:t>array of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arrays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arrays</a:t>
            </a:r>
            <a:r>
              <a:rPr lang="en-IN" sz="2400" dirty="0" smtClean="0"/>
              <a:t>) and the </a:t>
            </a:r>
            <a:r>
              <a:rPr lang="en-IN" sz="2400" b="1" dirty="0" smtClean="0">
                <a:solidFill>
                  <a:srgbClr val="0070C0"/>
                </a:solidFill>
              </a:rPr>
              <a:t>second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two-dimensional array</a:t>
            </a:r>
            <a:r>
              <a:rPr lang="en-IN" sz="2400" dirty="0" smtClean="0"/>
              <a:t>.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0070C0"/>
                </a:solidFill>
              </a:rPr>
              <a:t>second example </a:t>
            </a:r>
            <a:r>
              <a:rPr lang="en-IN" sz="2400" dirty="0" smtClean="0"/>
              <a:t>we have </a:t>
            </a:r>
            <a:r>
              <a:rPr lang="en-IN" sz="2400" b="1" dirty="0" smtClean="0">
                <a:solidFill>
                  <a:srgbClr val="C00000"/>
                </a:solidFill>
              </a:rPr>
              <a:t>one square bracket  </a:t>
            </a:r>
            <a:r>
              <a:rPr lang="en-IN" sz="2400" dirty="0" smtClean="0"/>
              <a:t>before the </a:t>
            </a:r>
            <a:r>
              <a:rPr lang="en-IN" sz="2400" b="1" dirty="0" smtClean="0">
                <a:solidFill>
                  <a:srgbClr val="7030A0"/>
                </a:solidFill>
              </a:rPr>
              <a:t>variable name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one after</a:t>
            </a:r>
            <a:r>
              <a:rPr lang="en-IN" sz="2400" dirty="0" smtClean="0"/>
              <a:t>. 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>This is </a:t>
            </a:r>
            <a:r>
              <a:rPr lang="en-IN" sz="2400" b="1" dirty="0" smtClean="0">
                <a:solidFill>
                  <a:srgbClr val="0070C0"/>
                </a:solidFill>
              </a:rPr>
              <a:t>perfectly legal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00B050"/>
                </a:solidFill>
              </a:rPr>
              <a:t>compiler</a:t>
            </a:r>
            <a:r>
              <a:rPr lang="en-IN" sz="2400" dirty="0" smtClean="0"/>
              <a:t> but </a:t>
            </a:r>
            <a:r>
              <a:rPr lang="en-IN" sz="2400" b="1" dirty="0" smtClean="0">
                <a:solidFill>
                  <a:srgbClr val="7030A0"/>
                </a:solidFill>
              </a:rPr>
              <a:t>not recommended</a:t>
            </a:r>
          </a:p>
        </p:txBody>
      </p:sp>
      <p:pic>
        <p:nvPicPr>
          <p:cNvPr id="10" name="Content Placeholder 9" descr="getfile (1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500174"/>
            <a:ext cx="718207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6018</TotalTime>
  <Words>1390</Words>
  <Application>Microsoft Office PowerPoint</Application>
  <PresentationFormat>On-screen Show (4:3)</PresentationFormat>
  <Paragraphs>411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Civic</vt:lpstr>
      <vt:lpstr>Slide 1</vt:lpstr>
      <vt:lpstr>Today’s Agenda</vt:lpstr>
      <vt:lpstr>What Is an Array ?</vt:lpstr>
      <vt:lpstr>What Are Arrays In Java ?</vt:lpstr>
      <vt:lpstr>What We Should Use Arrays ?</vt:lpstr>
      <vt:lpstr>Declaring Array</vt:lpstr>
      <vt:lpstr>Declaring Array</vt:lpstr>
      <vt:lpstr>Declaring Array</vt:lpstr>
      <vt:lpstr>Declaring Array</vt:lpstr>
      <vt:lpstr>Popular Interview Question</vt:lpstr>
      <vt:lpstr>Popular Interview Question</vt:lpstr>
      <vt:lpstr>Popular Interview Question</vt:lpstr>
      <vt:lpstr>Constructing an Array</vt:lpstr>
      <vt:lpstr>Constructing A 1 D Array</vt:lpstr>
      <vt:lpstr>Constructing A 1 D Array</vt:lpstr>
      <vt:lpstr>Constructing A 1 D Array</vt:lpstr>
      <vt:lpstr>Very Important For Interview</vt:lpstr>
      <vt:lpstr>Very Important For Interview</vt:lpstr>
      <vt:lpstr>Very Important For Interview</vt:lpstr>
      <vt:lpstr>MultiDimensional Array</vt:lpstr>
      <vt:lpstr>Types Of MultiDimensional Array</vt:lpstr>
      <vt:lpstr>Rectangular Array</vt:lpstr>
      <vt:lpstr>Jagged Array</vt:lpstr>
      <vt:lpstr>Jagged Array</vt:lpstr>
      <vt:lpstr>Jagged Array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  <vt:lpstr>Popular Interview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575</cp:revision>
  <dcterms:created xsi:type="dcterms:W3CDTF">2015-12-21T13:46:48Z</dcterms:created>
  <dcterms:modified xsi:type="dcterms:W3CDTF">2020-08-28T12:54:13Z</dcterms:modified>
</cp:coreProperties>
</file>