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636" r:id="rId4"/>
    <p:sldId id="768" r:id="rId5"/>
    <p:sldId id="769" r:id="rId6"/>
    <p:sldId id="770" r:id="rId7"/>
    <p:sldId id="702" r:id="rId8"/>
    <p:sldId id="771" r:id="rId9"/>
    <p:sldId id="724" r:id="rId10"/>
    <p:sldId id="703" r:id="rId11"/>
    <p:sldId id="772" r:id="rId12"/>
    <p:sldId id="725" r:id="rId13"/>
    <p:sldId id="726" r:id="rId14"/>
    <p:sldId id="727" r:id="rId15"/>
    <p:sldId id="705" r:id="rId16"/>
    <p:sldId id="728" r:id="rId17"/>
    <p:sldId id="729" r:id="rId18"/>
    <p:sldId id="706" r:id="rId19"/>
    <p:sldId id="773" r:id="rId20"/>
    <p:sldId id="774" r:id="rId21"/>
    <p:sldId id="775" r:id="rId22"/>
    <p:sldId id="731" r:id="rId23"/>
    <p:sldId id="730" r:id="rId24"/>
    <p:sldId id="776" r:id="rId25"/>
    <p:sldId id="777" r:id="rId26"/>
    <p:sldId id="743" r:id="rId27"/>
    <p:sldId id="778" r:id="rId28"/>
    <p:sldId id="779" r:id="rId29"/>
    <p:sldId id="781" r:id="rId30"/>
    <p:sldId id="780" r:id="rId31"/>
    <p:sldId id="782" r:id="rId32"/>
    <p:sldId id="744" r:id="rId33"/>
    <p:sldId id="783" r:id="rId34"/>
    <p:sldId id="784" r:id="rId35"/>
    <p:sldId id="745" r:id="rId36"/>
    <p:sldId id="785" r:id="rId37"/>
    <p:sldId id="786" r:id="rId38"/>
    <p:sldId id="787" r:id="rId39"/>
    <p:sldId id="788" r:id="rId40"/>
    <p:sldId id="789" r:id="rId41"/>
    <p:sldId id="790" r:id="rId42"/>
    <p:sldId id="791" r:id="rId43"/>
    <p:sldId id="792" r:id="rId44"/>
    <p:sldId id="793" r:id="rId45"/>
    <p:sldId id="794" r:id="rId46"/>
    <p:sldId id="795" r:id="rId47"/>
    <p:sldId id="796" r:id="rId48"/>
    <p:sldId id="797" r:id="rId49"/>
    <p:sldId id="798" r:id="rId50"/>
    <p:sldId id="799" r:id="rId51"/>
    <p:sldId id="800" r:id="rId52"/>
    <p:sldId id="801" r:id="rId53"/>
    <p:sldId id="802" r:id="rId54"/>
    <p:sldId id="803" r:id="rId55"/>
    <p:sldId id="80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Memory Diagram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getfile (9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89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Shortcut Way With 2D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You can also </a:t>
            </a:r>
            <a:r>
              <a:rPr lang="en-IN" sz="2400" dirty="0" smtClean="0"/>
              <a:t>use the </a:t>
            </a:r>
            <a:r>
              <a:rPr lang="en-IN" sz="2400" b="1" dirty="0" smtClean="0">
                <a:solidFill>
                  <a:srgbClr val="C00000"/>
                </a:solidFill>
              </a:rPr>
              <a:t>shortcut syntax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002060"/>
                </a:solidFill>
              </a:rPr>
              <a:t>multidimensional arrays</a:t>
            </a:r>
            <a:r>
              <a:rPr lang="en-IN" sz="2400" dirty="0" smtClean="0"/>
              <a:t>, as follows: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endParaRPr lang="en-IN" sz="2400" b="1" dirty="0" smtClean="0">
              <a:solidFill>
                <a:schemeClr val="bg1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How many objects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created </a:t>
            </a:r>
            <a:r>
              <a:rPr lang="en-IN" sz="2400" dirty="0" smtClean="0"/>
              <a:t>by the </a:t>
            </a:r>
            <a:r>
              <a:rPr lang="en-IN" sz="2400" b="1" dirty="0" smtClean="0">
                <a:solidFill>
                  <a:srgbClr val="00B050"/>
                </a:solidFill>
              </a:rPr>
              <a:t>above code </a:t>
            </a:r>
            <a:r>
              <a:rPr lang="en-IN" sz="2400" dirty="0" smtClean="0"/>
              <a:t>?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Answer: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4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30528"/>
            <a:ext cx="6572295" cy="55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Draw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memory diagram </a:t>
            </a:r>
            <a:r>
              <a:rPr lang="en-US" sz="2400" dirty="0" smtClean="0"/>
              <a:t>for the </a:t>
            </a:r>
            <a:r>
              <a:rPr lang="en-US" sz="2400" b="1" dirty="0" smtClean="0">
                <a:solidFill>
                  <a:srgbClr val="C00000"/>
                </a:solidFill>
              </a:rPr>
              <a:t>following code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also find </a:t>
            </a:r>
            <a:r>
              <a:rPr lang="en-US" sz="2400" b="1" dirty="0" smtClean="0">
                <a:solidFill>
                  <a:srgbClr val="002060"/>
                </a:solidFill>
              </a:rPr>
              <a:t>number of objects created  </a:t>
            </a:r>
            <a:r>
              <a:rPr lang="en-US" sz="2400" dirty="0" smtClean="0"/>
              <a:t>?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143932" cy="1848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Memory Diagram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Will this code compile ?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 descr="getfile (1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500174"/>
            <a:ext cx="7572428" cy="314327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85720" y="4786322"/>
            <a:ext cx="8358246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3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rbel" pitchFamily="34" charset="0"/>
                <a:cs typeface="Arial" pitchFamily="34" charset="0"/>
              </a:rPr>
              <a:t>Yes it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rbel" pitchFamily="34" charset="0"/>
                <a:cs typeface="Arial" pitchFamily="34" charset="0"/>
              </a:rPr>
              <a:t> will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rbel" pitchFamily="34" charset="0"/>
                <a:cs typeface="Arial" pitchFamily="34" charset="0"/>
              </a:rPr>
              <a:t>.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array is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rbel" pitchFamily="34" charset="0"/>
                <a:cs typeface="Arial" pitchFamily="34" charset="0"/>
              </a:rPr>
              <a:t>nothing more than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reference variables. So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rbel" pitchFamily="34" charset="0"/>
                <a:cs typeface="Arial" pitchFamily="34" charset="0"/>
              </a:rPr>
              <a:t>anything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 that can be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rbel" pitchFamily="34" charset="0"/>
                <a:cs typeface="Arial" pitchFamily="34" charset="0"/>
              </a:rPr>
              <a:t>assigned 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 reference variable can be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rbel" pitchFamily="34" charset="0"/>
                <a:cs typeface="Arial" pitchFamily="34" charset="0"/>
              </a:rPr>
              <a:t>legally assigned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to 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array element.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Interface Reference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interface Sporty{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beSporty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class Ferrari extends Car implements Sporty{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RacingShoe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extends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AthleticShoe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implements Sporty{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GolfClib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{}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TestSportyThings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Sporty []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sportThings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=new Sporty[3];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sportyThings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[0]=new Ferrari();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// OK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sportyThings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[1]=new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RacingShoe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//OK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sportyThings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[2]=new Golf();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//ERROR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IN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If you </a:t>
            </a:r>
            <a:r>
              <a:rPr lang="en-IN" sz="2400" dirty="0" smtClean="0"/>
              <a:t>declare an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 array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B050"/>
                </a:solidFill>
              </a:rPr>
              <a:t>reference variable </a:t>
            </a:r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rgbClr val="7030A0"/>
                </a:solidFill>
              </a:rPr>
              <a:t>declared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reassigned</a:t>
            </a:r>
            <a:r>
              <a:rPr lang="en-IN" sz="2400" dirty="0" smtClean="0"/>
              <a:t> to any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 array </a:t>
            </a:r>
            <a:r>
              <a:rPr lang="en-IN" sz="2400" dirty="0" smtClean="0"/>
              <a:t>(of any size), but the </a:t>
            </a:r>
            <a:r>
              <a:rPr lang="en-IN" sz="2400" b="1" dirty="0" smtClean="0">
                <a:solidFill>
                  <a:srgbClr val="7030A0"/>
                </a:solidFill>
              </a:rPr>
              <a:t>variable cannot be reassigned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anything</a:t>
            </a:r>
            <a:r>
              <a:rPr lang="en-IN" sz="2400" dirty="0" smtClean="0"/>
              <a:t> that is not an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 array</a:t>
            </a:r>
            <a:r>
              <a:rPr lang="en-IN" sz="2400" dirty="0" smtClean="0"/>
              <a:t>, including an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 value.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Remember</a:t>
            </a:r>
            <a:r>
              <a:rPr lang="en-IN" sz="2400" dirty="0" smtClean="0"/>
              <a:t>, all </a:t>
            </a:r>
            <a:r>
              <a:rPr lang="en-IN" sz="2400" b="1" dirty="0" smtClean="0">
                <a:solidFill>
                  <a:srgbClr val="002060"/>
                </a:solidFill>
              </a:rPr>
              <a:t>arrays are objects</a:t>
            </a:r>
            <a:r>
              <a:rPr lang="en-IN" sz="2400" dirty="0" smtClean="0"/>
              <a:t>, so an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 array reference </a:t>
            </a:r>
            <a:r>
              <a:rPr lang="en-IN" sz="2400" b="1" dirty="0" smtClean="0">
                <a:solidFill>
                  <a:srgbClr val="7030A0"/>
                </a:solidFill>
              </a:rPr>
              <a:t>cannot refer </a:t>
            </a:r>
            <a:r>
              <a:rPr lang="en-IN" sz="2400" dirty="0" smtClean="0"/>
              <a:t>to an 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00B050"/>
                </a:solidFill>
              </a:rPr>
              <a:t> primitive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Consider</a:t>
            </a:r>
            <a:r>
              <a:rPr lang="en-IN" sz="20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following statement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={10,20,30};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	char[ ] vowels={‘A’, ‘E’, ‘I’, ‘O’, ‘U’};</a:t>
            </a:r>
          </a:p>
          <a:p>
            <a:pPr>
              <a:buNone/>
            </a:pPr>
            <a:r>
              <a:rPr lang="en-US" sz="1800" b="1" dirty="0" smtClean="0"/>
              <a:t>	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7030A0"/>
                </a:solidFill>
              </a:rPr>
              <a:t>Predict</a:t>
            </a:r>
            <a:r>
              <a:rPr lang="en-US" sz="1800" dirty="0" smtClean="0"/>
              <a:t> the </a:t>
            </a:r>
            <a:r>
              <a:rPr lang="en-US" sz="1800" b="1" dirty="0" smtClean="0">
                <a:solidFill>
                  <a:srgbClr val="00B050"/>
                </a:solidFill>
              </a:rPr>
              <a:t>output</a:t>
            </a:r>
            <a:r>
              <a:rPr lang="en-US" sz="1800" dirty="0" smtClean="0"/>
              <a:t> for </a:t>
            </a:r>
            <a:r>
              <a:rPr lang="en-US" sz="1800" b="1" dirty="0" smtClean="0">
                <a:solidFill>
                  <a:srgbClr val="C00000"/>
                </a:solidFill>
              </a:rPr>
              <a:t>each of these lines</a:t>
            </a:r>
            <a:r>
              <a:rPr lang="en-US" sz="1800" dirty="0" smtClean="0"/>
              <a:t>:	</a:t>
            </a:r>
          </a:p>
          <a:p>
            <a:pPr>
              <a:buNone/>
            </a:pPr>
            <a:r>
              <a:rPr lang="en-US" sz="1800" b="1" dirty="0" smtClean="0"/>
              <a:t>     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// OK . Both are of same type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[ ] vowels2=vowels;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//Syntax Error! Incompatible Types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char[ ] vowels3=vowels;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//OK . Both are of same type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=10;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//Syntax Error! Incompatible Types   </a:t>
            </a:r>
            <a:endParaRPr lang="en-US" sz="1800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Arrays</a:t>
            </a:r>
            <a:r>
              <a:rPr lang="en-IN" sz="2400" dirty="0" smtClean="0"/>
              <a:t> that hold </a:t>
            </a:r>
            <a:r>
              <a:rPr lang="en-IN" sz="2400" b="1" dirty="0" smtClean="0">
                <a:solidFill>
                  <a:srgbClr val="C00000"/>
                </a:solidFill>
              </a:rPr>
              <a:t>object references</a:t>
            </a:r>
            <a:r>
              <a:rPr lang="en-IN" sz="2400" dirty="0" smtClean="0"/>
              <a:t>, as opposed to </a:t>
            </a:r>
            <a:r>
              <a:rPr lang="en-IN" sz="2400" b="1" dirty="0" smtClean="0">
                <a:solidFill>
                  <a:srgbClr val="7030A0"/>
                </a:solidFill>
              </a:rPr>
              <a:t>primitives</a:t>
            </a:r>
            <a:r>
              <a:rPr lang="en-IN" sz="2400" dirty="0" smtClean="0"/>
              <a:t>, aren’t 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restrictive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1"/>
                </a:solidFill>
              </a:rPr>
              <a:t>Just as </a:t>
            </a:r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2060"/>
                </a:solidFill>
              </a:rPr>
              <a:t>put</a:t>
            </a:r>
            <a:r>
              <a:rPr lang="en-IN" sz="2400" dirty="0" smtClean="0"/>
              <a:t> a </a:t>
            </a:r>
            <a:r>
              <a:rPr lang="en-IN" sz="2400" b="1" dirty="0" smtClean="0">
                <a:solidFill>
                  <a:srgbClr val="0070C0"/>
                </a:solidFill>
              </a:rPr>
              <a:t>Honda </a:t>
            </a:r>
            <a:r>
              <a:rPr lang="en-IN" sz="2400" dirty="0" smtClean="0"/>
              <a:t>object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in a </a:t>
            </a:r>
            <a:r>
              <a:rPr lang="en-IN" sz="2400" b="1" dirty="0" smtClean="0">
                <a:solidFill>
                  <a:srgbClr val="0070C0"/>
                </a:solidFill>
              </a:rPr>
              <a:t>Car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reference (</a:t>
            </a:r>
            <a:r>
              <a:rPr lang="en-IN" sz="2400" b="1" dirty="0" smtClean="0">
                <a:solidFill>
                  <a:srgbClr val="00B050"/>
                </a:solidFill>
              </a:rPr>
              <a:t>assuming</a:t>
            </a:r>
            <a:r>
              <a:rPr lang="en-IN" sz="2400" dirty="0" smtClean="0"/>
              <a:t> </a:t>
            </a:r>
            <a:r>
              <a:rPr lang="en-IN" sz="2400" b="1" dirty="0" smtClean="0"/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Honda</a:t>
            </a:r>
            <a:r>
              <a:rPr lang="en-IN" sz="2400" b="1" dirty="0" smtClean="0"/>
              <a:t> </a:t>
            </a:r>
            <a:r>
              <a:rPr lang="en-IN" sz="2400" dirty="0" smtClean="0"/>
              <a:t>extends </a:t>
            </a:r>
            <a:r>
              <a:rPr lang="en-IN" sz="2400" b="1" dirty="0" smtClean="0">
                <a:solidFill>
                  <a:srgbClr val="002060"/>
                </a:solidFill>
              </a:rPr>
              <a:t>Car</a:t>
            </a:r>
            <a:r>
              <a:rPr lang="en-IN" sz="2400" dirty="0" smtClean="0"/>
              <a:t>), </a:t>
            </a:r>
            <a:r>
              <a:rPr lang="en-IN" sz="2400" b="1" dirty="0" smtClean="0">
                <a:solidFill>
                  <a:srgbClr val="C00000"/>
                </a:solidFill>
              </a:rPr>
              <a:t>we can assign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array</a:t>
            </a:r>
            <a:r>
              <a:rPr lang="en-IN" sz="2400" dirty="0" smtClean="0"/>
              <a:t> of type </a:t>
            </a:r>
            <a:r>
              <a:rPr lang="en-IN" sz="2400" b="1" dirty="0" smtClean="0">
                <a:solidFill>
                  <a:srgbClr val="0070C0"/>
                </a:solidFill>
              </a:rPr>
              <a:t>Honda</a:t>
            </a:r>
            <a:r>
              <a:rPr lang="en-IN" sz="2400" dirty="0" smtClean="0"/>
              <a:t> to a </a:t>
            </a:r>
            <a:r>
              <a:rPr lang="en-IN" sz="2400" b="1" dirty="0" smtClean="0">
                <a:solidFill>
                  <a:srgbClr val="0070C0"/>
                </a:solidFill>
              </a:rPr>
              <a:t>Car</a:t>
            </a:r>
            <a:r>
              <a:rPr lang="en-IN" sz="2400" dirty="0" smtClean="0">
                <a:solidFill>
                  <a:srgbClr val="0070C0"/>
                </a:solidFill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array reference </a:t>
            </a:r>
            <a:r>
              <a:rPr lang="en-IN" sz="2400" dirty="0" smtClean="0"/>
              <a:t>variable as follows: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Cars[] c;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Honda [] h=new Honda[5];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c=h;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// Perfectly Ok , because Honda is a type of Car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Beer [] b=new Beer[5];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c=b;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// Error, because Beer is not a type of Car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The rules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array assignment </a:t>
            </a:r>
            <a:r>
              <a:rPr lang="en-IN" sz="2400" dirty="0" smtClean="0"/>
              <a:t>apply to </a:t>
            </a:r>
            <a:r>
              <a:rPr lang="en-IN" sz="2400" b="1" dirty="0" smtClean="0">
                <a:solidFill>
                  <a:srgbClr val="00B050"/>
                </a:solidFill>
              </a:rPr>
              <a:t>interfaces as well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7030A0"/>
                </a:solidFill>
              </a:rPr>
              <a:t>classes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An array </a:t>
            </a:r>
            <a:r>
              <a:rPr lang="en-IN" sz="2400" dirty="0" smtClean="0"/>
              <a:t>declared as an </a:t>
            </a:r>
            <a:r>
              <a:rPr lang="en-IN" sz="2400" b="1" dirty="0" smtClean="0">
                <a:solidFill>
                  <a:srgbClr val="0070C0"/>
                </a:solidFill>
              </a:rPr>
              <a:t>interface type </a:t>
            </a:r>
            <a:r>
              <a:rPr lang="en-IN" sz="2400" b="1" dirty="0" smtClean="0">
                <a:solidFill>
                  <a:srgbClr val="00B050"/>
                </a:solidFill>
              </a:rPr>
              <a:t>can reference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7030A0"/>
                </a:solidFill>
              </a:rPr>
              <a:t>array of any type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2060"/>
                </a:solidFill>
              </a:rPr>
              <a:t>implements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interface.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Remember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any object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rgbClr val="00B050"/>
                </a:solidFill>
              </a:rPr>
              <a:t>class </a:t>
            </a:r>
            <a:r>
              <a:rPr lang="en-IN" sz="2400" b="1" dirty="0" smtClean="0">
                <a:solidFill>
                  <a:srgbClr val="002060"/>
                </a:solidFill>
              </a:rPr>
              <a:t>implementing a particular interface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00B050"/>
                </a:solidFill>
              </a:rPr>
              <a:t>pass </a:t>
            </a:r>
            <a:r>
              <a:rPr lang="en-IN" sz="2400" dirty="0" smtClean="0"/>
              <a:t>the </a:t>
            </a:r>
            <a:r>
              <a:rPr lang="en-IN" sz="2400" b="1" i="1" dirty="0" smtClean="0">
                <a:solidFill>
                  <a:schemeClr val="accent1"/>
                </a:solidFill>
              </a:rPr>
              <a:t>IS-A</a:t>
            </a:r>
            <a:r>
              <a:rPr lang="en-IN" sz="2400" dirty="0" smtClean="0"/>
              <a:t> (</a:t>
            </a:r>
            <a:r>
              <a:rPr lang="en-IN" sz="2400" dirty="0" err="1" smtClean="0"/>
              <a:t>instanceof</a:t>
            </a:r>
            <a:r>
              <a:rPr lang="en-IN" sz="2400" dirty="0" smtClean="0"/>
              <a:t>) </a:t>
            </a:r>
            <a:r>
              <a:rPr lang="en-IN" sz="2400" b="1" dirty="0" smtClean="0">
                <a:solidFill>
                  <a:srgbClr val="002060"/>
                </a:solidFill>
              </a:rPr>
              <a:t>test </a:t>
            </a:r>
            <a:r>
              <a:rPr lang="en-IN" sz="2400" dirty="0" smtClean="0"/>
              <a:t>for that </a:t>
            </a:r>
            <a:r>
              <a:rPr lang="en-IN" sz="2400" b="1" dirty="0" smtClean="0">
                <a:solidFill>
                  <a:srgbClr val="0070C0"/>
                </a:solidFill>
              </a:rPr>
              <a:t>interface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0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Array Initialization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Initializing Array References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Array Reference Assignments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Anonymous Array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For example</a:t>
            </a:r>
            <a:r>
              <a:rPr lang="en-IN" sz="2400" dirty="0" smtClean="0"/>
              <a:t>, if</a:t>
            </a:r>
            <a:r>
              <a:rPr lang="en-IN" sz="2400" b="1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Box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implements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Foldable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2060"/>
                </a:solidFill>
              </a:rPr>
              <a:t>following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legal</a:t>
            </a:r>
            <a:r>
              <a:rPr lang="en-IN" sz="2400" dirty="0" smtClean="0"/>
              <a:t>: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Foldable[] folders;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Box [] boxes=new Box[5];</a:t>
            </a:r>
          </a:p>
          <a:p>
            <a:pPr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folders=boxes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// Perfectly Ok , because </a:t>
            </a:r>
            <a:r>
              <a:rPr lang="en-US" sz="2400" b="1" dirty="0" smtClean="0">
                <a:solidFill>
                  <a:srgbClr val="C00000"/>
                </a:solidFill>
              </a:rPr>
              <a:t>Box</a:t>
            </a:r>
            <a:r>
              <a:rPr lang="en-US" sz="2400" b="1" dirty="0" smtClean="0">
                <a:solidFill>
                  <a:srgbClr val="002060"/>
                </a:solidFill>
              </a:rPr>
              <a:t> implements </a:t>
            </a:r>
            <a:r>
              <a:rPr lang="en-US" sz="2400" b="1" dirty="0" smtClean="0">
                <a:solidFill>
                  <a:srgbClr val="C00000"/>
                </a:solidFill>
              </a:rPr>
              <a:t>Foldable</a:t>
            </a:r>
            <a:r>
              <a:rPr lang="en-US" sz="2400" b="1" dirty="0" smtClean="0">
                <a:solidFill>
                  <a:srgbClr val="002060"/>
                </a:solidFill>
              </a:rPr>
              <a:t>, so a </a:t>
            </a:r>
            <a:r>
              <a:rPr lang="en-US" sz="2400" b="1" dirty="0" smtClean="0">
                <a:solidFill>
                  <a:srgbClr val="C00000"/>
                </a:solidFill>
              </a:rPr>
              <a:t>Box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IS A </a:t>
            </a:r>
            <a:r>
              <a:rPr lang="en-US" sz="2400" b="1" dirty="0" smtClean="0">
                <a:solidFill>
                  <a:srgbClr val="C00000"/>
                </a:solidFill>
              </a:rPr>
              <a:t>Foldable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Reference Assignments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214282" y="1428736"/>
          <a:ext cx="8643998" cy="5077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999"/>
                <a:gridCol w="4321999"/>
              </a:tblGrid>
              <a:tr h="6745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 Type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Allowed Elements</a:t>
                      </a:r>
                      <a:endParaRPr lang="en-IN" sz="2400" dirty="0"/>
                    </a:p>
                  </a:txBody>
                  <a:tcPr/>
                </a:tc>
              </a:tr>
              <a:tr h="171225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Element of any type which is implicitly convertible to the declared type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93391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Non Abstract class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of it’s own type or derived type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5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Abstract class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Only sub-class objects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45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Interface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It’s implementation class objects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Which of the following are implicit conversions:</a:t>
            </a:r>
          </a:p>
          <a:p>
            <a:pPr>
              <a:buNone/>
            </a:pPr>
            <a:r>
              <a:rPr lang="en-IN" sz="1400" dirty="0" smtClean="0"/>
              <a:t>	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char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sym typeface="Wingdings" pitchFamily="2" charset="2"/>
              </a:rPr>
              <a:t>          //No</a:t>
            </a:r>
          </a:p>
          <a:p>
            <a:pPr>
              <a:buNone/>
            </a:pPr>
            <a:r>
              <a:rPr lang="en-US" sz="1800" b="1" dirty="0" smtClean="0">
                <a:sym typeface="Wingdings" pitchFamily="2" charset="2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charint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sym typeface="Wingdings" pitchFamily="2" charset="2"/>
              </a:rPr>
              <a:t>	    //Yes</a:t>
            </a:r>
          </a:p>
          <a:p>
            <a:pPr>
              <a:buNone/>
            </a:pPr>
            <a:r>
              <a:rPr lang="en-US" sz="1800" b="1" dirty="0" smtClean="0">
                <a:sym typeface="Wingdings" pitchFamily="2" charset="2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long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sym typeface="Wingdings" pitchFamily="2" charset="2"/>
              </a:rPr>
              <a:t>         //Yes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long[ ]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sym typeface="Wingdings" pitchFamily="2" charset="2"/>
              </a:rPr>
              <a:t>        </a:t>
            </a:r>
            <a:r>
              <a:rPr lang="en-US" sz="1800" b="1" dirty="0" smtClean="0">
                <a:solidFill>
                  <a:srgbClr val="002060"/>
                </a:solidFill>
              </a:rPr>
              <a:t>// No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int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      // No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86446" y="1571612"/>
            <a:ext cx="2238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double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         //Yes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    float[ ]double[ ]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         //No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IntegerNumber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        //Yes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StringObject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        //Yes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String[ ]Object[ ]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         //Yes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Using The length Property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 Java </a:t>
            </a:r>
            <a:r>
              <a:rPr lang="en-IN" sz="2400" dirty="0" smtClean="0"/>
              <a:t>every </a:t>
            </a:r>
            <a:r>
              <a:rPr lang="en-IN" sz="2400" b="1" dirty="0" smtClean="0">
                <a:solidFill>
                  <a:srgbClr val="C00000"/>
                </a:solidFill>
              </a:rPr>
              <a:t>array</a:t>
            </a:r>
            <a:r>
              <a:rPr lang="en-IN" sz="2400" dirty="0" smtClean="0"/>
              <a:t> has a </a:t>
            </a:r>
            <a:r>
              <a:rPr lang="en-IN" sz="2400" b="1" dirty="0" smtClean="0">
                <a:solidFill>
                  <a:srgbClr val="7030A0"/>
                </a:solidFill>
              </a:rPr>
              <a:t>property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en-IN" sz="2400" dirty="0" smtClean="0"/>
              <a:t> which </a:t>
            </a:r>
            <a:r>
              <a:rPr lang="en-IN" sz="2400" b="1" dirty="0" smtClean="0">
                <a:solidFill>
                  <a:srgbClr val="00B050"/>
                </a:solidFill>
              </a:rPr>
              <a:t>returns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1"/>
                </a:solidFill>
              </a:rPr>
              <a:t>size of the array </a:t>
            </a:r>
            <a:r>
              <a:rPr lang="en-IN" sz="2400" dirty="0" smtClean="0"/>
              <a:t>i.e. </a:t>
            </a:r>
            <a:r>
              <a:rPr lang="en-IN" sz="2400" b="1" dirty="0" smtClean="0">
                <a:solidFill>
                  <a:srgbClr val="0070C0"/>
                </a:solidFill>
              </a:rPr>
              <a:t>number of elements present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array.</a:t>
            </a:r>
          </a:p>
          <a:p>
            <a:endParaRPr lang="en-US" sz="2400" dirty="0" smtClean="0"/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C00000"/>
                </a:solidFill>
              </a:rPr>
              <a:t>final instance variable </a:t>
            </a:r>
            <a:r>
              <a:rPr lang="en-US" sz="2400" dirty="0" smtClean="0"/>
              <a:t>available in the </a:t>
            </a:r>
            <a:r>
              <a:rPr lang="en-US" sz="2400" b="1" dirty="0" smtClean="0">
                <a:solidFill>
                  <a:srgbClr val="7030A0"/>
                </a:solidFill>
              </a:rPr>
              <a:t>internal class </a:t>
            </a:r>
            <a:r>
              <a:rPr lang="en-US" sz="2400" dirty="0" smtClean="0"/>
              <a:t>created by </a:t>
            </a: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00B050"/>
                </a:solidFill>
              </a:rPr>
              <a:t>every array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fontAlgn="base"/>
            <a:endParaRPr lang="en-IN" sz="2000" dirty="0" smtClean="0"/>
          </a:p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[] array = new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[4];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("The size of the array is " +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length Vs length()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err="1" smtClean="0">
                <a:solidFill>
                  <a:srgbClr val="0070C0"/>
                </a:solidFill>
              </a:rPr>
              <a:t>array.length</a:t>
            </a:r>
            <a:r>
              <a:rPr lang="en-IN" sz="2400" b="1" dirty="0" smtClean="0"/>
              <a:t> : </a:t>
            </a:r>
            <a:r>
              <a:rPr lang="en-IN" sz="2400" b="1" dirty="0" smtClean="0">
                <a:solidFill>
                  <a:srgbClr val="7030A0"/>
                </a:solidFill>
              </a:rPr>
              <a:t>length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final variable </a:t>
            </a:r>
            <a:r>
              <a:rPr lang="en-IN" sz="2400" b="1" dirty="0" smtClean="0">
                <a:solidFill>
                  <a:srgbClr val="002060"/>
                </a:solidFill>
              </a:rPr>
              <a:t>applicable</a:t>
            </a:r>
            <a:r>
              <a:rPr lang="en-IN" sz="2400" dirty="0" smtClean="0"/>
              <a:t> for </a:t>
            </a:r>
            <a:r>
              <a:rPr lang="en-IN" sz="2400" b="1" dirty="0" smtClean="0">
                <a:solidFill>
                  <a:srgbClr val="00B050"/>
                </a:solidFill>
              </a:rPr>
              <a:t>arrays.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help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1"/>
                </a:solidFill>
              </a:rPr>
              <a:t>length variable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7030A0"/>
                </a:solidFill>
              </a:rPr>
              <a:t>obtain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size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array.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endParaRPr lang="en-IN" sz="2400" b="1" dirty="0" smtClean="0"/>
          </a:p>
          <a:p>
            <a:r>
              <a:rPr lang="en-IN" sz="2400" b="1" dirty="0" err="1" smtClean="0">
                <a:solidFill>
                  <a:srgbClr val="0070C0"/>
                </a:solidFill>
              </a:rPr>
              <a:t>string.length</a:t>
            </a:r>
            <a:r>
              <a:rPr lang="en-IN" sz="2400" b="1" dirty="0" smtClean="0">
                <a:solidFill>
                  <a:srgbClr val="0070C0"/>
                </a:solidFill>
              </a:rPr>
              <a:t>() </a:t>
            </a:r>
            <a:r>
              <a:rPr lang="en-IN" sz="2400" b="1" dirty="0" smtClean="0"/>
              <a:t>: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length()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chemeClr val="accent1"/>
                </a:solidFill>
              </a:rPr>
              <a:t>method</a:t>
            </a:r>
            <a:r>
              <a:rPr lang="en-IN" sz="2400" dirty="0" smtClean="0"/>
              <a:t> which is </a:t>
            </a:r>
            <a:r>
              <a:rPr lang="en-IN" sz="2400" b="1" dirty="0" smtClean="0">
                <a:solidFill>
                  <a:srgbClr val="002060"/>
                </a:solidFill>
              </a:rPr>
              <a:t>applicable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 objects</a:t>
            </a:r>
            <a:r>
              <a:rPr lang="en-IN" sz="2400" dirty="0" smtClean="0"/>
              <a:t>. It </a:t>
            </a:r>
            <a:r>
              <a:rPr lang="en-IN" sz="2400" b="1" dirty="0" smtClean="0">
                <a:solidFill>
                  <a:srgbClr val="0070C0"/>
                </a:solidFill>
              </a:rPr>
              <a:t>returns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number of characters presents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IN" sz="2400" dirty="0" smtClean="0"/>
              <a:t>.</a:t>
            </a:r>
            <a:endParaRPr lang="en-IN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length Vs length()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array = new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[4];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("The size of the array is " +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fontAlgn="base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= “SCA";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("The size of the String is " +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str.length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The size of the array is 4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The size of the String is 3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Error!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 method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length()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002060"/>
                </a:solidFill>
              </a:rPr>
              <a:t>not applicable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arrays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String name=“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”;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name.length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Error!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property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002060"/>
                </a:solidFill>
              </a:rPr>
              <a:t>only applicable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arrays </a:t>
            </a:r>
            <a:r>
              <a:rPr lang="en-US" sz="2400" dirty="0" smtClean="0">
                <a:solidFill>
                  <a:schemeClr val="tx1"/>
                </a:solidFill>
              </a:rPr>
              <a:t>and not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objects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Consider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following statement</a:t>
            </a:r>
            <a:r>
              <a:rPr lang="en-IN" sz="2400" dirty="0" smtClean="0"/>
              <a:t>: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String[ ] weekdays={“Sunday”, “Monday”, “Tuesday”};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Predict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output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each of these lines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</a:rPr>
              <a:t>	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weekdays.length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weekdays.length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 ));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Error!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(weekdays[0].length());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6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(weekdays[0].length);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={ {10,20,30},{40,50,60}};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[0].length);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For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2D array </a:t>
            </a:r>
            <a:r>
              <a:rPr lang="en-US" sz="2400" dirty="0" smtClean="0">
                <a:solidFill>
                  <a:schemeClr val="tx1"/>
                </a:solidFill>
              </a:rPr>
              <a:t>, the expression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].length </a:t>
            </a:r>
            <a:r>
              <a:rPr lang="en-US" sz="2400" dirty="0" smtClean="0">
                <a:solidFill>
                  <a:schemeClr val="tx1"/>
                </a:solidFill>
              </a:rPr>
              <a:t>returns the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size of the array </a:t>
            </a:r>
            <a:r>
              <a:rPr lang="en-US" sz="2400" dirty="0" smtClean="0">
                <a:solidFill>
                  <a:schemeClr val="tx1"/>
                </a:solidFill>
              </a:rPr>
              <a:t>pointed by the </a:t>
            </a:r>
            <a:r>
              <a:rPr lang="en-US" sz="2400" b="1" dirty="0" err="1" smtClean="0">
                <a:solidFill>
                  <a:srgbClr val="002060"/>
                </a:solidFill>
              </a:rPr>
              <a:t>ith</a:t>
            </a:r>
            <a:r>
              <a:rPr lang="en-US" sz="2400" b="1" dirty="0" smtClean="0">
                <a:solidFill>
                  <a:srgbClr val="002060"/>
                </a:solidFill>
              </a:rPr>
              <a:t> reference </a:t>
            </a:r>
            <a:r>
              <a:rPr lang="en-US" sz="2400" dirty="0" err="1" smtClean="0">
                <a:solidFill>
                  <a:schemeClr val="tx1"/>
                </a:solidFill>
              </a:rPr>
              <a:t>i.e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size of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row </a:t>
            </a:r>
            <a:r>
              <a:rPr lang="en-US" sz="2400" b="1" dirty="0" err="1" smtClean="0">
                <a:solidFill>
                  <a:schemeClr val="accent1"/>
                </a:solidFill>
              </a:rPr>
              <a:t>i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There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several ways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initialize</a:t>
            </a:r>
            <a:r>
              <a:rPr lang="en-US" sz="2400" dirty="0" smtClean="0"/>
              <a:t> an </a:t>
            </a:r>
            <a:r>
              <a:rPr lang="en-US" sz="2400" b="1" dirty="0" smtClean="0">
                <a:solidFill>
                  <a:srgbClr val="002060"/>
                </a:solidFill>
              </a:rPr>
              <a:t>array</a:t>
            </a:r>
            <a:r>
              <a:rPr lang="en-US" sz="2400" dirty="0" smtClean="0"/>
              <a:t>: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1.   </a:t>
            </a:r>
            <a:r>
              <a:rPr lang="en-US" sz="2400" b="1" u="sng" dirty="0" smtClean="0">
                <a:solidFill>
                  <a:srgbClr val="002060"/>
                </a:solidFill>
              </a:rPr>
              <a:t>Initialization after declaration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400" dirty="0" smtClean="0"/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[5];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[0]=10;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[1]=20;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[2]=30;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[3]=40;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[4]=50;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={ {10,20,30},{40,50,60}};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For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2D array </a:t>
            </a:r>
            <a:r>
              <a:rPr lang="en-US" sz="2400" dirty="0" smtClean="0">
                <a:solidFill>
                  <a:schemeClr val="tx1"/>
                </a:solidFill>
              </a:rPr>
              <a:t>, the </a:t>
            </a:r>
            <a:r>
              <a:rPr lang="en-US" sz="2400" b="1" dirty="0" smtClean="0">
                <a:solidFill>
                  <a:srgbClr val="7030A0"/>
                </a:solidFill>
              </a:rPr>
              <a:t>length</a:t>
            </a:r>
            <a:r>
              <a:rPr lang="en-US" sz="2400" dirty="0" smtClean="0">
                <a:solidFill>
                  <a:schemeClr val="tx1"/>
                </a:solidFill>
              </a:rPr>
              <a:t> property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size of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array of references </a:t>
            </a:r>
            <a:r>
              <a:rPr lang="en-US" sz="2400" dirty="0" smtClean="0">
                <a:solidFill>
                  <a:schemeClr val="tx1"/>
                </a:solidFill>
              </a:rPr>
              <a:t>i.e. the </a:t>
            </a:r>
            <a:r>
              <a:rPr lang="en-US" sz="2400" b="1" dirty="0" smtClean="0">
                <a:solidFill>
                  <a:schemeClr val="accent1"/>
                </a:solidFill>
              </a:rPr>
              <a:t>row size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={ {10,20,30},{40,50,60}};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[0][0].length);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Error!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</a:rPr>
              <a:t> property </a:t>
            </a:r>
            <a:r>
              <a:rPr lang="en-US" sz="2400" b="1" dirty="0" smtClean="0">
                <a:solidFill>
                  <a:srgbClr val="7030A0"/>
                </a:solidFill>
              </a:rPr>
              <a:t>length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not available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</a:rPr>
              <a:t>primitive values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[0][0] </a:t>
            </a:r>
            <a:r>
              <a:rPr lang="en-US" sz="2400" dirty="0" smtClean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rgbClr val="00B050"/>
                </a:solidFill>
              </a:rPr>
              <a:t>primitive value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Anonymous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Anonymous arrays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 is an </a:t>
            </a:r>
            <a:r>
              <a:rPr lang="en-IN" sz="2400" b="1" dirty="0" smtClean="0">
                <a:solidFill>
                  <a:schemeClr val="accent1"/>
                </a:solidFill>
              </a:rPr>
              <a:t>Array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without any name 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purpose</a:t>
            </a:r>
            <a:r>
              <a:rPr lang="en-IN" sz="2400" dirty="0" smtClean="0"/>
              <a:t>  of </a:t>
            </a:r>
            <a:r>
              <a:rPr lang="en-IN" sz="2400" b="1" dirty="0" smtClean="0">
                <a:solidFill>
                  <a:srgbClr val="C00000"/>
                </a:solidFill>
              </a:rPr>
              <a:t>using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7030A0"/>
                </a:solidFill>
              </a:rPr>
              <a:t>Anonymous array </a:t>
            </a:r>
            <a:r>
              <a:rPr lang="en-IN" sz="2400" dirty="0" smtClean="0"/>
              <a:t>is to just </a:t>
            </a:r>
            <a:r>
              <a:rPr lang="en-IN" sz="2400" b="1" dirty="0" smtClean="0">
                <a:solidFill>
                  <a:srgbClr val="002060"/>
                </a:solidFill>
              </a:rPr>
              <a:t>create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initialize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1"/>
                </a:solidFill>
              </a:rPr>
              <a:t>use it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Since</a:t>
            </a:r>
            <a:r>
              <a:rPr lang="en-IN" sz="2400" dirty="0" smtClean="0"/>
              <a:t> it </a:t>
            </a:r>
            <a:r>
              <a:rPr lang="en-IN" sz="2400" b="1" dirty="0" smtClean="0">
                <a:solidFill>
                  <a:srgbClr val="00B050"/>
                </a:solidFill>
              </a:rPr>
              <a:t>doesn't has any name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chemeClr val="accent1"/>
                </a:solidFill>
              </a:rPr>
              <a:t>can not reuse it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Using Anonymous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anonymous </a:t>
            </a:r>
            <a:r>
              <a:rPr lang="en-IN" sz="2400" b="1" dirty="0" err="1" smtClean="0">
                <a:solidFill>
                  <a:srgbClr val="0070C0"/>
                </a:solidFill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</a:rPr>
              <a:t> array</a:t>
            </a:r>
            <a:r>
              <a:rPr lang="en-IN" sz="2400" dirty="0" smtClean="0"/>
              <a:t> :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new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{ 1, 2, 3, 4};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anonymous String array</a:t>
            </a:r>
            <a:r>
              <a:rPr lang="en-IN" sz="2400" dirty="0" smtClean="0">
                <a:solidFill>
                  <a:srgbClr val="0070C0"/>
                </a:solidFill>
              </a:rPr>
              <a:t> 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new String[] {"one", "two", "three"};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anonymous char array</a:t>
            </a:r>
            <a:r>
              <a:rPr lang="en-IN" sz="2400" dirty="0" smtClean="0"/>
              <a:t> : 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new char[] {'a', 'b', 'c');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Using Anonymous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class Sample 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 public static void main(String[]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 {       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 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("first total of numbers: " + sum(new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[]{ 1, 2,3,4}));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 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 public static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sum(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 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total = 0;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  for(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      total = total +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  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     return total;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    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18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/>
              <a:t>1. What lines will compile without errors? (Choose all that apply.)</a:t>
            </a:r>
          </a:p>
          <a:p>
            <a:pPr>
              <a:buNone/>
            </a:pPr>
            <a:r>
              <a:rPr lang="en-IN" sz="1600" dirty="0" smtClean="0"/>
              <a:t>A.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 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Object();</a:t>
            </a:r>
          </a:p>
          <a:p>
            <a:pPr>
              <a:buNone/>
            </a:pPr>
            <a:r>
              <a:rPr lang="en-IN" sz="1600" dirty="0" smtClean="0"/>
              <a:t>B.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Object();</a:t>
            </a:r>
          </a:p>
          <a:p>
            <a:pPr>
              <a:buNone/>
            </a:pPr>
            <a:r>
              <a:rPr lang="en-IN" sz="1600" dirty="0" smtClean="0"/>
              <a:t>C.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new Object();</a:t>
            </a:r>
          </a:p>
          <a:p>
            <a:pPr>
              <a:buNone/>
            </a:pPr>
            <a:r>
              <a:rPr lang="en-IN" sz="1600" dirty="0" smtClean="0"/>
              <a:t>D.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Object[];</a:t>
            </a:r>
          </a:p>
          <a:p>
            <a:pPr>
              <a:buNone/>
            </a:pPr>
            <a:r>
              <a:rPr lang="en-IN" sz="1600" dirty="0" smtClean="0"/>
              <a:t>E.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Object[3]();</a:t>
            </a:r>
          </a:p>
          <a:p>
            <a:pPr>
              <a:buNone/>
            </a:pPr>
            <a:r>
              <a:rPr lang="en-IN" sz="1600" dirty="0" smtClean="0"/>
              <a:t>F.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Object[7];</a:t>
            </a:r>
          </a:p>
          <a:p>
            <a:pPr>
              <a:buNone/>
            </a:pPr>
            <a:r>
              <a:rPr lang="en-IN" sz="1600" dirty="0" smtClean="0"/>
              <a:t>G.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new Object[];</a:t>
            </a:r>
          </a:p>
          <a:p>
            <a:pPr>
              <a:buNone/>
            </a:pPr>
            <a:r>
              <a:rPr lang="en-IN" sz="1600" dirty="0" smtClean="0"/>
              <a:t>H.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new Object[3]();</a:t>
            </a:r>
          </a:p>
          <a:p>
            <a:pPr>
              <a:buNone/>
            </a:pPr>
            <a:r>
              <a:rPr lang="en-IN" sz="1600" dirty="0" smtClean="0"/>
              <a:t>I.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new Object[7];</a:t>
            </a:r>
          </a:p>
          <a:p>
            <a:pPr>
              <a:buNone/>
            </a:pPr>
            <a:r>
              <a:rPr lang="en-IN" sz="1600" dirty="0" smtClean="0"/>
              <a:t>J.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Object[8]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Object[];</a:t>
            </a:r>
          </a:p>
          <a:p>
            <a:pPr>
              <a:buNone/>
            </a:pPr>
            <a:r>
              <a:rPr lang="en-IN" sz="1600" dirty="0" smtClean="0"/>
              <a:t>K.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Object[3]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Object[3]();</a:t>
            </a:r>
          </a:p>
          <a:p>
            <a:pPr>
              <a:buNone/>
            </a:pPr>
            <a:r>
              <a:rPr lang="en-IN" sz="1600" dirty="0" smtClean="0"/>
              <a:t>L.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Object[7]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= new Object[7];</a:t>
            </a:r>
          </a:p>
          <a:p>
            <a:pPr>
              <a:buNone/>
            </a:pPr>
            <a:r>
              <a:rPr lang="en-IN" sz="1600" dirty="0" smtClean="0"/>
              <a:t>M.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new {new Object(), new Object()};</a:t>
            </a:r>
          </a:p>
          <a:p>
            <a:pPr>
              <a:buNone/>
            </a:pPr>
            <a:r>
              <a:rPr lang="en-IN" sz="1600" dirty="0" smtClean="0"/>
              <a:t>N.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{new Object(), new Object()};</a:t>
            </a:r>
          </a:p>
          <a:p>
            <a:pPr>
              <a:buNone/>
            </a:pPr>
            <a:r>
              <a:rPr lang="en-IN" sz="1600" dirty="0" smtClean="0"/>
              <a:t>O.   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[] = {new Object[1], new Object[2]};</a:t>
            </a:r>
          </a:p>
          <a:p>
            <a:pPr>
              <a:buFontTx/>
              <a:buNone/>
            </a:pPr>
            <a:r>
              <a:rPr lang="en-US" sz="16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A,F,I,N,O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2.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code segment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IN" sz="2400" dirty="0" smtClean="0"/>
              <a:t>A.   </a:t>
            </a:r>
            <a:r>
              <a:rPr lang="en-IN" sz="2400" b="1" dirty="0" smtClean="0">
                <a:solidFill>
                  <a:srgbClr val="0070C0"/>
                </a:solidFill>
              </a:rPr>
              <a:t>One Two Three</a:t>
            </a:r>
          </a:p>
          <a:p>
            <a:pPr>
              <a:buNone/>
            </a:pPr>
            <a:r>
              <a:rPr lang="en-IN" sz="2400" dirty="0" smtClean="0"/>
              <a:t>B.   </a:t>
            </a:r>
            <a:r>
              <a:rPr lang="en-IN" sz="2400" b="1" dirty="0" smtClean="0">
                <a:solidFill>
                  <a:srgbClr val="00B050"/>
                </a:solidFill>
              </a:rPr>
              <a:t>Three Two One</a:t>
            </a:r>
          </a:p>
          <a:p>
            <a:pPr>
              <a:buNone/>
            </a:pPr>
            <a:r>
              <a:rPr lang="en-IN" sz="2400" dirty="0" smtClean="0"/>
              <a:t>C.  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 compile time error will be generated.</a:t>
            </a:r>
          </a:p>
          <a:p>
            <a:pPr>
              <a:buNone/>
            </a:pPr>
            <a:r>
              <a:rPr lang="en-IN" sz="2400" dirty="0" smtClean="0"/>
              <a:t>D.   </a:t>
            </a:r>
            <a:r>
              <a:rPr lang="en-IN" sz="2400" b="1" dirty="0" smtClean="0">
                <a:solidFill>
                  <a:srgbClr val="7030A0"/>
                </a:solidFill>
              </a:rPr>
              <a:t>A runtime exception will be thrown</a:t>
            </a:r>
            <a:r>
              <a:rPr lang="en-IN" sz="2400" dirty="0" smtClean="0"/>
              <a:t>.</a:t>
            </a:r>
          </a:p>
          <a:p>
            <a:pPr>
              <a:buFontTx/>
              <a:buNone/>
            </a:pPr>
            <a:r>
              <a:rPr lang="en-US" sz="28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D</a:t>
            </a: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00306"/>
            <a:ext cx="8070752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3.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code segment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IN" sz="2400" dirty="0" smtClean="0"/>
              <a:t>A.   </a:t>
            </a:r>
            <a:r>
              <a:rPr lang="en-IN" sz="2400" b="1" dirty="0" smtClean="0">
                <a:solidFill>
                  <a:srgbClr val="0070C0"/>
                </a:solidFill>
              </a:rPr>
              <a:t>One Two Three</a:t>
            </a:r>
          </a:p>
          <a:p>
            <a:pPr>
              <a:buNone/>
            </a:pPr>
            <a:r>
              <a:rPr lang="en-IN" sz="2400" dirty="0" smtClean="0"/>
              <a:t>B.   </a:t>
            </a:r>
            <a:r>
              <a:rPr lang="en-IN" sz="2400" b="1" dirty="0" smtClean="0">
                <a:solidFill>
                  <a:srgbClr val="00B050"/>
                </a:solidFill>
              </a:rPr>
              <a:t>Three Two One</a:t>
            </a:r>
          </a:p>
          <a:p>
            <a:pPr>
              <a:buNone/>
            </a:pPr>
            <a:r>
              <a:rPr lang="en-IN" sz="2400" dirty="0" smtClean="0"/>
              <a:t>C.  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 compile time error will be generated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 smtClean="0"/>
              <a:t>D.   </a:t>
            </a:r>
            <a:r>
              <a:rPr lang="en-IN" sz="2400" b="1" dirty="0" smtClean="0">
                <a:solidFill>
                  <a:srgbClr val="7030A0"/>
                </a:solidFill>
              </a:rPr>
              <a:t>A runtime exception will be thrown</a:t>
            </a:r>
            <a:r>
              <a:rPr lang="en-IN" sz="2400" dirty="0" smtClean="0"/>
              <a:t>.</a:t>
            </a:r>
          </a:p>
          <a:p>
            <a:pPr>
              <a:buFontTx/>
              <a:buNone/>
            </a:pPr>
            <a:r>
              <a:rPr lang="en-US" sz="28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428868"/>
            <a:ext cx="807249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4.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code segment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IN" sz="2400" dirty="0" smtClean="0"/>
              <a:t>A.  </a:t>
            </a:r>
            <a:r>
              <a:rPr lang="en-IN" sz="2400" b="1" dirty="0" smtClean="0">
                <a:solidFill>
                  <a:srgbClr val="0070C0"/>
                </a:solidFill>
              </a:rPr>
              <a:t> Length: 4</a:t>
            </a:r>
          </a:p>
          <a:p>
            <a:pPr>
              <a:buNone/>
            </a:pPr>
            <a:r>
              <a:rPr lang="en-IN" sz="2400" dirty="0" smtClean="0"/>
              <a:t>B.   </a:t>
            </a:r>
            <a:r>
              <a:rPr lang="en-IN" sz="2400" b="1" dirty="0" smtClean="0">
                <a:solidFill>
                  <a:srgbClr val="00B050"/>
                </a:solidFill>
              </a:rPr>
              <a:t>Length: 5</a:t>
            </a:r>
          </a:p>
          <a:p>
            <a:pPr>
              <a:buNone/>
            </a:pPr>
            <a:r>
              <a:rPr lang="en-IN" sz="2400" dirty="0" smtClean="0"/>
              <a:t>C. 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Length: 100</a:t>
            </a:r>
          </a:p>
          <a:p>
            <a:pPr>
              <a:buNone/>
            </a:pPr>
            <a:r>
              <a:rPr lang="en-IN" sz="2400" dirty="0" smtClean="0"/>
              <a:t>D.   </a:t>
            </a:r>
            <a:r>
              <a:rPr lang="en-IN" sz="2400" b="1" dirty="0" smtClean="0">
                <a:solidFill>
                  <a:schemeClr val="accent1"/>
                </a:solidFill>
              </a:rPr>
              <a:t>A compile time error will be generated.</a:t>
            </a:r>
          </a:p>
          <a:p>
            <a:pPr>
              <a:buNone/>
            </a:pPr>
            <a:r>
              <a:rPr lang="en-IN" sz="2400" dirty="0" smtClean="0"/>
              <a:t>E.   </a:t>
            </a:r>
            <a:r>
              <a:rPr lang="en-IN" sz="2400" b="1" dirty="0" smtClean="0">
                <a:solidFill>
                  <a:srgbClr val="7030A0"/>
                </a:solidFill>
              </a:rPr>
              <a:t>A runtime exception will be thrown.</a:t>
            </a:r>
          </a:p>
          <a:p>
            <a:pPr>
              <a:buFontTx/>
              <a:buNone/>
            </a:pPr>
            <a:r>
              <a:rPr lang="en-US" sz="28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428868"/>
            <a:ext cx="8072494" cy="581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5. </a:t>
            </a:r>
            <a:r>
              <a:rPr lang="en-IN" sz="2400" dirty="0" smtClean="0"/>
              <a:t> </a:t>
            </a:r>
            <a:r>
              <a:rPr lang="en-IN" sz="2400" b="1" dirty="0" smtClean="0"/>
              <a:t>What line </a:t>
            </a:r>
            <a:r>
              <a:rPr lang="en-IN" sz="2400" b="1" i="1" dirty="0" smtClean="0"/>
              <a:t>will</a:t>
            </a:r>
            <a:r>
              <a:rPr lang="en-IN" sz="2400" b="1" dirty="0" smtClean="0"/>
              <a:t> produce a compiler error?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A.   </a:t>
            </a:r>
            <a:r>
              <a:rPr lang="en-IN" sz="2400" b="1" dirty="0" smtClean="0">
                <a:solidFill>
                  <a:srgbClr val="0070C0"/>
                </a:solidFill>
              </a:rPr>
              <a:t>double[][] numbers;</a:t>
            </a:r>
          </a:p>
          <a:p>
            <a:pPr>
              <a:buNone/>
            </a:pPr>
            <a:r>
              <a:rPr lang="en-IN" sz="2400" dirty="0" smtClean="0"/>
              <a:t>B.  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double[][][] numbers;</a:t>
            </a:r>
          </a:p>
          <a:p>
            <a:pPr>
              <a:buNone/>
            </a:pPr>
            <a:r>
              <a:rPr lang="en-IN" sz="2400" dirty="0" smtClean="0"/>
              <a:t>C.   </a:t>
            </a:r>
            <a:r>
              <a:rPr lang="en-IN" sz="2400" b="1" dirty="0" smtClean="0">
                <a:solidFill>
                  <a:srgbClr val="00B050"/>
                </a:solidFill>
              </a:rPr>
              <a:t>double[][] numbers = {{1,2,3},{7,8,9},{4,5,6}};</a:t>
            </a:r>
          </a:p>
          <a:p>
            <a:pPr>
              <a:buNone/>
            </a:pPr>
            <a:r>
              <a:rPr lang="en-IN" sz="2400" dirty="0" smtClean="0"/>
              <a:t>D.   </a:t>
            </a:r>
            <a:r>
              <a:rPr lang="en-IN" sz="2400" b="1" dirty="0" smtClean="0">
                <a:solidFill>
                  <a:srgbClr val="002060"/>
                </a:solidFill>
              </a:rPr>
              <a:t>double[][] numbers = {{1,2,3},{7,8},{4,5,6,9}};</a:t>
            </a:r>
          </a:p>
          <a:p>
            <a:pPr>
              <a:buNone/>
            </a:pPr>
            <a:r>
              <a:rPr lang="en-IN" sz="2400" dirty="0" smtClean="0"/>
              <a:t>E.   </a:t>
            </a:r>
            <a:r>
              <a:rPr lang="en-IN" sz="2400" b="1" dirty="0" smtClean="0">
                <a:solidFill>
                  <a:srgbClr val="C00000"/>
                </a:solidFill>
              </a:rPr>
              <a:t>double[][][] numbers = new double[7][][];</a:t>
            </a:r>
          </a:p>
          <a:p>
            <a:pPr>
              <a:buNone/>
            </a:pPr>
            <a:r>
              <a:rPr lang="en-IN" sz="2400" dirty="0" smtClean="0"/>
              <a:t>F.   </a:t>
            </a:r>
            <a:r>
              <a:rPr lang="en-IN" sz="2400" b="1" dirty="0" smtClean="0">
                <a:solidFill>
                  <a:srgbClr val="7030A0"/>
                </a:solidFill>
              </a:rPr>
              <a:t>double[][][] numbers = new double[][][];</a:t>
            </a:r>
          </a:p>
          <a:p>
            <a:pPr>
              <a:buNone/>
            </a:pPr>
            <a:r>
              <a:rPr lang="en-IN" sz="2400" dirty="0" smtClean="0"/>
              <a:t>G.   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double[][][] numbers = new double[7][3][2];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</a:t>
            </a: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2.  </a:t>
            </a:r>
            <a:r>
              <a:rPr lang="en-US" sz="2400" b="1" u="sng" dirty="0" smtClean="0">
                <a:solidFill>
                  <a:srgbClr val="002060"/>
                </a:solidFill>
              </a:rPr>
              <a:t>Using </a:t>
            </a:r>
            <a:r>
              <a:rPr lang="en-US" sz="2400" b="1" u="sng" dirty="0" err="1" smtClean="0">
                <a:solidFill>
                  <a:srgbClr val="002060"/>
                </a:solidFill>
              </a:rPr>
              <a:t>Initializer</a:t>
            </a:r>
            <a:r>
              <a:rPr lang="en-US" sz="2400" b="1" u="sng" dirty="0" smtClean="0">
                <a:solidFill>
                  <a:srgbClr val="002060"/>
                </a:solidFill>
              </a:rPr>
              <a:t> List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An </a:t>
            </a:r>
            <a:r>
              <a:rPr lang="en-US" sz="2400" b="1" dirty="0" err="1" smtClean="0">
                <a:solidFill>
                  <a:srgbClr val="0070C0"/>
                </a:solidFill>
              </a:rPr>
              <a:t>initializer</a:t>
            </a:r>
            <a:r>
              <a:rPr lang="en-US" sz="2400" b="1" dirty="0" smtClean="0">
                <a:solidFill>
                  <a:srgbClr val="0070C0"/>
                </a:solidFill>
              </a:rPr>
              <a:t> list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7030A0"/>
                </a:solidFill>
              </a:rPr>
              <a:t>used to instantiate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fill an array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2060"/>
                </a:solidFill>
              </a:rPr>
              <a:t>one step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values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70C0"/>
                </a:solidFill>
              </a:rPr>
              <a:t>delimited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00B050"/>
                </a:solidFill>
              </a:rPr>
              <a:t>braces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separated by commas</a:t>
            </a:r>
          </a:p>
          <a:p>
            <a:pPr>
              <a:spcBef>
                <a:spcPct val="70000"/>
              </a:spcBef>
            </a:pPr>
            <a:r>
              <a:rPr lang="en-US" sz="2400" b="1" u="sng" dirty="0" smtClean="0">
                <a:solidFill>
                  <a:srgbClr val="002060"/>
                </a:solidFill>
              </a:rPr>
              <a:t>Examples: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71538" y="4572008"/>
            <a:ext cx="495116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]{10,20,30,40,50};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71538" y="5357826"/>
            <a:ext cx="595195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char[]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vowels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]{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'A',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‘E', ‘I', ‘O', ’U'};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372112" y="3500438"/>
            <a:ext cx="3700482" cy="1143008"/>
          </a:xfrm>
          <a:prstGeom prst="wedgeRoundRectCallout">
            <a:avLst>
              <a:gd name="adj1" fmla="val -99337"/>
              <a:gd name="adj2" fmla="val 53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 smtClean="0"/>
              <a:t>Size is not allowed to be mentioned</a:t>
            </a:r>
          </a:p>
          <a:p>
            <a:pPr marL="342900" indent="-342900" algn="ctr"/>
            <a:r>
              <a:rPr lang="en-US" b="1" dirty="0" smtClean="0"/>
              <a:t>2. Size is determined by number of elements in the list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6. 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value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variable sum</a:t>
            </a:r>
            <a:r>
              <a:rPr lang="en-IN" sz="2400" dirty="0" smtClean="0"/>
              <a:t> at the </a:t>
            </a:r>
            <a:r>
              <a:rPr lang="en-IN" sz="2400" b="1" dirty="0" smtClean="0">
                <a:solidFill>
                  <a:srgbClr val="002060"/>
                </a:solidFill>
              </a:rPr>
              <a:t>end </a:t>
            </a:r>
            <a:r>
              <a:rPr lang="en-IN" sz="2400" dirty="0" smtClean="0"/>
              <a:t>of this </a:t>
            </a:r>
            <a:r>
              <a:rPr lang="en-IN" sz="2400" b="1" dirty="0" smtClean="0">
                <a:solidFill>
                  <a:srgbClr val="C00000"/>
                </a:solidFill>
              </a:rPr>
              <a:t>code segment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643182"/>
            <a:ext cx="4857784" cy="2357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7230" y="2018308"/>
            <a:ext cx="3856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A.  </a:t>
            </a:r>
            <a:r>
              <a:rPr lang="en-IN" b="1" dirty="0" smtClean="0">
                <a:solidFill>
                  <a:srgbClr val="0070C0"/>
                </a:solidFill>
              </a:rPr>
              <a:t> 0</a:t>
            </a:r>
          </a:p>
          <a:p>
            <a:r>
              <a:rPr lang="en-IN" dirty="0" smtClean="0"/>
              <a:t>B.  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r>
              <a:rPr lang="en-IN" dirty="0" smtClean="0"/>
              <a:t>C.   </a:t>
            </a:r>
            <a:r>
              <a:rPr lang="en-IN" b="1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IN" dirty="0" smtClean="0"/>
              <a:t>D.   </a:t>
            </a:r>
            <a:r>
              <a:rPr lang="en-IN" b="1" dirty="0" smtClean="0">
                <a:solidFill>
                  <a:srgbClr val="7030A0"/>
                </a:solidFill>
              </a:rPr>
              <a:t>15</a:t>
            </a:r>
          </a:p>
          <a:p>
            <a:r>
              <a:rPr lang="en-IN" dirty="0" smtClean="0"/>
              <a:t>E.   </a:t>
            </a:r>
            <a:r>
              <a:rPr lang="en-IN" b="1" dirty="0" smtClean="0">
                <a:solidFill>
                  <a:srgbClr val="002060"/>
                </a:solidFill>
              </a:rPr>
              <a:t>20</a:t>
            </a:r>
          </a:p>
          <a:p>
            <a:r>
              <a:rPr lang="en-IN" dirty="0" smtClean="0"/>
              <a:t>F.   </a:t>
            </a:r>
            <a:r>
              <a:rPr lang="en-IN" b="1" dirty="0" smtClean="0">
                <a:solidFill>
                  <a:schemeClr val="accent1"/>
                </a:solidFill>
              </a:rPr>
              <a:t>25</a:t>
            </a:r>
          </a:p>
          <a:p>
            <a:r>
              <a:rPr lang="en-IN" dirty="0" smtClean="0"/>
              <a:t>G.  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</a:p>
          <a:p>
            <a:r>
              <a:rPr lang="en-IN" dirty="0" smtClean="0"/>
              <a:t>H.   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</a:p>
          <a:p>
            <a:r>
              <a:rPr lang="en-IN" dirty="0" smtClean="0"/>
              <a:t>I.     </a:t>
            </a:r>
            <a:r>
              <a:rPr lang="en-IN" dirty="0" smtClean="0">
                <a:solidFill>
                  <a:srgbClr val="0070C0"/>
                </a:solidFill>
              </a:rPr>
              <a:t>40</a:t>
            </a:r>
          </a:p>
          <a:p>
            <a:r>
              <a:rPr lang="en-IN" dirty="0" smtClean="0"/>
              <a:t>J.   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45</a:t>
            </a:r>
          </a:p>
          <a:p>
            <a:r>
              <a:rPr lang="en-IN" dirty="0" smtClean="0"/>
              <a:t>K.  </a:t>
            </a:r>
            <a:r>
              <a:rPr lang="en-IN" b="1" dirty="0" smtClean="0">
                <a:solidFill>
                  <a:srgbClr val="002060"/>
                </a:solidFill>
              </a:rPr>
              <a:t>  50</a:t>
            </a:r>
          </a:p>
          <a:p>
            <a:r>
              <a:rPr lang="en-IN" dirty="0" smtClean="0"/>
              <a:t>L.   </a:t>
            </a:r>
            <a:r>
              <a:rPr lang="en-IN" b="1" dirty="0" smtClean="0">
                <a:solidFill>
                  <a:schemeClr val="accent1"/>
                </a:solidFill>
              </a:rPr>
              <a:t>It will generate a compiler error.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7.  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 segment </a:t>
            </a:r>
            <a:r>
              <a:rPr lang="en-IN" sz="2400" dirty="0" smtClean="0"/>
              <a:t>is valid.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false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643182"/>
            <a:ext cx="4929222" cy="10715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00050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sz="2400" dirty="0" smtClean="0"/>
              <a:t>A.   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</a:p>
          <a:p>
            <a:pPr>
              <a:buNone/>
            </a:pPr>
            <a:r>
              <a:rPr lang="en-IN" sz="2400" dirty="0" smtClean="0"/>
              <a:t>B.  </a:t>
            </a:r>
            <a:r>
              <a:rPr lang="en-IN" sz="2400" dirty="0" smtClean="0">
                <a:solidFill>
                  <a:srgbClr val="7030A0"/>
                </a:solidFill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</a:t>
            </a:r>
            <a:r>
              <a:rPr lang="en-US" sz="2400" dirty="0" smtClean="0"/>
              <a:t>: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8.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anonymous array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A. </a:t>
            </a:r>
            <a:r>
              <a:rPr lang="en-IN" sz="2400" b="1" dirty="0" smtClean="0">
                <a:solidFill>
                  <a:srgbClr val="0070C0"/>
                </a:solidFill>
              </a:rPr>
              <a:t>An array that does not name its object reference</a:t>
            </a:r>
          </a:p>
          <a:p>
            <a:pPr>
              <a:buNone/>
            </a:pPr>
            <a:r>
              <a:rPr lang="en-IN" sz="2400" dirty="0" smtClean="0"/>
              <a:t>B. </a:t>
            </a:r>
            <a:r>
              <a:rPr lang="en-IN" sz="2400" b="1" dirty="0" smtClean="0">
                <a:solidFill>
                  <a:srgbClr val="002060"/>
                </a:solidFill>
              </a:rPr>
              <a:t>An array that does not name its type</a:t>
            </a:r>
          </a:p>
          <a:p>
            <a:pPr>
              <a:buNone/>
            </a:pPr>
            <a:r>
              <a:rPr lang="en-IN" sz="2400" dirty="0" smtClean="0"/>
              <a:t>C.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 way to declare and initialize an array at the same time</a:t>
            </a:r>
          </a:p>
          <a:p>
            <a:pPr>
              <a:buNone/>
            </a:pPr>
            <a:r>
              <a:rPr lang="en-IN" sz="2400" dirty="0" smtClean="0"/>
              <a:t>D. </a:t>
            </a:r>
            <a:r>
              <a:rPr lang="en-IN" sz="2400" b="1" dirty="0" smtClean="0">
                <a:solidFill>
                  <a:srgbClr val="00B050"/>
                </a:solidFill>
              </a:rPr>
              <a:t>A way to initialize arrays without a loop</a:t>
            </a:r>
          </a:p>
          <a:p>
            <a:pPr>
              <a:buNone/>
            </a:pPr>
            <a:endParaRPr lang="en-IN" sz="2400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9.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array declaration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legal</a:t>
            </a:r>
            <a:r>
              <a:rPr lang="en-IN" sz="2400" dirty="0" smtClean="0"/>
              <a:t>?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A.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rgbClr val="0070C0"/>
                </a:solidFill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</a:rPr>
              <a:t>[][] scores = new </a:t>
            </a:r>
            <a:r>
              <a:rPr lang="en-IN" sz="2400" b="1" dirty="0" err="1" smtClean="0">
                <a:solidFill>
                  <a:srgbClr val="0070C0"/>
                </a:solidFill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</a:rPr>
              <a:t>[5][];</a:t>
            </a:r>
          </a:p>
          <a:p>
            <a:pPr>
              <a:buNone/>
            </a:pPr>
            <a:r>
              <a:rPr lang="en-IN" sz="2400" b="1" dirty="0" smtClean="0"/>
              <a:t>B.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Object [][][] cubbies = new Object[3][0][5];</a:t>
            </a:r>
          </a:p>
          <a:p>
            <a:pPr>
              <a:buNone/>
            </a:pPr>
            <a:r>
              <a:rPr lang="en-IN" sz="2400" b="1" dirty="0" smtClean="0"/>
              <a:t>C.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String beans[] = new beans[6];</a:t>
            </a:r>
          </a:p>
          <a:p>
            <a:pPr>
              <a:buNone/>
            </a:pPr>
            <a:r>
              <a:rPr lang="en-IN" sz="2400" b="1" dirty="0" smtClean="0"/>
              <a:t>D.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rgbClr val="002060"/>
                </a:solidFill>
              </a:rPr>
              <a:t>java.util.Date</a:t>
            </a:r>
            <a:r>
              <a:rPr lang="en-IN" sz="2400" b="1" dirty="0" smtClean="0">
                <a:solidFill>
                  <a:srgbClr val="002060"/>
                </a:solidFill>
              </a:rPr>
              <a:t>[] dates[] = new </a:t>
            </a:r>
            <a:r>
              <a:rPr lang="en-IN" sz="2400" b="1" dirty="0" err="1" smtClean="0">
                <a:solidFill>
                  <a:srgbClr val="002060"/>
                </a:solidFill>
              </a:rPr>
              <a:t>java.util.Date</a:t>
            </a:r>
            <a:r>
              <a:rPr lang="en-IN" sz="2400" b="1" dirty="0" smtClean="0">
                <a:solidFill>
                  <a:srgbClr val="002060"/>
                </a:solidFill>
              </a:rPr>
              <a:t>[2][];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/>
              <a:t>10.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references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first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last</a:t>
            </a:r>
            <a:r>
              <a:rPr lang="en-IN" sz="2400" dirty="0" smtClean="0"/>
              <a:t> element in a </a:t>
            </a:r>
            <a:r>
              <a:rPr lang="en-IN" sz="2400" b="1" dirty="0" smtClean="0">
                <a:solidFill>
                  <a:srgbClr val="00B050"/>
                </a:solidFill>
              </a:rPr>
              <a:t>non-empty array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</a:t>
            </a:r>
            <a:r>
              <a:rPr lang="en-IN" sz="2400" b="1" dirty="0" smtClean="0">
                <a:solidFill>
                  <a:srgbClr val="0070C0"/>
                </a:solidFill>
              </a:rPr>
              <a:t>trains[0] and trains[</a:t>
            </a:r>
            <a:r>
              <a:rPr lang="en-IN" sz="2400" b="1" dirty="0" err="1" smtClean="0">
                <a:solidFill>
                  <a:srgbClr val="0070C0"/>
                </a:solidFill>
              </a:rPr>
              <a:t>trains.length</a:t>
            </a:r>
            <a:r>
              <a:rPr lang="en-IN" sz="2400" b="1" dirty="0" smtClean="0">
                <a:solidFill>
                  <a:srgbClr val="0070C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dirty="0" smtClean="0"/>
              <a:t>B. </a:t>
            </a:r>
            <a:r>
              <a:rPr lang="en-IN" sz="2400" b="1" dirty="0" smtClean="0">
                <a:solidFill>
                  <a:srgbClr val="7030A0"/>
                </a:solidFill>
              </a:rPr>
              <a:t>trains[0] and trains[</a:t>
            </a:r>
            <a:r>
              <a:rPr lang="en-IN" sz="2400" b="1" dirty="0" err="1" smtClean="0">
                <a:solidFill>
                  <a:srgbClr val="7030A0"/>
                </a:solidFill>
              </a:rPr>
              <a:t>trains.length</a:t>
            </a:r>
            <a:r>
              <a:rPr lang="en-IN" sz="2400" b="1" dirty="0" smtClean="0">
                <a:solidFill>
                  <a:srgbClr val="7030A0"/>
                </a:solidFill>
              </a:rPr>
              <a:t> - 1]</a:t>
            </a:r>
          </a:p>
          <a:p>
            <a:pPr fontAlgn="base">
              <a:buNone/>
            </a:pPr>
            <a:r>
              <a:rPr lang="en-IN" sz="2400" dirty="0" smtClean="0"/>
              <a:t>C.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trains[1] and trains[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trains.length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dirty="0" smtClean="0"/>
              <a:t>D. </a:t>
            </a:r>
            <a:r>
              <a:rPr lang="en-IN" sz="2400" b="1" dirty="0" smtClean="0">
                <a:solidFill>
                  <a:srgbClr val="00B050"/>
                </a:solidFill>
              </a:rPr>
              <a:t>trains[1] and trains[</a:t>
            </a:r>
            <a:r>
              <a:rPr lang="en-IN" sz="2400" b="1" dirty="0" err="1" smtClean="0">
                <a:solidFill>
                  <a:srgbClr val="00B050"/>
                </a:solidFill>
              </a:rPr>
              <a:t>trains.length</a:t>
            </a:r>
            <a:r>
              <a:rPr lang="en-IN" sz="2400" b="1" dirty="0" smtClean="0">
                <a:solidFill>
                  <a:srgbClr val="00B050"/>
                </a:solidFill>
              </a:rPr>
              <a:t> - 1]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/>
              <a:t>11. </a:t>
            </a:r>
            <a:r>
              <a:rPr lang="en-IN" sz="2400" b="1" dirty="0" smtClean="0">
                <a:solidFill>
                  <a:srgbClr val="0070C0"/>
                </a:solidFill>
              </a:rPr>
              <a:t>What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 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[]{};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</a:t>
            </a:r>
            <a:r>
              <a:rPr lang="en-IN" sz="2400" b="1" dirty="0" smtClean="0">
                <a:solidFill>
                  <a:srgbClr val="0070C0"/>
                </a:solidFill>
              </a:rPr>
              <a:t>Compile Time Error</a:t>
            </a:r>
          </a:p>
          <a:p>
            <a:pPr fontAlgn="base">
              <a:buNone/>
            </a:pPr>
            <a:r>
              <a:rPr lang="en-IN" sz="2400" dirty="0" smtClean="0"/>
              <a:t>B.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</a:p>
          <a:p>
            <a:pPr fontAlgn="base">
              <a:buNone/>
            </a:pPr>
            <a:r>
              <a:rPr lang="en-IN" sz="2400" dirty="0" smtClean="0"/>
              <a:t>C. </a:t>
            </a:r>
            <a:r>
              <a:rPr lang="en-IN" sz="2400" b="1" dirty="0" smtClean="0">
                <a:solidFill>
                  <a:srgbClr val="00B050"/>
                </a:solidFill>
              </a:rPr>
              <a:t>Exception</a:t>
            </a:r>
          </a:p>
          <a:p>
            <a:pPr fontAlgn="base">
              <a:buNone/>
            </a:pPr>
            <a:r>
              <a:rPr lang="en-IN" sz="2400" dirty="0" smtClean="0"/>
              <a:t>D.</a:t>
            </a:r>
            <a:r>
              <a:rPr lang="en-IN" sz="2400" b="1" dirty="0" smtClean="0">
                <a:solidFill>
                  <a:srgbClr val="00206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200" b="1" dirty="0" smtClean="0"/>
              <a:t>12. </a:t>
            </a:r>
            <a:r>
              <a:rPr lang="en-IN" sz="2200" b="1" dirty="0" smtClean="0">
                <a:solidFill>
                  <a:srgbClr val="0070C0"/>
                </a:solidFill>
              </a:rPr>
              <a:t>What</a:t>
            </a:r>
            <a:r>
              <a:rPr lang="en-IN" sz="2200" dirty="0" smtClean="0"/>
              <a:t> is the </a:t>
            </a:r>
            <a:r>
              <a:rPr lang="en-IN" sz="2200" b="1" dirty="0" smtClean="0">
                <a:solidFill>
                  <a:srgbClr val="7030A0"/>
                </a:solidFill>
              </a:rPr>
              <a:t>output</a:t>
            </a:r>
            <a:r>
              <a:rPr lang="en-IN" sz="2200" dirty="0" smtClean="0"/>
              <a:t>?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String[][] matrix = new String[1][2];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matrix[0][0] = "Don't think you are, know you are.";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matrix[0][1] = "I'm trying to free your mind Neo";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matrix[1][0] = "Is all around you ";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matrix[1][1] = "Why oh why didn't I take the BLUE pill?"; </a:t>
            </a:r>
          </a:p>
          <a:p>
            <a:pPr marL="457200" indent="-457200" fontAlgn="base">
              <a:buAutoNum type="alphaUcPeriod"/>
            </a:pPr>
            <a:r>
              <a:rPr lang="en-US" sz="2200" b="1" dirty="0" smtClean="0">
                <a:solidFill>
                  <a:srgbClr val="0070C0"/>
                </a:solidFill>
              </a:rPr>
              <a:t>Will print all 4 strings</a:t>
            </a:r>
          </a:p>
          <a:p>
            <a:pPr marL="457200" indent="-457200" fontAlgn="base">
              <a:buAutoNum type="alphaUcPeriod"/>
            </a:pPr>
            <a:r>
              <a:rPr lang="en-US" sz="2200" b="1" dirty="0" smtClean="0">
                <a:solidFill>
                  <a:srgbClr val="7030A0"/>
                </a:solidFill>
              </a:rPr>
              <a:t>Syntax Error</a:t>
            </a:r>
          </a:p>
          <a:p>
            <a:pPr marL="457200" indent="-457200" fontAlgn="base">
              <a:buAutoNum type="alphaUcPeriod"/>
            </a:pPr>
            <a:r>
              <a:rPr lang="en-US" sz="2200" b="1" dirty="0" smtClean="0">
                <a:solidFill>
                  <a:srgbClr val="C00000"/>
                </a:solidFill>
              </a:rPr>
              <a:t>Exception</a:t>
            </a:r>
          </a:p>
          <a:p>
            <a:pPr marL="457200" indent="-457200" fontAlgn="base">
              <a:buAutoNum type="alphaUcPeriod"/>
            </a:pPr>
            <a:r>
              <a:rPr lang="en-US" sz="2200" dirty="0" smtClean="0">
                <a:solidFill>
                  <a:srgbClr val="00B050"/>
                </a:solidFill>
              </a:rPr>
              <a:t>No Output</a:t>
            </a:r>
            <a:endParaRPr lang="en-IN" sz="2200" b="1" dirty="0" smtClean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22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 smtClean="0"/>
              <a:t>13. </a:t>
            </a:r>
            <a:r>
              <a:rPr lang="en-IN" sz="2000" b="1" dirty="0" smtClean="0">
                <a:solidFill>
                  <a:srgbClr val="0070C0"/>
                </a:solidFill>
              </a:rPr>
              <a:t>Which</a:t>
            </a:r>
            <a:r>
              <a:rPr lang="en-IN" sz="2000" dirty="0" smtClean="0"/>
              <a:t> is the </a:t>
            </a:r>
            <a:r>
              <a:rPr lang="en-IN" sz="2000" b="1" dirty="0" smtClean="0">
                <a:solidFill>
                  <a:srgbClr val="7030A0"/>
                </a:solidFill>
              </a:rPr>
              <a:t>first line </a:t>
            </a:r>
            <a:r>
              <a:rPr lang="en-IN" sz="2000" dirty="0" smtClean="0"/>
              <a:t>to </a:t>
            </a:r>
            <a:r>
              <a:rPr lang="en-IN" sz="2000" b="1" dirty="0" smtClean="0">
                <a:solidFill>
                  <a:srgbClr val="C00000"/>
                </a:solidFill>
              </a:rPr>
              <a:t>prevent</a:t>
            </a:r>
            <a:r>
              <a:rPr lang="en-IN" sz="2000" dirty="0" smtClean="0"/>
              <a:t> this </a:t>
            </a:r>
            <a:r>
              <a:rPr lang="en-IN" sz="2000" b="1" dirty="0" smtClean="0">
                <a:solidFill>
                  <a:srgbClr val="00B050"/>
                </a:solidFill>
              </a:rPr>
              <a:t>code</a:t>
            </a:r>
            <a:r>
              <a:rPr lang="en-IN" sz="2000" dirty="0" smtClean="0"/>
              <a:t> from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compiling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002060"/>
                </a:solidFill>
              </a:rPr>
              <a:t>running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without error?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char[][]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= new char[3,3]; // r1 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[1][3] = 'X'; // r2 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[2][2] = 'X'; 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[3][1] = 'X'; 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ticTacToe.length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+ " in a row!"); // r3</a:t>
            </a:r>
          </a:p>
          <a:p>
            <a:pPr fontAlgn="base">
              <a:buNone/>
            </a:pPr>
            <a:endParaRPr lang="en-IN" sz="2000" dirty="0" smtClean="0"/>
          </a:p>
          <a:p>
            <a:pPr fontAlgn="base">
              <a:buNone/>
            </a:pPr>
            <a:r>
              <a:rPr lang="en-IN" sz="2000" dirty="0" smtClean="0"/>
              <a:t>A. </a:t>
            </a:r>
            <a:r>
              <a:rPr lang="en-IN" sz="2000" b="1" dirty="0" smtClean="0">
                <a:solidFill>
                  <a:srgbClr val="0070C0"/>
                </a:solidFill>
              </a:rPr>
              <a:t>Line r1</a:t>
            </a:r>
          </a:p>
          <a:p>
            <a:pPr fontAlgn="base">
              <a:buNone/>
            </a:pPr>
            <a:r>
              <a:rPr lang="en-IN" sz="2000" dirty="0" smtClean="0"/>
              <a:t>B.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Line r2</a:t>
            </a:r>
          </a:p>
          <a:p>
            <a:pPr fontAlgn="base">
              <a:buNone/>
            </a:pPr>
            <a:r>
              <a:rPr lang="en-IN" sz="2000" dirty="0" smtClean="0"/>
              <a:t>C. </a:t>
            </a:r>
            <a:r>
              <a:rPr lang="en-IN" sz="2000" b="1" dirty="0" smtClean="0">
                <a:solidFill>
                  <a:srgbClr val="7030A0"/>
                </a:solidFill>
              </a:rPr>
              <a:t>Line r3</a:t>
            </a:r>
          </a:p>
          <a:p>
            <a:pPr fontAlgn="base">
              <a:buNone/>
            </a:pPr>
            <a:r>
              <a:rPr lang="en-IN" sz="2000" dirty="0" smtClean="0"/>
              <a:t>D. </a:t>
            </a:r>
            <a:r>
              <a:rPr lang="en-IN" sz="2000" b="1" dirty="0" smtClean="0">
                <a:solidFill>
                  <a:srgbClr val="00B050"/>
                </a:solidFill>
              </a:rPr>
              <a:t>None of the above</a:t>
            </a:r>
          </a:p>
          <a:p>
            <a:pPr>
              <a:buFontTx/>
              <a:buNone/>
            </a:pPr>
            <a:r>
              <a:rPr lang="en-US" sz="2000" b="1" u="sng" dirty="0" smtClean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 smtClean="0"/>
              <a:t>14. How many dimensions does the array reference </a:t>
            </a:r>
            <a:r>
              <a:rPr lang="en-IN" sz="2000" b="1" dirty="0" err="1" smtClean="0"/>
              <a:t>moreBools</a:t>
            </a:r>
            <a:r>
              <a:rPr lang="en-IN" sz="2000" b="1" dirty="0" smtClean="0"/>
              <a:t> allow?</a:t>
            </a:r>
          </a:p>
          <a:p>
            <a:pPr fontAlgn="base">
              <a:buNone/>
            </a:pPr>
            <a:endParaRPr lang="en-IN" sz="2000" dirty="0" smtClean="0"/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[][][]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bools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moreBools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fontAlgn="base"/>
            <a:endParaRPr lang="en-IN" sz="2000" dirty="0" smtClean="0"/>
          </a:p>
          <a:p>
            <a:pPr fontAlgn="base">
              <a:buNone/>
            </a:pPr>
            <a:r>
              <a:rPr lang="en-IN" sz="2000" dirty="0" smtClean="0"/>
              <a:t>A. </a:t>
            </a:r>
            <a:r>
              <a:rPr lang="en-IN" sz="2000" b="1" dirty="0" smtClean="0">
                <a:solidFill>
                  <a:srgbClr val="0070C0"/>
                </a:solidFill>
              </a:rPr>
              <a:t>One dimension</a:t>
            </a:r>
          </a:p>
          <a:p>
            <a:pPr fontAlgn="base">
              <a:buNone/>
            </a:pPr>
            <a:r>
              <a:rPr lang="en-IN" sz="2000" dirty="0" smtClean="0"/>
              <a:t>B. </a:t>
            </a:r>
            <a:r>
              <a:rPr lang="en-IN" sz="2000" b="1" dirty="0" smtClean="0">
                <a:solidFill>
                  <a:srgbClr val="C00000"/>
                </a:solidFill>
              </a:rPr>
              <a:t>Two dimensions</a:t>
            </a:r>
          </a:p>
          <a:p>
            <a:pPr fontAlgn="base">
              <a:buNone/>
            </a:pPr>
            <a:r>
              <a:rPr lang="en-IN" sz="2000" dirty="0" smtClean="0"/>
              <a:t>C. </a:t>
            </a:r>
            <a:r>
              <a:rPr lang="en-IN" sz="2000" b="1" dirty="0" smtClean="0">
                <a:solidFill>
                  <a:srgbClr val="00B050"/>
                </a:solidFill>
              </a:rPr>
              <a:t>Three dimensions</a:t>
            </a:r>
          </a:p>
          <a:p>
            <a:pPr fontAlgn="base">
              <a:buNone/>
            </a:pPr>
            <a:r>
              <a:rPr lang="en-IN" sz="2000" dirty="0" smtClean="0"/>
              <a:t>D. </a:t>
            </a:r>
            <a:r>
              <a:rPr lang="en-IN" sz="2000" b="1" dirty="0" smtClean="0">
                <a:solidFill>
                  <a:srgbClr val="7030A0"/>
                </a:solidFill>
              </a:rPr>
              <a:t>None of the above</a:t>
            </a:r>
          </a:p>
          <a:p>
            <a:pPr>
              <a:buNone/>
            </a:pPr>
            <a:endParaRPr lang="en-IN" sz="2000" b="1" dirty="0" smtClean="0"/>
          </a:p>
          <a:p>
            <a:pPr>
              <a:buFontTx/>
              <a:buNone/>
            </a:pPr>
            <a:r>
              <a:rPr lang="en-US" sz="22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 smtClean="0"/>
              <a:t>15. </a:t>
            </a:r>
            <a:r>
              <a:rPr lang="en-IN" sz="2000" b="1" dirty="0" smtClean="0">
                <a:solidFill>
                  <a:srgbClr val="0070C0"/>
                </a:solidFill>
              </a:rPr>
              <a:t>What</a:t>
            </a:r>
            <a:r>
              <a:rPr lang="en-IN" sz="2000" dirty="0" smtClean="0"/>
              <a:t> is a </a:t>
            </a:r>
            <a:r>
              <a:rPr lang="en-IN" sz="2000" b="1" dirty="0" smtClean="0">
                <a:solidFill>
                  <a:srgbClr val="7030A0"/>
                </a:solidFill>
              </a:rPr>
              <a:t>possible output </a:t>
            </a:r>
            <a:r>
              <a:rPr lang="en-IN" sz="2000" dirty="0" smtClean="0"/>
              <a:t>of the </a:t>
            </a:r>
            <a:r>
              <a:rPr lang="en-IN" sz="2000" b="1" dirty="0" smtClean="0">
                <a:solidFill>
                  <a:srgbClr val="C00000"/>
                </a:solidFill>
              </a:rPr>
              <a:t>following code</a:t>
            </a:r>
            <a:r>
              <a:rPr lang="en-IN" sz="2000" dirty="0" smtClean="0"/>
              <a:t>?</a:t>
            </a:r>
          </a:p>
          <a:p>
            <a:pPr marL="457200" indent="-457200" fontAlgn="base">
              <a:buNone/>
            </a:pPr>
            <a:endParaRPr lang="en-IN" sz="2000" dirty="0" smtClean="0"/>
          </a:p>
          <a:p>
            <a:pPr marL="457200" indent="-457200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String[] strings = new String[2]; </a:t>
            </a:r>
          </a:p>
          <a:p>
            <a:pPr marL="457200" indent="-457200" fontAlgn="base"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(strings);</a:t>
            </a:r>
          </a:p>
          <a:p>
            <a:pPr marL="457200" indent="-457200" fontAlgn="base">
              <a:buNone/>
            </a:pPr>
            <a:endParaRPr lang="en-IN" sz="2000" dirty="0" smtClean="0"/>
          </a:p>
          <a:p>
            <a:pPr marL="457200" indent="-457200" fontAlgn="base">
              <a:buNone/>
            </a:pPr>
            <a:r>
              <a:rPr lang="en-IN" sz="2000" dirty="0" smtClean="0"/>
              <a:t>A. </a:t>
            </a:r>
            <a:r>
              <a:rPr lang="en-IN" sz="2000" b="1" dirty="0" smtClean="0">
                <a:solidFill>
                  <a:srgbClr val="0070C0"/>
                </a:solidFill>
              </a:rPr>
              <a:t>[null, null]</a:t>
            </a:r>
          </a:p>
          <a:p>
            <a:pPr fontAlgn="base">
              <a:buNone/>
            </a:pPr>
            <a:r>
              <a:rPr lang="en-IN" sz="2000" dirty="0" smtClean="0"/>
              <a:t>B.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[,]</a:t>
            </a:r>
          </a:p>
          <a:p>
            <a:pPr fontAlgn="base">
              <a:buNone/>
            </a:pPr>
            <a:r>
              <a:rPr lang="en-IN" sz="2000" dirty="0" smtClean="0"/>
              <a:t>C. </a:t>
            </a:r>
            <a:r>
              <a:rPr lang="en-IN" sz="2000" b="1" dirty="0" smtClean="0">
                <a:solidFill>
                  <a:srgbClr val="7030A0"/>
                </a:solidFill>
              </a:rPr>
              <a:t>String class </a:t>
            </a:r>
            <a:r>
              <a:rPr lang="en-IN" sz="2000" b="1" dirty="0" err="1" smtClean="0">
                <a:solidFill>
                  <a:srgbClr val="7030A0"/>
                </a:solidFill>
              </a:rPr>
              <a:t>toString</a:t>
            </a:r>
            <a:r>
              <a:rPr lang="en-IN" sz="2000" b="1" dirty="0" smtClean="0">
                <a:solidFill>
                  <a:srgbClr val="7030A0"/>
                </a:solidFill>
              </a:rPr>
              <a:t>( ) gets called</a:t>
            </a:r>
          </a:p>
          <a:p>
            <a:pPr fontAlgn="base">
              <a:buNone/>
            </a:pPr>
            <a:r>
              <a:rPr lang="en-IN" sz="2000" dirty="0" smtClean="0"/>
              <a:t>D. </a:t>
            </a:r>
            <a:r>
              <a:rPr lang="en-IN" sz="2000" b="1" dirty="0" smtClean="0">
                <a:solidFill>
                  <a:srgbClr val="00B050"/>
                </a:solidFill>
              </a:rPr>
              <a:t>None of the above</a:t>
            </a:r>
          </a:p>
          <a:p>
            <a:pPr>
              <a:buNone/>
            </a:pPr>
            <a:endParaRPr lang="en-IN" sz="2000" b="1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3. </a:t>
            </a:r>
            <a:r>
              <a:rPr lang="en-US" sz="2400" b="1" u="sng" dirty="0" smtClean="0">
                <a:solidFill>
                  <a:srgbClr val="002060"/>
                </a:solidFill>
              </a:rPr>
              <a:t>Using </a:t>
            </a:r>
            <a:r>
              <a:rPr lang="en-US" sz="2400" b="1" u="sng" dirty="0" err="1" smtClean="0">
                <a:solidFill>
                  <a:srgbClr val="002060"/>
                </a:solidFill>
              </a:rPr>
              <a:t>Initializer</a:t>
            </a:r>
            <a:r>
              <a:rPr lang="en-US" sz="2400" b="1" u="sng" dirty="0" smtClean="0">
                <a:solidFill>
                  <a:srgbClr val="002060"/>
                </a:solidFill>
              </a:rPr>
              <a:t> List Shortcut</a:t>
            </a:r>
          </a:p>
          <a:p>
            <a:pPr>
              <a:spcBef>
                <a:spcPct val="70000"/>
              </a:spcBef>
            </a:pP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7030A0"/>
                </a:solidFill>
              </a:rPr>
              <a:t>we are providing </a:t>
            </a:r>
            <a:r>
              <a:rPr lang="en-US" sz="2400" b="1" dirty="0" err="1" smtClean="0">
                <a:solidFill>
                  <a:srgbClr val="0070C0"/>
                </a:solidFill>
              </a:rPr>
              <a:t>initializer</a:t>
            </a:r>
            <a:r>
              <a:rPr lang="en-US" sz="2400" b="1" dirty="0" smtClean="0">
                <a:solidFill>
                  <a:srgbClr val="0070C0"/>
                </a:solidFill>
              </a:rPr>
              <a:t> list </a:t>
            </a:r>
            <a:r>
              <a:rPr lang="en-US" sz="2400" dirty="0" smtClean="0"/>
              <a:t>along with </a:t>
            </a:r>
            <a:r>
              <a:rPr lang="en-US" sz="2400" b="1" dirty="0" smtClean="0">
                <a:solidFill>
                  <a:srgbClr val="002060"/>
                </a:solidFill>
              </a:rPr>
              <a:t>array reference declaration</a:t>
            </a:r>
            <a:r>
              <a:rPr lang="en-US" sz="2400" dirty="0" smtClean="0"/>
              <a:t> then </a:t>
            </a:r>
            <a:r>
              <a:rPr lang="en-US" sz="2400" b="1" dirty="0" smtClean="0">
                <a:solidFill>
                  <a:srgbClr val="00B050"/>
                </a:solidFill>
              </a:rPr>
              <a:t>we can even drop </a:t>
            </a:r>
            <a:r>
              <a:rPr lang="en-US" sz="2400" dirty="0" smtClean="0"/>
              <a:t>the keyword </a:t>
            </a:r>
            <a:r>
              <a:rPr lang="en-US" sz="2400" b="1" dirty="0" smtClean="0">
                <a:solidFill>
                  <a:srgbClr val="0070C0"/>
                </a:solidFill>
              </a:rPr>
              <a:t>new </a:t>
            </a:r>
          </a:p>
          <a:p>
            <a:pPr>
              <a:spcBef>
                <a:spcPct val="70000"/>
              </a:spcBef>
            </a:pPr>
            <a:r>
              <a:rPr lang="en-US" sz="2400" b="1" u="sng" dirty="0" smtClean="0">
                <a:solidFill>
                  <a:srgbClr val="002060"/>
                </a:solidFill>
              </a:rPr>
              <a:t>Examples: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4348" y="4429132"/>
            <a:ext cx="370242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{10,20,30,40,50};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14348" y="5143512"/>
            <a:ext cx="470321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char[]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vowels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'A',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‘E', ‘I', ‘O', ’U'};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b="1" dirty="0" smtClean="0"/>
              <a:t>16. </a:t>
            </a:r>
            <a:r>
              <a:rPr lang="en-US" sz="1800" b="1" dirty="0" smtClean="0">
                <a:solidFill>
                  <a:srgbClr val="0070C0"/>
                </a:solidFill>
              </a:rPr>
              <a:t>What</a:t>
            </a:r>
            <a:r>
              <a:rPr lang="en-US" sz="1800" b="1" dirty="0" smtClean="0"/>
              <a:t> is the </a:t>
            </a:r>
            <a:r>
              <a:rPr lang="en-US" sz="1800" b="1" dirty="0" smtClean="0">
                <a:solidFill>
                  <a:srgbClr val="7030A0"/>
                </a:solidFill>
              </a:rPr>
              <a:t>output</a:t>
            </a:r>
            <a:r>
              <a:rPr lang="en-US" sz="1800" b="1" dirty="0" smtClean="0"/>
              <a:t> ?</a:t>
            </a: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class Test{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  static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[][] game = new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[6][6];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  public static void main(String[]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     game[3][3] = 6;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     Object[]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= game;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[3] = "X";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(game[3][3]);}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1800" dirty="0" smtClean="0"/>
              <a:t>A. </a:t>
            </a:r>
            <a:r>
              <a:rPr lang="en-IN" sz="1800" b="1" dirty="0" smtClean="0">
                <a:solidFill>
                  <a:srgbClr val="0070C0"/>
                </a:solidFill>
              </a:rPr>
              <a:t>X</a:t>
            </a:r>
          </a:p>
          <a:p>
            <a:pPr fontAlgn="base">
              <a:buNone/>
            </a:pPr>
            <a:r>
              <a:rPr lang="en-IN" sz="1800" dirty="0" smtClean="0"/>
              <a:t>B. </a:t>
            </a:r>
            <a:r>
              <a:rPr lang="en-IN" sz="1800" b="1" dirty="0" smtClean="0">
                <a:solidFill>
                  <a:srgbClr val="00B050"/>
                </a:solidFill>
              </a:rPr>
              <a:t>The code does not compile</a:t>
            </a:r>
            <a:r>
              <a:rPr lang="en-IN" sz="1800" dirty="0" smtClean="0"/>
              <a:t>.</a:t>
            </a:r>
          </a:p>
          <a:p>
            <a:pPr fontAlgn="base">
              <a:buNone/>
            </a:pPr>
            <a:r>
              <a:rPr lang="en-IN" sz="1800" dirty="0" smtClean="0"/>
              <a:t>C. </a:t>
            </a:r>
            <a:r>
              <a:rPr lang="en-IN" sz="1800" b="1" dirty="0" smtClean="0">
                <a:solidFill>
                  <a:srgbClr val="7030A0"/>
                </a:solidFill>
              </a:rPr>
              <a:t>The code compiles but throws a </a:t>
            </a:r>
            <a:r>
              <a:rPr lang="en-IN" sz="1800" b="1" dirty="0" err="1" smtClean="0">
                <a:solidFill>
                  <a:srgbClr val="7030A0"/>
                </a:solidFill>
              </a:rPr>
              <a:t>NullPointerException</a:t>
            </a:r>
            <a:r>
              <a:rPr lang="en-IN" sz="1800" b="1" dirty="0" smtClean="0">
                <a:solidFill>
                  <a:srgbClr val="7030A0"/>
                </a:solidFill>
              </a:rPr>
              <a:t> at runtime</a:t>
            </a:r>
            <a:r>
              <a:rPr lang="en-IN" sz="1800" dirty="0" smtClean="0"/>
              <a:t>.</a:t>
            </a:r>
          </a:p>
          <a:p>
            <a:pPr fontAlgn="base">
              <a:buNone/>
            </a:pPr>
            <a:r>
              <a:rPr lang="en-IN" sz="1800" dirty="0" smtClean="0"/>
              <a:t>D.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</a:rPr>
              <a:t>None of the above.</a:t>
            </a:r>
          </a:p>
          <a:p>
            <a:pPr>
              <a:buFontTx/>
              <a:buNone/>
            </a:pPr>
            <a:r>
              <a:rPr lang="en-US" sz="18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/>
              <a:t>17.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dirty="0" smtClean="0"/>
              <a:t> of these </a:t>
            </a:r>
            <a:r>
              <a:rPr lang="en-IN" sz="2400" b="1" dirty="0" smtClean="0">
                <a:solidFill>
                  <a:srgbClr val="C00000"/>
                </a:solidFill>
              </a:rPr>
              <a:t>four array declarations </a:t>
            </a:r>
            <a:r>
              <a:rPr lang="en-IN" sz="2400" dirty="0" smtClean="0"/>
              <a:t>produces a </a:t>
            </a:r>
            <a:r>
              <a:rPr lang="en-IN" sz="2400" b="1" dirty="0" smtClean="0">
                <a:solidFill>
                  <a:srgbClr val="7030A0"/>
                </a:solidFill>
              </a:rPr>
              <a:t>different     array </a:t>
            </a:r>
            <a:r>
              <a:rPr lang="en-IN" sz="2400" dirty="0" smtClean="0"/>
              <a:t>than the </a:t>
            </a:r>
            <a:r>
              <a:rPr lang="en-IN" sz="2400" b="1" dirty="0" smtClean="0">
                <a:solidFill>
                  <a:srgbClr val="00B050"/>
                </a:solidFill>
              </a:rPr>
              <a:t>others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</a:t>
            </a:r>
            <a:r>
              <a:rPr lang="en-IN" sz="2400" b="1" dirty="0" err="1" smtClean="0">
                <a:solidFill>
                  <a:srgbClr val="0070C0"/>
                </a:solidFill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</a:rPr>
              <a:t>[][] </a:t>
            </a:r>
            <a:r>
              <a:rPr lang="en-IN" sz="2400" b="1" dirty="0" err="1" smtClean="0">
                <a:solidFill>
                  <a:srgbClr val="0070C0"/>
                </a:solidFill>
              </a:rPr>
              <a:t>nums</a:t>
            </a:r>
            <a:r>
              <a:rPr lang="en-IN" sz="2400" b="1" dirty="0" smtClean="0">
                <a:solidFill>
                  <a:srgbClr val="0070C0"/>
                </a:solidFill>
              </a:rPr>
              <a:t> = new </a:t>
            </a:r>
            <a:r>
              <a:rPr lang="en-IN" sz="2400" b="1" dirty="0" err="1" smtClean="0">
                <a:solidFill>
                  <a:srgbClr val="0070C0"/>
                </a:solidFill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</a:rPr>
              <a:t>[2][1];</a:t>
            </a:r>
          </a:p>
          <a:p>
            <a:pPr fontAlgn="base">
              <a:buNone/>
            </a:pPr>
            <a:r>
              <a:rPr lang="en-IN" sz="2400" dirty="0" smtClean="0"/>
              <a:t>B.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00B050"/>
                </a:solidFill>
              </a:rPr>
              <a:t>[] </a:t>
            </a:r>
            <a:r>
              <a:rPr lang="en-IN" sz="2400" b="1" dirty="0" err="1" smtClean="0">
                <a:solidFill>
                  <a:srgbClr val="00B050"/>
                </a:solidFill>
              </a:rPr>
              <a:t>nums</a:t>
            </a:r>
            <a:r>
              <a:rPr lang="en-IN" sz="2400" b="1" dirty="0" smtClean="0">
                <a:solidFill>
                  <a:srgbClr val="00B050"/>
                </a:solidFill>
              </a:rPr>
              <a:t>[] = new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00B050"/>
                </a:solidFill>
              </a:rPr>
              <a:t>[2][1];</a:t>
            </a:r>
          </a:p>
          <a:p>
            <a:pPr fontAlgn="base">
              <a:buNone/>
            </a:pPr>
            <a:r>
              <a:rPr lang="en-IN" sz="2400" dirty="0" smtClean="0"/>
              <a:t>C.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nums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 = new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[][] { { 0 }, { 0 } };</a:t>
            </a:r>
          </a:p>
          <a:p>
            <a:pPr fontAlgn="base">
              <a:buNone/>
            </a:pPr>
            <a:r>
              <a:rPr lang="en-IN" sz="2400" dirty="0" smtClean="0"/>
              <a:t>D.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[] 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[] = new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[][] { { 0, 0 } };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/>
              <a:t>18.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String[][] listing = new String[][] { { "Book" }, { "Game", "29.99" } }; 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listing.length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+ " " + listing[0].length);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</a:t>
            </a:r>
            <a:r>
              <a:rPr lang="en-IN" sz="2400" b="1" dirty="0" smtClean="0">
                <a:solidFill>
                  <a:srgbClr val="0070C0"/>
                </a:solidFill>
              </a:rPr>
              <a:t>2 1</a:t>
            </a:r>
          </a:p>
          <a:p>
            <a:pPr fontAlgn="base">
              <a:buNone/>
            </a:pPr>
            <a:r>
              <a:rPr lang="en-IN" sz="2400" dirty="0" smtClean="0"/>
              <a:t>B. </a:t>
            </a:r>
            <a:r>
              <a:rPr lang="en-IN" sz="2400" b="1" dirty="0" smtClean="0">
                <a:solidFill>
                  <a:srgbClr val="002060"/>
                </a:solidFill>
              </a:rPr>
              <a:t>2 2</a:t>
            </a:r>
          </a:p>
          <a:p>
            <a:pPr fontAlgn="base">
              <a:buNone/>
            </a:pPr>
            <a:r>
              <a:rPr lang="en-IN" sz="2400" dirty="0" smtClean="0"/>
              <a:t>C.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 code does not compile.</a:t>
            </a:r>
          </a:p>
          <a:p>
            <a:pPr fontAlgn="base">
              <a:buNone/>
            </a:pPr>
            <a:r>
              <a:rPr lang="en-IN" sz="2400" dirty="0" smtClean="0"/>
              <a:t>D. </a:t>
            </a:r>
            <a:r>
              <a:rPr lang="en-IN" sz="2400" b="1" dirty="0" smtClean="0">
                <a:solidFill>
                  <a:srgbClr val="00B050"/>
                </a:solidFill>
              </a:rPr>
              <a:t>The code compiles but throws an exception at runtime.</a:t>
            </a:r>
          </a:p>
          <a:p>
            <a:pPr>
              <a:buNone/>
            </a:pPr>
            <a:endParaRPr lang="en-IN" sz="2400" b="1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/>
              <a:t>19. </a:t>
            </a:r>
            <a:r>
              <a:rPr lang="en-IN" sz="2400" b="1" dirty="0" smtClean="0">
                <a:solidFill>
                  <a:srgbClr val="0070C0"/>
                </a:solidFill>
              </a:rPr>
              <a:t>Which</a:t>
            </a:r>
            <a:r>
              <a:rPr lang="en-IN" sz="2400" dirty="0" smtClean="0"/>
              <a:t> of these </a:t>
            </a:r>
            <a:r>
              <a:rPr lang="en-IN" sz="2400" b="1" dirty="0" smtClean="0">
                <a:solidFill>
                  <a:srgbClr val="C00000"/>
                </a:solidFill>
              </a:rPr>
              <a:t>four array references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7030A0"/>
                </a:solidFill>
              </a:rPr>
              <a:t>point to </a:t>
            </a:r>
            <a:r>
              <a:rPr lang="en-IN" sz="2400" dirty="0" smtClean="0"/>
              <a:t>an </a:t>
            </a:r>
            <a:r>
              <a:rPr lang="en-IN" sz="2400" b="1" dirty="0" smtClean="0">
                <a:solidFill>
                  <a:srgbClr val="00B050"/>
                </a:solidFill>
              </a:rPr>
              <a:t>array</a:t>
            </a:r>
            <a:r>
              <a:rPr lang="en-IN" sz="2400" dirty="0" smtClean="0"/>
              <a:t> that is </a:t>
            </a:r>
            <a:r>
              <a:rPr lang="en-IN" sz="2400" b="1" dirty="0" smtClean="0">
                <a:solidFill>
                  <a:srgbClr val="002060"/>
                </a:solidFill>
              </a:rPr>
              <a:t>different</a:t>
            </a:r>
            <a:r>
              <a:rPr lang="en-IN" sz="2400" dirty="0" smtClean="0"/>
              <a:t>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others</a:t>
            </a:r>
            <a:r>
              <a:rPr lang="en-IN" sz="2400" dirty="0" smtClean="0"/>
              <a:t>?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A. </a:t>
            </a:r>
            <a:r>
              <a:rPr lang="en-IN" sz="2400" b="1" dirty="0" err="1" smtClean="0">
                <a:solidFill>
                  <a:srgbClr val="0070C0"/>
                </a:solidFill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</a:rPr>
              <a:t>[][][][] nums1a, nums1b;</a:t>
            </a:r>
          </a:p>
          <a:p>
            <a:pPr fontAlgn="base">
              <a:buNone/>
            </a:pPr>
            <a:r>
              <a:rPr lang="en-IN" sz="2400" dirty="0" smtClean="0"/>
              <a:t>B.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[][][] nums2a[], nums2b;</a:t>
            </a:r>
          </a:p>
          <a:p>
            <a:pPr fontAlgn="base">
              <a:buNone/>
            </a:pPr>
            <a:r>
              <a:rPr lang="en-IN" sz="2400" dirty="0" smtClean="0"/>
              <a:t>C.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[][] nums3a[][], nums3b[][];</a:t>
            </a:r>
          </a:p>
          <a:p>
            <a:pPr fontAlgn="base">
              <a:buNone/>
            </a:pPr>
            <a:r>
              <a:rPr lang="en-IN" sz="2400" dirty="0" smtClean="0"/>
              <a:t>D.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00B050"/>
                </a:solidFill>
              </a:rPr>
              <a:t>[] nums4a[][][], numbs4b[][][];</a:t>
            </a:r>
          </a:p>
          <a:p>
            <a:pPr fontAlgn="base">
              <a:buNone/>
            </a:pPr>
            <a:endParaRPr lang="en-IN" sz="2400" dirty="0" smtClean="0"/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smtClean="0"/>
              <a:t>20.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</a:t>
            </a:r>
            <a:r>
              <a:rPr lang="en-IN" sz="2400" dirty="0" smtClean="0"/>
              <a:t> when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run as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IN" sz="2400" b="1" dirty="0" smtClean="0">
                <a:solidFill>
                  <a:srgbClr val="002060"/>
                </a:solidFill>
              </a:rPr>
              <a:t> java Count "1 2“    </a:t>
            </a:r>
            <a:r>
              <a:rPr lang="en-IN" sz="2400" dirty="0" smtClean="0"/>
              <a:t>?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public class Count { public static void main(String target[]) {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target.length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} }</a:t>
            </a:r>
          </a:p>
          <a:p>
            <a:pPr fontAlgn="base">
              <a:buNone/>
            </a:pPr>
            <a:r>
              <a:rPr lang="en-IN" sz="2400" dirty="0" smtClean="0"/>
              <a:t>A. </a:t>
            </a:r>
            <a:r>
              <a:rPr lang="en-IN" sz="2400" b="1" dirty="0" smtClean="0">
                <a:solidFill>
                  <a:srgbClr val="0070C0"/>
                </a:solidFill>
              </a:rPr>
              <a:t>0</a:t>
            </a:r>
          </a:p>
          <a:p>
            <a:pPr fontAlgn="base">
              <a:buNone/>
            </a:pPr>
            <a:r>
              <a:rPr lang="en-IN" sz="2400" dirty="0" smtClean="0"/>
              <a:t>B. </a:t>
            </a:r>
            <a:r>
              <a:rPr lang="en-IN" sz="2400" b="1" dirty="0" smtClean="0">
                <a:solidFill>
                  <a:srgbClr val="00B050"/>
                </a:solidFill>
              </a:rPr>
              <a:t>1</a:t>
            </a:r>
          </a:p>
          <a:p>
            <a:pPr fontAlgn="base">
              <a:buNone/>
            </a:pPr>
            <a:r>
              <a:rPr lang="en-IN" sz="2400" dirty="0" smtClean="0"/>
              <a:t>C. </a:t>
            </a:r>
            <a:r>
              <a:rPr lang="en-IN" sz="2400" b="1" dirty="0" smtClean="0">
                <a:solidFill>
                  <a:srgbClr val="7030A0"/>
                </a:solidFill>
              </a:rPr>
              <a:t>2</a:t>
            </a:r>
          </a:p>
          <a:p>
            <a:pPr fontAlgn="base">
              <a:buNone/>
            </a:pPr>
            <a:r>
              <a:rPr lang="en-IN" sz="2400" dirty="0" smtClean="0"/>
              <a:t>D. </a:t>
            </a:r>
            <a:r>
              <a:rPr lang="en-IN" sz="2400" b="1" dirty="0" smtClean="0">
                <a:solidFill>
                  <a:schemeClr val="accent1"/>
                </a:solidFill>
              </a:rPr>
              <a:t>The code does not compile.</a:t>
            </a:r>
          </a:p>
          <a:p>
            <a:pPr>
              <a:buFontTx/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 smtClean="0"/>
              <a:t>21. </a:t>
            </a:r>
            <a:r>
              <a:rPr lang="en-IN" sz="2000" b="1" dirty="0" smtClean="0">
                <a:solidFill>
                  <a:srgbClr val="0070C0"/>
                </a:solidFill>
              </a:rPr>
              <a:t>What</a:t>
            </a:r>
            <a:r>
              <a:rPr lang="en-IN" sz="2000" dirty="0" smtClean="0"/>
              <a:t> is the </a:t>
            </a:r>
            <a:r>
              <a:rPr lang="en-IN" sz="2000" b="1" dirty="0" smtClean="0">
                <a:solidFill>
                  <a:srgbClr val="7030A0"/>
                </a:solidFill>
              </a:rPr>
              <a:t>output</a:t>
            </a:r>
            <a:r>
              <a:rPr lang="en-IN" sz="2000" dirty="0" smtClean="0"/>
              <a:t> of the </a:t>
            </a:r>
            <a:r>
              <a:rPr lang="en-IN" sz="2000" b="1" dirty="0" smtClean="0">
                <a:solidFill>
                  <a:srgbClr val="C00000"/>
                </a:solidFill>
              </a:rPr>
              <a:t>following code </a:t>
            </a:r>
            <a:r>
              <a:rPr lang="en-IN" sz="2000" dirty="0" smtClean="0"/>
              <a:t>?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class Test{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public static void main(String[]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={10,20};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[]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={30,40};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arr.equals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));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  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}</a:t>
            </a:r>
          </a:p>
          <a:p>
            <a:pPr fontAlgn="base">
              <a:buNone/>
            </a:pPr>
            <a:r>
              <a:rPr lang="en-IN" sz="2000" dirty="0" smtClean="0"/>
              <a:t>A. </a:t>
            </a:r>
            <a:r>
              <a:rPr lang="en-IN" sz="2000" b="1" dirty="0" smtClean="0">
                <a:solidFill>
                  <a:srgbClr val="0070C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dirty="0" smtClean="0"/>
              <a:t>B. </a:t>
            </a:r>
            <a:r>
              <a:rPr lang="en-IN" sz="2000" b="1" dirty="0" smtClean="0">
                <a:solidFill>
                  <a:srgbClr val="00B050"/>
                </a:solidFill>
              </a:rPr>
              <a:t>Compile Time Error</a:t>
            </a:r>
          </a:p>
          <a:p>
            <a:pPr fontAlgn="base">
              <a:buNone/>
            </a:pPr>
            <a:r>
              <a:rPr lang="en-IN" sz="2000" dirty="0" smtClean="0"/>
              <a:t>C. </a:t>
            </a:r>
            <a:r>
              <a:rPr lang="en-IN" sz="2000" b="1" dirty="0" smtClean="0">
                <a:solidFill>
                  <a:srgbClr val="7030A0"/>
                </a:solidFill>
              </a:rPr>
              <a:t>Exception</a:t>
            </a:r>
          </a:p>
          <a:p>
            <a:pPr fontAlgn="base">
              <a:buNone/>
            </a:pPr>
            <a:r>
              <a:rPr lang="en-IN" sz="2000" dirty="0" smtClean="0"/>
              <a:t>D. </a:t>
            </a:r>
            <a:r>
              <a:rPr lang="en-IN" sz="2000" b="1" dirty="0" smtClean="0">
                <a:solidFill>
                  <a:schemeClr val="accent1"/>
                </a:solidFill>
              </a:rPr>
              <a:t>None of the above</a:t>
            </a:r>
          </a:p>
          <a:p>
            <a:pPr>
              <a:buFontTx/>
              <a:buNone/>
            </a:pPr>
            <a:r>
              <a:rPr lang="en-US" sz="2000" b="1" u="sng" dirty="0" smtClean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4.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u="sng" dirty="0" smtClean="0">
                <a:solidFill>
                  <a:srgbClr val="002060"/>
                </a:solidFill>
              </a:rPr>
              <a:t>Another Way To Provide </a:t>
            </a:r>
            <a:r>
              <a:rPr lang="en-US" sz="2400" b="1" u="sng" dirty="0" err="1" smtClean="0">
                <a:solidFill>
                  <a:srgbClr val="002060"/>
                </a:solidFill>
              </a:rPr>
              <a:t>Initializer</a:t>
            </a:r>
            <a:r>
              <a:rPr lang="en-US" sz="2400" b="1" u="sng" dirty="0" smtClean="0">
                <a:solidFill>
                  <a:srgbClr val="002060"/>
                </a:solidFill>
              </a:rPr>
              <a:t> List</a:t>
            </a:r>
          </a:p>
          <a:p>
            <a:pPr>
              <a:spcBef>
                <a:spcPct val="70000"/>
              </a:spcBef>
            </a:pPr>
            <a:r>
              <a:rPr lang="en-US" sz="2400" b="1" dirty="0" smtClean="0">
                <a:solidFill>
                  <a:srgbClr val="7030A0"/>
                </a:solidFill>
              </a:rPr>
              <a:t>We also can provide </a:t>
            </a:r>
            <a:r>
              <a:rPr lang="en-US" sz="2400" b="1" dirty="0" err="1" smtClean="0">
                <a:solidFill>
                  <a:srgbClr val="0070C0"/>
                </a:solidFill>
              </a:rPr>
              <a:t>initializer</a:t>
            </a:r>
            <a:r>
              <a:rPr lang="en-US" sz="2400" b="1" dirty="0" smtClean="0">
                <a:solidFill>
                  <a:srgbClr val="0070C0"/>
                </a:solidFill>
              </a:rPr>
              <a:t> list </a:t>
            </a:r>
            <a:r>
              <a:rPr lang="en-US" sz="2400" dirty="0" smtClean="0"/>
              <a:t>after </a:t>
            </a:r>
            <a:r>
              <a:rPr lang="en-US" sz="2400" b="1" dirty="0" smtClean="0">
                <a:solidFill>
                  <a:srgbClr val="002060"/>
                </a:solidFill>
              </a:rPr>
              <a:t>array reference declaration</a:t>
            </a:r>
            <a:r>
              <a:rPr lang="en-US" sz="2400" dirty="0" smtClean="0"/>
              <a:t> , but then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dirty="0" smtClean="0"/>
              <a:t> keyword is </a:t>
            </a:r>
            <a:r>
              <a:rPr lang="en-US" sz="2400" b="1" dirty="0" smtClean="0">
                <a:solidFill>
                  <a:srgbClr val="C00000"/>
                </a:solidFill>
              </a:rPr>
              <a:t>compulsory</a:t>
            </a:r>
          </a:p>
          <a:p>
            <a:pPr>
              <a:spcBef>
                <a:spcPct val="70000"/>
              </a:spcBef>
            </a:pPr>
            <a:r>
              <a:rPr lang="en-US" sz="2400" b="1" u="sng" dirty="0" smtClean="0">
                <a:solidFill>
                  <a:srgbClr val="002060"/>
                </a:solidFill>
              </a:rPr>
              <a:t>Examples: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28662" y="3857628"/>
            <a:ext cx="434522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;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]{10,20,30,40,50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};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28662" y="4711495"/>
            <a:ext cx="519853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char[]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vowels ;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vowels= new char[]{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'A',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‘E', ‘I', ‘O', ’U'};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28662" y="5568751"/>
            <a:ext cx="301313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int</a:t>
            </a:r>
            <a:r>
              <a:rPr lang="en-US" sz="2400" b="1" dirty="0">
                <a:solidFill>
                  <a:srgbClr val="0070C0"/>
                </a:solidFill>
              </a:rPr>
              <a:t>[] </a:t>
            </a:r>
            <a:r>
              <a:rPr lang="en-US" sz="2400" b="1" dirty="0" err="1" smtClean="0">
                <a:solidFill>
                  <a:srgbClr val="0070C0"/>
                </a:solidFill>
              </a:rPr>
              <a:t>arr</a:t>
            </a:r>
            <a:r>
              <a:rPr lang="en-US" sz="2400" b="1" dirty="0" smtClean="0">
                <a:solidFill>
                  <a:srgbClr val="0070C0"/>
                </a:solidFill>
              </a:rPr>
              <a:t> 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arr</a:t>
            </a:r>
            <a:r>
              <a:rPr lang="en-US" sz="2400" b="1" dirty="0" smtClean="0">
                <a:solidFill>
                  <a:srgbClr val="0070C0"/>
                </a:solidFill>
              </a:rPr>
              <a:t>= {10,20,30,40,50};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443518" y="3357562"/>
            <a:ext cx="3700482" cy="1785950"/>
          </a:xfrm>
          <a:prstGeom prst="wedgeRoundRectCallout">
            <a:avLst>
              <a:gd name="adj1" fmla="val -153423"/>
              <a:gd name="adj2" fmla="val 99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>
                <a:solidFill>
                  <a:srgbClr val="FFFF00"/>
                </a:solidFill>
              </a:rPr>
              <a:t>Syntax Error! </a:t>
            </a:r>
            <a:r>
              <a:rPr lang="en-US" b="1" dirty="0" smtClean="0"/>
              <a:t>The keyword new is required if we use </a:t>
            </a:r>
            <a:r>
              <a:rPr lang="en-US" b="1" dirty="0" err="1" smtClean="0"/>
              <a:t>initializer</a:t>
            </a:r>
            <a:r>
              <a:rPr lang="en-US" b="1" dirty="0" smtClean="0"/>
              <a:t> list after array reference declaration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2" grpId="0" autoUpdateAnimBg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Initializing Array Of 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Suppose </a:t>
            </a:r>
            <a:r>
              <a:rPr lang="en-IN" sz="2400" dirty="0" smtClean="0"/>
              <a:t>we create </a:t>
            </a:r>
            <a:r>
              <a:rPr lang="en-IN" sz="2400" b="1" dirty="0" smtClean="0">
                <a:solidFill>
                  <a:srgbClr val="7030A0"/>
                </a:solidFill>
              </a:rPr>
              <a:t>an array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three Animals </a:t>
            </a:r>
            <a:r>
              <a:rPr lang="en-IN" sz="2400" dirty="0" smtClean="0"/>
              <a:t>as follows: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We have </a:t>
            </a:r>
            <a:r>
              <a:rPr lang="en-IN" sz="2400" dirty="0" smtClean="0"/>
              <a:t>one </a:t>
            </a:r>
            <a:r>
              <a:rPr lang="en-IN" sz="2400" b="1" dirty="0" smtClean="0">
                <a:solidFill>
                  <a:srgbClr val="C00000"/>
                </a:solidFill>
              </a:rPr>
              <a:t>array object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7030A0"/>
                </a:solidFill>
              </a:rPr>
              <a:t>heap</a:t>
            </a:r>
            <a:r>
              <a:rPr lang="en-IN" sz="2400" dirty="0" smtClean="0"/>
              <a:t>, with three 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null references </a:t>
            </a:r>
            <a:r>
              <a:rPr lang="en-IN" sz="2400" dirty="0" smtClean="0"/>
              <a:t>of type </a:t>
            </a:r>
            <a:r>
              <a:rPr lang="en-IN" sz="2400" b="1" dirty="0" smtClean="0">
                <a:solidFill>
                  <a:srgbClr val="7030A0"/>
                </a:solidFill>
              </a:rPr>
              <a:t>Animal</a:t>
            </a:r>
            <a:r>
              <a:rPr lang="en-IN" sz="2400" dirty="0" smtClean="0"/>
              <a:t>, but </a:t>
            </a:r>
            <a:r>
              <a:rPr lang="en-IN" sz="2400" b="1" dirty="0" smtClean="0">
                <a:solidFill>
                  <a:srgbClr val="00B050"/>
                </a:solidFill>
              </a:rPr>
              <a:t>we don’t have </a:t>
            </a:r>
            <a:r>
              <a:rPr lang="en-IN" sz="2400" dirty="0" smtClean="0"/>
              <a:t>any</a:t>
            </a:r>
            <a:r>
              <a:rPr lang="en-IN" sz="2400" b="1" dirty="0" smtClean="0">
                <a:solidFill>
                  <a:srgbClr val="C00000"/>
                </a:solidFill>
              </a:rPr>
              <a:t> Animal objects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214686"/>
            <a:ext cx="721523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Initializing Array Of 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next step </a:t>
            </a:r>
            <a:r>
              <a:rPr lang="en-IN" sz="2400" dirty="0" smtClean="0"/>
              <a:t>is to </a:t>
            </a:r>
            <a:r>
              <a:rPr lang="en-IN" sz="2400" b="1" dirty="0" smtClean="0">
                <a:solidFill>
                  <a:srgbClr val="7030A0"/>
                </a:solidFill>
              </a:rPr>
              <a:t>create some Animal objects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assign them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index positions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2060"/>
                </a:solidFill>
              </a:rPr>
              <a:t>array referenced </a:t>
            </a:r>
            <a:r>
              <a:rPr lang="en-IN" sz="2400" dirty="0" smtClean="0"/>
              <a:t>by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pets</a:t>
            </a:r>
            <a:r>
              <a:rPr lang="en-IN" sz="2400" dirty="0" smtClean="0"/>
              <a:t>: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This code </a:t>
            </a:r>
            <a:r>
              <a:rPr lang="en-IN" sz="2400" dirty="0" smtClean="0"/>
              <a:t>puts </a:t>
            </a:r>
            <a:r>
              <a:rPr lang="en-IN" sz="2400" b="1" dirty="0" smtClean="0">
                <a:solidFill>
                  <a:srgbClr val="C00000"/>
                </a:solidFill>
              </a:rPr>
              <a:t>three new Animal objects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7030A0"/>
                </a:solidFill>
              </a:rPr>
              <a:t>heap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assigns the</a:t>
            </a:r>
            <a:r>
              <a:rPr lang="en-IN" sz="2400" dirty="0" smtClean="0"/>
              <a:t>m to the </a:t>
            </a:r>
            <a:r>
              <a:rPr lang="en-IN" sz="2400" b="1" dirty="0" smtClean="0">
                <a:solidFill>
                  <a:srgbClr val="0070C0"/>
                </a:solidFill>
              </a:rPr>
              <a:t>three index positions </a:t>
            </a:r>
            <a:r>
              <a:rPr lang="en-IN" sz="2400" dirty="0" smtClean="0"/>
              <a:t>(elements) in the </a:t>
            </a:r>
            <a:r>
              <a:rPr lang="en-IN" sz="2400" b="1" dirty="0" smtClean="0">
                <a:solidFill>
                  <a:srgbClr val="C00000"/>
                </a:solidFill>
              </a:rPr>
              <a:t>pets</a:t>
            </a:r>
            <a:r>
              <a:rPr lang="en-IN" sz="2400" dirty="0" smtClean="0"/>
              <a:t> array.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071810"/>
            <a:ext cx="6572295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Shortcut Way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Like primitives </a:t>
            </a:r>
            <a:r>
              <a:rPr lang="en-IN" sz="2400" dirty="0" smtClean="0"/>
              <a:t>we can also </a:t>
            </a:r>
            <a:r>
              <a:rPr lang="en-IN" sz="2400" b="1" dirty="0" smtClean="0">
                <a:solidFill>
                  <a:srgbClr val="7030A0"/>
                </a:solidFill>
              </a:rPr>
              <a:t>initialize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array of references: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6572295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6382</TotalTime>
  <Words>1492</Words>
  <Application>Microsoft Office PowerPoint</Application>
  <PresentationFormat>On-screen Show (4:3)</PresentationFormat>
  <Paragraphs>565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Civic</vt:lpstr>
      <vt:lpstr>Slide 1</vt:lpstr>
      <vt:lpstr>Today’s Agenda</vt:lpstr>
      <vt:lpstr>Array Initialization</vt:lpstr>
      <vt:lpstr>Array Initialization</vt:lpstr>
      <vt:lpstr>Array Initialization</vt:lpstr>
      <vt:lpstr>Array Initialization</vt:lpstr>
      <vt:lpstr>Initializing Array Of References</vt:lpstr>
      <vt:lpstr>Initializing Array Of References</vt:lpstr>
      <vt:lpstr>Shortcut Way</vt:lpstr>
      <vt:lpstr>Memory Diagram</vt:lpstr>
      <vt:lpstr>Shortcut Way With 2D Arrays</vt:lpstr>
      <vt:lpstr>Popular Interview Question</vt:lpstr>
      <vt:lpstr>Memory Diagram</vt:lpstr>
      <vt:lpstr>Will this code compile ?</vt:lpstr>
      <vt:lpstr>Interface Reference Array</vt:lpstr>
      <vt:lpstr>Array Reference Assignments</vt:lpstr>
      <vt:lpstr>Popular Interview Question</vt:lpstr>
      <vt:lpstr>Array Reference Assignments</vt:lpstr>
      <vt:lpstr>Array Reference Assignments</vt:lpstr>
      <vt:lpstr>Array Reference Assignments</vt:lpstr>
      <vt:lpstr>Array Reference Assignments</vt:lpstr>
      <vt:lpstr>Popular Interview Question</vt:lpstr>
      <vt:lpstr>Using The length Property</vt:lpstr>
      <vt:lpstr>length Vs length()</vt:lpstr>
      <vt:lpstr>length Vs length()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Anonymous Arrays</vt:lpstr>
      <vt:lpstr>Using Anonymous Arrays</vt:lpstr>
      <vt:lpstr>Using Anonymous Arrays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605</cp:revision>
  <dcterms:created xsi:type="dcterms:W3CDTF">2015-12-21T13:46:48Z</dcterms:created>
  <dcterms:modified xsi:type="dcterms:W3CDTF">2020-09-04T05:41:55Z</dcterms:modified>
</cp:coreProperties>
</file>