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87" r:id="rId2"/>
    <p:sldId id="360" r:id="rId3"/>
    <p:sldId id="578" r:id="rId4"/>
    <p:sldId id="714" r:id="rId5"/>
    <p:sldId id="715" r:id="rId6"/>
    <p:sldId id="716" r:id="rId7"/>
    <p:sldId id="717" r:id="rId8"/>
    <p:sldId id="649" r:id="rId9"/>
    <p:sldId id="719" r:id="rId10"/>
    <p:sldId id="720" r:id="rId11"/>
    <p:sldId id="721" r:id="rId12"/>
    <p:sldId id="722" r:id="rId13"/>
    <p:sldId id="669" r:id="rId14"/>
    <p:sldId id="727" r:id="rId15"/>
    <p:sldId id="723" r:id="rId16"/>
    <p:sldId id="724" r:id="rId17"/>
    <p:sldId id="725" r:id="rId18"/>
    <p:sldId id="730" r:id="rId19"/>
    <p:sldId id="744" r:id="rId20"/>
    <p:sldId id="745" r:id="rId21"/>
    <p:sldId id="746" r:id="rId22"/>
    <p:sldId id="747" r:id="rId23"/>
    <p:sldId id="731" r:id="rId24"/>
    <p:sldId id="748" r:id="rId25"/>
    <p:sldId id="749" r:id="rId26"/>
    <p:sldId id="743" r:id="rId27"/>
    <p:sldId id="728" r:id="rId28"/>
    <p:sldId id="729" r:id="rId29"/>
    <p:sldId id="732" r:id="rId30"/>
    <p:sldId id="733" r:id="rId31"/>
    <p:sldId id="734" r:id="rId32"/>
    <p:sldId id="735" r:id="rId33"/>
    <p:sldId id="736" r:id="rId34"/>
    <p:sldId id="737" r:id="rId35"/>
    <p:sldId id="738" r:id="rId36"/>
    <p:sldId id="480" r:id="rId37"/>
    <p:sldId id="739" r:id="rId38"/>
    <p:sldId id="740" r:id="rId39"/>
    <p:sldId id="750" r:id="rId40"/>
    <p:sldId id="751" r:id="rId41"/>
    <p:sldId id="752" r:id="rId42"/>
    <p:sldId id="753" r:id="rId43"/>
    <p:sldId id="754" r:id="rId44"/>
    <p:sldId id="741" r:id="rId45"/>
    <p:sldId id="74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9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203517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JAVA INTERVIEW BOOTCAMP</a:t>
            </a:r>
            <a:b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ADVANCE CONCEPTS</a:t>
            </a:r>
            <a:b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orbel" pitchFamily="34" charset="0"/>
              </a:rPr>
              <a:t>Lecture 15</a:t>
            </a:r>
          </a:p>
          <a:p>
            <a:r>
              <a:rPr lang="en-US" sz="4400" b="1" dirty="0" err="1" smtClean="0">
                <a:solidFill>
                  <a:schemeClr val="bg1"/>
                </a:solidFill>
                <a:latin typeface="Corbel" pitchFamily="34" charset="0"/>
              </a:rPr>
              <a:t>Var</a:t>
            </a:r>
            <a:r>
              <a:rPr lang="en-US" sz="4400" b="1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latin typeface="Corbel" pitchFamily="34" charset="0"/>
              </a:rPr>
              <a:t>Args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Example Of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class Sample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{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static void fun(</a:t>
            </a:r>
            <a:r>
              <a:rPr lang="en-IN" sz="2400" b="1" dirty="0" err="1" smtClean="0">
                <a:solidFill>
                  <a:srgbClr val="FFFF00"/>
                </a:solidFill>
              </a:rPr>
              <a:t>int</a:t>
            </a:r>
            <a:r>
              <a:rPr lang="en-IN" sz="2400" b="1" dirty="0" smtClean="0">
                <a:solidFill>
                  <a:srgbClr val="FFFF00"/>
                </a:solidFill>
              </a:rPr>
              <a:t> ...a)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    </a:t>
            </a:r>
            <a:r>
              <a:rPr lang="en-IN" sz="24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400" b="1" dirty="0" smtClean="0">
                <a:solidFill>
                  <a:srgbClr val="FFFF00"/>
                </a:solidFill>
              </a:rPr>
              <a:t>("Number of arguments: " + </a:t>
            </a:r>
            <a:r>
              <a:rPr lang="en-IN" sz="2400" b="1" dirty="0" err="1" smtClean="0">
                <a:solidFill>
                  <a:srgbClr val="FFFF00"/>
                </a:solidFill>
              </a:rPr>
              <a:t>a.length</a:t>
            </a:r>
            <a:r>
              <a:rPr lang="en-IN" sz="2400" b="1" dirty="0" smtClean="0">
                <a:solidFill>
                  <a:srgbClr val="FFFF00"/>
                </a:solidFill>
              </a:rPr>
              <a:t>);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    for (</a:t>
            </a:r>
            <a:r>
              <a:rPr lang="en-IN" sz="2400" b="1" dirty="0" err="1" smtClean="0">
                <a:solidFill>
                  <a:srgbClr val="FFFF00"/>
                </a:solidFill>
              </a:rPr>
              <a:t>int</a:t>
            </a:r>
            <a:r>
              <a:rPr lang="en-IN" sz="2400" b="1" dirty="0" smtClean="0">
                <a:solidFill>
                  <a:srgbClr val="FFFF00"/>
                </a:solidFill>
              </a:rPr>
              <a:t> x: 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        </a:t>
            </a:r>
            <a:r>
              <a:rPr lang="en-IN" sz="2400" b="1" dirty="0" err="1" smtClean="0">
                <a:solidFill>
                  <a:srgbClr val="FFFF00"/>
                </a:solidFill>
              </a:rPr>
              <a:t>System.out.print</a:t>
            </a:r>
            <a:r>
              <a:rPr lang="en-IN" sz="2400" b="1" dirty="0" smtClean="0">
                <a:solidFill>
                  <a:srgbClr val="FFFF00"/>
                </a:solidFill>
              </a:rPr>
              <a:t>(x + " ");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    </a:t>
            </a:r>
            <a:r>
              <a:rPr lang="en-IN" sz="24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400" b="1" dirty="0" smtClean="0">
                <a:solidFill>
                  <a:srgbClr val="FFFF00"/>
                </a:solidFill>
              </a:rPr>
              <a:t>();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class </a:t>
            </a:r>
            <a:r>
              <a:rPr lang="en-IN" sz="2400" b="1" dirty="0" err="1" smtClean="0">
                <a:solidFill>
                  <a:srgbClr val="FFFF00"/>
                </a:solidFill>
              </a:rPr>
              <a:t>UseSample</a:t>
            </a:r>
            <a:endParaRPr lang="en-IN" sz="2400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{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public static void main(String </a:t>
            </a:r>
            <a:r>
              <a:rPr lang="en-IN" sz="2400" b="1" dirty="0" err="1" smtClean="0">
                <a:solidFill>
                  <a:srgbClr val="FFFF00"/>
                </a:solidFill>
              </a:rPr>
              <a:t>args</a:t>
            </a:r>
            <a:r>
              <a:rPr lang="en-IN" sz="2400" b="1" dirty="0" smtClean="0">
                <a:solidFill>
                  <a:srgbClr val="FFFF00"/>
                </a:solidFill>
              </a:rPr>
              <a:t>[])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    Sample.fun(100);         </a:t>
            </a:r>
            <a:r>
              <a:rPr lang="en-IN" sz="2400" b="1" dirty="0" smtClean="0">
                <a:solidFill>
                  <a:schemeClr val="bg1"/>
                </a:solidFill>
              </a:rPr>
              <a:t>// one parameter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    Sample.fun(1, 2, 3, 4);  </a:t>
            </a:r>
            <a:r>
              <a:rPr lang="en-IN" sz="2400" b="1" dirty="0" smtClean="0">
                <a:solidFill>
                  <a:schemeClr val="bg1"/>
                </a:solidFill>
              </a:rPr>
              <a:t>// four parameters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    Sample.fun();            </a:t>
            </a:r>
            <a:r>
              <a:rPr lang="en-IN" sz="2400" b="1" dirty="0" smtClean="0">
                <a:solidFill>
                  <a:schemeClr val="bg1"/>
                </a:solidFill>
              </a:rPr>
              <a:t>// no parameter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        Sample.fun(new </a:t>
            </a:r>
            <a:r>
              <a:rPr lang="en-US" sz="2400" b="1" dirty="0" err="1" smtClean="0">
                <a:solidFill>
                  <a:srgbClr val="FFFF00"/>
                </a:solidFill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</a:rPr>
              <a:t> [ ]{10,20,30,40,50});</a:t>
            </a:r>
            <a:r>
              <a:rPr lang="en-US" sz="2400" b="1" dirty="0" smtClean="0">
                <a:solidFill>
                  <a:schemeClr val="bg1"/>
                </a:solidFill>
              </a:rPr>
              <a:t>  // array as parameter</a:t>
            </a:r>
            <a:endParaRPr lang="en-IN" sz="24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6446" y="2285992"/>
            <a:ext cx="27146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OUTPUT:</a:t>
            </a:r>
            <a:endParaRPr lang="en-IN" b="1" dirty="0" smtClean="0">
              <a:solidFill>
                <a:srgbClr val="00B0F0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Number of arguments: 1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100 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Number of arguments: 4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1 2 3 4 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Number of arguments: 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Number of arguments: 5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10 20 30 40 50 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Previous Code Using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class </a:t>
            </a:r>
            <a:r>
              <a:rPr lang="en-US" sz="2800" b="1" dirty="0" err="1" smtClean="0">
                <a:solidFill>
                  <a:srgbClr val="FFFF00"/>
                </a:solidFill>
              </a:rPr>
              <a:t>MyMath</a:t>
            </a:r>
            <a:endParaRPr lang="en-US" sz="2800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public static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sum(int...</a:t>
            </a:r>
            <a:r>
              <a:rPr lang="en-US" sz="2800" b="1" dirty="0" err="1" smtClean="0">
                <a:solidFill>
                  <a:srgbClr val="FFFF00"/>
                </a:solidFill>
              </a:rPr>
              <a:t>arr</a:t>
            </a:r>
            <a:r>
              <a:rPr lang="en-US" sz="2800" b="1" dirty="0" smtClean="0">
                <a:solidFill>
                  <a:srgbClr val="FFFF00"/>
                </a:solidFill>
              </a:rPr>
              <a:t>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total=0;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for(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x:arr){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	total+=x;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return total;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class </a:t>
            </a:r>
            <a:r>
              <a:rPr lang="en-US" sz="2800" b="1" dirty="0" err="1" smtClean="0">
                <a:solidFill>
                  <a:srgbClr val="FFFF00"/>
                </a:solidFill>
              </a:rPr>
              <a:t>UseMyMath</a:t>
            </a:r>
            <a:r>
              <a:rPr lang="en-US" sz="2800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public static void main(String </a:t>
            </a:r>
            <a:r>
              <a:rPr lang="en-US" sz="2800" b="1" dirty="0" err="1" smtClean="0">
                <a:solidFill>
                  <a:srgbClr val="FFFF00"/>
                </a:solidFill>
              </a:rPr>
              <a:t>args</a:t>
            </a:r>
            <a:r>
              <a:rPr lang="en-US" sz="2800" b="1" dirty="0" smtClean="0">
                <a:solidFill>
                  <a:srgbClr val="FFFF00"/>
                </a:solidFill>
              </a:rPr>
              <a:t>[])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800" b="1" dirty="0" smtClean="0">
                <a:solidFill>
                  <a:srgbClr val="FFFF00"/>
                </a:solidFill>
              </a:rPr>
              <a:t>(MyMath.sum(10,20));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800" b="1" dirty="0" smtClean="0">
                <a:solidFill>
                  <a:srgbClr val="FFFF00"/>
                </a:solidFill>
              </a:rPr>
              <a:t>(MyMath.sum(10,20,30));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800" b="1" dirty="0" smtClean="0">
                <a:solidFill>
                  <a:srgbClr val="FFFF00"/>
                </a:solidFill>
              </a:rPr>
              <a:t>(MyMath.sum(10,20,30,40));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2264" y="1785926"/>
            <a:ext cx="1357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OUTPUT:</a:t>
            </a:r>
            <a:endParaRPr lang="en-IN" b="1" dirty="0" smtClean="0">
              <a:solidFill>
                <a:srgbClr val="00B0F0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30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60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100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How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 Work Internally ?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Consider the following method: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public </a:t>
            </a:r>
            <a:r>
              <a:rPr lang="en-IN" sz="2400" dirty="0" err="1" smtClean="0">
                <a:solidFill>
                  <a:srgbClr val="FFFF00"/>
                </a:solidFill>
              </a:rPr>
              <a:t>int</a:t>
            </a:r>
            <a:r>
              <a:rPr lang="en-IN" sz="2400" dirty="0" smtClean="0">
                <a:solidFill>
                  <a:srgbClr val="FFFF00"/>
                </a:solidFill>
              </a:rPr>
              <a:t> </a:t>
            </a:r>
            <a:r>
              <a:rPr lang="en-IN" sz="2400" dirty="0" err="1" smtClean="0">
                <a:solidFill>
                  <a:srgbClr val="FFFF00"/>
                </a:solidFill>
              </a:rPr>
              <a:t>sumNumber</a:t>
            </a:r>
            <a:r>
              <a:rPr lang="en-IN" sz="2400" dirty="0" smtClean="0">
                <a:solidFill>
                  <a:srgbClr val="FFFF00"/>
                </a:solidFill>
              </a:rPr>
              <a:t>(</a:t>
            </a:r>
            <a:r>
              <a:rPr lang="en-IN" sz="2400" dirty="0" err="1" smtClean="0">
                <a:solidFill>
                  <a:srgbClr val="FFFF00"/>
                </a:solidFill>
              </a:rPr>
              <a:t>int</a:t>
            </a:r>
            <a:r>
              <a:rPr lang="en-IN" sz="2400" dirty="0" smtClean="0">
                <a:solidFill>
                  <a:srgbClr val="FFFF00"/>
                </a:solidFill>
              </a:rPr>
              <a:t> x, </a:t>
            </a:r>
            <a:r>
              <a:rPr lang="en-IN" sz="2400" dirty="0" err="1" smtClean="0">
                <a:solidFill>
                  <a:srgbClr val="FFFF00"/>
                </a:solidFill>
              </a:rPr>
              <a:t>int</a:t>
            </a:r>
            <a:r>
              <a:rPr lang="en-IN" sz="2400" dirty="0" smtClean="0">
                <a:solidFill>
                  <a:srgbClr val="FFFF00"/>
                </a:solidFill>
              </a:rPr>
              <a:t> ... </a:t>
            </a:r>
            <a:r>
              <a:rPr lang="en-IN" sz="2400" dirty="0" err="1" smtClean="0">
                <a:solidFill>
                  <a:srgbClr val="FFFF00"/>
                </a:solidFill>
              </a:rPr>
              <a:t>nums</a:t>
            </a:r>
            <a:r>
              <a:rPr lang="en-IN" sz="2400" dirty="0" smtClean="0">
                <a:solidFill>
                  <a:srgbClr val="FFFF00"/>
                </a:solidFill>
              </a:rPr>
              <a:t>) { </a:t>
            </a:r>
          </a:p>
          <a:p>
            <a:pPr>
              <a:buNone/>
            </a:pPr>
            <a:r>
              <a:rPr lang="en-IN" sz="2400" dirty="0" smtClean="0">
                <a:solidFill>
                  <a:srgbClr val="00B0F0"/>
                </a:solidFill>
              </a:rPr>
              <a:t>// method body 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1.</a:t>
            </a:r>
            <a:r>
              <a:rPr lang="en-IN" sz="2200" dirty="0" smtClean="0">
                <a:solidFill>
                  <a:schemeClr val="bg1"/>
                </a:solidFill>
              </a:rPr>
              <a:t>	The</a:t>
            </a:r>
            <a:r>
              <a:rPr lang="en-IN" sz="2200" b="1" dirty="0" smtClean="0">
                <a:solidFill>
                  <a:srgbClr val="FFFF00"/>
                </a:solidFill>
              </a:rPr>
              <a:t> ...</a:t>
            </a:r>
            <a:r>
              <a:rPr lang="en-IN" sz="2200" dirty="0" smtClean="0">
                <a:solidFill>
                  <a:schemeClr val="bg1"/>
                </a:solidFill>
              </a:rPr>
              <a:t> syntax tells the Java compiler that the method can be </a:t>
            </a:r>
          </a:p>
          <a:p>
            <a:pPr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called with </a:t>
            </a:r>
            <a:r>
              <a:rPr lang="en-IN" sz="2200" b="1" dirty="0" smtClean="0">
                <a:solidFill>
                  <a:srgbClr val="FFFF00"/>
                </a:solidFill>
              </a:rPr>
              <a:t>varying number of arguments</a:t>
            </a:r>
          </a:p>
          <a:p>
            <a:pPr>
              <a:buNone/>
            </a:pPr>
            <a:endParaRPr lang="en-US" sz="2200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2.</a:t>
            </a:r>
            <a:r>
              <a:rPr lang="en-US" sz="2200" dirty="0" smtClean="0">
                <a:solidFill>
                  <a:schemeClr val="bg1"/>
                </a:solidFill>
              </a:rPr>
              <a:t>	Now w</a:t>
            </a:r>
            <a:r>
              <a:rPr lang="en-IN" sz="2200" dirty="0" smtClean="0">
                <a:solidFill>
                  <a:schemeClr val="bg1"/>
                </a:solidFill>
              </a:rPr>
              <a:t>hen we invoke a method with variable arguments, java </a:t>
            </a:r>
          </a:p>
          <a:p>
            <a:pPr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compiler matches the </a:t>
            </a:r>
            <a:r>
              <a:rPr lang="en-IN" sz="2200" b="1" dirty="0" smtClean="0">
                <a:solidFill>
                  <a:srgbClr val="FFFF00"/>
                </a:solidFill>
              </a:rPr>
              <a:t>arguments from left to right.</a:t>
            </a:r>
          </a:p>
          <a:p>
            <a:pPr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3. </a:t>
            </a:r>
            <a:r>
              <a:rPr lang="en-IN" sz="2200" dirty="0" smtClean="0">
                <a:solidFill>
                  <a:schemeClr val="bg1"/>
                </a:solidFill>
              </a:rPr>
              <a:t>Once it reaches to the last </a:t>
            </a:r>
            <a:r>
              <a:rPr lang="en-IN" sz="2200" dirty="0" err="1" smtClean="0">
                <a:solidFill>
                  <a:schemeClr val="bg1"/>
                </a:solidFill>
              </a:rPr>
              <a:t>varargs</a:t>
            </a:r>
            <a:r>
              <a:rPr lang="en-IN" sz="2200" dirty="0" smtClean="0">
                <a:solidFill>
                  <a:schemeClr val="bg1"/>
                </a:solidFill>
              </a:rPr>
              <a:t> parameter, it creates an </a:t>
            </a:r>
            <a:r>
              <a:rPr lang="en-IN" sz="2200" b="1" dirty="0" smtClean="0">
                <a:solidFill>
                  <a:srgbClr val="FFFF00"/>
                </a:solidFill>
              </a:rPr>
              <a:t>array</a:t>
            </a:r>
            <a:r>
              <a:rPr lang="en-IN" sz="2200" dirty="0" smtClean="0">
                <a:solidFill>
                  <a:schemeClr val="bg1"/>
                </a:solidFill>
              </a:rPr>
              <a:t> of </a:t>
            </a:r>
          </a:p>
          <a:p>
            <a:pPr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the remaining arguments and pass it to the method. </a:t>
            </a: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The ellipses used to denote </a:t>
            </a:r>
            <a:r>
              <a:rPr lang="en-US" sz="2800" b="1" dirty="0" err="1" smtClean="0">
                <a:solidFill>
                  <a:srgbClr val="FFFF00"/>
                </a:solidFill>
              </a:rPr>
              <a:t>var-args</a:t>
            </a:r>
            <a:r>
              <a:rPr lang="en-US" sz="2800" dirty="0" smtClean="0">
                <a:solidFill>
                  <a:schemeClr val="bg1"/>
                </a:solidFill>
              </a:rPr>
              <a:t> always have to be </a:t>
            </a:r>
            <a:r>
              <a:rPr lang="en-US" sz="2800" dirty="0" smtClean="0">
                <a:solidFill>
                  <a:srgbClr val="FFFF00"/>
                </a:solidFill>
              </a:rPr>
              <a:t>before</a:t>
            </a:r>
            <a:r>
              <a:rPr lang="en-US" sz="2800" dirty="0" smtClean="0">
                <a:solidFill>
                  <a:schemeClr val="bg1"/>
                </a:solidFill>
              </a:rPr>
              <a:t> the argument name and </a:t>
            </a:r>
            <a:r>
              <a:rPr lang="en-US" sz="2800" dirty="0" smtClean="0">
                <a:solidFill>
                  <a:srgbClr val="FFFF00"/>
                </a:solidFill>
              </a:rPr>
              <a:t>together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Predict which one is correct ?	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sum(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...  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sum(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  …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sum(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…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sum(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 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 . . . 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sum(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 .arr..);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sum(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 .       ..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sum(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 ..      .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2.	We can combine any number/type of arguments with </a:t>
            </a:r>
            <a:r>
              <a:rPr lang="en-US" sz="2800" dirty="0" err="1" smtClean="0">
                <a:solidFill>
                  <a:srgbClr val="FFFF00"/>
                </a:solidFill>
              </a:rPr>
              <a:t>var-args</a:t>
            </a:r>
            <a:r>
              <a:rPr lang="en-US" sz="2800" dirty="0" smtClean="0">
                <a:solidFill>
                  <a:schemeClr val="bg1"/>
                </a:solidFill>
              </a:rPr>
              <a:t> , but </a:t>
            </a:r>
            <a:r>
              <a:rPr lang="en-US" sz="2800" dirty="0" err="1" smtClean="0">
                <a:solidFill>
                  <a:srgbClr val="FFFF00"/>
                </a:solidFill>
              </a:rPr>
              <a:t>var-args</a:t>
            </a:r>
            <a:r>
              <a:rPr lang="en-US" sz="2800" dirty="0" smtClean="0">
                <a:solidFill>
                  <a:schemeClr val="bg1"/>
                </a:solidFill>
              </a:rPr>
              <a:t> should be the last argument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Predict which one is correct ?	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void display(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n,int</a:t>
            </a:r>
            <a:r>
              <a:rPr lang="en-US" sz="2800" dirty="0" smtClean="0">
                <a:solidFill>
                  <a:srgbClr val="FFFF00"/>
                </a:solidFill>
              </a:rPr>
              <a:t> ...  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void display(String </a:t>
            </a:r>
            <a:r>
              <a:rPr lang="en-US" sz="2800" dirty="0" err="1" smtClean="0">
                <a:solidFill>
                  <a:srgbClr val="FFFF00"/>
                </a:solidFill>
              </a:rPr>
              <a:t>str,int</a:t>
            </a:r>
            <a:r>
              <a:rPr lang="en-US" sz="2800" dirty="0" smtClean="0">
                <a:solidFill>
                  <a:srgbClr val="FFFF00"/>
                </a:solidFill>
              </a:rPr>
              <a:t>  ... 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void display(double z,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…</a:t>
            </a:r>
            <a:r>
              <a:rPr lang="en-US" sz="2800" dirty="0" err="1" smtClean="0">
                <a:solidFill>
                  <a:srgbClr val="FFFF00"/>
                </a:solidFill>
              </a:rPr>
              <a:t>arr,String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str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void display(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 ... 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,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n 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void display(</a:t>
            </a:r>
            <a:r>
              <a:rPr lang="en-US" sz="2800" dirty="0" err="1" smtClean="0">
                <a:solidFill>
                  <a:srgbClr val="FFFF00"/>
                </a:solidFill>
              </a:rPr>
              <a:t>boolean</a:t>
            </a:r>
            <a:r>
              <a:rPr lang="en-US" sz="2800" dirty="0" smtClean="0">
                <a:solidFill>
                  <a:srgbClr val="FFFF00"/>
                </a:solidFill>
              </a:rPr>
              <a:t>  b , String ... 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3.	There can be only one </a:t>
            </a:r>
            <a:r>
              <a:rPr lang="en-US" sz="2800" dirty="0" err="1" smtClean="0">
                <a:solidFill>
                  <a:srgbClr val="FFFF00"/>
                </a:solidFill>
              </a:rPr>
              <a:t>var-args</a:t>
            </a:r>
            <a:r>
              <a:rPr lang="en-US" sz="2800" dirty="0" smtClean="0">
                <a:solidFill>
                  <a:schemeClr val="bg1"/>
                </a:solidFill>
              </a:rPr>
              <a:t> in a method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Predict which one is correct ?	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void display(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...  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void display(char </a:t>
            </a:r>
            <a:r>
              <a:rPr lang="en-US" sz="2800" dirty="0" err="1" smtClean="0">
                <a:solidFill>
                  <a:srgbClr val="FFFF00"/>
                </a:solidFill>
              </a:rPr>
              <a:t>ch,int</a:t>
            </a:r>
            <a:r>
              <a:rPr lang="en-US" sz="2800" dirty="0" smtClean="0">
                <a:solidFill>
                  <a:srgbClr val="FFFF00"/>
                </a:solidFill>
              </a:rPr>
              <a:t>  ... 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public static void display(double ... </a:t>
            </a:r>
            <a:r>
              <a:rPr lang="en-US" sz="2800" dirty="0" err="1" smtClean="0">
                <a:solidFill>
                  <a:srgbClr val="FFFF00"/>
                </a:solidFill>
              </a:rPr>
              <a:t>arr</a:t>
            </a:r>
            <a:r>
              <a:rPr lang="en-US" sz="2800" dirty="0" smtClean="0">
                <a:solidFill>
                  <a:srgbClr val="FFFF00"/>
                </a:solidFill>
              </a:rPr>
              <a:t>,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… </a:t>
            </a:r>
            <a:r>
              <a:rPr lang="en-US" sz="2800" dirty="0" err="1" smtClean="0">
                <a:solidFill>
                  <a:srgbClr val="FFFF00"/>
                </a:solidFill>
              </a:rPr>
              <a:t>brr</a:t>
            </a:r>
            <a:r>
              <a:rPr lang="en-US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 startAt="4"/>
            </a:pPr>
            <a:r>
              <a:rPr lang="en-US" sz="2800" dirty="0" err="1" smtClean="0">
                <a:solidFill>
                  <a:schemeClr val="bg1"/>
                </a:solidFill>
              </a:rPr>
              <a:t>Var-args</a:t>
            </a:r>
            <a:r>
              <a:rPr lang="en-US" sz="2800" dirty="0" smtClean="0">
                <a:solidFill>
                  <a:schemeClr val="bg1"/>
                </a:solidFill>
              </a:rPr>
              <a:t> can also of array type and the syntax will be </a:t>
            </a:r>
            <a:r>
              <a:rPr lang="en-US" sz="2800" b="1" dirty="0" smtClean="0">
                <a:solidFill>
                  <a:srgbClr val="00B0F0"/>
                </a:solidFill>
              </a:rPr>
              <a:t>&lt;data type&gt;[] … &lt;</a:t>
            </a:r>
            <a:r>
              <a:rPr lang="en-US" sz="2800" b="1" dirty="0" err="1" smtClean="0">
                <a:solidFill>
                  <a:srgbClr val="00B0F0"/>
                </a:solidFill>
              </a:rPr>
              <a:t>array_ref</a:t>
            </a:r>
            <a:r>
              <a:rPr lang="en-US" sz="2800" b="1" dirty="0" smtClean="0">
                <a:solidFill>
                  <a:srgbClr val="00B0F0"/>
                </a:solidFill>
              </a:rPr>
              <a:t>&gt;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public static void show(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[ ] … </a:t>
            </a:r>
            <a:r>
              <a:rPr lang="en-US" sz="2800" b="1" dirty="0" err="1" smtClean="0">
                <a:solidFill>
                  <a:srgbClr val="FFFF00"/>
                </a:solidFill>
              </a:rPr>
              <a:t>arr</a:t>
            </a:r>
            <a:r>
              <a:rPr lang="en-US" sz="2800" b="1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Now , when we will call this method by passing a 1D 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array , java will internally convert it into 2D array</a:t>
            </a:r>
          </a:p>
          <a:p>
            <a:pPr marL="514350" indent="-514350">
              <a:buNone/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marL="514350" indent="-51435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show(new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[]{10,20,30})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Will be internally called as </a:t>
            </a:r>
          </a:p>
          <a:p>
            <a:pPr marL="514350" indent="-514350">
              <a:buNone/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marL="514350" indent="-51435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show(new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[ ][ ]{ {10,20,30}});</a:t>
            </a:r>
          </a:p>
          <a:p>
            <a:pPr marL="514350" indent="-514350">
              <a:buNone/>
            </a:pP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[]...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arr.length</a:t>
            </a:r>
            <a:r>
              <a:rPr lang="en-IN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[1].length);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 smtClean="0">
                <a:solidFill>
                  <a:srgbClr val="FFFF00"/>
                </a:solidFill>
              </a:rPr>
              <a:t>args</a:t>
            </a:r>
            <a:r>
              <a:rPr lang="en-IN" sz="2800" dirty="0" smtClean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show(new 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[]{10,20,30,40});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800" b="1" u="sng" dirty="0" smtClean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1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4</a:t>
            </a:r>
          </a:p>
          <a:p>
            <a:pPr marL="514350" indent="-51435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ArrayIndexOutOfBoundsException</a:t>
            </a: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CHAPTER 15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	</a:t>
            </a:r>
            <a:r>
              <a:rPr lang="en-US" sz="4400" b="1" u="sng" dirty="0" smtClean="0">
                <a:solidFill>
                  <a:schemeClr val="bg1"/>
                </a:solidFill>
              </a:rPr>
              <a:t>VAR-ARGS METHODS</a:t>
            </a:r>
          </a:p>
          <a:p>
            <a:pPr>
              <a:lnSpc>
                <a:spcPct val="80000"/>
              </a:lnSpc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3500" b="1" u="sng" dirty="0" smtClean="0">
                <a:solidFill>
                  <a:schemeClr val="bg1"/>
                </a:solidFill>
              </a:rPr>
              <a:t>Topics Covered</a:t>
            </a:r>
          </a:p>
          <a:p>
            <a:r>
              <a:rPr lang="en-US" sz="3000" b="1" dirty="0" smtClean="0">
                <a:solidFill>
                  <a:srgbClr val="FFFF00"/>
                </a:solidFill>
              </a:rPr>
              <a:t>What Is </a:t>
            </a:r>
            <a:r>
              <a:rPr lang="en-US" sz="3000" b="1" dirty="0" err="1" smtClean="0">
                <a:solidFill>
                  <a:srgbClr val="FFFF00"/>
                </a:solidFill>
              </a:rPr>
              <a:t>Var-args</a:t>
            </a:r>
            <a:r>
              <a:rPr lang="en-US" sz="3000" b="1" dirty="0" smtClean="0">
                <a:solidFill>
                  <a:srgbClr val="FFFF00"/>
                </a:solidFill>
              </a:rPr>
              <a:t>?</a:t>
            </a:r>
            <a:endParaRPr lang="en-IN" sz="3000" b="1" dirty="0" smtClean="0">
              <a:solidFill>
                <a:srgbClr val="FFFF00"/>
              </a:solidFill>
            </a:endParaRPr>
          </a:p>
          <a:p>
            <a:r>
              <a:rPr lang="en-US" sz="3000" b="1" dirty="0" smtClean="0">
                <a:solidFill>
                  <a:srgbClr val="FFFF00"/>
                </a:solidFill>
              </a:rPr>
              <a:t>Differences  with other techniques</a:t>
            </a:r>
          </a:p>
          <a:p>
            <a:r>
              <a:rPr lang="en-US" sz="3000" b="1" dirty="0" smtClean="0">
                <a:solidFill>
                  <a:srgbClr val="FFFF00"/>
                </a:solidFill>
              </a:rPr>
              <a:t>Some important caveats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[]...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arr.length</a:t>
            </a:r>
            <a:r>
              <a:rPr lang="en-IN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[1].length);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 smtClean="0">
                <a:solidFill>
                  <a:srgbClr val="FFFF00"/>
                </a:solidFill>
              </a:rPr>
              <a:t>args</a:t>
            </a:r>
            <a:r>
              <a:rPr lang="en-IN" sz="2800" dirty="0" smtClean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show(new 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[][]{10,20,30,40});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800" b="1" u="sng" dirty="0" smtClean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Syntax Error!</a:t>
            </a: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[]...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arr.length</a:t>
            </a:r>
            <a:r>
              <a:rPr lang="en-IN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[1].length);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 smtClean="0">
                <a:solidFill>
                  <a:srgbClr val="FFFF00"/>
                </a:solidFill>
              </a:rPr>
              <a:t>args</a:t>
            </a:r>
            <a:r>
              <a:rPr lang="en-IN" sz="2800" dirty="0" smtClean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show(new 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[][]{{10,20,30,40}});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800" b="1" u="sng" dirty="0" smtClean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1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4</a:t>
            </a:r>
          </a:p>
          <a:p>
            <a:pPr marL="514350" indent="-51435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ArrayIndexOutOfBoundsException</a:t>
            </a: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[]...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arr.length</a:t>
            </a:r>
            <a:r>
              <a:rPr lang="en-IN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[1].length);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 smtClean="0">
                <a:solidFill>
                  <a:srgbClr val="FFFF00"/>
                </a:solidFill>
              </a:rPr>
              <a:t>args</a:t>
            </a:r>
            <a:r>
              <a:rPr lang="en-IN" sz="2800" dirty="0" smtClean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show(new 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[][]{{10,20},{30,40}});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800" b="1" u="sng" dirty="0" smtClean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2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2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2</a:t>
            </a: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 startAt="5"/>
            </a:pPr>
            <a:r>
              <a:rPr lang="en-US" sz="2800" dirty="0" smtClean="0">
                <a:solidFill>
                  <a:schemeClr val="bg1"/>
                </a:solidFill>
              </a:rPr>
              <a:t>Similarly </a:t>
            </a:r>
            <a:r>
              <a:rPr lang="en-US" sz="2800" dirty="0" err="1" smtClean="0">
                <a:solidFill>
                  <a:schemeClr val="bg1"/>
                </a:solidFill>
              </a:rPr>
              <a:t>Var-args</a:t>
            </a:r>
            <a:r>
              <a:rPr lang="en-US" sz="2800" dirty="0" smtClean="0">
                <a:solidFill>
                  <a:schemeClr val="bg1"/>
                </a:solidFill>
              </a:rPr>
              <a:t> can also be of 2D array type and the syntax will be </a:t>
            </a:r>
            <a:r>
              <a:rPr lang="en-US" sz="2800" b="1" dirty="0" smtClean="0">
                <a:solidFill>
                  <a:srgbClr val="00B0F0"/>
                </a:solidFill>
              </a:rPr>
              <a:t>&lt;data type&gt;[][] … &lt;</a:t>
            </a:r>
            <a:r>
              <a:rPr lang="en-US" sz="2800" b="1" dirty="0" err="1" smtClean="0">
                <a:solidFill>
                  <a:srgbClr val="00B0F0"/>
                </a:solidFill>
              </a:rPr>
              <a:t>array_ref</a:t>
            </a:r>
            <a:r>
              <a:rPr lang="en-US" sz="2800" b="1" dirty="0" smtClean="0">
                <a:solidFill>
                  <a:srgbClr val="00B0F0"/>
                </a:solidFill>
              </a:rPr>
              <a:t>&gt;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public static void show(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[ ][ ] … </a:t>
            </a:r>
            <a:r>
              <a:rPr lang="en-US" sz="2800" b="1" dirty="0" err="1" smtClean="0">
                <a:solidFill>
                  <a:srgbClr val="FFFF00"/>
                </a:solidFill>
              </a:rPr>
              <a:t>arr</a:t>
            </a:r>
            <a:r>
              <a:rPr lang="en-US" sz="2800" b="1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Now , when we will call this method by passing a 2D 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array , java will internally convert it into 3D array</a:t>
            </a:r>
          </a:p>
          <a:p>
            <a:pPr marL="514350" indent="-514350">
              <a:buNone/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marL="514350" indent="-51435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show(new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[][]{{10,20},{30,40}});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Will be internally called as </a:t>
            </a:r>
          </a:p>
          <a:p>
            <a:pPr marL="514350" indent="-514350">
              <a:buNone/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marL="514350" indent="-51435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show(new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[ ][ ][ ]{ { {10,20} , {30,40} } } );</a:t>
            </a:r>
          </a:p>
          <a:p>
            <a:pPr marL="514350" indent="-514350">
              <a:buNone/>
            </a:pP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[][]...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arr.length</a:t>
            </a:r>
            <a:r>
              <a:rPr lang="en-IN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[1].length);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 smtClean="0">
                <a:solidFill>
                  <a:srgbClr val="FFFF00"/>
                </a:solidFill>
              </a:rPr>
              <a:t>args</a:t>
            </a:r>
            <a:r>
              <a:rPr lang="en-IN" sz="2800" dirty="0" smtClean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show(new 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[][]{{10,20},{30,40}});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 </a:t>
            </a:r>
          </a:p>
          <a:p>
            <a:pPr marL="514350" indent="-514350">
              <a:buNone/>
            </a:pPr>
            <a:r>
              <a:rPr lang="en-US" sz="2800" b="1" u="sng" dirty="0" smtClean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1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2</a:t>
            </a:r>
          </a:p>
          <a:p>
            <a:pPr marL="514350" indent="-51435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ArrayIndexOutOfBoundsException</a:t>
            </a: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[][]...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arr.length</a:t>
            </a:r>
            <a:r>
              <a:rPr lang="en-IN" sz="2800" dirty="0" smtClean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2800" dirty="0" smtClean="0">
                <a:solidFill>
                  <a:srgbClr val="FFFF00"/>
                </a:solidFill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</a:rPr>
              <a:t>arr</a:t>
            </a:r>
            <a:r>
              <a:rPr lang="en-IN" sz="2800" dirty="0" smtClean="0">
                <a:solidFill>
                  <a:srgbClr val="FFFF00"/>
                </a:solidFill>
              </a:rPr>
              <a:t>[0][1].length);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 smtClean="0">
                <a:solidFill>
                  <a:srgbClr val="FFFF00"/>
                </a:solidFill>
              </a:rPr>
              <a:t>args</a:t>
            </a:r>
            <a:r>
              <a:rPr lang="en-IN" sz="2800" dirty="0" smtClean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show(new </a:t>
            </a:r>
            <a:r>
              <a:rPr lang="en-IN" sz="2800" dirty="0" err="1" smtClean="0">
                <a:solidFill>
                  <a:srgbClr val="FFFF00"/>
                </a:solidFill>
              </a:rPr>
              <a:t>int</a:t>
            </a:r>
            <a:r>
              <a:rPr lang="en-IN" sz="2800" dirty="0" smtClean="0">
                <a:solidFill>
                  <a:srgbClr val="FFFF00"/>
                </a:solidFill>
              </a:rPr>
              <a:t>[][]{{10,20},{30,40}});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} </a:t>
            </a:r>
          </a:p>
          <a:p>
            <a:pPr marL="514350" indent="-514350">
              <a:buNone/>
            </a:pPr>
            <a:r>
              <a:rPr lang="en-US" sz="2800" b="1" u="sng" dirty="0" smtClean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1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2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2</a:t>
            </a: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b="1" dirty="0" smtClean="0">
                <a:solidFill>
                  <a:srgbClr val="FFFF00"/>
                </a:solidFill>
              </a:rPr>
              <a:t>Java 5</a:t>
            </a:r>
            <a:r>
              <a:rPr lang="en-US" sz="2800" dirty="0" smtClean="0">
                <a:solidFill>
                  <a:schemeClr val="bg1"/>
                </a:solidFill>
              </a:rPr>
              <a:t> onwards , we can have main method 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with </a:t>
            </a:r>
            <a:r>
              <a:rPr lang="en-US" sz="2800" dirty="0" err="1" smtClean="0">
                <a:solidFill>
                  <a:schemeClr val="bg1"/>
                </a:solidFill>
              </a:rPr>
              <a:t>var-args</a:t>
            </a:r>
            <a:r>
              <a:rPr lang="en-US" sz="2800" dirty="0" smtClean="0">
                <a:solidFill>
                  <a:schemeClr val="bg1"/>
                </a:solidFill>
              </a:rPr>
              <a:t> as shown below: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 marL="514350" indent="-51435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public static void main(String … </a:t>
            </a:r>
            <a:r>
              <a:rPr lang="en-US" sz="2800" b="1" dirty="0" err="1" smtClean="0">
                <a:solidFill>
                  <a:srgbClr val="FFFF00"/>
                </a:solidFill>
              </a:rPr>
              <a:t>args</a:t>
            </a:r>
            <a:r>
              <a:rPr lang="en-US" sz="2800" b="1" dirty="0" smtClean="0">
                <a:solidFill>
                  <a:srgbClr val="FFFF00"/>
                </a:solidFill>
              </a:rPr>
              <a:t>)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Now , when we will run the program , java will internally 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call the </a:t>
            </a:r>
            <a:r>
              <a:rPr lang="en-US" sz="2800" b="1" dirty="0" smtClean="0">
                <a:solidFill>
                  <a:srgbClr val="FFFF00"/>
                </a:solidFill>
              </a:rPr>
              <a:t>main(String … </a:t>
            </a:r>
            <a:r>
              <a:rPr lang="en-US" sz="2800" b="1" dirty="0" err="1" smtClean="0">
                <a:solidFill>
                  <a:srgbClr val="FFFF00"/>
                </a:solidFill>
              </a:rPr>
              <a:t>args</a:t>
            </a:r>
            <a:r>
              <a:rPr lang="en-US" sz="2800" b="1" dirty="0" smtClean="0">
                <a:solidFill>
                  <a:srgbClr val="FFFF00"/>
                </a:solidFill>
              </a:rPr>
              <a:t>) </a:t>
            </a:r>
            <a:r>
              <a:rPr lang="en-US" sz="2800" dirty="0" smtClean="0">
                <a:solidFill>
                  <a:schemeClr val="bg1"/>
                </a:solidFill>
              </a:rPr>
              <a:t>method in the same way as 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it called </a:t>
            </a:r>
            <a:r>
              <a:rPr lang="en-US" sz="2800" b="1" dirty="0" smtClean="0">
                <a:solidFill>
                  <a:srgbClr val="FFFF00"/>
                </a:solidFill>
              </a:rPr>
              <a:t>main(String[ ] </a:t>
            </a:r>
            <a:r>
              <a:rPr lang="en-US" sz="2800" b="1" dirty="0" err="1" smtClean="0">
                <a:solidFill>
                  <a:srgbClr val="FFFF00"/>
                </a:solidFill>
              </a:rPr>
              <a:t>args</a:t>
            </a:r>
            <a:r>
              <a:rPr lang="en-US" sz="2800" b="1" dirty="0" smtClean="0">
                <a:solidFill>
                  <a:srgbClr val="FFFF00"/>
                </a:solidFill>
              </a:rPr>
              <a:t>)</a:t>
            </a:r>
          </a:p>
          <a:p>
            <a:pPr marL="514350" indent="-514350">
              <a:buNone/>
            </a:pPr>
            <a:endParaRPr lang="en-I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Question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 fontScale="62500" lnSpcReduction="20000"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Which method will be selected by the compiler when we call it as  </a:t>
            </a:r>
            <a:r>
              <a:rPr lang="en-IN" sz="2800" b="1" dirty="0" err="1" smtClean="0">
                <a:solidFill>
                  <a:srgbClr val="FFFF00"/>
                </a:solidFill>
              </a:rPr>
              <a:t>Sample.show</a:t>
            </a:r>
            <a:r>
              <a:rPr lang="en-IN" sz="2800" b="1" dirty="0" smtClean="0">
                <a:solidFill>
                  <a:srgbClr val="FFFF00"/>
                </a:solidFill>
              </a:rPr>
              <a:t>(10,20) </a:t>
            </a:r>
            <a:r>
              <a:rPr lang="en-IN" sz="2800" b="1" dirty="0" smtClean="0">
                <a:solidFill>
                  <a:schemeClr val="bg1"/>
                </a:solidFill>
              </a:rPr>
              <a:t>?</a:t>
            </a:r>
            <a:endParaRPr lang="en-IN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public static void show(</a:t>
            </a:r>
            <a:r>
              <a:rPr lang="en-US" sz="2400" b="1" dirty="0" err="1" smtClean="0">
                <a:solidFill>
                  <a:srgbClr val="FFFF00"/>
                </a:solidFill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</a:rPr>
              <a:t> . . . </a:t>
            </a:r>
            <a:r>
              <a:rPr lang="en-US" sz="2400" b="1" dirty="0" err="1" smtClean="0">
                <a:solidFill>
                  <a:srgbClr val="FFFF00"/>
                </a:solidFill>
              </a:rPr>
              <a:t>arr</a:t>
            </a:r>
            <a:r>
              <a:rPr lang="en-US" sz="2400" b="1" dirty="0" smtClean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// method body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public  static  void show(</a:t>
            </a:r>
            <a:r>
              <a:rPr lang="en-US" sz="2400" b="1" dirty="0" err="1" smtClean="0">
                <a:solidFill>
                  <a:srgbClr val="FFFF00"/>
                </a:solidFill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</a:rPr>
              <a:t> [] </a:t>
            </a:r>
            <a:r>
              <a:rPr lang="en-US" sz="2400" b="1" dirty="0" err="1" smtClean="0">
                <a:solidFill>
                  <a:srgbClr val="FFFF00"/>
                </a:solidFill>
              </a:rPr>
              <a:t>arr</a:t>
            </a:r>
            <a:r>
              <a:rPr lang="en-US" sz="2400" b="1" dirty="0" smtClean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// method body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Answer: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Syntax Error</a:t>
            </a:r>
          </a:p>
          <a:p>
            <a:r>
              <a:rPr lang="en-US" sz="2800" b="1" u="sng" dirty="0" smtClean="0">
                <a:solidFill>
                  <a:schemeClr val="bg1"/>
                </a:solidFill>
              </a:rPr>
              <a:t>Conclusion: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We cannot declare a method with </a:t>
            </a:r>
            <a:r>
              <a:rPr lang="en-US" sz="2800" b="1" dirty="0" err="1" smtClean="0">
                <a:solidFill>
                  <a:srgbClr val="FFFF00"/>
                </a:solidFill>
              </a:rPr>
              <a:t>var-args</a:t>
            </a:r>
            <a:r>
              <a:rPr lang="en-US" sz="2800" dirty="0" smtClean="0">
                <a:solidFill>
                  <a:schemeClr val="bg1"/>
                </a:solidFill>
              </a:rPr>
              <a:t> argument as well as another method with same name with corresponding array as argument,  within the same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Question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 fontScale="62500" lnSpcReduction="20000"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Which method will be selected by the compiler when we call it as  </a:t>
            </a:r>
            <a:r>
              <a:rPr lang="en-IN" sz="2800" b="1" dirty="0" err="1" smtClean="0">
                <a:solidFill>
                  <a:srgbClr val="FFFF00"/>
                </a:solidFill>
              </a:rPr>
              <a:t>Sample.show</a:t>
            </a:r>
            <a:r>
              <a:rPr lang="en-IN" sz="2800" b="1" dirty="0" smtClean="0">
                <a:solidFill>
                  <a:srgbClr val="FFFF00"/>
                </a:solidFill>
              </a:rPr>
              <a:t>(10) </a:t>
            </a:r>
            <a:r>
              <a:rPr lang="en-IN" sz="2800" b="1" dirty="0" smtClean="0">
                <a:solidFill>
                  <a:schemeClr val="bg1"/>
                </a:solidFill>
              </a:rPr>
              <a:t>?</a:t>
            </a:r>
            <a:endParaRPr lang="en-IN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public static void show(</a:t>
            </a:r>
            <a:r>
              <a:rPr lang="en-US" sz="2400" b="1" dirty="0" err="1" smtClean="0">
                <a:solidFill>
                  <a:srgbClr val="FFFF00"/>
                </a:solidFill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</a:rPr>
              <a:t> . . . </a:t>
            </a:r>
            <a:r>
              <a:rPr lang="en-US" sz="2400" b="1" dirty="0" err="1" smtClean="0">
                <a:solidFill>
                  <a:srgbClr val="FFFF00"/>
                </a:solidFill>
              </a:rPr>
              <a:t>arr</a:t>
            </a:r>
            <a:r>
              <a:rPr lang="en-US" sz="2400" b="1" dirty="0" smtClean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// method body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public  static  void show(</a:t>
            </a:r>
            <a:r>
              <a:rPr lang="en-US" sz="2400" b="1" dirty="0" err="1" smtClean="0">
                <a:solidFill>
                  <a:srgbClr val="FFFF00"/>
                </a:solidFill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</a:rPr>
              <a:t> x){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// method body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Answer: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show(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x)</a:t>
            </a:r>
            <a:r>
              <a:rPr lang="en-US" sz="2800" dirty="0" smtClean="0">
                <a:solidFill>
                  <a:schemeClr val="bg1"/>
                </a:solidFill>
              </a:rPr>
              <a:t> will be selected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Conclusion: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Var-args</a:t>
            </a:r>
            <a:r>
              <a:rPr lang="en-US" sz="2800" dirty="0" smtClean="0">
                <a:solidFill>
                  <a:schemeClr val="bg1"/>
                </a:solidFill>
              </a:rPr>
              <a:t> method has least priority in java , so if no other method matches the argument passed , then java </a:t>
            </a:r>
            <a:r>
              <a:rPr lang="en-US" sz="2800" dirty="0" err="1" smtClean="0">
                <a:solidFill>
                  <a:schemeClr val="bg1"/>
                </a:solidFill>
              </a:rPr>
              <a:t>choses</a:t>
            </a:r>
            <a:r>
              <a:rPr lang="en-US" sz="2800" dirty="0" smtClean="0">
                <a:solidFill>
                  <a:schemeClr val="bg1"/>
                </a:solidFill>
              </a:rPr>
              <a:t> the </a:t>
            </a:r>
            <a:r>
              <a:rPr lang="en-US" sz="2800" dirty="0" err="1" smtClean="0">
                <a:solidFill>
                  <a:schemeClr val="bg1"/>
                </a:solidFill>
              </a:rPr>
              <a:t>var-arg</a:t>
            </a:r>
            <a:r>
              <a:rPr lang="en-US" sz="2800" dirty="0" smtClean="0">
                <a:solidFill>
                  <a:schemeClr val="bg1"/>
                </a:solidFill>
              </a:rPr>
              <a:t> method otherwise java will prefer general methods over </a:t>
            </a:r>
            <a:r>
              <a:rPr lang="en-US" sz="2800" dirty="0" err="1" smtClean="0">
                <a:solidFill>
                  <a:schemeClr val="bg1"/>
                </a:solidFill>
              </a:rPr>
              <a:t>var-arg</a:t>
            </a:r>
            <a:r>
              <a:rPr lang="en-US" sz="2800" dirty="0" smtClean="0">
                <a:solidFill>
                  <a:schemeClr val="bg1"/>
                </a:solidFill>
              </a:rPr>
              <a:t> methods.</a:t>
            </a:r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Question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smtClean="0">
                <a:solidFill>
                  <a:srgbClr val="FFFF00"/>
                </a:solidFill>
              </a:rPr>
              <a:t>[ ]... </a:t>
            </a:r>
            <a:r>
              <a:rPr lang="en-US" sz="2200" b="1" dirty="0" err="1" smtClean="0">
                <a:solidFill>
                  <a:srgbClr val="FFFF00"/>
                </a:solidFill>
              </a:rPr>
              <a:t>arr</a:t>
            </a:r>
            <a:r>
              <a:rPr lang="en-US" sz="2200" b="1" dirty="0" smtClean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b="1" dirty="0" smtClean="0">
                <a:solidFill>
                  <a:schemeClr val="bg1"/>
                </a:solidFill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</a:rPr>
              <a:t>arr.length</a:t>
            </a:r>
            <a:r>
              <a:rPr lang="en-US" sz="2200" b="1" dirty="0" smtClean="0">
                <a:solidFill>
                  <a:schemeClr val="bg1"/>
                </a:solidFill>
              </a:rPr>
              <a:t>+”,”+</a:t>
            </a:r>
            <a:r>
              <a:rPr lang="en-US" sz="2200" b="1" dirty="0" err="1" smtClean="0">
                <a:solidFill>
                  <a:schemeClr val="bg1"/>
                </a:solidFill>
              </a:rPr>
              <a:t>arr</a:t>
            </a:r>
            <a:r>
              <a:rPr lang="en-US" sz="2200" b="1" dirty="0" smtClean="0">
                <a:solidFill>
                  <a:schemeClr val="bg1"/>
                </a:solidFill>
              </a:rPr>
              <a:t>[0].length);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show(new 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 [ ]{10,20})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1,2</a:t>
            </a:r>
            <a:endParaRPr lang="en-US" sz="2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What Is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?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To understand  </a:t>
            </a:r>
            <a:r>
              <a:rPr lang="en-IN" sz="2800" b="1" dirty="0" err="1" smtClean="0">
                <a:solidFill>
                  <a:srgbClr val="FFFF00"/>
                </a:solidFill>
              </a:rPr>
              <a:t>var-args</a:t>
            </a:r>
            <a:r>
              <a:rPr lang="en-IN" sz="2800" dirty="0" smtClean="0">
                <a:solidFill>
                  <a:schemeClr val="bg1"/>
                </a:solidFill>
              </a:rPr>
              <a:t> concept , let us solve the following problem:</a:t>
            </a:r>
          </a:p>
          <a:p>
            <a:endParaRPr lang="en-US" sz="2800" b="1" dirty="0" smtClean="0">
              <a:solidFill>
                <a:srgbClr val="FFFF00"/>
              </a:solidFill>
            </a:endParaRPr>
          </a:p>
          <a:p>
            <a:r>
              <a:rPr lang="en-US" sz="2800" b="1" dirty="0" smtClean="0">
                <a:solidFill>
                  <a:srgbClr val="FFFF00"/>
                </a:solidFill>
              </a:rPr>
              <a:t>Write a class that has a method called </a:t>
            </a:r>
            <a:r>
              <a:rPr lang="en-US" sz="2800" b="1" dirty="0" smtClean="0">
                <a:solidFill>
                  <a:srgbClr val="00B0F0"/>
                </a:solidFill>
              </a:rPr>
              <a:t>sum( ) </a:t>
            </a:r>
            <a:r>
              <a:rPr lang="en-US" sz="2800" b="1" dirty="0" smtClean="0">
                <a:solidFill>
                  <a:srgbClr val="FFFF00"/>
                </a:solidFill>
              </a:rPr>
              <a:t>which can add and return the sum of all the integers passed to it as argument . The number of arguments passed can be 2,3 or 4.</a:t>
            </a:r>
            <a:endParaRPr lang="en-I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Question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 [ ]. . . </a:t>
            </a:r>
            <a:r>
              <a:rPr lang="en-US" sz="2200" b="1" dirty="0" err="1" smtClean="0">
                <a:solidFill>
                  <a:srgbClr val="FFFF00"/>
                </a:solidFill>
              </a:rPr>
              <a:t>arr</a:t>
            </a:r>
            <a:r>
              <a:rPr lang="en-US" sz="2200" b="1" dirty="0" smtClean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b="1" dirty="0" smtClean="0">
                <a:solidFill>
                  <a:schemeClr val="bg1"/>
                </a:solidFill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</a:rPr>
              <a:t>arr.length</a:t>
            </a:r>
            <a:r>
              <a:rPr lang="en-US" sz="2200" b="1" dirty="0" smtClean="0">
                <a:solidFill>
                  <a:schemeClr val="bg1"/>
                </a:solidFill>
              </a:rPr>
              <a:t>+”,”+</a:t>
            </a:r>
            <a:r>
              <a:rPr lang="en-US" sz="2200" b="1" dirty="0" err="1" smtClean="0">
                <a:solidFill>
                  <a:schemeClr val="bg1"/>
                </a:solidFill>
              </a:rPr>
              <a:t>arr</a:t>
            </a:r>
            <a:r>
              <a:rPr lang="en-US" sz="2200" b="1" dirty="0" smtClean="0">
                <a:solidFill>
                  <a:schemeClr val="bg1"/>
                </a:solidFill>
              </a:rPr>
              <a:t>[0].length);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show(10)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Syntax Error</a:t>
            </a:r>
            <a:endParaRPr lang="en-US" sz="2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Question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 [ ]. . . </a:t>
            </a:r>
            <a:r>
              <a:rPr lang="en-US" sz="2200" b="1" dirty="0" err="1" smtClean="0">
                <a:solidFill>
                  <a:srgbClr val="FFFF00"/>
                </a:solidFill>
              </a:rPr>
              <a:t>arr</a:t>
            </a:r>
            <a:r>
              <a:rPr lang="en-US" sz="2200" b="1" dirty="0" smtClean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b="1" dirty="0" smtClean="0">
                <a:solidFill>
                  <a:schemeClr val="bg1"/>
                </a:solidFill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</a:rPr>
              <a:t>arr.length</a:t>
            </a:r>
            <a:r>
              <a:rPr lang="en-US" sz="2200" b="1" dirty="0" smtClean="0">
                <a:solidFill>
                  <a:schemeClr val="bg1"/>
                </a:solidFill>
              </a:rPr>
              <a:t>+”,”+</a:t>
            </a:r>
            <a:r>
              <a:rPr lang="en-US" sz="2200" b="1" dirty="0" err="1" smtClean="0">
                <a:solidFill>
                  <a:schemeClr val="bg1"/>
                </a:solidFill>
              </a:rPr>
              <a:t>arr</a:t>
            </a:r>
            <a:r>
              <a:rPr lang="en-US" sz="2200" b="1" dirty="0" smtClean="0">
                <a:solidFill>
                  <a:schemeClr val="bg1"/>
                </a:solidFill>
              </a:rPr>
              <a:t>[0].length);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show( )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 err="1" smtClean="0">
                <a:solidFill>
                  <a:srgbClr val="FFFF00"/>
                </a:solidFill>
              </a:rPr>
              <a:t>ArrayIndexOutOfBoundsException</a:t>
            </a:r>
            <a:endParaRPr lang="en-US" sz="2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Question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 [ ]. . . </a:t>
            </a:r>
            <a:r>
              <a:rPr lang="en-US" sz="2200" b="1" dirty="0" err="1" smtClean="0">
                <a:solidFill>
                  <a:srgbClr val="FFFF00"/>
                </a:solidFill>
              </a:rPr>
              <a:t>arr</a:t>
            </a:r>
            <a:r>
              <a:rPr lang="en-US" sz="2200" b="1" dirty="0" smtClean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b="1" dirty="0" smtClean="0">
                <a:solidFill>
                  <a:schemeClr val="bg1"/>
                </a:solidFill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</a:rPr>
              <a:t>arr.length</a:t>
            </a:r>
            <a:r>
              <a:rPr lang="en-US" sz="2200" b="1" dirty="0" smtClean="0">
                <a:solidFill>
                  <a:schemeClr val="bg1"/>
                </a:solidFill>
              </a:rPr>
              <a:t>);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show( )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0</a:t>
            </a:r>
            <a:endParaRPr lang="en-US" sz="2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Question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 [ ]. . . </a:t>
            </a:r>
            <a:r>
              <a:rPr lang="en-US" sz="2200" b="1" dirty="0" err="1" smtClean="0">
                <a:solidFill>
                  <a:srgbClr val="FFFF00"/>
                </a:solidFill>
              </a:rPr>
              <a:t>arr</a:t>
            </a:r>
            <a:r>
              <a:rPr lang="en-US" sz="2200" b="1" dirty="0" smtClean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b="1" dirty="0" smtClean="0">
                <a:solidFill>
                  <a:schemeClr val="bg1"/>
                </a:solidFill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</a:rPr>
              <a:t>arr.length</a:t>
            </a:r>
            <a:r>
              <a:rPr lang="en-US" sz="2200" b="1" dirty="0" smtClean="0">
                <a:solidFill>
                  <a:schemeClr val="bg1"/>
                </a:solidFill>
              </a:rPr>
              <a:t>+”,”+</a:t>
            </a:r>
            <a:r>
              <a:rPr lang="en-US" sz="2200" b="1" dirty="0" err="1" smtClean="0">
                <a:solidFill>
                  <a:schemeClr val="bg1"/>
                </a:solidFill>
              </a:rPr>
              <a:t>arr</a:t>
            </a:r>
            <a:r>
              <a:rPr lang="en-US" sz="2200" b="1" dirty="0" smtClean="0">
                <a:solidFill>
                  <a:schemeClr val="bg1"/>
                </a:solidFill>
              </a:rPr>
              <a:t>[0].length+”,”+ </a:t>
            </a:r>
            <a:r>
              <a:rPr lang="en-US" sz="2200" b="1" dirty="0" err="1" smtClean="0">
                <a:solidFill>
                  <a:schemeClr val="bg1"/>
                </a:solidFill>
              </a:rPr>
              <a:t>arr</a:t>
            </a:r>
            <a:r>
              <a:rPr lang="en-US" sz="2200" b="1" dirty="0" smtClean="0">
                <a:solidFill>
                  <a:schemeClr val="bg1"/>
                </a:solidFill>
              </a:rPr>
              <a:t>[1].length);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show(new 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[ ][ ]{{10,20,30},{40,50}} )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2,3,2</a:t>
            </a:r>
            <a:endParaRPr lang="en-US" sz="2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Question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 [ ]. . . </a:t>
            </a:r>
            <a:r>
              <a:rPr lang="en-US" sz="2200" b="1" dirty="0" err="1" smtClean="0">
                <a:solidFill>
                  <a:srgbClr val="FFFF00"/>
                </a:solidFill>
              </a:rPr>
              <a:t>arr</a:t>
            </a:r>
            <a:r>
              <a:rPr lang="en-US" sz="2200" b="1" dirty="0" smtClean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b="1" dirty="0" smtClean="0">
                <a:solidFill>
                  <a:schemeClr val="bg1"/>
                </a:solidFill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</a:rPr>
              <a:t>arr.length</a:t>
            </a:r>
            <a:r>
              <a:rPr lang="en-US" sz="2200" b="1" dirty="0" smtClean="0">
                <a:solidFill>
                  <a:schemeClr val="bg1"/>
                </a:solidFill>
              </a:rPr>
              <a:t>+”,”+</a:t>
            </a:r>
            <a:r>
              <a:rPr lang="en-US" sz="2200" b="1" dirty="0" err="1" smtClean="0">
                <a:solidFill>
                  <a:schemeClr val="bg1"/>
                </a:solidFill>
              </a:rPr>
              <a:t>arr</a:t>
            </a:r>
            <a:r>
              <a:rPr lang="en-US" sz="2200" b="1" dirty="0" smtClean="0">
                <a:solidFill>
                  <a:schemeClr val="bg1"/>
                </a:solidFill>
              </a:rPr>
              <a:t>[0].length);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show(new 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 [ ]{10,20},new 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 [ ] {</a:t>
            </a:r>
            <a:r>
              <a:rPr lang="en-US" sz="2200" b="1" smtClean="0">
                <a:solidFill>
                  <a:srgbClr val="FFFF00"/>
                </a:solidFill>
              </a:rPr>
              <a:t>30,40,50,60})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2,2</a:t>
            </a:r>
            <a:endParaRPr lang="en-US" sz="2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Question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class Sample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static void show(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[] ... </a:t>
            </a:r>
            <a:r>
              <a:rPr lang="en-US" b="1" dirty="0" err="1" smtClean="0">
                <a:solidFill>
                  <a:srgbClr val="FFFF00"/>
                </a:solidFill>
              </a:rPr>
              <a:t>arr</a:t>
            </a:r>
            <a:r>
              <a:rPr lang="en-US" b="1" dirty="0" smtClean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	for(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[]a:arr){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		</a:t>
            </a:r>
            <a:r>
              <a:rPr lang="en-US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b="1" dirty="0" smtClean="0">
                <a:solidFill>
                  <a:srgbClr val="FFFF00"/>
                </a:solidFill>
              </a:rPr>
              <a:t>(a[0]);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	}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}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class </a:t>
            </a:r>
            <a:r>
              <a:rPr lang="en-US" b="1" dirty="0" err="1" smtClean="0">
                <a:solidFill>
                  <a:srgbClr val="FFFF00"/>
                </a:solidFill>
              </a:rPr>
              <a:t>UseSample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{  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public static void main(String </a:t>
            </a:r>
            <a:r>
              <a:rPr lang="en-US" b="1" dirty="0" err="1" smtClean="0">
                <a:solidFill>
                  <a:srgbClr val="FFFF00"/>
                </a:solidFill>
              </a:rPr>
              <a:t>args</a:t>
            </a:r>
            <a:r>
              <a:rPr lang="en-US" b="1" dirty="0" smtClean="0">
                <a:solidFill>
                  <a:srgbClr val="FFFF00"/>
                </a:solidFill>
              </a:rPr>
              <a:t>[])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 smtClean="0">
                <a:solidFill>
                  <a:srgbClr val="FFFF00"/>
                </a:solidFill>
              </a:rPr>
              <a:t>Sample.show</a:t>
            </a:r>
            <a:r>
              <a:rPr lang="en-US" b="1" dirty="0" smtClean="0">
                <a:solidFill>
                  <a:srgbClr val="FFFF00"/>
                </a:solidFill>
              </a:rPr>
              <a:t>(new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[]{10,20},new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[]{40,50,60});        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}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388" y="1928802"/>
            <a:ext cx="1142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OUTPUT:</a:t>
            </a:r>
            <a:endParaRPr lang="en-IN" b="1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IN" b="1" dirty="0" smtClean="0">
                <a:solidFill>
                  <a:srgbClr val="FFFF00"/>
                </a:solidFill>
              </a:rPr>
              <a:t>40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Which of the following is not valid </a:t>
            </a:r>
            <a:r>
              <a:rPr lang="en-IN" sz="2000" dirty="0" err="1" smtClean="0">
                <a:solidFill>
                  <a:schemeClr val="bg1"/>
                </a:solidFill>
              </a:rPr>
              <a:t>var</a:t>
            </a:r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dirty="0" err="1" smtClean="0">
                <a:solidFill>
                  <a:schemeClr val="bg1"/>
                </a:solidFill>
              </a:rPr>
              <a:t>args</a:t>
            </a:r>
            <a:r>
              <a:rPr lang="en-IN" sz="2000" dirty="0" smtClean="0">
                <a:solidFill>
                  <a:schemeClr val="bg1"/>
                </a:solidFill>
              </a:rPr>
              <a:t> declaration ?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/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a. 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 sum (int... numbers)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b. 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 sum (.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 .. numbers)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c. 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 sum (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 ... numbers)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d. 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 sum (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 x, 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 ... numbers)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Correct Answer: b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 startAt="2"/>
            </a:pPr>
            <a:r>
              <a:rPr lang="en-US" sz="2000" dirty="0" smtClean="0">
                <a:solidFill>
                  <a:schemeClr val="bg1"/>
                </a:solidFill>
              </a:rPr>
              <a:t>What is the output ?</a:t>
            </a:r>
            <a:endParaRPr lang="en-IN" sz="2000" dirty="0" smtClean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public class Test { </a:t>
            </a:r>
          </a:p>
          <a:p>
            <a:pPr marL="457200" indent="-457200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        public static void </a:t>
            </a:r>
            <a:r>
              <a:rPr lang="en-IN" sz="2000" dirty="0" err="1" smtClean="0">
                <a:solidFill>
                  <a:schemeClr val="bg1"/>
                </a:solidFill>
              </a:rPr>
              <a:t>printValue</a:t>
            </a:r>
            <a:r>
              <a:rPr lang="en-IN" sz="2000" dirty="0" smtClean="0">
                <a:solidFill>
                  <a:schemeClr val="bg1"/>
                </a:solidFill>
              </a:rPr>
              <a:t>(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dirty="0" err="1" smtClean="0">
                <a:solidFill>
                  <a:schemeClr val="bg1"/>
                </a:solidFill>
              </a:rPr>
              <a:t>i</a:t>
            </a:r>
            <a:r>
              <a:rPr lang="en-IN" sz="2000" dirty="0" smtClean="0">
                <a:solidFill>
                  <a:schemeClr val="bg1"/>
                </a:solidFill>
              </a:rPr>
              <a:t>, 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 j, 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 k) { </a:t>
            </a:r>
          </a:p>
          <a:p>
            <a:pPr marL="457200" indent="-457200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                </a:t>
            </a:r>
            <a:r>
              <a:rPr lang="en-IN" sz="2000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dirty="0" smtClean="0">
                <a:solidFill>
                  <a:schemeClr val="bg1"/>
                </a:solidFill>
              </a:rPr>
              <a:t>("</a:t>
            </a:r>
            <a:r>
              <a:rPr lang="en-IN" sz="2000" dirty="0" err="1" smtClean="0">
                <a:solidFill>
                  <a:schemeClr val="bg1"/>
                </a:solidFill>
              </a:rPr>
              <a:t>int</a:t>
            </a:r>
            <a:r>
              <a:rPr lang="en-IN" sz="2000" dirty="0" smtClean="0">
                <a:solidFill>
                  <a:schemeClr val="bg1"/>
                </a:solidFill>
              </a:rPr>
              <a:t>"); </a:t>
            </a:r>
          </a:p>
          <a:p>
            <a:pPr marL="457200" indent="-457200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      } </a:t>
            </a:r>
          </a:p>
          <a:p>
            <a:pPr marL="457200" indent="-457200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       public static void </a:t>
            </a:r>
            <a:r>
              <a:rPr lang="en-IN" sz="2000" dirty="0" err="1" smtClean="0">
                <a:solidFill>
                  <a:schemeClr val="bg1"/>
                </a:solidFill>
              </a:rPr>
              <a:t>printValue</a:t>
            </a:r>
            <a:r>
              <a:rPr lang="en-IN" sz="2000" dirty="0" smtClean="0">
                <a:solidFill>
                  <a:schemeClr val="bg1"/>
                </a:solidFill>
              </a:rPr>
              <a:t>(byte...b) { </a:t>
            </a:r>
          </a:p>
          <a:p>
            <a:pPr marL="457200" indent="-457200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              </a:t>
            </a:r>
            <a:r>
              <a:rPr lang="en-IN" sz="2000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smtClean="0">
                <a:solidFill>
                  <a:schemeClr val="bg1"/>
                </a:solidFill>
              </a:rPr>
              <a:t>(“byte"); </a:t>
            </a:r>
            <a:r>
              <a:rPr lang="en-IN" sz="2000" dirty="0" smtClean="0">
                <a:solidFill>
                  <a:schemeClr val="bg1"/>
                </a:solidFill>
              </a:rPr>
              <a:t>} </a:t>
            </a:r>
          </a:p>
          <a:p>
            <a:pPr marL="457200" indent="-457200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       public static void main(String... </a:t>
            </a:r>
            <a:r>
              <a:rPr lang="en-IN" sz="2000" dirty="0" err="1" smtClean="0">
                <a:solidFill>
                  <a:schemeClr val="bg1"/>
                </a:solidFill>
              </a:rPr>
              <a:t>args</a:t>
            </a:r>
            <a:r>
              <a:rPr lang="en-IN" sz="2000" dirty="0" smtClean="0">
                <a:solidFill>
                  <a:schemeClr val="bg1"/>
                </a:solidFill>
              </a:rPr>
              <a:t>) { </a:t>
            </a:r>
          </a:p>
          <a:p>
            <a:pPr marL="457200" indent="-457200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              byte b = 9; </a:t>
            </a:r>
            <a:r>
              <a:rPr lang="en-IN" sz="2000" dirty="0" err="1" smtClean="0">
                <a:solidFill>
                  <a:schemeClr val="bg1"/>
                </a:solidFill>
              </a:rPr>
              <a:t>printValue</a:t>
            </a:r>
            <a:r>
              <a:rPr lang="en-IN" sz="2000" dirty="0" smtClean="0">
                <a:solidFill>
                  <a:schemeClr val="bg1"/>
                </a:solidFill>
              </a:rPr>
              <a:t>(</a:t>
            </a:r>
            <a:r>
              <a:rPr lang="en-IN" sz="2000" dirty="0" err="1" smtClean="0">
                <a:solidFill>
                  <a:schemeClr val="bg1"/>
                </a:solidFill>
              </a:rPr>
              <a:t>b,b,b</a:t>
            </a:r>
            <a:r>
              <a:rPr lang="en-IN" sz="2000" dirty="0" smtClean="0">
                <a:solidFill>
                  <a:schemeClr val="bg1"/>
                </a:solidFill>
              </a:rPr>
              <a:t>); } </a:t>
            </a:r>
          </a:p>
          <a:p>
            <a:pPr marL="457200" indent="-457200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AutoNum type="alphaLcPeriod"/>
            </a:pP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long</a:t>
            </a: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Error</a:t>
            </a: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Correct Answer: a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3. What is the output ?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public class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varargsDemo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 smtClean="0">
                <a:solidFill>
                  <a:schemeClr val="bg1"/>
                </a:solidFill>
              </a:rPr>
              <a:t>args</a:t>
            </a:r>
            <a:r>
              <a:rPr lang="en-IN" sz="2000" b="1" dirty="0" smtClean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fun(float... x)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("float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fun(int... x)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("</a:t>
            </a:r>
            <a:r>
              <a:rPr lang="en-IN" sz="2000" b="1" dirty="0" err="1" smtClean="0">
                <a:solidFill>
                  <a:schemeClr val="bg1"/>
                </a:solidFill>
              </a:rPr>
              <a:t>int</a:t>
            </a:r>
            <a:r>
              <a:rPr lang="en-IN" sz="2000" b="1" dirty="0" smtClean="0">
                <a:solidFill>
                  <a:schemeClr val="bg1"/>
                </a:solidFill>
              </a:rPr>
              <a:t>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static void fun(double... x)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("double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float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double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Correct Answer: a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4. What is the output ?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public class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varargsDemo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 smtClean="0">
                <a:solidFill>
                  <a:schemeClr val="bg1"/>
                </a:solidFill>
              </a:rPr>
              <a:t>args</a:t>
            </a:r>
            <a:r>
              <a:rPr lang="en-IN" sz="2000" b="1" dirty="0" smtClean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fun(float... x)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("float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fun(double... x)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("double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double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float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Correct Answer: b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How Can You Solve It ?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One way to solve this problem is </a:t>
            </a:r>
            <a:r>
              <a:rPr lang="en-US" sz="2800" b="1" dirty="0" smtClean="0">
                <a:solidFill>
                  <a:srgbClr val="FFFF00"/>
                </a:solidFill>
              </a:rPr>
              <a:t>Using  method overloading</a:t>
            </a:r>
          </a:p>
          <a:p>
            <a:pPr>
              <a:buNone/>
            </a:pPr>
            <a:endParaRPr lang="en-US" sz="2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5. What is the output ?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public class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varargsDemo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 smtClean="0">
                <a:solidFill>
                  <a:schemeClr val="bg1"/>
                </a:solidFill>
              </a:rPr>
              <a:t>args</a:t>
            </a:r>
            <a:r>
              <a:rPr lang="en-IN" sz="2000" b="1" dirty="0" smtClean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fun(short... x)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(“short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fun(byte... x)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(“byte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short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byte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Correct Answer: b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6. What is the output ?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public class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varargsDemo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 smtClean="0">
                <a:solidFill>
                  <a:schemeClr val="bg1"/>
                </a:solidFill>
              </a:rPr>
              <a:t>args</a:t>
            </a:r>
            <a:r>
              <a:rPr lang="en-IN" sz="2000" b="1" dirty="0" smtClean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fun(char... x)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(“char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fun(byte... x)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(“byte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char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byte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Correct Answer: d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7. What is the output ?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public class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varargsDemo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 smtClean="0">
                <a:solidFill>
                  <a:schemeClr val="bg1"/>
                </a:solidFill>
              </a:rPr>
              <a:t>args</a:t>
            </a:r>
            <a:r>
              <a:rPr lang="en-IN" sz="2000" b="1" dirty="0" smtClean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</a:t>
            </a:r>
            <a:r>
              <a:rPr lang="en-IN" sz="2000" b="1" dirty="0" err="1" smtClean="0">
                <a:solidFill>
                  <a:schemeClr val="bg1"/>
                </a:solidFill>
              </a:rPr>
              <a:t>boolean</a:t>
            </a:r>
            <a:r>
              <a:rPr lang="en-IN" sz="2000" b="1" dirty="0" smtClean="0">
                <a:solidFill>
                  <a:schemeClr val="bg1"/>
                </a:solidFill>
              </a:rPr>
              <a:t>... x)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(“</a:t>
            </a:r>
            <a:r>
              <a:rPr lang="en-IN" sz="2000" b="1" dirty="0" err="1" smtClean="0">
                <a:solidFill>
                  <a:schemeClr val="bg1"/>
                </a:solidFill>
              </a:rPr>
              <a:t>boolean</a:t>
            </a:r>
            <a:r>
              <a:rPr lang="en-IN" sz="2000" b="1" dirty="0" smtClean="0">
                <a:solidFill>
                  <a:schemeClr val="bg1"/>
                </a:solidFill>
              </a:rPr>
              <a:t>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fun(byte... x)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(“byte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char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byte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Correct Answer: d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8. What is the output ?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public class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varargsDemo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 smtClean="0">
                <a:solidFill>
                  <a:schemeClr val="bg1"/>
                </a:solidFill>
              </a:rPr>
              <a:t>args</a:t>
            </a:r>
            <a:r>
              <a:rPr lang="en-IN" sz="2000" b="1" dirty="0" smtClean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fun(long... x)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(“long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static void fun(double... x)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    </a:t>
            </a:r>
            <a:r>
              <a:rPr lang="en-IN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b="1" dirty="0" smtClean="0">
                <a:solidFill>
                  <a:schemeClr val="bg1"/>
                </a:solidFill>
              </a:rPr>
              <a:t>(“double </a:t>
            </a:r>
            <a:r>
              <a:rPr lang="en-IN" sz="2000" b="1" dirty="0" err="1" smtClean="0">
                <a:solidFill>
                  <a:schemeClr val="bg1"/>
                </a:solidFill>
              </a:rPr>
              <a:t>varargs</a:t>
            </a:r>
            <a:r>
              <a:rPr lang="en-IN" sz="2000" b="1" dirty="0" smtClean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long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double </a:t>
            </a:r>
            <a:r>
              <a:rPr lang="en-US" sz="2000" b="1" dirty="0" err="1" smtClean="0">
                <a:solidFill>
                  <a:schemeClr val="bg1"/>
                </a:solidFill>
              </a:rPr>
              <a:t>varargs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sz="2000" b="1" dirty="0" smtClean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Correct Answer: a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1900" b="1" dirty="0" smtClean="0">
                <a:solidFill>
                  <a:schemeClr val="bg1"/>
                </a:solidFill>
              </a:rPr>
              <a:t>9. What is the output ?</a:t>
            </a:r>
            <a:endParaRPr lang="en-IN" sz="19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class Test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static void fun(</a:t>
            </a:r>
            <a:r>
              <a:rPr lang="en-IN" sz="1900" dirty="0" err="1" smtClean="0">
                <a:solidFill>
                  <a:schemeClr val="bg1"/>
                </a:solidFill>
              </a:rPr>
              <a:t>int</a:t>
            </a:r>
            <a:r>
              <a:rPr lang="en-IN" sz="1900" dirty="0" smtClean="0">
                <a:solidFill>
                  <a:schemeClr val="bg1"/>
                </a:solidFill>
              </a:rPr>
              <a:t> ... a)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</a:t>
            </a:r>
            <a:r>
              <a:rPr lang="en-IN" sz="1900" dirty="0" err="1" smtClean="0">
                <a:solidFill>
                  <a:schemeClr val="bg1"/>
                </a:solidFill>
              </a:rPr>
              <a:t>System.out.print</a:t>
            </a:r>
            <a:r>
              <a:rPr lang="en-IN" sz="1900" dirty="0" smtClean="0">
                <a:solidFill>
                  <a:schemeClr val="bg1"/>
                </a:solidFill>
              </a:rPr>
              <a:t>("fun(</a:t>
            </a:r>
            <a:r>
              <a:rPr lang="en-IN" sz="1900" dirty="0" err="1" smtClean="0">
                <a:solidFill>
                  <a:schemeClr val="bg1"/>
                </a:solidFill>
              </a:rPr>
              <a:t>int</a:t>
            </a:r>
            <a:r>
              <a:rPr lang="en-IN" sz="1900" dirty="0" smtClean="0">
                <a:solidFill>
                  <a:schemeClr val="bg1"/>
                </a:solidFill>
              </a:rPr>
              <a:t> ...):”);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}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static void fun(</a:t>
            </a:r>
            <a:r>
              <a:rPr lang="en-IN" sz="1900" dirty="0" err="1" smtClean="0">
                <a:solidFill>
                  <a:schemeClr val="bg1"/>
                </a:solidFill>
              </a:rPr>
              <a:t>boolean</a:t>
            </a:r>
            <a:r>
              <a:rPr lang="en-IN" sz="1900" dirty="0" smtClean="0">
                <a:solidFill>
                  <a:schemeClr val="bg1"/>
                </a:solidFill>
              </a:rPr>
              <a:t> ... a)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</a:t>
            </a:r>
            <a:r>
              <a:rPr lang="en-IN" sz="1900" dirty="0" err="1" smtClean="0">
                <a:solidFill>
                  <a:schemeClr val="bg1"/>
                </a:solidFill>
              </a:rPr>
              <a:t>System.out.print</a:t>
            </a:r>
            <a:r>
              <a:rPr lang="en-IN" sz="1900" dirty="0" smtClean="0">
                <a:solidFill>
                  <a:schemeClr val="bg1"/>
                </a:solidFill>
              </a:rPr>
              <a:t>("fun(</a:t>
            </a:r>
            <a:r>
              <a:rPr lang="en-IN" sz="1900" dirty="0" err="1" smtClean="0">
                <a:solidFill>
                  <a:schemeClr val="bg1"/>
                </a:solidFill>
              </a:rPr>
              <a:t>boolean</a:t>
            </a:r>
            <a:r>
              <a:rPr lang="en-IN" sz="1900" dirty="0" smtClean="0">
                <a:solidFill>
                  <a:schemeClr val="bg1"/>
                </a:solidFill>
              </a:rPr>
              <a:t> ...): “);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500174"/>
            <a:ext cx="36770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public static void main(String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[])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      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       fun(1, 2, 3);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       fun(true, false, false);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b="1" dirty="0" smtClean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b="1" dirty="0" smtClean="0">
                <a:solidFill>
                  <a:schemeClr val="bg1"/>
                </a:solidFill>
              </a:rPr>
              <a:t>Error</a:t>
            </a:r>
          </a:p>
          <a:p>
            <a:pPr marL="457200" indent="-457200">
              <a:buAutoNum type="alphaLcPeriod"/>
            </a:pPr>
            <a:r>
              <a:rPr lang="en-US" b="1" dirty="0" smtClean="0">
                <a:solidFill>
                  <a:schemeClr val="bg1"/>
                </a:solidFill>
              </a:rPr>
              <a:t>fun(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. . .):fun(int. . .)</a:t>
            </a:r>
          </a:p>
          <a:p>
            <a:pPr marL="457200" indent="-457200">
              <a:buAutoNum type="alphaLcPeriod"/>
            </a:pPr>
            <a:r>
              <a:rPr lang="en-US" b="1" dirty="0" smtClean="0">
                <a:solidFill>
                  <a:schemeClr val="bg1"/>
                </a:solidFill>
              </a:rPr>
              <a:t>fun(int..):fun(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…)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Correct Answer: d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sz="1900" b="1" smtClean="0">
                <a:solidFill>
                  <a:schemeClr val="bg1"/>
                </a:solidFill>
              </a:rPr>
              <a:t>10. </a:t>
            </a:r>
            <a:r>
              <a:rPr lang="en-US" sz="1900" b="1" dirty="0" smtClean="0">
                <a:solidFill>
                  <a:schemeClr val="bg1"/>
                </a:solidFill>
              </a:rPr>
              <a:t>What is the output ?</a:t>
            </a:r>
            <a:endParaRPr lang="en-IN" sz="19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class Test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static void fun(</a:t>
            </a:r>
            <a:r>
              <a:rPr lang="en-IN" sz="1900" dirty="0" err="1" smtClean="0">
                <a:solidFill>
                  <a:schemeClr val="bg1"/>
                </a:solidFill>
              </a:rPr>
              <a:t>int</a:t>
            </a:r>
            <a:r>
              <a:rPr lang="en-IN" sz="1900" dirty="0" smtClean="0">
                <a:solidFill>
                  <a:schemeClr val="bg1"/>
                </a:solidFill>
              </a:rPr>
              <a:t> ... a)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</a:t>
            </a:r>
            <a:r>
              <a:rPr lang="en-IN" sz="1900" dirty="0" err="1" smtClean="0">
                <a:solidFill>
                  <a:schemeClr val="bg1"/>
                </a:solidFill>
              </a:rPr>
              <a:t>System.out.print</a:t>
            </a:r>
            <a:r>
              <a:rPr lang="en-IN" sz="1900" dirty="0" smtClean="0">
                <a:solidFill>
                  <a:schemeClr val="bg1"/>
                </a:solidFill>
              </a:rPr>
              <a:t>("fun(</a:t>
            </a:r>
            <a:r>
              <a:rPr lang="en-IN" sz="1900" dirty="0" err="1" smtClean="0">
                <a:solidFill>
                  <a:schemeClr val="bg1"/>
                </a:solidFill>
              </a:rPr>
              <a:t>int</a:t>
            </a:r>
            <a:r>
              <a:rPr lang="en-IN" sz="1900" dirty="0" smtClean="0">
                <a:solidFill>
                  <a:schemeClr val="bg1"/>
                </a:solidFill>
              </a:rPr>
              <a:t> ...): " +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        "Number of </a:t>
            </a:r>
            <a:r>
              <a:rPr lang="en-IN" sz="1900" dirty="0" err="1" smtClean="0">
                <a:solidFill>
                  <a:schemeClr val="bg1"/>
                </a:solidFill>
              </a:rPr>
              <a:t>args</a:t>
            </a:r>
            <a:r>
              <a:rPr lang="en-IN" sz="1900" dirty="0" smtClean="0">
                <a:solidFill>
                  <a:schemeClr val="bg1"/>
                </a:solidFill>
              </a:rPr>
              <a:t>: " + </a:t>
            </a:r>
            <a:r>
              <a:rPr lang="en-IN" sz="1900" dirty="0" err="1" smtClean="0">
                <a:solidFill>
                  <a:schemeClr val="bg1"/>
                </a:solidFill>
              </a:rPr>
              <a:t>a.length</a:t>
            </a:r>
            <a:r>
              <a:rPr lang="en-IN" sz="1900" dirty="0" smtClean="0">
                <a:solidFill>
                  <a:schemeClr val="bg1"/>
                </a:solidFill>
              </a:rPr>
              <a:t>);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}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static void fun(</a:t>
            </a:r>
            <a:r>
              <a:rPr lang="en-IN" sz="1900" dirty="0" err="1" smtClean="0">
                <a:solidFill>
                  <a:schemeClr val="bg1"/>
                </a:solidFill>
              </a:rPr>
              <a:t>boolean</a:t>
            </a:r>
            <a:r>
              <a:rPr lang="en-IN" sz="1900" dirty="0" smtClean="0">
                <a:solidFill>
                  <a:schemeClr val="bg1"/>
                </a:solidFill>
              </a:rPr>
              <a:t> ... a)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</a:t>
            </a:r>
            <a:r>
              <a:rPr lang="en-IN" sz="1900" dirty="0" err="1" smtClean="0">
                <a:solidFill>
                  <a:schemeClr val="bg1"/>
                </a:solidFill>
              </a:rPr>
              <a:t>System.out.print</a:t>
            </a:r>
            <a:r>
              <a:rPr lang="en-IN" sz="1900" dirty="0" smtClean="0">
                <a:solidFill>
                  <a:schemeClr val="bg1"/>
                </a:solidFill>
              </a:rPr>
              <a:t>("fun(</a:t>
            </a:r>
            <a:r>
              <a:rPr lang="en-IN" sz="1900" dirty="0" err="1" smtClean="0">
                <a:solidFill>
                  <a:schemeClr val="bg1"/>
                </a:solidFill>
              </a:rPr>
              <a:t>boolean</a:t>
            </a:r>
            <a:r>
              <a:rPr lang="en-IN" sz="1900" dirty="0" smtClean="0">
                <a:solidFill>
                  <a:schemeClr val="bg1"/>
                </a:solidFill>
              </a:rPr>
              <a:t> ...) " +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        "Number of </a:t>
            </a:r>
            <a:r>
              <a:rPr lang="en-IN" sz="1900" dirty="0" err="1" smtClean="0">
                <a:solidFill>
                  <a:schemeClr val="bg1"/>
                </a:solidFill>
              </a:rPr>
              <a:t>args</a:t>
            </a:r>
            <a:r>
              <a:rPr lang="en-IN" sz="1900" dirty="0" smtClean="0">
                <a:solidFill>
                  <a:schemeClr val="bg1"/>
                </a:solidFill>
              </a:rPr>
              <a:t>: " + </a:t>
            </a:r>
            <a:r>
              <a:rPr lang="en-IN" sz="1900" dirty="0" err="1" smtClean="0">
                <a:solidFill>
                  <a:schemeClr val="bg1"/>
                </a:solidFill>
              </a:rPr>
              <a:t>a.length</a:t>
            </a:r>
            <a:r>
              <a:rPr lang="en-IN" sz="1900" dirty="0" smtClean="0">
                <a:solidFill>
                  <a:schemeClr val="bg1"/>
                </a:solidFill>
              </a:rPr>
              <a:t> );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         </a:t>
            </a:r>
          </a:p>
          <a:p>
            <a:pPr fontAlgn="base">
              <a:buNone/>
            </a:pPr>
            <a:r>
              <a:rPr lang="en-IN" sz="1900" dirty="0" smtClean="0">
                <a:solidFill>
                  <a:schemeClr val="bg1"/>
                </a:solidFill>
              </a:rPr>
              <a:t>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500174"/>
            <a:ext cx="456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public static void main(String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[])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      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       fun(1, 2, 3);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       fun(true, false, false); 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fun( );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b="1" dirty="0" smtClean="0">
                <a:solidFill>
                  <a:schemeClr val="bg1"/>
                </a:solidFill>
              </a:rPr>
              <a:t>fun(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. . .):fun(int. . .):fun(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AutoNum type="alphaLcPeriod"/>
            </a:pPr>
            <a:r>
              <a:rPr lang="en-US" b="1" dirty="0" smtClean="0">
                <a:solidFill>
                  <a:schemeClr val="bg1"/>
                </a:solidFill>
              </a:rPr>
              <a:t>Error</a:t>
            </a:r>
          </a:p>
          <a:p>
            <a:pPr marL="457200" indent="-457200">
              <a:buAutoNum type="alphaLcPeriod"/>
            </a:pPr>
            <a:r>
              <a:rPr lang="en-US" b="1" dirty="0" smtClean="0">
                <a:solidFill>
                  <a:schemeClr val="bg1"/>
                </a:solidFill>
              </a:rPr>
              <a:t>fun(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. . .):fun(int. . .)</a:t>
            </a:r>
          </a:p>
          <a:p>
            <a:pPr marL="457200" indent="-457200">
              <a:buAutoNum type="alphaLcPeriod"/>
            </a:pPr>
            <a:r>
              <a:rPr lang="en-US" b="1" dirty="0" smtClean="0">
                <a:solidFill>
                  <a:schemeClr val="bg1"/>
                </a:solidFill>
              </a:rPr>
              <a:t>fun(int..):fun(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…):fun(int. . .)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Correct Answer: b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Using Method Overloading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class </a:t>
            </a:r>
            <a:r>
              <a:rPr lang="en-US" sz="2800" b="1" dirty="0" err="1" smtClean="0">
                <a:solidFill>
                  <a:srgbClr val="FFFF00"/>
                </a:solidFill>
              </a:rPr>
              <a:t>MyMath</a:t>
            </a:r>
            <a:endParaRPr lang="en-US" sz="2800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public static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sum(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a,int</a:t>
            </a:r>
            <a:r>
              <a:rPr lang="en-US" sz="2800" b="1" dirty="0" smtClean="0">
                <a:solidFill>
                  <a:srgbClr val="FFFF00"/>
                </a:solidFill>
              </a:rPr>
              <a:t> b){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return </a:t>
            </a:r>
            <a:r>
              <a:rPr lang="en-US" sz="2800" b="1" dirty="0" err="1" smtClean="0">
                <a:solidFill>
                  <a:srgbClr val="FFFF00"/>
                </a:solidFill>
              </a:rPr>
              <a:t>a+b</a:t>
            </a:r>
            <a:r>
              <a:rPr lang="en-US" sz="2800" b="1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public static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sum(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a,int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b,int</a:t>
            </a:r>
            <a:r>
              <a:rPr lang="en-US" sz="2800" b="1" dirty="0" smtClean="0">
                <a:solidFill>
                  <a:srgbClr val="FFFF00"/>
                </a:solidFill>
              </a:rPr>
              <a:t> c){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return </a:t>
            </a:r>
            <a:r>
              <a:rPr lang="en-US" sz="2800" b="1" dirty="0" err="1" smtClean="0">
                <a:solidFill>
                  <a:srgbClr val="FFFF00"/>
                </a:solidFill>
              </a:rPr>
              <a:t>a+b+c</a:t>
            </a:r>
            <a:r>
              <a:rPr lang="en-US" sz="2800" b="1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public static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sum(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a,int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b,int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c,int</a:t>
            </a:r>
            <a:r>
              <a:rPr lang="en-US" sz="2800" b="1" dirty="0" smtClean="0">
                <a:solidFill>
                  <a:srgbClr val="FFFF00"/>
                </a:solidFill>
              </a:rPr>
              <a:t> d){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return </a:t>
            </a:r>
            <a:r>
              <a:rPr lang="en-US" sz="2800" b="1" dirty="0" err="1" smtClean="0">
                <a:solidFill>
                  <a:srgbClr val="FFFF00"/>
                </a:solidFill>
              </a:rPr>
              <a:t>a+b+c+d</a:t>
            </a:r>
            <a:r>
              <a:rPr lang="en-US" sz="2800" b="1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class </a:t>
            </a:r>
            <a:r>
              <a:rPr lang="en-US" sz="2800" b="1" dirty="0" err="1" smtClean="0">
                <a:solidFill>
                  <a:srgbClr val="FFFF00"/>
                </a:solidFill>
              </a:rPr>
              <a:t>UseMyMath</a:t>
            </a:r>
            <a:r>
              <a:rPr lang="en-US" sz="2800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public static void main(String </a:t>
            </a:r>
            <a:r>
              <a:rPr lang="en-US" sz="2800" b="1" dirty="0" err="1" smtClean="0">
                <a:solidFill>
                  <a:srgbClr val="FFFF00"/>
                </a:solidFill>
              </a:rPr>
              <a:t>args</a:t>
            </a:r>
            <a:r>
              <a:rPr lang="en-US" sz="2800" b="1" dirty="0" smtClean="0">
                <a:solidFill>
                  <a:srgbClr val="FFFF00"/>
                </a:solidFill>
              </a:rPr>
              <a:t>[])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800" b="1" dirty="0" smtClean="0">
                <a:solidFill>
                  <a:srgbClr val="FFFF00"/>
                </a:solidFill>
              </a:rPr>
              <a:t>(MyMath.sum(10,20));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800" b="1" dirty="0" smtClean="0">
                <a:solidFill>
                  <a:srgbClr val="FFFF00"/>
                </a:solidFill>
              </a:rPr>
              <a:t>(MyMath.sum(10,20,30));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800" b="1" dirty="0" smtClean="0">
                <a:solidFill>
                  <a:srgbClr val="FFFF00"/>
                </a:solidFill>
              </a:rPr>
              <a:t>(MyMath.sum(10,20,30,40));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2264" y="1785926"/>
            <a:ext cx="1357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OUTPUT:</a:t>
            </a:r>
            <a:endParaRPr lang="en-IN" b="1" u="sng" dirty="0" smtClean="0">
              <a:solidFill>
                <a:srgbClr val="00B0F0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30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60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100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How Can You Solve It ?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Another way to solve this problem is creating a </a:t>
            </a:r>
            <a:r>
              <a:rPr lang="en-IN" sz="2800" b="1" dirty="0" smtClean="0">
                <a:solidFill>
                  <a:srgbClr val="00B0F0"/>
                </a:solidFill>
              </a:rPr>
              <a:t>single method </a:t>
            </a:r>
            <a:r>
              <a:rPr lang="en-IN" sz="2800" dirty="0" smtClean="0">
                <a:solidFill>
                  <a:schemeClr val="bg1"/>
                </a:solidFill>
              </a:rPr>
              <a:t>with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array as argument</a:t>
            </a:r>
            <a:r>
              <a:rPr lang="en-US" sz="2800" dirty="0" smtClean="0">
                <a:solidFill>
                  <a:srgbClr val="FFFF00"/>
                </a:solidFill>
              </a:rPr>
              <a:t>.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In this way we will have to </a:t>
            </a:r>
            <a:r>
              <a:rPr lang="en-US" sz="2800" b="1" dirty="0" smtClean="0">
                <a:solidFill>
                  <a:srgbClr val="FFFF00"/>
                </a:solidFill>
              </a:rPr>
              <a:t>define only one method </a:t>
            </a:r>
            <a:r>
              <a:rPr lang="en-US" sz="2800" dirty="0" smtClean="0">
                <a:solidFill>
                  <a:schemeClr val="bg1"/>
                </a:solidFill>
              </a:rPr>
              <a:t>and we can call it multiple times.</a:t>
            </a: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Using Method Overloading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class </a:t>
            </a:r>
            <a:r>
              <a:rPr lang="en-US" sz="2800" b="1" dirty="0" err="1" smtClean="0">
                <a:solidFill>
                  <a:srgbClr val="FFFF00"/>
                </a:solidFill>
              </a:rPr>
              <a:t>MyMath</a:t>
            </a:r>
            <a:endParaRPr lang="en-US" sz="2800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public static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sum(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[] </a:t>
            </a:r>
            <a:r>
              <a:rPr lang="en-US" sz="2800" b="1" dirty="0" err="1" smtClean="0">
                <a:solidFill>
                  <a:srgbClr val="FFFF00"/>
                </a:solidFill>
              </a:rPr>
              <a:t>arr</a:t>
            </a:r>
            <a:r>
              <a:rPr lang="en-US" sz="2800" b="1" dirty="0" smtClean="0">
                <a:solidFill>
                  <a:srgbClr val="FFFF00"/>
                </a:solidFill>
              </a:rPr>
              <a:t>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total=0;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for(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x:arr){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	total+=x;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	return total;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class </a:t>
            </a:r>
            <a:r>
              <a:rPr lang="en-US" sz="2800" b="1" dirty="0" err="1" smtClean="0">
                <a:solidFill>
                  <a:srgbClr val="FFFF00"/>
                </a:solidFill>
              </a:rPr>
              <a:t>UseMyMath</a:t>
            </a:r>
            <a:r>
              <a:rPr lang="en-US" sz="2800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public static void main(String </a:t>
            </a:r>
            <a:r>
              <a:rPr lang="en-US" sz="2800" b="1" dirty="0" err="1" smtClean="0">
                <a:solidFill>
                  <a:srgbClr val="FFFF00"/>
                </a:solidFill>
              </a:rPr>
              <a:t>args</a:t>
            </a:r>
            <a:r>
              <a:rPr lang="en-US" sz="2800" b="1" dirty="0" smtClean="0">
                <a:solidFill>
                  <a:srgbClr val="FFFF00"/>
                </a:solidFill>
              </a:rPr>
              <a:t>[])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800" b="1" dirty="0" smtClean="0">
                <a:solidFill>
                  <a:srgbClr val="FFFF00"/>
                </a:solidFill>
              </a:rPr>
              <a:t>(MyMath.sum(new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[]{10,20}));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800" b="1" dirty="0" smtClean="0">
                <a:solidFill>
                  <a:srgbClr val="FFFF00"/>
                </a:solidFill>
              </a:rPr>
              <a:t>(MyMath.sum(new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[]{10,20,30}));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800" b="1" dirty="0" smtClean="0">
                <a:solidFill>
                  <a:srgbClr val="FFFF00"/>
                </a:solidFill>
              </a:rPr>
              <a:t>(MyMath.sum(new </a:t>
            </a: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[]{10,20,30,40}));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2264" y="1785926"/>
            <a:ext cx="1357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OUTPUT:</a:t>
            </a:r>
            <a:endParaRPr lang="en-IN" b="1" dirty="0" smtClean="0">
              <a:solidFill>
                <a:srgbClr val="00B0F0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30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60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100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Introducing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Both the previous approaches we discussed require more code and might cause error also. </a:t>
            </a: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To solve this problem , from </a:t>
            </a:r>
            <a:r>
              <a:rPr lang="en-US" sz="2800" b="1" dirty="0" smtClean="0">
                <a:solidFill>
                  <a:srgbClr val="FFFF00"/>
                </a:solidFill>
              </a:rPr>
              <a:t>JDK 5 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Java has included a feature called </a:t>
            </a:r>
            <a:r>
              <a:rPr lang="en-IN" sz="2800" b="1" dirty="0" err="1" smtClean="0">
                <a:solidFill>
                  <a:srgbClr val="FFFF00"/>
                </a:solidFill>
              </a:rPr>
              <a:t>var-args</a:t>
            </a:r>
            <a:r>
              <a:rPr lang="en-IN" sz="2800" dirty="0" smtClean="0">
                <a:solidFill>
                  <a:schemeClr val="bg1"/>
                </a:solidFill>
              </a:rPr>
              <a:t> which stands for </a:t>
            </a:r>
            <a:r>
              <a:rPr lang="en-IN" sz="2800" b="1" dirty="0" smtClean="0">
                <a:solidFill>
                  <a:srgbClr val="FFFF00"/>
                </a:solidFill>
              </a:rPr>
              <a:t>variable length arguments</a:t>
            </a: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This feature greatly simplifies creation of methods whose </a:t>
            </a:r>
            <a:r>
              <a:rPr lang="en-IN" sz="2800" b="1" dirty="0" smtClean="0">
                <a:solidFill>
                  <a:srgbClr val="FFFF00"/>
                </a:solidFill>
              </a:rPr>
              <a:t>number of arguments are unknown </a:t>
            </a:r>
            <a:r>
              <a:rPr lang="en-IN" sz="2800" dirty="0" smtClean="0">
                <a:solidFill>
                  <a:schemeClr val="bg1"/>
                </a:solidFill>
              </a:rPr>
              <a:t>or can </a:t>
            </a:r>
            <a:r>
              <a:rPr lang="en-IN" sz="2800" b="1" dirty="0" smtClean="0">
                <a:solidFill>
                  <a:srgbClr val="FFFF00"/>
                </a:solidFill>
              </a:rPr>
              <a:t>vary</a:t>
            </a:r>
            <a:r>
              <a:rPr lang="en-IN" sz="2800" dirty="0" smtClean="0">
                <a:solidFill>
                  <a:schemeClr val="bg1"/>
                </a:solidFill>
              </a:rPr>
              <a:t>.</a:t>
            </a:r>
            <a:endParaRPr lang="en-I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Syntax Of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solidFill>
                  <a:schemeClr val="bg1"/>
                </a:solidFill>
              </a:rPr>
              <a:t>A variable-length argument is specified by three dots(…) called as </a:t>
            </a:r>
            <a:r>
              <a:rPr lang="en-IN" sz="2400" b="1" dirty="0" smtClean="0">
                <a:solidFill>
                  <a:srgbClr val="FFFF00"/>
                </a:solidFill>
              </a:rPr>
              <a:t>ellipses</a:t>
            </a:r>
            <a:r>
              <a:rPr lang="en-IN" sz="2400" dirty="0" smtClean="0">
                <a:solidFill>
                  <a:schemeClr val="bg1"/>
                </a:solidFill>
              </a:rPr>
              <a:t> , in the method’s formal argument list. </a:t>
            </a:r>
          </a:p>
          <a:p>
            <a:pPr fontAlgn="base"/>
            <a:endParaRPr lang="en-IN" sz="2400" dirty="0" smtClean="0">
              <a:solidFill>
                <a:schemeClr val="bg1"/>
              </a:solidFill>
            </a:endParaRPr>
          </a:p>
          <a:p>
            <a:pPr fontAlgn="base"/>
            <a:r>
              <a:rPr lang="en-IN" sz="2400" b="1" dirty="0" smtClean="0">
                <a:solidFill>
                  <a:schemeClr val="bg1"/>
                </a:solidFill>
              </a:rPr>
              <a:t>For Example,</a:t>
            </a:r>
          </a:p>
          <a:p>
            <a:pPr lvl="1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</a:t>
            </a:r>
            <a:r>
              <a:rPr lang="en-IN" sz="2400" dirty="0" smtClean="0">
                <a:solidFill>
                  <a:srgbClr val="FFFF00"/>
                </a:solidFill>
              </a:rPr>
              <a:t>public static void fun(</a:t>
            </a:r>
            <a:r>
              <a:rPr lang="en-IN" sz="2400" dirty="0" err="1" smtClean="0">
                <a:solidFill>
                  <a:srgbClr val="FFFF00"/>
                </a:solidFill>
              </a:rPr>
              <a:t>int</a:t>
            </a:r>
            <a:r>
              <a:rPr lang="en-IN" sz="2400" dirty="0" smtClean="0">
                <a:solidFill>
                  <a:srgbClr val="FFFF00"/>
                </a:solidFill>
              </a:rPr>
              <a:t> ... </a:t>
            </a:r>
            <a:r>
              <a:rPr lang="en-IN" sz="2400" dirty="0" err="1" smtClean="0">
                <a:solidFill>
                  <a:srgbClr val="FFFF00"/>
                </a:solidFill>
              </a:rPr>
              <a:t>arr</a:t>
            </a:r>
            <a:r>
              <a:rPr lang="en-IN" sz="2400" dirty="0" smtClean="0">
                <a:solidFill>
                  <a:srgbClr val="FFFF00"/>
                </a:solidFill>
              </a:rPr>
              <a:t>) { </a:t>
            </a:r>
          </a:p>
          <a:p>
            <a:pPr lvl="1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// method body </a:t>
            </a:r>
          </a:p>
          <a:p>
            <a:pPr lvl="1"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 </a:t>
            </a:r>
          </a:p>
          <a:p>
            <a:pPr lvl="1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This syntax tells the compiler that </a:t>
            </a:r>
            <a:r>
              <a:rPr lang="en-IN" sz="2400" b="1" dirty="0" smtClean="0">
                <a:solidFill>
                  <a:srgbClr val="FFFF00"/>
                </a:solidFill>
              </a:rPr>
              <a:t>fun( ) </a:t>
            </a:r>
            <a:r>
              <a:rPr lang="en-IN" sz="2400" dirty="0" smtClean="0">
                <a:solidFill>
                  <a:schemeClr val="bg1"/>
                </a:solidFill>
              </a:rPr>
              <a:t>can be called with 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zero</a:t>
            </a:r>
            <a:r>
              <a:rPr lang="en-IN" sz="2400" dirty="0" smtClean="0">
                <a:solidFill>
                  <a:schemeClr val="bg1"/>
                </a:solidFill>
              </a:rPr>
              <a:t> or </a:t>
            </a:r>
            <a:r>
              <a:rPr lang="en-IN" sz="2400" b="1" dirty="0" smtClean="0">
                <a:solidFill>
                  <a:srgbClr val="FFFF00"/>
                </a:solidFill>
              </a:rPr>
              <a:t>more arguments</a:t>
            </a:r>
            <a:r>
              <a:rPr lang="en-IN" sz="2400" dirty="0" smtClean="0">
                <a:solidFill>
                  <a:schemeClr val="bg1"/>
                </a:solidFill>
              </a:rPr>
              <a:t>. </a:t>
            </a:r>
          </a:p>
          <a:p>
            <a:pPr lvl="1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We can even pass an array as argument to this method while </a:t>
            </a:r>
          </a:p>
          <a:p>
            <a:pPr lvl="1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calling it.</a:t>
            </a: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1714</Words>
  <Application>Microsoft Office PowerPoint</Application>
  <PresentationFormat>On-screen Show (4:3)</PresentationFormat>
  <Paragraphs>692</Paragraphs>
  <Slides>45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JAVA INTERVIEW BOOTCAMP ADVANCE CONCEPTS </vt:lpstr>
      <vt:lpstr>CHAPTER 15</vt:lpstr>
      <vt:lpstr>What Is Var-Args?</vt:lpstr>
      <vt:lpstr>How Can You Solve It ?</vt:lpstr>
      <vt:lpstr>Using Method Overloading</vt:lpstr>
      <vt:lpstr>How Can You Solve It ?</vt:lpstr>
      <vt:lpstr>Using Method Overloading</vt:lpstr>
      <vt:lpstr>Introducing Var-Args</vt:lpstr>
      <vt:lpstr>Syntax Of Var-Args</vt:lpstr>
      <vt:lpstr>Example Of Var-Args</vt:lpstr>
      <vt:lpstr>Previous Code Using Var-Args</vt:lpstr>
      <vt:lpstr>How Var-Args Work Internally ?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</cp:lastModifiedBy>
  <cp:revision>661</cp:revision>
  <dcterms:created xsi:type="dcterms:W3CDTF">2017-12-26T10:06:07Z</dcterms:created>
  <dcterms:modified xsi:type="dcterms:W3CDTF">2020-09-07T06:39:43Z</dcterms:modified>
</cp:coreProperties>
</file>