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4"/>
  </p:notesMasterIdLst>
  <p:sldIdLst>
    <p:sldId id="1095" r:id="rId2"/>
    <p:sldId id="1096" r:id="rId3"/>
    <p:sldId id="911" r:id="rId4"/>
    <p:sldId id="912" r:id="rId5"/>
    <p:sldId id="913" r:id="rId6"/>
    <p:sldId id="914" r:id="rId7"/>
    <p:sldId id="915" r:id="rId8"/>
    <p:sldId id="916" r:id="rId9"/>
    <p:sldId id="917" r:id="rId10"/>
    <p:sldId id="918" r:id="rId11"/>
    <p:sldId id="919" r:id="rId12"/>
    <p:sldId id="920" r:id="rId13"/>
    <p:sldId id="921" r:id="rId14"/>
    <p:sldId id="1091" r:id="rId15"/>
    <p:sldId id="1098" r:id="rId16"/>
    <p:sldId id="1097" r:id="rId17"/>
    <p:sldId id="1101" r:id="rId18"/>
    <p:sldId id="1102" r:id="rId19"/>
    <p:sldId id="1103" r:id="rId20"/>
    <p:sldId id="1100" r:id="rId21"/>
    <p:sldId id="1099" r:id="rId22"/>
    <p:sldId id="922" r:id="rId23"/>
    <p:sldId id="923" r:id="rId24"/>
    <p:sldId id="924" r:id="rId25"/>
    <p:sldId id="925" r:id="rId26"/>
    <p:sldId id="926" r:id="rId27"/>
    <p:sldId id="927" r:id="rId28"/>
    <p:sldId id="928" r:id="rId29"/>
    <p:sldId id="929" r:id="rId30"/>
    <p:sldId id="930" r:id="rId31"/>
    <p:sldId id="931" r:id="rId32"/>
    <p:sldId id="932" r:id="rId33"/>
    <p:sldId id="933" r:id="rId34"/>
    <p:sldId id="934" r:id="rId35"/>
    <p:sldId id="935" r:id="rId36"/>
    <p:sldId id="936" r:id="rId37"/>
    <p:sldId id="937" r:id="rId38"/>
    <p:sldId id="938" r:id="rId39"/>
    <p:sldId id="939" r:id="rId40"/>
    <p:sldId id="940" r:id="rId41"/>
    <p:sldId id="941" r:id="rId42"/>
    <p:sldId id="942" r:id="rId43"/>
    <p:sldId id="943" r:id="rId44"/>
    <p:sldId id="944" r:id="rId45"/>
    <p:sldId id="945" r:id="rId46"/>
    <p:sldId id="946" r:id="rId47"/>
    <p:sldId id="947" r:id="rId48"/>
    <p:sldId id="948" r:id="rId49"/>
    <p:sldId id="949" r:id="rId50"/>
    <p:sldId id="950" r:id="rId51"/>
    <p:sldId id="951" r:id="rId52"/>
    <p:sldId id="952" r:id="rId53"/>
    <p:sldId id="953" r:id="rId54"/>
    <p:sldId id="954" r:id="rId55"/>
    <p:sldId id="955" r:id="rId56"/>
    <p:sldId id="956" r:id="rId57"/>
    <p:sldId id="957" r:id="rId58"/>
    <p:sldId id="958" r:id="rId59"/>
    <p:sldId id="959" r:id="rId60"/>
    <p:sldId id="960" r:id="rId61"/>
    <p:sldId id="961" r:id="rId62"/>
    <p:sldId id="962" r:id="rId63"/>
    <p:sldId id="963" r:id="rId64"/>
    <p:sldId id="964" r:id="rId65"/>
    <p:sldId id="965" r:id="rId66"/>
    <p:sldId id="966" r:id="rId67"/>
    <p:sldId id="967" r:id="rId68"/>
    <p:sldId id="968" r:id="rId69"/>
    <p:sldId id="969" r:id="rId70"/>
    <p:sldId id="970" r:id="rId71"/>
    <p:sldId id="971" r:id="rId72"/>
    <p:sldId id="972" r:id="rId73"/>
    <p:sldId id="973" r:id="rId74"/>
    <p:sldId id="974" r:id="rId75"/>
    <p:sldId id="975" r:id="rId76"/>
    <p:sldId id="976" r:id="rId77"/>
    <p:sldId id="977" r:id="rId78"/>
    <p:sldId id="978" r:id="rId79"/>
    <p:sldId id="979" r:id="rId80"/>
    <p:sldId id="980" r:id="rId81"/>
    <p:sldId id="981" r:id="rId82"/>
    <p:sldId id="982" r:id="rId83"/>
    <p:sldId id="983" r:id="rId84"/>
    <p:sldId id="984" r:id="rId85"/>
    <p:sldId id="985" r:id="rId86"/>
    <p:sldId id="986" r:id="rId87"/>
    <p:sldId id="987" r:id="rId88"/>
    <p:sldId id="988" r:id="rId89"/>
    <p:sldId id="989" r:id="rId90"/>
    <p:sldId id="990" r:id="rId91"/>
    <p:sldId id="991" r:id="rId92"/>
    <p:sldId id="992" r:id="rId93"/>
    <p:sldId id="993" r:id="rId94"/>
    <p:sldId id="994" r:id="rId95"/>
    <p:sldId id="995" r:id="rId96"/>
    <p:sldId id="996" r:id="rId97"/>
    <p:sldId id="997" r:id="rId98"/>
    <p:sldId id="998" r:id="rId99"/>
    <p:sldId id="999" r:id="rId100"/>
    <p:sldId id="1000" r:id="rId101"/>
    <p:sldId id="1001" r:id="rId102"/>
    <p:sldId id="1002" r:id="rId103"/>
    <p:sldId id="1003" r:id="rId104"/>
    <p:sldId id="1004" r:id="rId105"/>
    <p:sldId id="1005" r:id="rId106"/>
    <p:sldId id="1006" r:id="rId107"/>
    <p:sldId id="1007" r:id="rId108"/>
    <p:sldId id="1008" r:id="rId109"/>
    <p:sldId id="1009" r:id="rId110"/>
    <p:sldId id="1010" r:id="rId111"/>
    <p:sldId id="1011" r:id="rId112"/>
    <p:sldId id="1012" r:id="rId113"/>
    <p:sldId id="1013" r:id="rId114"/>
    <p:sldId id="1014" r:id="rId115"/>
    <p:sldId id="1015" r:id="rId116"/>
    <p:sldId id="1016" r:id="rId117"/>
    <p:sldId id="1017" r:id="rId118"/>
    <p:sldId id="1018" r:id="rId119"/>
    <p:sldId id="1104" r:id="rId120"/>
    <p:sldId id="1105" r:id="rId121"/>
    <p:sldId id="1019" r:id="rId122"/>
    <p:sldId id="1092" r:id="rId123"/>
    <p:sldId id="1021" r:id="rId124"/>
    <p:sldId id="1022" r:id="rId125"/>
    <p:sldId id="1023" r:id="rId126"/>
    <p:sldId id="1024" r:id="rId127"/>
    <p:sldId id="1025" r:id="rId128"/>
    <p:sldId id="1026" r:id="rId129"/>
    <p:sldId id="1027" r:id="rId130"/>
    <p:sldId id="1028" r:id="rId131"/>
    <p:sldId id="1029" r:id="rId132"/>
    <p:sldId id="1094" r:id="rId133"/>
    <p:sldId id="1093" r:id="rId134"/>
    <p:sldId id="1031" r:id="rId135"/>
    <p:sldId id="1032" r:id="rId136"/>
    <p:sldId id="1033" r:id="rId137"/>
    <p:sldId id="1034" r:id="rId138"/>
    <p:sldId id="1035" r:id="rId139"/>
    <p:sldId id="1036" r:id="rId140"/>
    <p:sldId id="1037" r:id="rId141"/>
    <p:sldId id="1038" r:id="rId142"/>
    <p:sldId id="1039" r:id="rId143"/>
    <p:sldId id="1040" r:id="rId144"/>
    <p:sldId id="1041" r:id="rId145"/>
    <p:sldId id="1042" r:id="rId146"/>
    <p:sldId id="1043" r:id="rId147"/>
    <p:sldId id="1044" r:id="rId148"/>
    <p:sldId id="1045" r:id="rId149"/>
    <p:sldId id="1046" r:id="rId150"/>
    <p:sldId id="1047" r:id="rId151"/>
    <p:sldId id="1048" r:id="rId152"/>
    <p:sldId id="1050" r:id="rId153"/>
    <p:sldId id="1051" r:id="rId154"/>
    <p:sldId id="1052" r:id="rId155"/>
    <p:sldId id="1053" r:id="rId156"/>
    <p:sldId id="1054" r:id="rId157"/>
    <p:sldId id="1055" r:id="rId158"/>
    <p:sldId id="1056" r:id="rId159"/>
    <p:sldId id="1057" r:id="rId160"/>
    <p:sldId id="1058" r:id="rId161"/>
    <p:sldId id="1059" r:id="rId162"/>
    <p:sldId id="1060" r:id="rId163"/>
    <p:sldId id="1061" r:id="rId164"/>
    <p:sldId id="1062" r:id="rId165"/>
    <p:sldId id="1063" r:id="rId166"/>
    <p:sldId id="1064" r:id="rId167"/>
    <p:sldId id="1065" r:id="rId168"/>
    <p:sldId id="1066" r:id="rId169"/>
    <p:sldId id="1067" r:id="rId170"/>
    <p:sldId id="1068" r:id="rId171"/>
    <p:sldId id="1069" r:id="rId172"/>
    <p:sldId id="1070" r:id="rId173"/>
    <p:sldId id="1071" r:id="rId174"/>
    <p:sldId id="1072" r:id="rId175"/>
    <p:sldId id="1073" r:id="rId176"/>
    <p:sldId id="1074" r:id="rId177"/>
    <p:sldId id="1075" r:id="rId178"/>
    <p:sldId id="1076" r:id="rId179"/>
    <p:sldId id="1077" r:id="rId180"/>
    <p:sldId id="1078" r:id="rId181"/>
    <p:sldId id="1079" r:id="rId182"/>
    <p:sldId id="1080" r:id="rId183"/>
    <p:sldId id="1081" r:id="rId184"/>
    <p:sldId id="1082" r:id="rId185"/>
    <p:sldId id="1083" r:id="rId186"/>
    <p:sldId id="1084" r:id="rId187"/>
    <p:sldId id="1085" r:id="rId188"/>
    <p:sldId id="1086" r:id="rId189"/>
    <p:sldId id="1087" r:id="rId190"/>
    <p:sldId id="1088" r:id="rId191"/>
    <p:sldId id="1089" r:id="rId192"/>
    <p:sldId id="1090" r:id="rId1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80BE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9" autoAdjust="0"/>
    <p:restoredTop sz="94638" autoAdjust="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EC96D-1DE7-4723-9CC5-EE566F2345A1}" type="datetimeFigureOut">
              <a:rPr lang="en-US" smtClean="0"/>
              <a:pPr/>
              <a:t>9/18/2020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068CF-7368-4EF2-A5DC-732E05B2ED1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 xmlns:p14="http://schemas.microsoft.com/office/powerpoint/2010/main" val="47072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95</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97</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98</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99</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100</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101</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104</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 xmlns:p14="http://schemas.microsoft.com/office/powerpoint/2010/main" val="470722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153</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154</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155</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156</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157</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158</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159</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160</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161</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31</a:t>
            </a:fld>
            <a:endParaRPr lang="en-US"/>
          </a:p>
        </p:txBody>
      </p:sp>
    </p:spTree>
    <p:extLst>
      <p:ext uri="{BB962C8B-B14F-4D97-AF65-F5344CB8AC3E}">
        <p14:creationId xmlns="" xmlns:p14="http://schemas.microsoft.com/office/powerpoint/2010/main" val="2577236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163</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164</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165</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166</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167</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168</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169</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170</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171</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32</a:t>
            </a:fld>
            <a:endParaRPr lang="en-US"/>
          </a:p>
        </p:txBody>
      </p:sp>
    </p:spTree>
    <p:extLst>
      <p:ext uri="{BB962C8B-B14F-4D97-AF65-F5344CB8AC3E}">
        <p14:creationId xmlns="" xmlns:p14="http://schemas.microsoft.com/office/powerpoint/2010/main" val="24655125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173</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174</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175</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176</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177</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178</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179</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180</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181</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182</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183</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184</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185</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186</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187</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188</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189</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190</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191</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ACB14-A2B2-4DF8-92AA-714F347342B1}" type="slidenum">
              <a:rPr lang="en-IN" smtClean="0"/>
              <a:pPr/>
              <a:t>192</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EDF-10A4-4FAF-8937-4C5B69830089}" type="slidenum">
              <a:rPr lang="en-US"/>
              <a:pPr/>
              <a:t>94</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9/18/2020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9/18/2020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9/18/2020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9/18/2020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39558-8E5F-4D3E-B595-2D1285B796C6}" type="datetimeFigureOut">
              <a:rPr lang="en-US" smtClean="0"/>
              <a:pPr/>
              <a:t>9/18/2020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839558-8E5F-4D3E-B595-2D1285B796C6}" type="datetimeFigureOut">
              <a:rPr lang="en-US" smtClean="0"/>
              <a:pPr/>
              <a:t>9/18/2020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839558-8E5F-4D3E-B595-2D1285B796C6}" type="datetimeFigureOut">
              <a:rPr lang="en-US" smtClean="0"/>
              <a:pPr/>
              <a:t>9/18/2020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839558-8E5F-4D3E-B595-2D1285B796C6}" type="datetimeFigureOut">
              <a:rPr lang="en-US" smtClean="0"/>
              <a:pPr/>
              <a:t>9/18/2020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39558-8E5F-4D3E-B595-2D1285B796C6}" type="datetimeFigureOut">
              <a:rPr lang="en-US" smtClean="0"/>
              <a:pPr/>
              <a:t>9/18/2020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9/18/2020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9/18/2020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39558-8E5F-4D3E-B595-2D1285B796C6}" type="datetimeFigureOut">
              <a:rPr lang="en-US" smtClean="0"/>
              <a:pPr/>
              <a:t>9/18/2020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C5DDF-CA57-4AEF-9B75-FF4806A227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73075" y="2035175"/>
            <a:ext cx="8207375" cy="1082675"/>
          </a:xfrm>
        </p:spPr>
        <p:txBody>
          <a:bodyPr>
            <a:normAutofit fontScale="90000"/>
          </a:bodyPr>
          <a:lstStyle/>
          <a:p>
            <a:r>
              <a:rPr lang="en-US" b="1" dirty="0" smtClean="0">
                <a:solidFill>
                  <a:schemeClr val="bg1"/>
                </a:solidFill>
                <a:latin typeface="Corbel" pitchFamily="34" charset="0"/>
              </a:rPr>
              <a:t>JAVA INTERVIEW BOOTCAMP</a:t>
            </a:r>
            <a:br>
              <a:rPr lang="en-US" b="1" dirty="0" smtClean="0">
                <a:solidFill>
                  <a:schemeClr val="bg1"/>
                </a:solidFill>
                <a:latin typeface="Corbel" pitchFamily="34" charset="0"/>
              </a:rPr>
            </a:br>
            <a:r>
              <a:rPr lang="en-US" b="1" dirty="0" smtClean="0">
                <a:solidFill>
                  <a:schemeClr val="bg1"/>
                </a:solidFill>
                <a:latin typeface="Corbel" pitchFamily="34" charset="0"/>
              </a:rPr>
              <a:t>ADVANCE CONCEPTS</a:t>
            </a:r>
            <a:br>
              <a:rPr lang="en-US" b="1" dirty="0" smtClean="0">
                <a:solidFill>
                  <a:schemeClr val="bg1"/>
                </a:solidFill>
                <a:latin typeface="Corbel" pitchFamily="34" charset="0"/>
              </a:rPr>
            </a:br>
            <a:endParaRPr lang="en-US" b="1" dirty="0" smtClean="0">
              <a:solidFill>
                <a:schemeClr val="bg1"/>
              </a:solidFill>
              <a:latin typeface="Corbel" pitchFamily="34" charset="0"/>
            </a:endParaRPr>
          </a:p>
        </p:txBody>
      </p:sp>
      <p:sp>
        <p:nvSpPr>
          <p:cNvPr id="5" name="Subtitle 4"/>
          <p:cNvSpPr>
            <a:spLocks noGrp="1"/>
          </p:cNvSpPr>
          <p:nvPr>
            <p:ph type="subTitle" idx="1"/>
          </p:nvPr>
        </p:nvSpPr>
        <p:spPr/>
        <p:txBody>
          <a:bodyPr>
            <a:normAutofit fontScale="85000" lnSpcReduction="20000"/>
          </a:bodyPr>
          <a:lstStyle/>
          <a:p>
            <a:r>
              <a:rPr lang="en-US" sz="4400" b="1" dirty="0" smtClean="0">
                <a:solidFill>
                  <a:schemeClr val="bg1"/>
                </a:solidFill>
                <a:latin typeface="Corbel" pitchFamily="34" charset="0"/>
              </a:rPr>
              <a:t>Lecture 17</a:t>
            </a:r>
          </a:p>
          <a:p>
            <a:endParaRPr lang="en-US" sz="4400" b="1" dirty="0" smtClean="0">
              <a:solidFill>
                <a:schemeClr val="bg1"/>
              </a:solidFill>
              <a:latin typeface="Corbel" pitchFamily="34" charset="0"/>
            </a:endParaRPr>
          </a:p>
          <a:p>
            <a:r>
              <a:rPr lang="en-US" sz="4400" b="1" dirty="0" smtClean="0">
                <a:solidFill>
                  <a:schemeClr val="bg1"/>
                </a:solidFill>
                <a:latin typeface="Corbel" pitchFamily="34" charset="0"/>
              </a:rPr>
              <a:t>Advance Concepts In OOP</a:t>
            </a:r>
            <a:endParaRPr lang="en-IN" sz="4400" dirty="0"/>
          </a:p>
        </p:txBody>
      </p:sp>
      <p:pic>
        <p:nvPicPr>
          <p:cNvPr id="6"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Example Of Creating A Class In Java</a:t>
            </a:r>
            <a:endParaRPr lang="en-IN" sz="3600" b="1" dirty="0">
              <a:solidFill>
                <a:schemeClr val="bg1"/>
              </a:solidFill>
            </a:endParaRPr>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solidFill>
                  <a:srgbClr val="FFFF00"/>
                </a:solidFill>
              </a:rPr>
              <a:t>class Student</a:t>
            </a:r>
          </a:p>
          <a:p>
            <a:pPr>
              <a:buNone/>
            </a:pPr>
            <a:r>
              <a:rPr lang="en-US" b="1" dirty="0" smtClean="0">
                <a:solidFill>
                  <a:srgbClr val="FFFF00"/>
                </a:solidFill>
              </a:rPr>
              <a:t>{</a:t>
            </a:r>
          </a:p>
          <a:p>
            <a:pPr>
              <a:buNone/>
            </a:pPr>
            <a:r>
              <a:rPr lang="en-US" b="1" dirty="0" smtClean="0">
                <a:solidFill>
                  <a:srgbClr val="FFFF00"/>
                </a:solidFill>
              </a:rPr>
              <a:t>private </a:t>
            </a:r>
            <a:r>
              <a:rPr lang="en-US" b="1" dirty="0" err="1" smtClean="0">
                <a:solidFill>
                  <a:srgbClr val="FFFF00"/>
                </a:solidFill>
              </a:rPr>
              <a:t>int</a:t>
            </a:r>
            <a:r>
              <a:rPr lang="en-US" b="1" dirty="0" smtClean="0">
                <a:solidFill>
                  <a:srgbClr val="FFFF00"/>
                </a:solidFill>
              </a:rPr>
              <a:t> roll;</a:t>
            </a:r>
          </a:p>
          <a:p>
            <a:pPr>
              <a:buNone/>
            </a:pPr>
            <a:r>
              <a:rPr lang="en-US" b="1" dirty="0" smtClean="0">
                <a:solidFill>
                  <a:srgbClr val="FFFF00"/>
                </a:solidFill>
              </a:rPr>
              <a:t>private String name;</a:t>
            </a:r>
          </a:p>
          <a:p>
            <a:pPr>
              <a:buNone/>
            </a:pPr>
            <a:r>
              <a:rPr lang="en-US" b="1" dirty="0" smtClean="0">
                <a:solidFill>
                  <a:srgbClr val="FFFF00"/>
                </a:solidFill>
              </a:rPr>
              <a:t>private double per;</a:t>
            </a:r>
          </a:p>
          <a:p>
            <a:pPr>
              <a:buNone/>
            </a:pPr>
            <a:r>
              <a:rPr lang="en-US" b="1" dirty="0" smtClean="0">
                <a:solidFill>
                  <a:srgbClr val="FFFF00"/>
                </a:solidFill>
              </a:rPr>
              <a:t>public void </a:t>
            </a:r>
            <a:r>
              <a:rPr lang="en-US" b="1" dirty="0" err="1" smtClean="0">
                <a:solidFill>
                  <a:srgbClr val="FFFF00"/>
                </a:solidFill>
              </a:rPr>
              <a:t>setData</a:t>
            </a:r>
            <a:r>
              <a:rPr lang="en-US" b="1" dirty="0" smtClean="0">
                <a:solidFill>
                  <a:srgbClr val="FFFF00"/>
                </a:solidFill>
              </a:rPr>
              <a:t>(</a:t>
            </a:r>
            <a:r>
              <a:rPr lang="en-US" b="1" dirty="0" err="1" smtClean="0">
                <a:solidFill>
                  <a:srgbClr val="FFFF00"/>
                </a:solidFill>
              </a:rPr>
              <a:t>int</a:t>
            </a:r>
            <a:r>
              <a:rPr lang="en-US" b="1" dirty="0" smtClean="0">
                <a:solidFill>
                  <a:srgbClr val="FFFF00"/>
                </a:solidFill>
              </a:rPr>
              <a:t>  </a:t>
            </a:r>
            <a:r>
              <a:rPr lang="en-US" b="1" dirty="0" err="1" smtClean="0">
                <a:solidFill>
                  <a:srgbClr val="FFFF00"/>
                </a:solidFill>
              </a:rPr>
              <a:t>r,String</a:t>
            </a:r>
            <a:r>
              <a:rPr lang="en-US" b="1" dirty="0" smtClean="0">
                <a:solidFill>
                  <a:srgbClr val="FFFF00"/>
                </a:solidFill>
              </a:rPr>
              <a:t>  </a:t>
            </a:r>
            <a:r>
              <a:rPr lang="en-US" b="1" dirty="0" err="1" smtClean="0">
                <a:solidFill>
                  <a:srgbClr val="FFFF00"/>
                </a:solidFill>
              </a:rPr>
              <a:t>s,double</a:t>
            </a:r>
            <a:r>
              <a:rPr lang="en-US" b="1" dirty="0" smtClean="0">
                <a:solidFill>
                  <a:srgbClr val="FFFF00"/>
                </a:solidFill>
              </a:rPr>
              <a:t>  p)</a:t>
            </a:r>
          </a:p>
          <a:p>
            <a:pPr>
              <a:buNone/>
            </a:pPr>
            <a:r>
              <a:rPr lang="en-US" b="1" dirty="0" smtClean="0">
                <a:solidFill>
                  <a:srgbClr val="FFFF00"/>
                </a:solidFill>
              </a:rPr>
              <a:t>{</a:t>
            </a:r>
          </a:p>
          <a:p>
            <a:pPr>
              <a:buNone/>
            </a:pPr>
            <a:r>
              <a:rPr lang="en-US" b="1" dirty="0" smtClean="0">
                <a:solidFill>
                  <a:srgbClr val="FFFF00"/>
                </a:solidFill>
              </a:rPr>
              <a:t>roll=r;</a:t>
            </a:r>
          </a:p>
          <a:p>
            <a:pPr>
              <a:buNone/>
            </a:pPr>
            <a:r>
              <a:rPr lang="en-US" b="1" dirty="0" smtClean="0">
                <a:solidFill>
                  <a:srgbClr val="FFFF00"/>
                </a:solidFill>
              </a:rPr>
              <a:t>name=s;</a:t>
            </a:r>
          </a:p>
          <a:p>
            <a:pPr>
              <a:buNone/>
            </a:pPr>
            <a:r>
              <a:rPr lang="en-US" b="1" dirty="0" smtClean="0">
                <a:solidFill>
                  <a:srgbClr val="FFFF00"/>
                </a:solidFill>
              </a:rPr>
              <a:t>per=p;</a:t>
            </a:r>
          </a:p>
          <a:p>
            <a:pPr>
              <a:buNone/>
            </a:pPr>
            <a:r>
              <a:rPr lang="en-US"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100</a:t>
            </a:fld>
            <a:endParaRPr lang="en-US"/>
          </a:p>
        </p:txBody>
      </p:sp>
      <p:sp>
        <p:nvSpPr>
          <p:cNvPr id="704514" name="Rectangle 2"/>
          <p:cNvSpPr>
            <a:spLocks noGrp="1" noChangeArrowheads="1"/>
          </p:cNvSpPr>
          <p:nvPr>
            <p:ph type="title"/>
          </p:nvPr>
        </p:nvSpPr>
        <p:spPr/>
        <p:txBody>
          <a:bodyPr>
            <a:noAutofit/>
          </a:bodyPr>
          <a:lstStyle/>
          <a:p>
            <a:r>
              <a:rPr lang="en-US" sz="4000" b="1" dirty="0" smtClean="0">
                <a:solidFill>
                  <a:schemeClr val="bg1"/>
                </a:solidFill>
              </a:rPr>
              <a:t>Syntax Of Interface</a:t>
            </a:r>
            <a:endParaRPr lang="en-US" sz="4000"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interface  &lt;name&gt;</a:t>
            </a:r>
          </a:p>
          <a:p>
            <a:pPr>
              <a:buNone/>
            </a:pPr>
            <a:r>
              <a:rPr lang="en-US" sz="2800" b="1" dirty="0" smtClean="0">
                <a:solidFill>
                  <a:srgbClr val="FFFF00"/>
                </a:solidFill>
              </a:rPr>
              <a:t>{</a:t>
            </a:r>
          </a:p>
          <a:p>
            <a:pPr>
              <a:buNone/>
            </a:pPr>
            <a:r>
              <a:rPr lang="en-US" sz="2800" b="1" dirty="0" smtClean="0">
                <a:solidFill>
                  <a:srgbClr val="FFFF00"/>
                </a:solidFill>
              </a:rPr>
              <a:t>&lt;data type&gt; &lt;</a:t>
            </a:r>
            <a:r>
              <a:rPr lang="en-US" sz="2800" b="1" dirty="0" err="1" smtClean="0">
                <a:solidFill>
                  <a:srgbClr val="FFFF00"/>
                </a:solidFill>
              </a:rPr>
              <a:t>var_name</a:t>
            </a:r>
            <a:r>
              <a:rPr lang="en-US" sz="2800" b="1" dirty="0" smtClean="0">
                <a:solidFill>
                  <a:srgbClr val="FFFF00"/>
                </a:solidFill>
              </a:rPr>
              <a:t>&gt;=&lt;value&gt;;</a:t>
            </a:r>
          </a:p>
          <a:p>
            <a:pPr>
              <a:buNone/>
            </a:pPr>
            <a:r>
              <a:rPr lang="en-US" sz="2800" b="1" dirty="0" smtClean="0">
                <a:solidFill>
                  <a:srgbClr val="FFFF00"/>
                </a:solidFill>
              </a:rPr>
              <a:t>&lt;return type&gt; &lt;</a:t>
            </a:r>
            <a:r>
              <a:rPr lang="en-US" sz="2800" b="1" dirty="0" err="1" smtClean="0">
                <a:solidFill>
                  <a:srgbClr val="FFFF00"/>
                </a:solidFill>
              </a:rPr>
              <a:t>methodname</a:t>
            </a:r>
            <a:r>
              <a:rPr lang="en-US" sz="2800" b="1" dirty="0" smtClean="0">
                <a:solidFill>
                  <a:srgbClr val="FFFF00"/>
                </a:solidFill>
              </a:rPr>
              <a:t>&gt;(&lt;</a:t>
            </a:r>
            <a:r>
              <a:rPr lang="en-US" sz="2800" b="1" dirty="0" err="1" smtClean="0">
                <a:solidFill>
                  <a:srgbClr val="FFFF00"/>
                </a:solidFill>
              </a:rPr>
              <a:t>arg</a:t>
            </a:r>
            <a:r>
              <a:rPr lang="en-US" sz="2800" b="1" dirty="0" smtClean="0">
                <a:solidFill>
                  <a:srgbClr val="FFFF00"/>
                </a:solidFill>
              </a:rPr>
              <a:t>&gt;);</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101</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Example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interface  Animal</a:t>
            </a:r>
          </a:p>
          <a:p>
            <a:pPr>
              <a:buNone/>
            </a:pPr>
            <a:r>
              <a:rPr lang="en-US" sz="2800" b="1" dirty="0" smtClean="0">
                <a:solidFill>
                  <a:srgbClr val="FFFF00"/>
                </a:solidFill>
              </a:rPr>
              <a:t>{</a:t>
            </a:r>
          </a:p>
          <a:p>
            <a:pPr>
              <a:buNone/>
            </a:pPr>
            <a:r>
              <a:rPr lang="en-US" sz="2800" b="1" dirty="0" err="1" smtClean="0">
                <a:solidFill>
                  <a:srgbClr val="FFFF00"/>
                </a:solidFill>
              </a:rPr>
              <a:t>int</a:t>
            </a:r>
            <a:r>
              <a:rPr lang="en-US" sz="2800" b="1" dirty="0" smtClean="0">
                <a:solidFill>
                  <a:srgbClr val="FFFF00"/>
                </a:solidFill>
              </a:rPr>
              <a:t> age=10;</a:t>
            </a:r>
          </a:p>
          <a:p>
            <a:pPr>
              <a:buNone/>
            </a:pPr>
            <a:r>
              <a:rPr lang="en-US" sz="2800" b="1" dirty="0" smtClean="0">
                <a:solidFill>
                  <a:srgbClr val="FFFF00"/>
                </a:solidFill>
              </a:rPr>
              <a:t>void eat( );</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102</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Implementing An 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class  Lion implements Animal</a:t>
            </a:r>
          </a:p>
          <a:p>
            <a:pPr>
              <a:buNone/>
            </a:pPr>
            <a:r>
              <a:rPr lang="en-US" sz="2800" b="1" dirty="0" smtClean="0">
                <a:solidFill>
                  <a:srgbClr val="FFFF00"/>
                </a:solidFill>
              </a:rPr>
              <a:t>{</a:t>
            </a:r>
          </a:p>
          <a:p>
            <a:pPr>
              <a:buNone/>
            </a:pPr>
            <a:r>
              <a:rPr lang="en-US" sz="2800" b="1" dirty="0" smtClean="0">
                <a:solidFill>
                  <a:srgbClr val="FFFF00"/>
                </a:solidFill>
              </a:rPr>
              <a:t>public void eat( )</a:t>
            </a:r>
          </a:p>
          <a:p>
            <a:pPr>
              <a:buNone/>
            </a:pPr>
            <a:r>
              <a:rPr lang="en-US" sz="2800" b="1" dirty="0" smtClean="0">
                <a:solidFill>
                  <a:srgbClr val="FFFF00"/>
                </a:solidFill>
              </a:rPr>
              <a:t>{</a:t>
            </a:r>
          </a:p>
          <a:p>
            <a:pPr>
              <a:buNone/>
            </a:pPr>
            <a:r>
              <a:rPr lang="en-US" sz="2800" b="1" dirty="0" err="1" smtClean="0">
                <a:solidFill>
                  <a:srgbClr val="FFFF00"/>
                </a:solidFill>
              </a:rPr>
              <a:t>System.out.println</a:t>
            </a:r>
            <a:r>
              <a:rPr lang="en-US" sz="2800" b="1" dirty="0" smtClean="0">
                <a:solidFill>
                  <a:srgbClr val="FFFF00"/>
                </a:solidFill>
              </a:rPr>
              <a:t>(“Lion eats flesh”);</a:t>
            </a:r>
          </a:p>
          <a:p>
            <a:pPr>
              <a:buNone/>
            </a:pPr>
            <a:r>
              <a:rPr lang="en-US" sz="2800" b="1" dirty="0" smtClean="0">
                <a:solidFill>
                  <a:srgbClr val="FFFF00"/>
                </a:solidFill>
              </a:rPr>
              <a:t>}</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103</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Implementing An 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class  Cow implements Animal</a:t>
            </a:r>
          </a:p>
          <a:p>
            <a:pPr>
              <a:buNone/>
            </a:pPr>
            <a:r>
              <a:rPr lang="en-US" sz="2800" b="1" dirty="0" smtClean="0">
                <a:solidFill>
                  <a:srgbClr val="FFFF00"/>
                </a:solidFill>
              </a:rPr>
              <a:t>{</a:t>
            </a:r>
          </a:p>
          <a:p>
            <a:pPr>
              <a:buNone/>
            </a:pPr>
            <a:r>
              <a:rPr lang="en-US" sz="2800" b="1" dirty="0" smtClean="0">
                <a:solidFill>
                  <a:srgbClr val="FFFF00"/>
                </a:solidFill>
              </a:rPr>
              <a:t>public void eat( )</a:t>
            </a:r>
          </a:p>
          <a:p>
            <a:pPr>
              <a:buNone/>
            </a:pPr>
            <a:r>
              <a:rPr lang="en-US" sz="2800" b="1" dirty="0" smtClean="0">
                <a:solidFill>
                  <a:srgbClr val="FFFF00"/>
                </a:solidFill>
              </a:rPr>
              <a:t>{</a:t>
            </a:r>
          </a:p>
          <a:p>
            <a:pPr>
              <a:buNone/>
            </a:pPr>
            <a:r>
              <a:rPr lang="en-US" sz="2800" b="1" dirty="0" err="1" smtClean="0">
                <a:solidFill>
                  <a:srgbClr val="FFFF00"/>
                </a:solidFill>
              </a:rPr>
              <a:t>System.out.println</a:t>
            </a:r>
            <a:r>
              <a:rPr lang="en-US" sz="2800" b="1" dirty="0" smtClean="0">
                <a:solidFill>
                  <a:srgbClr val="FFFF00"/>
                </a:solidFill>
              </a:rPr>
              <a:t>(“Cow eats grass”);</a:t>
            </a:r>
          </a:p>
          <a:p>
            <a:pPr>
              <a:buNone/>
            </a:pPr>
            <a:r>
              <a:rPr lang="en-US" sz="2800" b="1" dirty="0" smtClean="0">
                <a:solidFill>
                  <a:srgbClr val="FFFF00"/>
                </a:solidFill>
              </a:rPr>
              <a:t>}</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104</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Polymorphism Through 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fontScale="92500" lnSpcReduction="10000"/>
          </a:bodyPr>
          <a:lstStyle/>
          <a:p>
            <a:pPr>
              <a:buNone/>
            </a:pPr>
            <a:endParaRPr lang="en-US" sz="2000" b="1" dirty="0" smtClean="0">
              <a:solidFill>
                <a:schemeClr val="tx1"/>
              </a:solidFill>
              <a:latin typeface="Courier New" pitchFamily="49" charset="0"/>
            </a:endParaRPr>
          </a:p>
          <a:p>
            <a:pPr>
              <a:buNone/>
            </a:pPr>
            <a:r>
              <a:rPr lang="en-US" sz="2800" b="1" dirty="0" smtClean="0">
                <a:solidFill>
                  <a:srgbClr val="FFFF00"/>
                </a:solidFill>
              </a:rPr>
              <a:t>class </a:t>
            </a:r>
            <a:r>
              <a:rPr lang="en-US" sz="2800" b="1" dirty="0" err="1" smtClean="0">
                <a:solidFill>
                  <a:srgbClr val="FFFF00"/>
                </a:solidFill>
              </a:rPr>
              <a:t>UseAnimal</a:t>
            </a:r>
            <a:endParaRPr lang="en-US" sz="2800" b="1" dirty="0" smtClean="0">
              <a:solidFill>
                <a:srgbClr val="FFFF00"/>
              </a:solidFill>
            </a:endParaRPr>
          </a:p>
          <a:p>
            <a:pPr>
              <a:buNone/>
            </a:pPr>
            <a:r>
              <a:rPr lang="en-US" sz="2800" b="1" dirty="0" smtClean="0">
                <a:solidFill>
                  <a:srgbClr val="FFFF00"/>
                </a:solidFill>
              </a:rPr>
              <a:t>{</a:t>
            </a:r>
          </a:p>
          <a:p>
            <a:pPr>
              <a:buNone/>
            </a:pPr>
            <a:r>
              <a:rPr lang="en-US" sz="2800" b="1" dirty="0" smtClean="0">
                <a:solidFill>
                  <a:srgbClr val="FFFF00"/>
                </a:solidFill>
              </a:rPr>
              <a:t>public static void main(String [  ] </a:t>
            </a:r>
            <a:r>
              <a:rPr lang="en-US" sz="2800" b="1" dirty="0" err="1" smtClean="0">
                <a:solidFill>
                  <a:srgbClr val="FFFF00"/>
                </a:solidFill>
              </a:rPr>
              <a:t>args</a:t>
            </a:r>
            <a:r>
              <a:rPr lang="en-US" sz="2800" b="1" dirty="0" smtClean="0">
                <a:solidFill>
                  <a:srgbClr val="FFFF00"/>
                </a:solidFill>
              </a:rPr>
              <a:t>)</a:t>
            </a:r>
          </a:p>
          <a:p>
            <a:pPr>
              <a:buNone/>
            </a:pPr>
            <a:r>
              <a:rPr lang="en-US" sz="2800" b="1" dirty="0" smtClean="0">
                <a:solidFill>
                  <a:srgbClr val="FFFF00"/>
                </a:solidFill>
              </a:rPr>
              <a:t>{</a:t>
            </a:r>
          </a:p>
          <a:p>
            <a:pPr>
              <a:buNone/>
            </a:pPr>
            <a:r>
              <a:rPr lang="en-US" sz="2800" b="1" dirty="0" smtClean="0">
                <a:solidFill>
                  <a:srgbClr val="FFFF00"/>
                </a:solidFill>
              </a:rPr>
              <a:t>Animal a=new Lion( );</a:t>
            </a:r>
          </a:p>
          <a:p>
            <a:pPr>
              <a:buNone/>
            </a:pPr>
            <a:r>
              <a:rPr lang="en-US" sz="2800" b="1" dirty="0" smtClean="0">
                <a:solidFill>
                  <a:schemeClr val="accent6">
                    <a:lumMod val="60000"/>
                    <a:lumOff val="40000"/>
                  </a:schemeClr>
                </a:solidFill>
              </a:rPr>
              <a:t>a.eat( );</a:t>
            </a:r>
          </a:p>
          <a:p>
            <a:pPr>
              <a:buNone/>
            </a:pPr>
            <a:r>
              <a:rPr lang="en-US" sz="2800" b="1" dirty="0" smtClean="0">
                <a:solidFill>
                  <a:srgbClr val="FFFF00"/>
                </a:solidFill>
              </a:rPr>
              <a:t>a=new Cow( );</a:t>
            </a:r>
          </a:p>
          <a:p>
            <a:pPr>
              <a:buNone/>
            </a:pPr>
            <a:r>
              <a:rPr lang="en-US" sz="2800" b="1" dirty="0" smtClean="0">
                <a:solidFill>
                  <a:schemeClr val="accent6">
                    <a:lumMod val="60000"/>
                    <a:lumOff val="40000"/>
                  </a:schemeClr>
                </a:solidFill>
              </a:rPr>
              <a:t>a.eat( );</a:t>
            </a:r>
          </a:p>
          <a:p>
            <a:pPr>
              <a:buNone/>
            </a:pPr>
            <a:r>
              <a:rPr lang="en-US" sz="2800" b="1" dirty="0" smtClean="0">
                <a:solidFill>
                  <a:srgbClr val="FFFF00"/>
                </a:solidFill>
              </a:rPr>
              <a:t>}</a:t>
            </a:r>
          </a:p>
          <a:p>
            <a:pPr>
              <a:buNone/>
            </a:pPr>
            <a:r>
              <a:rPr lang="en-US" sz="2800" b="1" dirty="0" smtClean="0">
                <a:solidFill>
                  <a:srgbClr val="FFFF00"/>
                </a:solidFill>
              </a:rPr>
              <a:t>}</a:t>
            </a:r>
            <a:endParaRPr lang="en-US" sz="2800" b="1"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228600" y="457200"/>
            <a:ext cx="8610600" cy="769441"/>
          </a:xfrm>
          <a:prstGeom prst="rect">
            <a:avLst/>
          </a:prstGeom>
          <a:noFill/>
          <a:ln w="9525">
            <a:noFill/>
            <a:miter lim="800000"/>
            <a:headEnd/>
            <a:tailEnd/>
          </a:ln>
          <a:effectLst/>
        </p:spPr>
        <p:txBody>
          <a:bodyPr>
            <a:spAutoFit/>
          </a:bodyPr>
          <a:lstStyle/>
          <a:p>
            <a:pPr algn="ctr">
              <a:spcBef>
                <a:spcPct val="50000"/>
              </a:spcBef>
            </a:pPr>
            <a:r>
              <a:rPr lang="en-US" sz="4400" b="1" dirty="0" smtClean="0">
                <a:solidFill>
                  <a:schemeClr val="bg1"/>
                </a:solidFill>
              </a:rPr>
              <a:t>Extending Interfaces</a:t>
            </a:r>
            <a:endParaRPr lang="en-US" sz="4400" b="1" dirty="0">
              <a:solidFill>
                <a:schemeClr val="bg1"/>
              </a:solidFill>
            </a:endParaRPr>
          </a:p>
        </p:txBody>
      </p:sp>
      <p:sp>
        <p:nvSpPr>
          <p:cNvPr id="5128" name="Text Box 8"/>
          <p:cNvSpPr txBox="1">
            <a:spLocks noChangeArrowheads="1"/>
          </p:cNvSpPr>
          <p:nvPr/>
        </p:nvSpPr>
        <p:spPr bwMode="auto">
          <a:xfrm>
            <a:off x="214282" y="1428736"/>
            <a:ext cx="9144000" cy="3046988"/>
          </a:xfrm>
          <a:prstGeom prst="rect">
            <a:avLst/>
          </a:prstGeom>
          <a:noFill/>
          <a:ln w="9525">
            <a:noFill/>
            <a:miter lim="800000"/>
            <a:headEnd/>
            <a:tailEnd/>
          </a:ln>
          <a:effectLst/>
        </p:spPr>
        <p:txBody>
          <a:bodyPr>
            <a:spAutoFit/>
          </a:bodyPr>
          <a:lstStyle/>
          <a:p>
            <a:pPr marL="342900" indent="-342900">
              <a:spcBef>
                <a:spcPct val="50000"/>
              </a:spcBef>
              <a:buFontTx/>
              <a:buChar char="•"/>
            </a:pPr>
            <a:r>
              <a:rPr lang="en-IN" sz="2400" dirty="0" smtClean="0">
                <a:solidFill>
                  <a:schemeClr val="bg1"/>
                </a:solidFill>
              </a:rPr>
              <a:t>It’s possible to have an interface extend another interface.</a:t>
            </a:r>
          </a:p>
          <a:p>
            <a:pPr marL="342900" indent="-342900">
              <a:spcBef>
                <a:spcPct val="50000"/>
              </a:spcBef>
              <a:buFontTx/>
              <a:buChar char="•"/>
            </a:pPr>
            <a:r>
              <a:rPr lang="en-IN" sz="2400" dirty="0" smtClean="0">
                <a:solidFill>
                  <a:schemeClr val="bg1"/>
                </a:solidFill>
              </a:rPr>
              <a:t>Just like classes, the extended child interface will inherit the abstract methods specified in the parent interface.</a:t>
            </a:r>
          </a:p>
          <a:p>
            <a:pPr marL="342900" indent="-342900">
              <a:spcBef>
                <a:spcPct val="50000"/>
              </a:spcBef>
            </a:pPr>
            <a:r>
              <a:rPr lang="en-IN" sz="2400" dirty="0" smtClean="0"/>
              <a:t>					</a:t>
            </a:r>
          </a:p>
          <a:p>
            <a:pPr marL="342900" indent="-342900">
              <a:spcBef>
                <a:spcPct val="50000"/>
              </a:spcBef>
            </a:pPr>
            <a:endParaRPr lang="en-US" sz="2400" b="1" dirty="0" smtClean="0"/>
          </a:p>
          <a:p>
            <a:pPr marL="342900" indent="-342900" algn="l">
              <a:spcBef>
                <a:spcPct val="50000"/>
              </a:spcBef>
              <a:buFontTx/>
              <a:buChar char="•"/>
            </a:pPr>
            <a:endParaRPr lang="en-US" sz="2400" b="1" dirty="0"/>
          </a:p>
        </p:txBody>
      </p:sp>
      <p:sp>
        <p:nvSpPr>
          <p:cNvPr id="5" name="Rectangle 3"/>
          <p:cNvSpPr txBox="1">
            <a:spLocks noChangeArrowheads="1"/>
          </p:cNvSpPr>
          <p:nvPr/>
        </p:nvSpPr>
        <p:spPr>
          <a:xfrm>
            <a:off x="214282" y="3286124"/>
            <a:ext cx="3500462" cy="2667000"/>
          </a:xfrm>
          <a:prstGeom prst="rect">
            <a:avLst/>
          </a:prstGeom>
        </p:spPr>
        <p:txBody>
          <a:bodyPr vert="horz">
            <a:noAutofit/>
          </a:bodyPr>
          <a:lstStyle/>
          <a:p>
            <a:pPr marL="342900" indent="-342900">
              <a:spcBef>
                <a:spcPct val="50000"/>
              </a:spcBef>
            </a:pPr>
            <a:r>
              <a:rPr lang="en-IN" sz="2000" b="1" dirty="0" smtClean="0">
                <a:solidFill>
                  <a:srgbClr val="FFFF00"/>
                </a:solidFill>
              </a:rPr>
              <a:t>interface Vehicle 	</a:t>
            </a:r>
          </a:p>
          <a:p>
            <a:pPr marL="342900" indent="-342900">
              <a:spcBef>
                <a:spcPct val="50000"/>
              </a:spcBef>
            </a:pPr>
            <a:r>
              <a:rPr lang="en-IN" sz="2000" b="1" dirty="0" smtClean="0">
                <a:solidFill>
                  <a:srgbClr val="FFFF00"/>
                </a:solidFill>
              </a:rPr>
              <a:t>{ 				</a:t>
            </a:r>
          </a:p>
          <a:p>
            <a:pPr marL="342900" indent="-342900">
              <a:spcBef>
                <a:spcPct val="50000"/>
              </a:spcBef>
            </a:pPr>
            <a:r>
              <a:rPr lang="en-IN" sz="2000" b="1" dirty="0" smtClean="0">
                <a:solidFill>
                  <a:srgbClr val="FFFF00"/>
                </a:solidFill>
              </a:rPr>
              <a:t>void </a:t>
            </a:r>
            <a:r>
              <a:rPr lang="en-IN" sz="2000" b="1" dirty="0" err="1" smtClean="0">
                <a:solidFill>
                  <a:srgbClr val="FFFF00"/>
                </a:solidFill>
              </a:rPr>
              <a:t>hasWheels</a:t>
            </a:r>
            <a:r>
              <a:rPr lang="en-IN" sz="2000" b="1" dirty="0" smtClean="0">
                <a:solidFill>
                  <a:srgbClr val="FFFF00"/>
                </a:solidFill>
              </a:rPr>
              <a:t>(); 	   </a:t>
            </a:r>
          </a:p>
          <a:p>
            <a:pPr marL="342900" indent="-342900">
              <a:spcBef>
                <a:spcPct val="50000"/>
              </a:spcBef>
            </a:pPr>
            <a:r>
              <a:rPr lang="en-IN" sz="2000" b="1" dirty="0" smtClean="0">
                <a:solidFill>
                  <a:srgbClr val="FFFF00"/>
                </a:solidFill>
              </a:rPr>
              <a:t>void </a:t>
            </a:r>
            <a:r>
              <a:rPr lang="en-IN" sz="2000" b="1" dirty="0" err="1" smtClean="0">
                <a:solidFill>
                  <a:srgbClr val="FFFF00"/>
                </a:solidFill>
              </a:rPr>
              <a:t>hasEngine</a:t>
            </a:r>
            <a:r>
              <a:rPr lang="en-IN" sz="2000" b="1" dirty="0" smtClean="0">
                <a:solidFill>
                  <a:srgbClr val="FFFF00"/>
                </a:solidFill>
              </a:rPr>
              <a:t>();		   </a:t>
            </a:r>
          </a:p>
          <a:p>
            <a:pPr marL="342900" indent="-342900">
              <a:spcBef>
                <a:spcPct val="50000"/>
              </a:spcBef>
            </a:pPr>
            <a:r>
              <a:rPr lang="en-IN" sz="2000" b="1" dirty="0" smtClean="0">
                <a:solidFill>
                  <a:srgbClr val="FFFF00"/>
                </a:solidFill>
              </a:rPr>
              <a:t> }</a:t>
            </a:r>
            <a:r>
              <a:rPr lang="en-IN" dirty="0" smtClean="0">
                <a:solidFill>
                  <a:srgbClr val="FFFF00"/>
                </a:solidFill>
              </a:rPr>
              <a:t> </a:t>
            </a:r>
            <a:endParaRPr kumimoji="0" lang="en-US" b="0" i="0" u="none" strike="noStrike" kern="1200" cap="none" spc="0" normalizeH="0" baseline="0" noProof="0" dirty="0">
              <a:ln>
                <a:noFill/>
              </a:ln>
              <a:solidFill>
                <a:srgbClr val="FFFF00"/>
              </a:solidFill>
              <a:effectLst/>
              <a:uLnTx/>
              <a:uFillTx/>
              <a:latin typeface="+mn-lt"/>
              <a:ea typeface="+mn-ea"/>
              <a:cs typeface="+mn-cs"/>
            </a:endParaRPr>
          </a:p>
        </p:txBody>
      </p:sp>
      <p:sp>
        <p:nvSpPr>
          <p:cNvPr id="6" name="Rectangle 3"/>
          <p:cNvSpPr txBox="1">
            <a:spLocks noChangeArrowheads="1"/>
          </p:cNvSpPr>
          <p:nvPr/>
        </p:nvSpPr>
        <p:spPr>
          <a:xfrm>
            <a:off x="4214810" y="3214686"/>
            <a:ext cx="4071966" cy="3071834"/>
          </a:xfrm>
          <a:prstGeom prst="rect">
            <a:avLst/>
          </a:prstGeom>
        </p:spPr>
        <p:txBody>
          <a:bodyPr vert="horz">
            <a:noAutofit/>
          </a:bodyPr>
          <a:lstStyle/>
          <a:p>
            <a:pPr marL="342900" indent="-342900">
              <a:spcBef>
                <a:spcPct val="50000"/>
              </a:spcBef>
            </a:pPr>
            <a:r>
              <a:rPr lang="en-IN" sz="2000" b="1" dirty="0" smtClean="0">
                <a:solidFill>
                  <a:srgbClr val="FFFF00"/>
                </a:solidFill>
              </a:rPr>
              <a:t>interface Car extends Vehicle </a:t>
            </a:r>
          </a:p>
          <a:p>
            <a:pPr marL="342900" indent="-342900">
              <a:spcBef>
                <a:spcPct val="50000"/>
              </a:spcBef>
            </a:pPr>
            <a:r>
              <a:rPr lang="en-IN" sz="2000" b="1" dirty="0" smtClean="0">
                <a:solidFill>
                  <a:srgbClr val="FFFF00"/>
                </a:solidFill>
              </a:rPr>
              <a:t>{ 					</a:t>
            </a:r>
          </a:p>
          <a:p>
            <a:pPr marL="342900" indent="-342900">
              <a:spcBef>
                <a:spcPct val="50000"/>
              </a:spcBef>
            </a:pPr>
            <a:r>
              <a:rPr lang="en-IN" sz="2000" b="1" dirty="0" smtClean="0">
                <a:solidFill>
                  <a:srgbClr val="FFFF00"/>
                </a:solidFill>
              </a:rPr>
              <a:t>void </a:t>
            </a:r>
            <a:r>
              <a:rPr lang="en-IN" sz="2000" b="1" dirty="0" err="1" smtClean="0">
                <a:solidFill>
                  <a:srgbClr val="FFFF00"/>
                </a:solidFill>
              </a:rPr>
              <a:t>hasDoors</a:t>
            </a:r>
            <a:r>
              <a:rPr lang="en-IN" sz="2000" b="1" dirty="0" smtClean="0">
                <a:solidFill>
                  <a:srgbClr val="FFFF00"/>
                </a:solidFill>
              </a:rPr>
              <a:t>(); </a:t>
            </a:r>
          </a:p>
          <a:p>
            <a:pPr marL="342900" indent="-342900">
              <a:spcBef>
                <a:spcPct val="50000"/>
              </a:spcBef>
            </a:pPr>
            <a:r>
              <a:rPr lang="en-IN" sz="2000" b="1" dirty="0" smtClean="0">
                <a:solidFill>
                  <a:srgbClr val="FFFF00"/>
                </a:solidFill>
              </a:rPr>
              <a:t>void </a:t>
            </a:r>
            <a:r>
              <a:rPr lang="en-IN" sz="2000" b="1" dirty="0" err="1" smtClean="0">
                <a:solidFill>
                  <a:srgbClr val="FFFF00"/>
                </a:solidFill>
              </a:rPr>
              <a:t>hasRoof</a:t>
            </a:r>
            <a:r>
              <a:rPr lang="en-IN" sz="2000" b="1" dirty="0" smtClean="0">
                <a:solidFill>
                  <a:srgbClr val="FFFF00"/>
                </a:solidFill>
              </a:rPr>
              <a:t>();			   </a:t>
            </a:r>
          </a:p>
          <a:p>
            <a:pPr marL="342900" indent="-342900">
              <a:spcBef>
                <a:spcPct val="50000"/>
              </a:spcBef>
            </a:pPr>
            <a:r>
              <a:rPr lang="en-IN" sz="2000" b="1" dirty="0" smtClean="0">
                <a:solidFill>
                  <a:srgbClr val="FFFF00"/>
                </a:solidFill>
              </a:rPr>
              <a:t> } </a:t>
            </a:r>
            <a:endParaRPr kumimoji="0" lang="en-US" sz="2000" b="1"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8">
                                            <p:txEl>
                                              <p:pRg st="0" end="0"/>
                                            </p:txEl>
                                          </p:spTgt>
                                        </p:tgtEl>
                                        <p:attrNameLst>
                                          <p:attrName>style.visibility</p:attrName>
                                        </p:attrNameLst>
                                      </p:cBhvr>
                                      <p:to>
                                        <p:strVal val="visible"/>
                                      </p:to>
                                    </p:set>
                                    <p:animEffect transition="in" filter="blinds(horizontal)">
                                      <p:cBhvr>
                                        <p:cTn id="7" dur="500"/>
                                        <p:tgtEl>
                                          <p:spTgt spid="5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8">
                                            <p:txEl>
                                              <p:pRg st="1" end="1"/>
                                            </p:txEl>
                                          </p:spTgt>
                                        </p:tgtEl>
                                        <p:attrNameLst>
                                          <p:attrName>style.visibility</p:attrName>
                                        </p:attrNameLst>
                                      </p:cBhvr>
                                      <p:to>
                                        <p:strVal val="visible"/>
                                      </p:to>
                                    </p:set>
                                    <p:animEffect transition="in" filter="blinds(horizontal)">
                                      <p:cBhvr>
                                        <p:cTn id="12" dur="500"/>
                                        <p:tgtEl>
                                          <p:spTgt spid="5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228600" y="457200"/>
            <a:ext cx="8610600" cy="769441"/>
          </a:xfrm>
          <a:prstGeom prst="rect">
            <a:avLst/>
          </a:prstGeom>
          <a:noFill/>
          <a:ln w="9525">
            <a:noFill/>
            <a:miter lim="800000"/>
            <a:headEnd/>
            <a:tailEnd/>
          </a:ln>
          <a:effectLst/>
        </p:spPr>
        <p:txBody>
          <a:bodyPr>
            <a:spAutoFit/>
          </a:bodyPr>
          <a:lstStyle/>
          <a:p>
            <a:pPr algn="ctr">
              <a:spcBef>
                <a:spcPct val="50000"/>
              </a:spcBef>
            </a:pPr>
            <a:r>
              <a:rPr lang="en-US" sz="4400" b="1" dirty="0" smtClean="0">
                <a:solidFill>
                  <a:schemeClr val="bg1"/>
                </a:solidFill>
              </a:rPr>
              <a:t>Extending Interfaces</a:t>
            </a:r>
            <a:endParaRPr lang="en-US" sz="4400" b="1" dirty="0">
              <a:solidFill>
                <a:schemeClr val="bg1"/>
              </a:solidFill>
            </a:endParaRPr>
          </a:p>
        </p:txBody>
      </p:sp>
      <p:sp>
        <p:nvSpPr>
          <p:cNvPr id="5128" name="Text Box 8"/>
          <p:cNvSpPr txBox="1">
            <a:spLocks noChangeArrowheads="1"/>
          </p:cNvSpPr>
          <p:nvPr/>
        </p:nvSpPr>
        <p:spPr bwMode="auto">
          <a:xfrm>
            <a:off x="214282" y="1428736"/>
            <a:ext cx="8358246" cy="5816977"/>
          </a:xfrm>
          <a:prstGeom prst="rect">
            <a:avLst/>
          </a:prstGeom>
          <a:noFill/>
          <a:ln w="9525">
            <a:noFill/>
            <a:miter lim="800000"/>
            <a:headEnd/>
            <a:tailEnd/>
          </a:ln>
          <a:effectLst/>
        </p:spPr>
        <p:txBody>
          <a:bodyPr wrap="square">
            <a:spAutoFit/>
          </a:bodyPr>
          <a:lstStyle/>
          <a:p>
            <a:pPr marL="342900" indent="-342900">
              <a:spcBef>
                <a:spcPct val="50000"/>
              </a:spcBef>
              <a:buFontTx/>
              <a:buChar char="•"/>
            </a:pPr>
            <a:r>
              <a:rPr lang="en-IN" sz="2400" dirty="0" smtClean="0">
                <a:solidFill>
                  <a:schemeClr val="bg1"/>
                </a:solidFill>
              </a:rPr>
              <a:t>Any class which now implements </a:t>
            </a:r>
            <a:r>
              <a:rPr lang="en-IN" sz="2400" b="1" dirty="0" smtClean="0">
                <a:solidFill>
                  <a:srgbClr val="FFFF00"/>
                </a:solidFill>
              </a:rPr>
              <a:t>Car</a:t>
            </a:r>
            <a:r>
              <a:rPr lang="en-IN" sz="2400" dirty="0" smtClean="0">
                <a:solidFill>
                  <a:srgbClr val="FFFF00"/>
                </a:solidFill>
              </a:rPr>
              <a:t> </a:t>
            </a:r>
            <a:r>
              <a:rPr lang="en-IN" sz="2400" dirty="0" smtClean="0">
                <a:solidFill>
                  <a:schemeClr val="bg1"/>
                </a:solidFill>
              </a:rPr>
              <a:t>will have to override all 4 methods.</a:t>
            </a:r>
          </a:p>
          <a:p>
            <a:pPr marL="342900" indent="-342900">
              <a:spcBef>
                <a:spcPct val="50000"/>
              </a:spcBef>
              <a:buFontTx/>
              <a:buChar char="•"/>
            </a:pPr>
            <a:endParaRPr lang="en-US" sz="2400" dirty="0" smtClean="0">
              <a:solidFill>
                <a:schemeClr val="bg1"/>
              </a:solidFill>
            </a:endParaRPr>
          </a:p>
          <a:p>
            <a:pPr marL="342900" indent="-342900">
              <a:spcBef>
                <a:spcPct val="50000"/>
              </a:spcBef>
              <a:buFontTx/>
              <a:buChar char="•"/>
            </a:pPr>
            <a:r>
              <a:rPr lang="en-US" sz="2400" dirty="0" smtClean="0">
                <a:solidFill>
                  <a:schemeClr val="bg1"/>
                </a:solidFill>
              </a:rPr>
              <a:t>References of </a:t>
            </a:r>
            <a:r>
              <a:rPr lang="en-US" sz="2400" b="1" dirty="0" smtClean="0">
                <a:solidFill>
                  <a:srgbClr val="FFFF00"/>
                </a:solidFill>
              </a:rPr>
              <a:t>Vehicle</a:t>
            </a:r>
            <a:r>
              <a:rPr lang="en-US" sz="2400" dirty="0" smtClean="0">
                <a:solidFill>
                  <a:schemeClr val="bg1"/>
                </a:solidFill>
              </a:rPr>
              <a:t> and </a:t>
            </a:r>
            <a:r>
              <a:rPr lang="en-US" sz="2400" b="1" dirty="0" smtClean="0">
                <a:solidFill>
                  <a:srgbClr val="FFFF00"/>
                </a:solidFill>
              </a:rPr>
              <a:t>Car</a:t>
            </a:r>
            <a:r>
              <a:rPr lang="en-US" sz="2400" dirty="0" smtClean="0">
                <a:solidFill>
                  <a:schemeClr val="bg1"/>
                </a:solidFill>
              </a:rPr>
              <a:t> can point to implementation class object.</a:t>
            </a:r>
          </a:p>
          <a:p>
            <a:pPr marL="342900" indent="-342900">
              <a:spcBef>
                <a:spcPct val="50000"/>
              </a:spcBef>
              <a:buFontTx/>
              <a:buChar char="•"/>
            </a:pPr>
            <a:endParaRPr lang="en-US" sz="2400" dirty="0" smtClean="0">
              <a:solidFill>
                <a:schemeClr val="bg1"/>
              </a:solidFill>
            </a:endParaRPr>
          </a:p>
          <a:p>
            <a:pPr marL="342900" indent="-342900">
              <a:spcBef>
                <a:spcPct val="50000"/>
              </a:spcBef>
              <a:buFontTx/>
              <a:buChar char="•"/>
            </a:pPr>
            <a:r>
              <a:rPr lang="en-US" sz="2400" dirty="0" smtClean="0">
                <a:solidFill>
                  <a:schemeClr val="bg1"/>
                </a:solidFill>
              </a:rPr>
              <a:t>Using reference of </a:t>
            </a:r>
            <a:r>
              <a:rPr lang="en-US" sz="2400" b="1" dirty="0" smtClean="0">
                <a:solidFill>
                  <a:srgbClr val="FFFF00"/>
                </a:solidFill>
              </a:rPr>
              <a:t>Car</a:t>
            </a:r>
            <a:r>
              <a:rPr lang="en-US" sz="2400" dirty="0" smtClean="0">
                <a:solidFill>
                  <a:schemeClr val="bg1"/>
                </a:solidFill>
              </a:rPr>
              <a:t> we can call all 4 methods but  using reference of </a:t>
            </a:r>
            <a:r>
              <a:rPr lang="en-US" sz="2400" b="1" dirty="0" smtClean="0">
                <a:solidFill>
                  <a:srgbClr val="FFFF00"/>
                </a:solidFill>
              </a:rPr>
              <a:t>Vehicle</a:t>
            </a:r>
            <a:r>
              <a:rPr lang="en-US" sz="2400" dirty="0" smtClean="0">
                <a:solidFill>
                  <a:schemeClr val="bg1"/>
                </a:solidFill>
              </a:rPr>
              <a:t> we can call only 2 methods, </a:t>
            </a:r>
            <a:r>
              <a:rPr lang="en-US" sz="2400" b="1" i="1" dirty="0" err="1" smtClean="0">
                <a:solidFill>
                  <a:srgbClr val="FFFF00"/>
                </a:solidFill>
              </a:rPr>
              <a:t>hasWheels</a:t>
            </a:r>
            <a:r>
              <a:rPr lang="en-US" sz="2400" b="1" i="1" dirty="0" smtClean="0">
                <a:solidFill>
                  <a:srgbClr val="FFFF00"/>
                </a:solidFill>
              </a:rPr>
              <a:t>( ) </a:t>
            </a:r>
            <a:r>
              <a:rPr lang="en-US" sz="2400" dirty="0" smtClean="0">
                <a:solidFill>
                  <a:schemeClr val="bg1"/>
                </a:solidFill>
              </a:rPr>
              <a:t>and </a:t>
            </a:r>
            <a:r>
              <a:rPr lang="en-US" sz="2400" b="1" i="1" dirty="0" err="1" smtClean="0">
                <a:solidFill>
                  <a:srgbClr val="FFFF00"/>
                </a:solidFill>
              </a:rPr>
              <a:t>hasEngine</a:t>
            </a:r>
            <a:r>
              <a:rPr lang="en-US" sz="2400" b="1" i="1" dirty="0" smtClean="0">
                <a:solidFill>
                  <a:srgbClr val="FFFF00"/>
                </a:solidFill>
              </a:rPr>
              <a:t>( )</a:t>
            </a:r>
            <a:r>
              <a:rPr lang="en-US" sz="2400" dirty="0" smtClean="0">
                <a:solidFill>
                  <a:schemeClr val="bg1"/>
                </a:solidFill>
              </a:rPr>
              <a:t>.                                                                                           </a:t>
            </a:r>
          </a:p>
          <a:p>
            <a:pPr marL="342900" indent="-342900">
              <a:spcBef>
                <a:spcPct val="50000"/>
              </a:spcBef>
            </a:pPr>
            <a:r>
              <a:rPr lang="en-US" sz="2400" dirty="0" smtClean="0">
                <a:solidFill>
                  <a:schemeClr val="bg1"/>
                </a:solidFill>
              </a:rPr>
              <a:t>     </a:t>
            </a:r>
            <a:r>
              <a:rPr lang="en-IN" sz="2400" dirty="0" smtClean="0">
                <a:solidFill>
                  <a:schemeClr val="bg1"/>
                </a:solidFill>
              </a:rPr>
              <a:t>					</a:t>
            </a:r>
          </a:p>
          <a:p>
            <a:pPr marL="342900" indent="-342900">
              <a:spcBef>
                <a:spcPct val="50000"/>
              </a:spcBef>
            </a:pPr>
            <a:r>
              <a:rPr lang="en-US" sz="2400" b="1" dirty="0" smtClean="0"/>
              <a:t>  </a:t>
            </a:r>
          </a:p>
          <a:p>
            <a:pPr marL="342900" indent="-342900" algn="l">
              <a:spcBef>
                <a:spcPct val="50000"/>
              </a:spcBef>
              <a:buFontTx/>
              <a:buChar char="•"/>
            </a:pP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8">
                                            <p:txEl>
                                              <p:pRg st="0" end="0"/>
                                            </p:txEl>
                                          </p:spTgt>
                                        </p:tgtEl>
                                        <p:attrNameLst>
                                          <p:attrName>style.visibility</p:attrName>
                                        </p:attrNameLst>
                                      </p:cBhvr>
                                      <p:to>
                                        <p:strVal val="visible"/>
                                      </p:to>
                                    </p:set>
                                    <p:animEffect transition="in" filter="blinds(horizontal)">
                                      <p:cBhvr>
                                        <p:cTn id="7" dur="500"/>
                                        <p:tgtEl>
                                          <p:spTgt spid="5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8">
                                            <p:txEl>
                                              <p:pRg st="2" end="2"/>
                                            </p:txEl>
                                          </p:spTgt>
                                        </p:tgtEl>
                                        <p:attrNameLst>
                                          <p:attrName>style.visibility</p:attrName>
                                        </p:attrNameLst>
                                      </p:cBhvr>
                                      <p:to>
                                        <p:strVal val="visible"/>
                                      </p:to>
                                    </p:set>
                                    <p:animEffect transition="in" filter="blinds(horizontal)">
                                      <p:cBhvr>
                                        <p:cTn id="12" dur="500"/>
                                        <p:tgtEl>
                                          <p:spTgt spid="51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8">
                                            <p:txEl>
                                              <p:pRg st="4" end="4"/>
                                            </p:txEl>
                                          </p:spTgt>
                                        </p:tgtEl>
                                        <p:attrNameLst>
                                          <p:attrName>style.visibility</p:attrName>
                                        </p:attrNameLst>
                                      </p:cBhvr>
                                      <p:to>
                                        <p:strVal val="visible"/>
                                      </p:to>
                                    </p:set>
                                    <p:animEffect transition="in" filter="blinds(horizontal)">
                                      <p:cBhvr>
                                        <p:cTn id="17" dur="500"/>
                                        <p:tgtEl>
                                          <p:spTgt spid="5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228600" y="457200"/>
            <a:ext cx="8610600" cy="707886"/>
          </a:xfrm>
          <a:prstGeom prst="rect">
            <a:avLst/>
          </a:prstGeom>
          <a:noFill/>
          <a:ln w="9525">
            <a:noFill/>
            <a:miter lim="800000"/>
            <a:headEnd/>
            <a:tailEnd/>
          </a:ln>
          <a:effectLst/>
        </p:spPr>
        <p:txBody>
          <a:bodyPr>
            <a:spAutoFit/>
          </a:bodyPr>
          <a:lstStyle/>
          <a:p>
            <a:pPr algn="ctr">
              <a:spcBef>
                <a:spcPct val="50000"/>
              </a:spcBef>
            </a:pPr>
            <a:r>
              <a:rPr lang="en-US" sz="4000" b="1" dirty="0" smtClean="0">
                <a:solidFill>
                  <a:schemeClr val="bg1"/>
                </a:solidFill>
              </a:rPr>
              <a:t>Abstract Class v/s Interface</a:t>
            </a:r>
            <a:endParaRPr lang="en-US" sz="4000" b="1" dirty="0">
              <a:solidFill>
                <a:schemeClr val="bg1"/>
              </a:solidFill>
            </a:endParaRPr>
          </a:p>
        </p:txBody>
      </p:sp>
      <p:sp>
        <p:nvSpPr>
          <p:cNvPr id="5128" name="Text Box 8"/>
          <p:cNvSpPr txBox="1">
            <a:spLocks noChangeArrowheads="1"/>
          </p:cNvSpPr>
          <p:nvPr/>
        </p:nvSpPr>
        <p:spPr bwMode="auto">
          <a:xfrm>
            <a:off x="214282" y="1428736"/>
            <a:ext cx="8358246" cy="1015663"/>
          </a:xfrm>
          <a:prstGeom prst="rect">
            <a:avLst/>
          </a:prstGeom>
          <a:noFill/>
          <a:ln w="9525">
            <a:noFill/>
            <a:miter lim="800000"/>
            <a:headEnd/>
            <a:tailEnd/>
          </a:ln>
          <a:effectLst/>
        </p:spPr>
        <p:txBody>
          <a:bodyPr wrap="square">
            <a:spAutoFit/>
          </a:bodyPr>
          <a:lstStyle/>
          <a:p>
            <a:pPr marL="342900" indent="-342900">
              <a:spcBef>
                <a:spcPct val="50000"/>
              </a:spcBef>
            </a:pPr>
            <a:r>
              <a:rPr lang="en-US" sz="2400" b="1" dirty="0" smtClean="0"/>
              <a:t>  </a:t>
            </a:r>
          </a:p>
          <a:p>
            <a:pPr marL="342900" indent="-342900" algn="l">
              <a:spcBef>
                <a:spcPct val="50000"/>
              </a:spcBef>
              <a:buFontTx/>
              <a:buChar char="•"/>
            </a:pPr>
            <a:endParaRPr lang="en-US" sz="2400" b="1" dirty="0"/>
          </a:p>
        </p:txBody>
      </p:sp>
      <p:graphicFrame>
        <p:nvGraphicFramePr>
          <p:cNvPr id="4" name="Table 3"/>
          <p:cNvGraphicFramePr>
            <a:graphicFrameLocks noGrp="1"/>
          </p:cNvGraphicFramePr>
          <p:nvPr/>
        </p:nvGraphicFramePr>
        <p:xfrm>
          <a:off x="214282" y="1428736"/>
          <a:ext cx="8715435" cy="4929224"/>
        </p:xfrm>
        <a:graphic>
          <a:graphicData uri="http://schemas.openxmlformats.org/drawingml/2006/table">
            <a:tbl>
              <a:tblPr firstRow="1" bandRow="1">
                <a:tableStyleId>{5C22544A-7EE6-4342-B048-85BDC9FD1C3A}</a:tableStyleId>
              </a:tblPr>
              <a:tblGrid>
                <a:gridCol w="2905145"/>
                <a:gridCol w="2905145"/>
                <a:gridCol w="2905145"/>
              </a:tblGrid>
              <a:tr h="616153">
                <a:tc>
                  <a:txBody>
                    <a:bodyPr/>
                    <a:lstStyle/>
                    <a:p>
                      <a:r>
                        <a:rPr lang="en-US" sz="2400" dirty="0" smtClean="0"/>
                        <a:t>Factor</a:t>
                      </a:r>
                      <a:endParaRPr lang="en-IN" sz="2400" dirty="0"/>
                    </a:p>
                  </a:txBody>
                  <a:tcPr/>
                </a:tc>
                <a:tc>
                  <a:txBody>
                    <a:bodyPr/>
                    <a:lstStyle/>
                    <a:p>
                      <a:r>
                        <a:rPr lang="en-US" sz="2400" dirty="0" smtClean="0"/>
                        <a:t>Abstract Class</a:t>
                      </a:r>
                      <a:endParaRPr lang="en-IN" sz="2400" dirty="0"/>
                    </a:p>
                  </a:txBody>
                  <a:tcPr/>
                </a:tc>
                <a:tc>
                  <a:txBody>
                    <a:bodyPr/>
                    <a:lstStyle/>
                    <a:p>
                      <a:r>
                        <a:rPr lang="en-US" sz="2400" dirty="0" smtClean="0"/>
                        <a:t>Interface</a:t>
                      </a:r>
                      <a:endParaRPr lang="en-IN" sz="2400" dirty="0"/>
                    </a:p>
                  </a:txBody>
                  <a:tcPr/>
                </a:tc>
              </a:tr>
              <a:tr h="616153">
                <a:tc>
                  <a:txBody>
                    <a:bodyPr/>
                    <a:lstStyle/>
                    <a:p>
                      <a:r>
                        <a:rPr lang="en-US" sz="1600" b="1" dirty="0" smtClean="0">
                          <a:solidFill>
                            <a:srgbClr val="FF0000"/>
                          </a:solidFill>
                        </a:rPr>
                        <a:t>Method Body</a:t>
                      </a:r>
                      <a:endParaRPr lang="en-IN" sz="1600" b="1" dirty="0">
                        <a:solidFill>
                          <a:srgbClr val="FF0000"/>
                        </a:solidFill>
                      </a:endParaRPr>
                    </a:p>
                  </a:txBody>
                  <a:tcPr/>
                </a:tc>
                <a:tc>
                  <a:txBody>
                    <a:bodyPr/>
                    <a:lstStyle/>
                    <a:p>
                      <a:r>
                        <a:rPr lang="en-US" sz="1600" b="1" dirty="0" smtClean="0"/>
                        <a:t>Can</a:t>
                      </a:r>
                      <a:r>
                        <a:rPr lang="en-US" sz="1600" b="1" baseline="0" dirty="0" smtClean="0"/>
                        <a:t> have some methods with definition</a:t>
                      </a:r>
                      <a:endParaRPr lang="en-IN" sz="1600" b="1" dirty="0"/>
                    </a:p>
                  </a:txBody>
                  <a:tcPr/>
                </a:tc>
                <a:tc>
                  <a:txBody>
                    <a:bodyPr/>
                    <a:lstStyle/>
                    <a:p>
                      <a:r>
                        <a:rPr lang="en-US" sz="1600" b="1" dirty="0" smtClean="0"/>
                        <a:t>Purely abstract</a:t>
                      </a:r>
                      <a:r>
                        <a:rPr lang="en-US" sz="1600" b="1" baseline="0" dirty="0" smtClean="0"/>
                        <a:t> and no body at all ( before Java 8 )</a:t>
                      </a:r>
                      <a:endParaRPr lang="en-IN" sz="1600" b="1" dirty="0"/>
                    </a:p>
                  </a:txBody>
                  <a:tcPr/>
                </a:tc>
              </a:tr>
              <a:tr h="616153">
                <a:tc>
                  <a:txBody>
                    <a:bodyPr/>
                    <a:lstStyle/>
                    <a:p>
                      <a:r>
                        <a:rPr lang="en-US" sz="1600" b="1" dirty="0" smtClean="0">
                          <a:solidFill>
                            <a:srgbClr val="FF0000"/>
                          </a:solidFill>
                        </a:rPr>
                        <a:t>Visibility of members</a:t>
                      </a:r>
                      <a:endParaRPr lang="en-IN" sz="1600" b="1" dirty="0">
                        <a:solidFill>
                          <a:srgbClr val="FF0000"/>
                        </a:solidFill>
                      </a:endParaRPr>
                    </a:p>
                  </a:txBody>
                  <a:tcPr/>
                </a:tc>
                <a:tc>
                  <a:txBody>
                    <a:bodyPr/>
                    <a:lstStyle/>
                    <a:p>
                      <a:r>
                        <a:rPr lang="en-US" sz="1600" b="1" dirty="0" smtClean="0"/>
                        <a:t>Can be </a:t>
                      </a:r>
                      <a:r>
                        <a:rPr lang="en-US" sz="1600" b="1" dirty="0" err="1" smtClean="0"/>
                        <a:t>public,private,default</a:t>
                      </a:r>
                      <a:r>
                        <a:rPr lang="en-US" sz="1600" b="1" dirty="0" smtClean="0"/>
                        <a:t> or protected</a:t>
                      </a:r>
                      <a:endParaRPr lang="en-IN" sz="1600" b="1" dirty="0"/>
                    </a:p>
                  </a:txBody>
                  <a:tcPr/>
                </a:tc>
                <a:tc>
                  <a:txBody>
                    <a:bodyPr/>
                    <a:lstStyle/>
                    <a:p>
                      <a:r>
                        <a:rPr lang="en-US" sz="1600" b="1" dirty="0" smtClean="0"/>
                        <a:t>Strictly public</a:t>
                      </a:r>
                      <a:endParaRPr lang="en-IN" sz="1600" b="1" dirty="0"/>
                    </a:p>
                  </a:txBody>
                  <a:tcPr/>
                </a:tc>
              </a:tr>
              <a:tr h="616153">
                <a:tc>
                  <a:txBody>
                    <a:bodyPr/>
                    <a:lstStyle/>
                    <a:p>
                      <a:r>
                        <a:rPr lang="en-US" sz="1600" b="1" dirty="0" smtClean="0">
                          <a:solidFill>
                            <a:srgbClr val="FF0000"/>
                          </a:solidFill>
                        </a:rPr>
                        <a:t>Nature of data members</a:t>
                      </a:r>
                      <a:endParaRPr lang="en-IN" sz="1600" b="1" dirty="0">
                        <a:solidFill>
                          <a:srgbClr val="FF0000"/>
                        </a:solidFill>
                      </a:endParaRPr>
                    </a:p>
                  </a:txBody>
                  <a:tcPr/>
                </a:tc>
                <a:tc>
                  <a:txBody>
                    <a:bodyPr/>
                    <a:lstStyle/>
                    <a:p>
                      <a:r>
                        <a:rPr lang="en-US" sz="1600" b="1" dirty="0" smtClean="0"/>
                        <a:t>By default non-static and non-final</a:t>
                      </a:r>
                      <a:endParaRPr lang="en-IN" sz="1600" b="1" dirty="0"/>
                    </a:p>
                  </a:txBody>
                  <a:tcPr/>
                </a:tc>
                <a:tc>
                  <a:txBody>
                    <a:bodyPr/>
                    <a:lstStyle/>
                    <a:p>
                      <a:r>
                        <a:rPr lang="en-US" sz="1600" b="1" dirty="0" smtClean="0"/>
                        <a:t>Always static and final</a:t>
                      </a:r>
                      <a:endParaRPr lang="en-IN" sz="1600" b="1" dirty="0"/>
                    </a:p>
                  </a:txBody>
                  <a:tcPr/>
                </a:tc>
              </a:tr>
              <a:tr h="616153">
                <a:tc>
                  <a:txBody>
                    <a:bodyPr/>
                    <a:lstStyle/>
                    <a:p>
                      <a:r>
                        <a:rPr lang="en-US" sz="1600" b="1" dirty="0" smtClean="0">
                          <a:solidFill>
                            <a:srgbClr val="FF0000"/>
                          </a:solidFill>
                        </a:rPr>
                        <a:t>Inheritance</a:t>
                      </a:r>
                      <a:endParaRPr lang="en-IN" sz="1600" b="1" dirty="0">
                        <a:solidFill>
                          <a:srgbClr val="FF0000"/>
                        </a:solidFill>
                      </a:endParaRPr>
                    </a:p>
                  </a:txBody>
                  <a:tcPr/>
                </a:tc>
                <a:tc>
                  <a:txBody>
                    <a:bodyPr/>
                    <a:lstStyle/>
                    <a:p>
                      <a:r>
                        <a:rPr lang="en-US" sz="1600" b="1" dirty="0" smtClean="0"/>
                        <a:t>Supported via extends keyword</a:t>
                      </a:r>
                      <a:endParaRPr lang="en-IN" sz="1600" b="1" dirty="0"/>
                    </a:p>
                  </a:txBody>
                  <a:tcPr/>
                </a:tc>
                <a:tc>
                  <a:txBody>
                    <a:bodyPr/>
                    <a:lstStyle/>
                    <a:p>
                      <a:r>
                        <a:rPr lang="en-US" sz="1600" b="1" dirty="0" smtClean="0"/>
                        <a:t>Supported via implements keyword</a:t>
                      </a:r>
                      <a:endParaRPr lang="en-IN" sz="1600" b="1" dirty="0"/>
                    </a:p>
                  </a:txBody>
                  <a:tcPr/>
                </a:tc>
              </a:tr>
              <a:tr h="616153">
                <a:tc>
                  <a:txBody>
                    <a:bodyPr/>
                    <a:lstStyle/>
                    <a:p>
                      <a:r>
                        <a:rPr lang="en-US" sz="1600" b="1" dirty="0" smtClean="0">
                          <a:solidFill>
                            <a:srgbClr val="FF0000"/>
                          </a:solidFill>
                        </a:rPr>
                        <a:t>Multiple</a:t>
                      </a:r>
                      <a:r>
                        <a:rPr lang="en-US" sz="1600" b="1" baseline="0" dirty="0" smtClean="0">
                          <a:solidFill>
                            <a:srgbClr val="FF0000"/>
                          </a:solidFill>
                        </a:rPr>
                        <a:t> Inheritance</a:t>
                      </a:r>
                      <a:endParaRPr lang="en-IN" sz="1600" b="1" dirty="0">
                        <a:solidFill>
                          <a:srgbClr val="FF0000"/>
                        </a:solidFill>
                      </a:endParaRPr>
                    </a:p>
                  </a:txBody>
                  <a:tcPr/>
                </a:tc>
                <a:tc>
                  <a:txBody>
                    <a:bodyPr/>
                    <a:lstStyle/>
                    <a:p>
                      <a:r>
                        <a:rPr lang="en-US" sz="1600" b="1" dirty="0" smtClean="0"/>
                        <a:t> Not supported</a:t>
                      </a:r>
                      <a:endParaRPr lang="en-IN" sz="1600" b="1" dirty="0"/>
                    </a:p>
                  </a:txBody>
                  <a:tcPr/>
                </a:tc>
                <a:tc>
                  <a:txBody>
                    <a:bodyPr/>
                    <a:lstStyle/>
                    <a:p>
                      <a:r>
                        <a:rPr lang="en-US" sz="1600" b="1" dirty="0" smtClean="0"/>
                        <a:t>An interface can extend multiple other interfaces</a:t>
                      </a:r>
                      <a:endParaRPr lang="en-IN" sz="1600" b="1" dirty="0"/>
                    </a:p>
                  </a:txBody>
                  <a:tcPr/>
                </a:tc>
              </a:tr>
              <a:tr h="616153">
                <a:tc>
                  <a:txBody>
                    <a:bodyPr/>
                    <a:lstStyle/>
                    <a:p>
                      <a:r>
                        <a:rPr lang="en-US" sz="1600" b="1" dirty="0" smtClean="0">
                          <a:solidFill>
                            <a:srgbClr val="FF0000"/>
                          </a:solidFill>
                        </a:rPr>
                        <a:t>Constructors</a:t>
                      </a:r>
                      <a:endParaRPr lang="en-IN" sz="1600" b="1" dirty="0">
                        <a:solidFill>
                          <a:srgbClr val="FF0000"/>
                        </a:solidFill>
                      </a:endParaRPr>
                    </a:p>
                  </a:txBody>
                  <a:tcPr/>
                </a:tc>
                <a:tc>
                  <a:txBody>
                    <a:bodyPr/>
                    <a:lstStyle/>
                    <a:p>
                      <a:r>
                        <a:rPr lang="en-US" sz="1600" b="1" dirty="0" smtClean="0"/>
                        <a:t>Allowed</a:t>
                      </a:r>
                      <a:endParaRPr lang="en-IN" sz="1600" b="1" dirty="0"/>
                    </a:p>
                  </a:txBody>
                  <a:tcPr/>
                </a:tc>
                <a:tc>
                  <a:txBody>
                    <a:bodyPr/>
                    <a:lstStyle/>
                    <a:p>
                      <a:r>
                        <a:rPr lang="en-US" sz="1600" b="1" dirty="0" smtClean="0"/>
                        <a:t>Not Allowed</a:t>
                      </a:r>
                      <a:endParaRPr lang="en-IN" sz="1600" b="1" dirty="0"/>
                    </a:p>
                  </a:txBody>
                  <a:tcPr/>
                </a:tc>
              </a:tr>
              <a:tr h="616153">
                <a:tc>
                  <a:txBody>
                    <a:bodyPr/>
                    <a:lstStyle/>
                    <a:p>
                      <a:r>
                        <a:rPr lang="en-US" sz="1600" b="1" dirty="0" smtClean="0">
                          <a:solidFill>
                            <a:srgbClr val="FF0000"/>
                          </a:solidFill>
                        </a:rPr>
                        <a:t>Instantiation</a:t>
                      </a:r>
                      <a:endParaRPr lang="en-IN" sz="1600" b="1" dirty="0">
                        <a:solidFill>
                          <a:srgbClr val="FF0000"/>
                        </a:solidFill>
                      </a:endParaRPr>
                    </a:p>
                  </a:txBody>
                  <a:tcPr/>
                </a:tc>
                <a:tc>
                  <a:txBody>
                    <a:bodyPr/>
                    <a:lstStyle/>
                    <a:p>
                      <a:r>
                        <a:rPr lang="en-US" sz="1600" b="1" dirty="0" smtClean="0"/>
                        <a:t>Not Allowed</a:t>
                      </a:r>
                      <a:endParaRPr lang="en-IN" sz="1600" b="1" dirty="0"/>
                    </a:p>
                  </a:txBody>
                  <a:tcPr/>
                </a:tc>
                <a:tc>
                  <a:txBody>
                    <a:bodyPr/>
                    <a:lstStyle/>
                    <a:p>
                      <a:r>
                        <a:rPr lang="en-US" sz="1600" b="1" dirty="0" smtClean="0"/>
                        <a:t>Not Allowed</a:t>
                      </a:r>
                      <a:endParaRPr lang="en-IN" sz="1600" b="1" dirty="0"/>
                    </a:p>
                  </a:txBody>
                  <a:tcPr/>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Method Overriding</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When we extend a class, we can change the </a:t>
            </a:r>
            <a:r>
              <a:rPr lang="en-IN" sz="2800" dirty="0" err="1" smtClean="0">
                <a:solidFill>
                  <a:schemeClr val="bg1"/>
                </a:solidFill>
              </a:rPr>
              <a:t>behavior</a:t>
            </a:r>
            <a:r>
              <a:rPr lang="en-IN" sz="2800" dirty="0" smtClean="0">
                <a:solidFill>
                  <a:schemeClr val="bg1"/>
                </a:solidFill>
              </a:rPr>
              <a:t> of a method in the child class. </a:t>
            </a:r>
          </a:p>
          <a:p>
            <a:endParaRPr lang="en-IN" sz="2800" dirty="0" smtClean="0"/>
          </a:p>
          <a:p>
            <a:r>
              <a:rPr lang="en-IN" sz="2800" dirty="0" smtClean="0">
                <a:solidFill>
                  <a:schemeClr val="bg1"/>
                </a:solidFill>
              </a:rPr>
              <a:t>This is called </a:t>
            </a:r>
            <a:r>
              <a:rPr lang="en-IN" sz="2800" b="1" dirty="0" smtClean="0">
                <a:solidFill>
                  <a:srgbClr val="FFFF00"/>
                </a:solidFill>
              </a:rPr>
              <a:t>method overriding</a:t>
            </a:r>
            <a:r>
              <a:rPr lang="en-IN" sz="2800" dirty="0" smtClean="0">
                <a:solidFill>
                  <a:schemeClr val="bg1"/>
                </a:solidFill>
              </a:rPr>
              <a:t>, and this happens when we write in a subclass a method that has the same signature as a method in the parent class. </a:t>
            </a:r>
          </a:p>
          <a:p>
            <a:endParaRPr lang="en-IN" dirty="0" smtClean="0"/>
          </a:p>
          <a:p>
            <a:endParaRPr lang="en-IN" dirty="0" smtClean="0"/>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Rules Regarding Overriding</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bg1"/>
                </a:solidFill>
              </a:rPr>
              <a:t>The</a:t>
            </a:r>
            <a:r>
              <a:rPr lang="en-IN" dirty="0" smtClean="0"/>
              <a:t> </a:t>
            </a:r>
            <a:r>
              <a:rPr lang="en-IN" b="1" dirty="0" smtClean="0">
                <a:solidFill>
                  <a:srgbClr val="FFFF00"/>
                </a:solidFill>
              </a:rPr>
              <a:t>argument list </a:t>
            </a:r>
            <a:r>
              <a:rPr lang="en-IN" dirty="0" smtClean="0">
                <a:solidFill>
                  <a:schemeClr val="bg1"/>
                </a:solidFill>
              </a:rPr>
              <a:t>must exactly match that of the overridden method. If they don’t match, it becomes method overloading.</a:t>
            </a:r>
          </a:p>
          <a:p>
            <a:endParaRPr lang="en-IN" dirty="0" smtClean="0">
              <a:solidFill>
                <a:schemeClr val="bg1"/>
              </a:solidFill>
            </a:endParaRPr>
          </a:p>
          <a:p>
            <a:r>
              <a:rPr lang="en-IN" dirty="0" smtClean="0">
                <a:solidFill>
                  <a:schemeClr val="bg1"/>
                </a:solidFill>
              </a:rPr>
              <a:t>The </a:t>
            </a:r>
            <a:r>
              <a:rPr lang="en-IN" b="1" dirty="0" smtClean="0">
                <a:solidFill>
                  <a:srgbClr val="FFFF00"/>
                </a:solidFill>
              </a:rPr>
              <a:t>return type </a:t>
            </a:r>
            <a:r>
              <a:rPr lang="en-IN" dirty="0" smtClean="0">
                <a:solidFill>
                  <a:schemeClr val="bg1"/>
                </a:solidFill>
              </a:rPr>
              <a:t>must be the same as, or a </a:t>
            </a:r>
            <a:r>
              <a:rPr lang="en-IN" i="1" dirty="0" smtClean="0">
                <a:solidFill>
                  <a:schemeClr val="accent6">
                    <a:lumMod val="60000"/>
                    <a:lumOff val="40000"/>
                  </a:schemeClr>
                </a:solidFill>
              </a:rPr>
              <a:t>subtype of, the return type declared in the original overridden method</a:t>
            </a:r>
            <a:r>
              <a:rPr lang="en-IN" i="1" dirty="0" smtClean="0">
                <a:solidFill>
                  <a:srgbClr val="FF0000"/>
                </a:solidFill>
              </a:rPr>
              <a:t> </a:t>
            </a:r>
            <a:r>
              <a:rPr lang="en-IN" dirty="0" smtClean="0">
                <a:solidFill>
                  <a:schemeClr val="bg1"/>
                </a:solidFill>
              </a:rPr>
              <a:t>in the </a:t>
            </a:r>
            <a:r>
              <a:rPr lang="en-IN" dirty="0" err="1" smtClean="0">
                <a:solidFill>
                  <a:schemeClr val="bg1"/>
                </a:solidFill>
              </a:rPr>
              <a:t>superclass</a:t>
            </a:r>
            <a:r>
              <a:rPr lang="en-IN" dirty="0" smtClean="0">
                <a:solidFill>
                  <a:schemeClr val="bg1"/>
                </a:solidFill>
              </a:rPr>
              <a:t>. </a:t>
            </a:r>
          </a:p>
          <a:p>
            <a:pPr>
              <a:buNone/>
            </a:pPr>
            <a:endParaRPr lang="en-IN" dirty="0" smtClean="0">
              <a:solidFill>
                <a:schemeClr val="bg1"/>
              </a:solidFill>
            </a:endParaRPr>
          </a:p>
          <a:p>
            <a:r>
              <a:rPr lang="en-IN" dirty="0" smtClean="0">
                <a:solidFill>
                  <a:schemeClr val="bg1"/>
                </a:solidFill>
              </a:rPr>
              <a:t>The access level </a:t>
            </a:r>
            <a:r>
              <a:rPr lang="en-IN" b="1" u="sng" dirty="0" smtClean="0">
                <a:solidFill>
                  <a:schemeClr val="accent6">
                    <a:lumMod val="60000"/>
                    <a:lumOff val="40000"/>
                  </a:schemeClr>
                </a:solidFill>
              </a:rPr>
              <a:t>can’t be more restrictive </a:t>
            </a:r>
            <a:r>
              <a:rPr lang="en-IN" dirty="0" smtClean="0">
                <a:solidFill>
                  <a:schemeClr val="bg1"/>
                </a:solidFill>
              </a:rPr>
              <a:t>than that of the overridden method.</a:t>
            </a:r>
          </a:p>
          <a:p>
            <a:pPr>
              <a:buNone/>
            </a:pPr>
            <a:r>
              <a:rPr lang="en-IN" dirty="0" smtClean="0">
                <a:solidFill>
                  <a:schemeClr val="bg1"/>
                </a:solidFill>
              </a:rPr>
              <a:t> </a:t>
            </a:r>
          </a:p>
          <a:p>
            <a:r>
              <a:rPr lang="en-IN" dirty="0" smtClean="0">
                <a:solidFill>
                  <a:schemeClr val="bg1"/>
                </a:solidFill>
              </a:rPr>
              <a:t>The access level </a:t>
            </a:r>
            <a:r>
              <a:rPr lang="en-IN" b="1" u="sng" dirty="0" smtClean="0">
                <a:solidFill>
                  <a:schemeClr val="accent6">
                    <a:lumMod val="60000"/>
                    <a:lumOff val="40000"/>
                  </a:schemeClr>
                </a:solidFill>
              </a:rPr>
              <a:t>CAN be less restrictive </a:t>
            </a:r>
            <a:r>
              <a:rPr lang="en-IN" dirty="0" smtClean="0">
                <a:solidFill>
                  <a:schemeClr val="bg1"/>
                </a:solidFill>
              </a:rPr>
              <a:t>than that of the overridden method.</a:t>
            </a:r>
            <a:endParaRPr lang="en-IN" dirty="0">
              <a:solidFill>
                <a:schemeClr val="bg1"/>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Example Of Creating A Class In Java</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500" b="1" dirty="0" smtClean="0">
                <a:solidFill>
                  <a:srgbClr val="FFFF00"/>
                </a:solidFill>
              </a:rPr>
              <a:t>public void </a:t>
            </a:r>
            <a:r>
              <a:rPr lang="en-US" sz="2500" b="1" dirty="0" err="1" smtClean="0">
                <a:solidFill>
                  <a:srgbClr val="FFFF00"/>
                </a:solidFill>
              </a:rPr>
              <a:t>showData</a:t>
            </a:r>
            <a:r>
              <a:rPr lang="en-US" sz="2500" b="1" dirty="0" smtClean="0">
                <a:solidFill>
                  <a:srgbClr val="FFFF00"/>
                </a:solidFill>
              </a:rPr>
              <a:t>()</a:t>
            </a:r>
          </a:p>
          <a:p>
            <a:pPr>
              <a:buNone/>
            </a:pPr>
            <a:r>
              <a:rPr lang="en-US" sz="2500" b="1" dirty="0" smtClean="0">
                <a:solidFill>
                  <a:srgbClr val="FFFF00"/>
                </a:solidFill>
              </a:rPr>
              <a:t>{</a:t>
            </a:r>
          </a:p>
          <a:p>
            <a:pPr>
              <a:buNone/>
            </a:pPr>
            <a:r>
              <a:rPr lang="en-US" sz="2500" b="1" dirty="0" err="1" smtClean="0">
                <a:solidFill>
                  <a:srgbClr val="FFFF00"/>
                </a:solidFill>
              </a:rPr>
              <a:t>System.out.println</a:t>
            </a:r>
            <a:r>
              <a:rPr lang="en-US" sz="2500" b="1" dirty="0" smtClean="0">
                <a:solidFill>
                  <a:srgbClr val="FFFF00"/>
                </a:solidFill>
              </a:rPr>
              <a:t>(“Roll= “+roll);</a:t>
            </a:r>
          </a:p>
          <a:p>
            <a:pPr>
              <a:buNone/>
            </a:pPr>
            <a:r>
              <a:rPr lang="en-US" sz="2500" b="1" dirty="0" err="1" smtClean="0">
                <a:solidFill>
                  <a:srgbClr val="FFFF00"/>
                </a:solidFill>
              </a:rPr>
              <a:t>System.out.println</a:t>
            </a:r>
            <a:r>
              <a:rPr lang="en-US" sz="2500" b="1" dirty="0" smtClean="0">
                <a:solidFill>
                  <a:srgbClr val="FFFF00"/>
                </a:solidFill>
              </a:rPr>
              <a:t>(“Name=“+name);</a:t>
            </a:r>
          </a:p>
          <a:p>
            <a:pPr>
              <a:buNone/>
            </a:pPr>
            <a:r>
              <a:rPr lang="en-US" sz="2500" b="1" dirty="0" err="1" smtClean="0">
                <a:solidFill>
                  <a:srgbClr val="FFFF00"/>
                </a:solidFill>
              </a:rPr>
              <a:t>System.out.println</a:t>
            </a:r>
            <a:r>
              <a:rPr lang="en-US" sz="2500" b="1" dirty="0" smtClean="0">
                <a:solidFill>
                  <a:srgbClr val="FFFF00"/>
                </a:solidFill>
              </a:rPr>
              <a:t>(“Per=“+per);</a:t>
            </a:r>
          </a:p>
          <a:p>
            <a:pPr>
              <a:buNone/>
            </a:pPr>
            <a:r>
              <a:rPr lang="en-US" sz="2500" b="1" dirty="0" smtClean="0">
                <a:solidFill>
                  <a:srgbClr val="FFFF00"/>
                </a:solidFill>
              </a:rPr>
              <a:t>}</a:t>
            </a:r>
          </a:p>
          <a:p>
            <a:pPr>
              <a:buNone/>
            </a:pPr>
            <a:r>
              <a:rPr lang="en-US" sz="2500"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Rules Regarding Overriding</a:t>
            </a:r>
            <a:endParaRPr lang="en-IN" b="1" dirty="0">
              <a:solidFill>
                <a:schemeClr val="bg1"/>
              </a:solidFill>
            </a:endParaRPr>
          </a:p>
        </p:txBody>
      </p:sp>
      <p:sp>
        <p:nvSpPr>
          <p:cNvPr id="3" name="Content Placeholder 2"/>
          <p:cNvSpPr>
            <a:spLocks noGrp="1"/>
          </p:cNvSpPr>
          <p:nvPr>
            <p:ph idx="1"/>
          </p:nvPr>
        </p:nvSpPr>
        <p:spPr/>
        <p:txBody>
          <a:bodyPr>
            <a:noAutofit/>
          </a:bodyPr>
          <a:lstStyle/>
          <a:p>
            <a:r>
              <a:rPr lang="en-IN" sz="2800" b="1" dirty="0" smtClean="0">
                <a:solidFill>
                  <a:srgbClr val="FFFF00"/>
                </a:solidFill>
              </a:rPr>
              <a:t>Instance methods </a:t>
            </a:r>
            <a:r>
              <a:rPr lang="en-IN" sz="2800" dirty="0" smtClean="0">
                <a:solidFill>
                  <a:schemeClr val="bg1"/>
                </a:solidFill>
              </a:rPr>
              <a:t>can be overridden only if they are </a:t>
            </a:r>
            <a:r>
              <a:rPr lang="en-IN" sz="2600" b="1" dirty="0" smtClean="0">
                <a:solidFill>
                  <a:srgbClr val="FFFF00"/>
                </a:solidFill>
              </a:rPr>
              <a:t>inherited </a:t>
            </a:r>
            <a:r>
              <a:rPr lang="en-IN" sz="2600" dirty="0" smtClean="0">
                <a:solidFill>
                  <a:schemeClr val="bg1"/>
                </a:solidFill>
              </a:rPr>
              <a:t>by the </a:t>
            </a:r>
            <a:r>
              <a:rPr lang="en-IN" sz="2600" b="1" dirty="0" smtClean="0">
                <a:solidFill>
                  <a:srgbClr val="FFFF00"/>
                </a:solidFill>
              </a:rPr>
              <a:t>subclass</a:t>
            </a:r>
            <a:r>
              <a:rPr lang="en-IN" sz="2600" dirty="0" smtClean="0">
                <a:solidFill>
                  <a:schemeClr val="bg1"/>
                </a:solidFill>
              </a:rPr>
              <a:t>. </a:t>
            </a:r>
          </a:p>
          <a:p>
            <a:endParaRPr lang="en-IN" sz="2600" dirty="0" smtClean="0">
              <a:solidFill>
                <a:schemeClr val="bg1"/>
              </a:solidFill>
            </a:endParaRPr>
          </a:p>
          <a:p>
            <a:r>
              <a:rPr lang="en-IN" sz="2600" dirty="0" smtClean="0">
                <a:solidFill>
                  <a:schemeClr val="bg1"/>
                </a:solidFill>
              </a:rPr>
              <a:t>A </a:t>
            </a:r>
            <a:r>
              <a:rPr lang="en-IN" sz="2600" b="1" dirty="0" smtClean="0">
                <a:solidFill>
                  <a:srgbClr val="FFFF00"/>
                </a:solidFill>
              </a:rPr>
              <a:t>subclass</a:t>
            </a:r>
            <a:r>
              <a:rPr lang="en-IN" sz="2600" dirty="0" smtClean="0">
                <a:solidFill>
                  <a:schemeClr val="bg1"/>
                </a:solidFill>
              </a:rPr>
              <a:t> within the same package as the instance’s </a:t>
            </a:r>
            <a:r>
              <a:rPr lang="en-IN" sz="2600" b="1" dirty="0" err="1" smtClean="0">
                <a:solidFill>
                  <a:srgbClr val="FFFF00"/>
                </a:solidFill>
              </a:rPr>
              <a:t>superclass</a:t>
            </a:r>
            <a:r>
              <a:rPr lang="en-IN" sz="2600" dirty="0" smtClean="0">
                <a:solidFill>
                  <a:schemeClr val="bg1"/>
                </a:solidFill>
              </a:rPr>
              <a:t> can override any </a:t>
            </a:r>
            <a:r>
              <a:rPr lang="en-IN" sz="2600" b="1" dirty="0" err="1" smtClean="0">
                <a:solidFill>
                  <a:srgbClr val="FFFF00"/>
                </a:solidFill>
              </a:rPr>
              <a:t>superclass</a:t>
            </a:r>
            <a:r>
              <a:rPr lang="en-IN" sz="2600" dirty="0" smtClean="0">
                <a:solidFill>
                  <a:schemeClr val="bg1"/>
                </a:solidFill>
              </a:rPr>
              <a:t> method that is not marked </a:t>
            </a:r>
            <a:r>
              <a:rPr lang="en-IN" sz="2600" b="1" dirty="0" smtClean="0">
                <a:solidFill>
                  <a:srgbClr val="FFFF00"/>
                </a:solidFill>
              </a:rPr>
              <a:t>private</a:t>
            </a:r>
            <a:r>
              <a:rPr lang="en-IN" sz="2600" dirty="0" smtClean="0">
                <a:solidFill>
                  <a:schemeClr val="bg1"/>
                </a:solidFill>
              </a:rPr>
              <a:t> or</a:t>
            </a:r>
            <a:r>
              <a:rPr lang="en-IN" sz="2600" b="1" dirty="0" smtClean="0">
                <a:solidFill>
                  <a:srgbClr val="FFFF00"/>
                </a:solidFill>
              </a:rPr>
              <a:t> final</a:t>
            </a:r>
            <a:r>
              <a:rPr lang="en-IN" sz="2600" dirty="0" smtClean="0">
                <a:solidFill>
                  <a:schemeClr val="bg1"/>
                </a:solidFill>
              </a:rPr>
              <a:t>.</a:t>
            </a:r>
          </a:p>
          <a:p>
            <a:endParaRPr lang="en-IN" sz="2600" dirty="0" smtClean="0">
              <a:solidFill>
                <a:schemeClr val="bg1"/>
              </a:solidFill>
            </a:endParaRPr>
          </a:p>
          <a:p>
            <a:r>
              <a:rPr lang="en-IN" sz="2600" dirty="0" smtClean="0">
                <a:solidFill>
                  <a:schemeClr val="bg1"/>
                </a:solidFill>
              </a:rPr>
              <a:t> A </a:t>
            </a:r>
            <a:r>
              <a:rPr lang="en-IN" sz="2600" b="1" dirty="0" smtClean="0">
                <a:solidFill>
                  <a:srgbClr val="FFFF00"/>
                </a:solidFill>
              </a:rPr>
              <a:t>subclass</a:t>
            </a:r>
            <a:r>
              <a:rPr lang="en-IN" sz="2600" dirty="0" smtClean="0">
                <a:solidFill>
                  <a:schemeClr val="bg1"/>
                </a:solidFill>
              </a:rPr>
              <a:t> in a different package can override only those </a:t>
            </a:r>
            <a:r>
              <a:rPr lang="en-IN" sz="2600" dirty="0" err="1" smtClean="0">
                <a:solidFill>
                  <a:schemeClr val="bg1"/>
                </a:solidFill>
              </a:rPr>
              <a:t>nonfinal</a:t>
            </a:r>
            <a:r>
              <a:rPr lang="en-IN" sz="2600" dirty="0" smtClean="0">
                <a:solidFill>
                  <a:schemeClr val="bg1"/>
                </a:solidFill>
              </a:rPr>
              <a:t> methods marked </a:t>
            </a:r>
            <a:r>
              <a:rPr lang="en-IN" sz="2600" b="1" dirty="0" smtClean="0">
                <a:solidFill>
                  <a:srgbClr val="FFFF00"/>
                </a:solidFill>
              </a:rPr>
              <a:t>public</a:t>
            </a:r>
            <a:r>
              <a:rPr lang="en-IN" sz="2600" dirty="0" smtClean="0">
                <a:solidFill>
                  <a:schemeClr val="bg1"/>
                </a:solidFill>
              </a:rPr>
              <a:t> or </a:t>
            </a:r>
            <a:r>
              <a:rPr lang="en-IN" sz="2600" b="1" dirty="0" smtClean="0">
                <a:solidFill>
                  <a:srgbClr val="FFFF00"/>
                </a:solidFill>
              </a:rPr>
              <a:t>protected </a:t>
            </a:r>
            <a:r>
              <a:rPr lang="en-IN" sz="2600" dirty="0" smtClean="0">
                <a:solidFill>
                  <a:schemeClr val="bg1"/>
                </a:solidFill>
              </a:rPr>
              <a:t>(since protected methods are inherited by the subclass).</a:t>
            </a:r>
            <a:endParaRPr lang="en-IN" sz="2600" dirty="0">
              <a:solidFill>
                <a:schemeClr val="bg1"/>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Rules Regarding Overriding</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bg1"/>
                </a:solidFill>
              </a:rPr>
              <a:t>The</a:t>
            </a:r>
            <a:r>
              <a:rPr lang="en-IN" dirty="0" smtClean="0"/>
              <a:t> </a:t>
            </a:r>
            <a:r>
              <a:rPr lang="en-IN" b="1" dirty="0" smtClean="0">
                <a:solidFill>
                  <a:srgbClr val="FFFF00"/>
                </a:solidFill>
              </a:rPr>
              <a:t>overriding method </a:t>
            </a:r>
            <a:r>
              <a:rPr lang="en-IN" dirty="0" smtClean="0">
                <a:solidFill>
                  <a:schemeClr val="bg1"/>
                </a:solidFill>
              </a:rPr>
              <a:t>CAN throw any </a:t>
            </a:r>
            <a:r>
              <a:rPr lang="en-IN" b="1" dirty="0" smtClean="0">
                <a:solidFill>
                  <a:srgbClr val="FFFF00"/>
                </a:solidFill>
              </a:rPr>
              <a:t>unchecked (runtime) exception</a:t>
            </a:r>
            <a:r>
              <a:rPr lang="en-IN" dirty="0" smtClean="0">
                <a:solidFill>
                  <a:schemeClr val="bg1"/>
                </a:solidFill>
              </a:rPr>
              <a:t>,</a:t>
            </a:r>
            <a:r>
              <a:rPr lang="en-IN" dirty="0" smtClean="0"/>
              <a:t> </a:t>
            </a:r>
            <a:r>
              <a:rPr lang="en-IN" dirty="0" smtClean="0">
                <a:solidFill>
                  <a:schemeClr val="bg1"/>
                </a:solidFill>
              </a:rPr>
              <a:t>regardless of whether the overridden method declares the exception. </a:t>
            </a:r>
          </a:p>
          <a:p>
            <a:pPr>
              <a:buNone/>
            </a:pPr>
            <a:endParaRPr lang="en-IN" dirty="0" smtClean="0"/>
          </a:p>
          <a:p>
            <a:r>
              <a:rPr lang="en-IN" dirty="0" smtClean="0">
                <a:solidFill>
                  <a:schemeClr val="bg1"/>
                </a:solidFill>
              </a:rPr>
              <a:t>The overriding method must </a:t>
            </a:r>
            <a:r>
              <a:rPr lang="en-IN" b="1" dirty="0" smtClean="0">
                <a:solidFill>
                  <a:srgbClr val="FFFF00"/>
                </a:solidFill>
              </a:rPr>
              <a:t>NOT</a:t>
            </a:r>
            <a:r>
              <a:rPr lang="en-IN" dirty="0" smtClean="0"/>
              <a:t> </a:t>
            </a:r>
            <a:r>
              <a:rPr lang="en-IN" dirty="0" smtClean="0">
                <a:solidFill>
                  <a:schemeClr val="bg1"/>
                </a:solidFill>
              </a:rPr>
              <a:t>throw</a:t>
            </a:r>
            <a:r>
              <a:rPr lang="en-IN" dirty="0" smtClean="0"/>
              <a:t> </a:t>
            </a:r>
            <a:r>
              <a:rPr lang="en-IN" b="1" dirty="0" smtClean="0">
                <a:solidFill>
                  <a:srgbClr val="FFFF00"/>
                </a:solidFill>
              </a:rPr>
              <a:t>checked exceptions </a:t>
            </a:r>
            <a:r>
              <a:rPr lang="en-IN" dirty="0" smtClean="0">
                <a:solidFill>
                  <a:schemeClr val="bg1"/>
                </a:solidFill>
              </a:rPr>
              <a:t>that are new or broader than those declared by the overridden method. </a:t>
            </a:r>
          </a:p>
          <a:p>
            <a:endParaRPr lang="en-IN" dirty="0" smtClean="0">
              <a:solidFill>
                <a:schemeClr val="bg1"/>
              </a:solidFill>
            </a:endParaRPr>
          </a:p>
          <a:p>
            <a:r>
              <a:rPr lang="en-IN" dirty="0" smtClean="0">
                <a:solidFill>
                  <a:schemeClr val="bg1"/>
                </a:solidFill>
              </a:rPr>
              <a:t>For example, a method that declares a </a:t>
            </a:r>
            <a:r>
              <a:rPr lang="en-IN" b="1" dirty="0" err="1" smtClean="0">
                <a:solidFill>
                  <a:srgbClr val="FFFF00"/>
                </a:solidFill>
              </a:rPr>
              <a:t>FileNotFoundException</a:t>
            </a:r>
            <a:r>
              <a:rPr lang="en-IN" dirty="0" smtClean="0">
                <a:solidFill>
                  <a:schemeClr val="bg1"/>
                </a:solidFill>
              </a:rPr>
              <a:t> , cannot be overridden by a method , that declares a </a:t>
            </a:r>
            <a:r>
              <a:rPr lang="en-IN" b="1" dirty="0" err="1" smtClean="0">
                <a:solidFill>
                  <a:srgbClr val="FFFF00"/>
                </a:solidFill>
              </a:rPr>
              <a:t>SQLException</a:t>
            </a:r>
            <a:r>
              <a:rPr lang="en-IN" dirty="0" smtClean="0">
                <a:solidFill>
                  <a:schemeClr val="bg1"/>
                </a:solidFill>
              </a:rPr>
              <a:t>,</a:t>
            </a:r>
            <a:r>
              <a:rPr lang="en-IN" dirty="0" smtClean="0"/>
              <a:t> </a:t>
            </a:r>
            <a:r>
              <a:rPr lang="en-IN" b="1" dirty="0" smtClean="0">
                <a:solidFill>
                  <a:srgbClr val="FFFF00"/>
                </a:solidFill>
              </a:rPr>
              <a:t>Exception</a:t>
            </a:r>
            <a:r>
              <a:rPr lang="en-IN" b="1" dirty="0" smtClean="0">
                <a:solidFill>
                  <a:schemeClr val="bg1"/>
                </a:solidFill>
              </a:rPr>
              <a:t>,</a:t>
            </a:r>
            <a:r>
              <a:rPr lang="en-IN" dirty="0" smtClean="0"/>
              <a:t> </a:t>
            </a:r>
            <a:r>
              <a:rPr lang="en-IN" dirty="0" smtClean="0">
                <a:solidFill>
                  <a:schemeClr val="bg1"/>
                </a:solidFill>
              </a:rPr>
              <a:t>or any other non-runtime exception unless it’s a subclass of </a:t>
            </a:r>
            <a:r>
              <a:rPr lang="en-IN" b="1" dirty="0" err="1" smtClean="0">
                <a:solidFill>
                  <a:srgbClr val="FFFF00"/>
                </a:solidFill>
              </a:rPr>
              <a:t>FileNotFoundException</a:t>
            </a:r>
            <a:r>
              <a:rPr lang="en-IN" b="1" dirty="0" smtClean="0">
                <a:solidFill>
                  <a:srgbClr val="FFFF00"/>
                </a:solidFill>
              </a:rPr>
              <a:t>.</a:t>
            </a:r>
            <a:endParaRPr lang="en-IN" b="1" dirty="0">
              <a:solidFill>
                <a:srgbClr val="FFFF0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Rules Regarding Overriding</a:t>
            </a:r>
            <a:endParaRPr lang="en-IN" b="1" dirty="0">
              <a:solidFill>
                <a:schemeClr val="bg1"/>
              </a:solidFill>
            </a:endParaRPr>
          </a:p>
        </p:txBody>
      </p:sp>
      <p:sp>
        <p:nvSpPr>
          <p:cNvPr id="3" name="Content Placeholder 2"/>
          <p:cNvSpPr>
            <a:spLocks noGrp="1"/>
          </p:cNvSpPr>
          <p:nvPr>
            <p:ph idx="1"/>
          </p:nvPr>
        </p:nvSpPr>
        <p:spPr/>
        <p:txBody>
          <a:bodyPr>
            <a:normAutofit fontScale="92500"/>
          </a:bodyPr>
          <a:lstStyle/>
          <a:p>
            <a:r>
              <a:rPr lang="en-IN" sz="3000" dirty="0" smtClean="0">
                <a:solidFill>
                  <a:schemeClr val="bg1"/>
                </a:solidFill>
              </a:rPr>
              <a:t>The overriding method can throw narrower or fewer exceptions. An overriding method doesn’t have to declare any exceptions that it will never throw, regardless of what the overridden method declares.</a:t>
            </a:r>
          </a:p>
          <a:p>
            <a:endParaRPr lang="en-US" sz="3000" b="1" dirty="0" smtClean="0">
              <a:solidFill>
                <a:schemeClr val="bg1"/>
              </a:solidFill>
            </a:endParaRPr>
          </a:p>
          <a:p>
            <a:r>
              <a:rPr lang="en-IN" sz="3000" dirty="0" smtClean="0">
                <a:solidFill>
                  <a:schemeClr val="bg1"/>
                </a:solidFill>
              </a:rPr>
              <a:t> We cannot override a method marked final.</a:t>
            </a:r>
          </a:p>
          <a:p>
            <a:endParaRPr lang="en-IN" sz="3000" dirty="0" smtClean="0">
              <a:solidFill>
                <a:schemeClr val="bg1"/>
              </a:solidFill>
            </a:endParaRPr>
          </a:p>
          <a:p>
            <a:endParaRPr lang="en-IN" sz="3000" dirty="0" smtClean="0">
              <a:solidFill>
                <a:schemeClr val="bg1"/>
              </a:solidFill>
            </a:endParaRPr>
          </a:p>
          <a:p>
            <a:r>
              <a:rPr lang="en-IN" sz="3000" dirty="0" smtClean="0">
                <a:solidFill>
                  <a:schemeClr val="bg1"/>
                </a:solidFill>
              </a:rPr>
              <a:t>We cannot override a method marked static.</a:t>
            </a:r>
          </a:p>
          <a:p>
            <a:endParaRPr lang="en-IN" b="1" dirty="0">
              <a:solidFill>
                <a:srgbClr val="0070C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Invoking a </a:t>
            </a:r>
            <a:r>
              <a:rPr lang="en-IN" b="1" dirty="0" err="1" smtClean="0">
                <a:solidFill>
                  <a:schemeClr val="bg1"/>
                </a:solidFill>
              </a:rPr>
              <a:t>Superclass</a:t>
            </a:r>
            <a:r>
              <a:rPr lang="en-IN" b="1" dirty="0" smtClean="0">
                <a:solidFill>
                  <a:schemeClr val="bg1"/>
                </a:solidFill>
              </a:rPr>
              <a:t> Version of an Overridden Method</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Often, we’ll want to take advantage of some of the code in the </a:t>
            </a:r>
            <a:r>
              <a:rPr lang="en-IN" sz="2800" dirty="0" err="1" smtClean="0">
                <a:solidFill>
                  <a:schemeClr val="bg1"/>
                </a:solidFill>
              </a:rPr>
              <a:t>superclass</a:t>
            </a:r>
            <a:r>
              <a:rPr lang="en-IN" sz="2800" dirty="0" smtClean="0">
                <a:solidFill>
                  <a:schemeClr val="bg1"/>
                </a:solidFill>
              </a:rPr>
              <a:t> version of a method, yet still override it to provide some additional specific </a:t>
            </a:r>
            <a:r>
              <a:rPr lang="en-IN" sz="2800" dirty="0" err="1" smtClean="0">
                <a:solidFill>
                  <a:schemeClr val="bg1"/>
                </a:solidFill>
              </a:rPr>
              <a:t>behavior</a:t>
            </a:r>
            <a:r>
              <a:rPr lang="en-IN" sz="2800" dirty="0" smtClean="0">
                <a:solidFill>
                  <a:schemeClr val="bg1"/>
                </a:solidFill>
              </a:rPr>
              <a:t>.</a:t>
            </a:r>
          </a:p>
          <a:p>
            <a:endParaRPr lang="en-US" sz="2800" b="1" dirty="0" smtClean="0">
              <a:solidFill>
                <a:schemeClr val="bg1"/>
              </a:solidFill>
            </a:endParaRPr>
          </a:p>
          <a:p>
            <a:endParaRPr lang="en-US" sz="2800" b="1" dirty="0" smtClean="0">
              <a:solidFill>
                <a:schemeClr val="bg1"/>
              </a:solidFill>
            </a:endParaRPr>
          </a:p>
          <a:p>
            <a:r>
              <a:rPr lang="en-IN" sz="2800" dirty="0" smtClean="0">
                <a:solidFill>
                  <a:schemeClr val="bg1"/>
                </a:solidFill>
              </a:rPr>
              <a:t>It’s easy to do in code using the keyword </a:t>
            </a:r>
            <a:r>
              <a:rPr lang="en-IN" sz="2800" b="1" dirty="0" smtClean="0">
                <a:solidFill>
                  <a:srgbClr val="FFFF00"/>
                </a:solidFill>
              </a:rPr>
              <a:t>super</a:t>
            </a:r>
            <a:r>
              <a:rPr lang="en-IN" sz="2800" dirty="0" smtClean="0">
                <a:solidFill>
                  <a:schemeClr val="bg1"/>
                </a:solidFill>
              </a:rPr>
              <a:t> as follows:</a:t>
            </a:r>
            <a:endParaRPr lang="en-IN" sz="2800" b="1" dirty="0">
              <a:solidFill>
                <a:schemeClr val="bg1"/>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Invoking a </a:t>
            </a:r>
            <a:r>
              <a:rPr lang="en-IN" b="1" dirty="0" err="1" smtClean="0">
                <a:solidFill>
                  <a:schemeClr val="bg1"/>
                </a:solidFill>
              </a:rPr>
              <a:t>Superclass</a:t>
            </a:r>
            <a:r>
              <a:rPr lang="en-IN" b="1" dirty="0" smtClean="0">
                <a:solidFill>
                  <a:schemeClr val="bg1"/>
                </a:solidFill>
              </a:rPr>
              <a:t> Version of an Overridden Method</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IN" dirty="0" smtClean="0"/>
              <a:t>:</a:t>
            </a:r>
            <a:endParaRPr lang="en-IN" b="1" dirty="0">
              <a:solidFill>
                <a:srgbClr val="0070C0"/>
              </a:solidFill>
            </a:endParaRPr>
          </a:p>
        </p:txBody>
      </p:sp>
      <p:pic>
        <p:nvPicPr>
          <p:cNvPr id="4" name="Picture 3" descr="getfile (79).jpg"/>
          <p:cNvPicPr>
            <a:picLocks noChangeAspect="1"/>
          </p:cNvPicPr>
          <p:nvPr/>
        </p:nvPicPr>
        <p:blipFill>
          <a:blip r:embed="rId2"/>
          <a:stretch>
            <a:fillRect/>
          </a:stretch>
        </p:blipFill>
        <p:spPr>
          <a:xfrm>
            <a:off x="642910" y="1857364"/>
            <a:ext cx="7715304" cy="4572032"/>
          </a:xfrm>
          <a:prstGeom prst="rect">
            <a:avLst/>
          </a:prstGeo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Invoking a </a:t>
            </a:r>
            <a:r>
              <a:rPr lang="en-IN" b="1" dirty="0" err="1" smtClean="0">
                <a:solidFill>
                  <a:schemeClr val="bg1"/>
                </a:solidFill>
              </a:rPr>
              <a:t>Superclass</a:t>
            </a:r>
            <a:r>
              <a:rPr lang="en-IN" b="1" dirty="0" smtClean="0">
                <a:solidFill>
                  <a:schemeClr val="bg1"/>
                </a:solidFill>
              </a:rPr>
              <a:t> Version of an Overridden Method</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We  can use</a:t>
            </a:r>
            <a:r>
              <a:rPr lang="en-IN" sz="2800" dirty="0" smtClean="0"/>
              <a:t> </a:t>
            </a:r>
            <a:r>
              <a:rPr lang="en-IN" sz="2800" b="1" dirty="0" smtClean="0">
                <a:solidFill>
                  <a:srgbClr val="FFFF00"/>
                </a:solidFill>
              </a:rPr>
              <a:t>super</a:t>
            </a:r>
            <a:r>
              <a:rPr lang="en-IN" sz="2800" dirty="0" smtClean="0"/>
              <a:t> </a:t>
            </a:r>
            <a:r>
              <a:rPr lang="en-IN" sz="2800" dirty="0" smtClean="0">
                <a:solidFill>
                  <a:schemeClr val="bg1"/>
                </a:solidFill>
              </a:rPr>
              <a:t>,</a:t>
            </a:r>
            <a:r>
              <a:rPr lang="en-IN" sz="2800" dirty="0" smtClean="0"/>
              <a:t> </a:t>
            </a:r>
            <a:r>
              <a:rPr lang="en-IN" sz="2800" dirty="0" smtClean="0">
                <a:solidFill>
                  <a:schemeClr val="bg1"/>
                </a:solidFill>
              </a:rPr>
              <a:t>only to access a method in a class’ </a:t>
            </a:r>
            <a:r>
              <a:rPr lang="en-IN" sz="2800" dirty="0" err="1" smtClean="0">
                <a:solidFill>
                  <a:schemeClr val="bg1"/>
                </a:solidFill>
              </a:rPr>
              <a:t>superclass</a:t>
            </a:r>
            <a:r>
              <a:rPr lang="en-IN" sz="2800" dirty="0" smtClean="0">
                <a:solidFill>
                  <a:schemeClr val="bg1"/>
                </a:solidFill>
              </a:rPr>
              <a:t>, not the </a:t>
            </a:r>
            <a:r>
              <a:rPr lang="en-IN" sz="2800" dirty="0" err="1" smtClean="0">
                <a:solidFill>
                  <a:schemeClr val="bg1"/>
                </a:solidFill>
              </a:rPr>
              <a:t>superclass</a:t>
            </a:r>
            <a:r>
              <a:rPr lang="en-IN" sz="2800" dirty="0" smtClean="0">
                <a:solidFill>
                  <a:schemeClr val="bg1"/>
                </a:solidFill>
              </a:rPr>
              <a:t> of the </a:t>
            </a:r>
            <a:r>
              <a:rPr lang="en-IN" sz="2800" dirty="0" err="1" smtClean="0">
                <a:solidFill>
                  <a:schemeClr val="bg1"/>
                </a:solidFill>
              </a:rPr>
              <a:t>superclass</a:t>
            </a:r>
            <a:endParaRPr lang="en-IN" sz="2800" dirty="0" smtClean="0">
              <a:solidFill>
                <a:schemeClr val="bg1"/>
              </a:solidFill>
            </a:endParaRP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That is, we can’t say</a:t>
            </a:r>
            <a:r>
              <a:rPr lang="en-IN" sz="2800" dirty="0" smtClean="0"/>
              <a:t> </a:t>
            </a:r>
            <a:r>
              <a:rPr lang="en-IN" sz="2800" b="1" dirty="0" err="1" smtClean="0">
                <a:solidFill>
                  <a:srgbClr val="FFFF00"/>
                </a:solidFill>
              </a:rPr>
              <a:t>super.super.doStuff</a:t>
            </a:r>
            <a:r>
              <a:rPr lang="en-IN" sz="2800" b="1" dirty="0" smtClean="0">
                <a:solidFill>
                  <a:srgbClr val="FFFF00"/>
                </a:solidFill>
              </a:rPr>
              <a:t>().</a:t>
            </a:r>
            <a:endParaRPr lang="en-IN" sz="2800" b="1" dirty="0">
              <a:solidFill>
                <a:srgbClr val="FFFF0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An Important Point </a:t>
            </a:r>
            <a:endParaRPr lang="en-IN"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IN" sz="2800" b="1" dirty="0" smtClean="0">
                <a:solidFill>
                  <a:schemeClr val="bg1"/>
                </a:solidFill>
              </a:rPr>
              <a:t>Tell the output :</a:t>
            </a:r>
          </a:p>
          <a:p>
            <a:pPr>
              <a:buNone/>
            </a:pPr>
            <a:endParaRPr lang="en-IN" sz="2800" b="1" dirty="0" smtClean="0">
              <a:solidFill>
                <a:srgbClr val="FF0000"/>
              </a:solidFill>
            </a:endParaRPr>
          </a:p>
          <a:p>
            <a:pPr>
              <a:buNone/>
            </a:pPr>
            <a:r>
              <a:rPr lang="en-IN" sz="2800" dirty="0" smtClean="0">
                <a:solidFill>
                  <a:srgbClr val="FFFF00"/>
                </a:solidFill>
              </a:rPr>
              <a:t>class A</a:t>
            </a:r>
          </a:p>
          <a:p>
            <a:pPr>
              <a:buNone/>
            </a:pPr>
            <a:r>
              <a:rPr lang="en-IN" sz="2800" dirty="0" smtClean="0">
                <a:solidFill>
                  <a:srgbClr val="FFFF00"/>
                </a:solidFill>
              </a:rPr>
              <a:t>{</a:t>
            </a:r>
          </a:p>
          <a:p>
            <a:pPr>
              <a:buNone/>
            </a:pPr>
            <a:r>
              <a:rPr lang="en-IN" sz="2800" dirty="0" smtClean="0">
                <a:solidFill>
                  <a:srgbClr val="FFFF00"/>
                </a:solidFill>
              </a:rPr>
              <a:t>	void show() throws Exception</a:t>
            </a:r>
          </a:p>
          <a:p>
            <a:pPr>
              <a:buNone/>
            </a:pPr>
            <a:r>
              <a:rPr lang="en-IN" sz="2800" dirty="0" smtClean="0">
                <a:solidFill>
                  <a:srgbClr val="FFFF00"/>
                </a:solidFill>
              </a:rPr>
              <a:t>	{</a:t>
            </a:r>
          </a:p>
          <a:p>
            <a:pPr>
              <a:buNone/>
            </a:pPr>
            <a:r>
              <a:rPr lang="en-IN" sz="2800" dirty="0" smtClean="0">
                <a:solidFill>
                  <a:srgbClr val="FFFF00"/>
                </a:solidFill>
              </a:rPr>
              <a:t>		</a:t>
            </a:r>
            <a:r>
              <a:rPr lang="en-IN" sz="2800" dirty="0" err="1" smtClean="0">
                <a:solidFill>
                  <a:srgbClr val="FFFF00"/>
                </a:solidFill>
              </a:rPr>
              <a:t>System.out.println</a:t>
            </a:r>
            <a:r>
              <a:rPr lang="en-IN" sz="2800" dirty="0" smtClean="0">
                <a:solidFill>
                  <a:srgbClr val="FFFF00"/>
                </a:solidFill>
              </a:rPr>
              <a:t>("In show of A");</a:t>
            </a:r>
          </a:p>
          <a:p>
            <a:pPr>
              <a:buNone/>
            </a:pPr>
            <a:r>
              <a:rPr lang="en-IN" sz="2800" dirty="0" smtClean="0">
                <a:solidFill>
                  <a:srgbClr val="FFFF00"/>
                </a:solidFill>
              </a:rPr>
              <a:t>	}</a:t>
            </a:r>
          </a:p>
          <a:p>
            <a:pPr>
              <a:buNone/>
            </a:pPr>
            <a:r>
              <a:rPr lang="en-IN" sz="2800" dirty="0" smtClean="0">
                <a:solidFill>
                  <a:srgbClr val="FFFF00"/>
                </a:solidFill>
              </a:rPr>
              <a:t>}</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An Important Point </a:t>
            </a:r>
            <a:endParaRPr lang="en-IN" b="1" dirty="0">
              <a:solidFill>
                <a:schemeClr val="bg1"/>
              </a:solidFill>
            </a:endParaRPr>
          </a:p>
        </p:txBody>
      </p:sp>
      <p:sp>
        <p:nvSpPr>
          <p:cNvPr id="3" name="Content Placeholder 2"/>
          <p:cNvSpPr>
            <a:spLocks noGrp="1"/>
          </p:cNvSpPr>
          <p:nvPr>
            <p:ph idx="1"/>
          </p:nvPr>
        </p:nvSpPr>
        <p:spPr/>
        <p:txBody>
          <a:bodyPr>
            <a:normAutofit fontScale="55000" lnSpcReduction="20000"/>
          </a:bodyPr>
          <a:lstStyle/>
          <a:p>
            <a:pPr>
              <a:buNone/>
            </a:pPr>
            <a:r>
              <a:rPr lang="en-IN" b="1" dirty="0" smtClean="0">
                <a:solidFill>
                  <a:srgbClr val="FFFF00"/>
                </a:solidFill>
              </a:rPr>
              <a:t>class B extends A</a:t>
            </a:r>
          </a:p>
          <a:p>
            <a:pPr>
              <a:buNone/>
            </a:pPr>
            <a:r>
              <a:rPr lang="en-IN" b="1" dirty="0" smtClean="0">
                <a:solidFill>
                  <a:srgbClr val="FFFF00"/>
                </a:solidFill>
              </a:rPr>
              <a:t>{</a:t>
            </a:r>
          </a:p>
          <a:p>
            <a:pPr>
              <a:buNone/>
            </a:pPr>
            <a:r>
              <a:rPr lang="en-IN" b="1" dirty="0" smtClean="0">
                <a:solidFill>
                  <a:srgbClr val="FFFF00"/>
                </a:solidFill>
              </a:rPr>
              <a:t>	void show()</a:t>
            </a:r>
          </a:p>
          <a:p>
            <a:pPr>
              <a:buNone/>
            </a:pPr>
            <a:r>
              <a:rPr lang="en-IN" b="1" dirty="0" smtClean="0">
                <a:solidFill>
                  <a:srgbClr val="FFFF00"/>
                </a:solidFill>
              </a:rPr>
              <a:t>	{</a:t>
            </a:r>
          </a:p>
          <a:p>
            <a:pPr>
              <a:buNone/>
            </a:pPr>
            <a:r>
              <a:rPr lang="en-IN" b="1" dirty="0" smtClean="0">
                <a:solidFill>
                  <a:srgbClr val="FFFF00"/>
                </a:solidFill>
              </a:rPr>
              <a:t>		</a:t>
            </a:r>
            <a:r>
              <a:rPr lang="en-IN" b="1" dirty="0" err="1" smtClean="0">
                <a:solidFill>
                  <a:srgbClr val="FFFF00"/>
                </a:solidFill>
              </a:rPr>
              <a:t>System.out.println</a:t>
            </a:r>
            <a:r>
              <a:rPr lang="en-IN" b="1" dirty="0" smtClean="0">
                <a:solidFill>
                  <a:srgbClr val="FFFF00"/>
                </a:solidFill>
              </a:rPr>
              <a:t>("In show of B");</a:t>
            </a:r>
          </a:p>
          <a:p>
            <a:pPr>
              <a:buNone/>
            </a:pPr>
            <a:r>
              <a:rPr lang="en-IN" b="1" dirty="0" smtClean="0">
                <a:solidFill>
                  <a:srgbClr val="FFFF00"/>
                </a:solidFill>
              </a:rPr>
              <a:t>	}</a:t>
            </a:r>
          </a:p>
          <a:p>
            <a:pPr>
              <a:buNone/>
            </a:pPr>
            <a:r>
              <a:rPr lang="en-IN" b="1" dirty="0" smtClean="0">
                <a:solidFill>
                  <a:srgbClr val="FFFF00"/>
                </a:solidFill>
              </a:rPr>
              <a:t>}</a:t>
            </a:r>
          </a:p>
          <a:p>
            <a:pPr>
              <a:buNone/>
            </a:pPr>
            <a:r>
              <a:rPr lang="en-IN" b="1" dirty="0" smtClean="0">
                <a:solidFill>
                  <a:srgbClr val="FFFF00"/>
                </a:solidFill>
              </a:rPr>
              <a:t>class Demo </a:t>
            </a:r>
          </a:p>
          <a:p>
            <a:pPr>
              <a:buNone/>
            </a:pPr>
            <a:r>
              <a:rPr lang="en-IN" b="1" dirty="0" smtClean="0">
                <a:solidFill>
                  <a:srgbClr val="FFFF00"/>
                </a:solidFill>
              </a:rPr>
              <a:t>{</a:t>
            </a:r>
          </a:p>
          <a:p>
            <a:pPr>
              <a:buNone/>
            </a:pPr>
            <a:r>
              <a:rPr lang="en-IN" b="1" dirty="0" smtClean="0">
                <a:solidFill>
                  <a:srgbClr val="FFFF00"/>
                </a:solidFill>
              </a:rPr>
              <a:t>	public static void main(String </a:t>
            </a:r>
            <a:r>
              <a:rPr lang="en-IN" b="1" dirty="0" err="1" smtClean="0">
                <a:solidFill>
                  <a:srgbClr val="FFFF00"/>
                </a:solidFill>
              </a:rPr>
              <a:t>args</a:t>
            </a:r>
            <a:r>
              <a:rPr lang="en-IN" b="1" dirty="0" smtClean="0">
                <a:solidFill>
                  <a:srgbClr val="FFFF00"/>
                </a:solidFill>
              </a:rPr>
              <a:t>[]) {</a:t>
            </a:r>
          </a:p>
          <a:p>
            <a:pPr>
              <a:buNone/>
            </a:pPr>
            <a:r>
              <a:rPr lang="en-IN" b="1" dirty="0" smtClean="0">
                <a:solidFill>
                  <a:srgbClr val="FFFF00"/>
                </a:solidFill>
              </a:rPr>
              <a:t>    </a:t>
            </a:r>
          </a:p>
          <a:p>
            <a:pPr>
              <a:buNone/>
            </a:pPr>
            <a:r>
              <a:rPr lang="en-IN" b="1" dirty="0" smtClean="0">
                <a:solidFill>
                  <a:srgbClr val="FFFF00"/>
                </a:solidFill>
              </a:rPr>
              <a:t>      A </a:t>
            </a:r>
            <a:r>
              <a:rPr lang="en-IN" b="1" dirty="0" err="1" smtClean="0">
                <a:solidFill>
                  <a:srgbClr val="FFFF00"/>
                </a:solidFill>
              </a:rPr>
              <a:t>obj</a:t>
            </a:r>
            <a:r>
              <a:rPr lang="en-IN" b="1" dirty="0" smtClean="0">
                <a:solidFill>
                  <a:srgbClr val="FFFF00"/>
                </a:solidFill>
              </a:rPr>
              <a:t>=new B();</a:t>
            </a:r>
          </a:p>
          <a:p>
            <a:pPr>
              <a:buNone/>
            </a:pPr>
            <a:r>
              <a:rPr lang="en-IN" b="1" dirty="0" smtClean="0">
                <a:solidFill>
                  <a:srgbClr val="FFFF00"/>
                </a:solidFill>
              </a:rPr>
              <a:t>      </a:t>
            </a:r>
            <a:r>
              <a:rPr lang="en-IN" b="1" dirty="0" err="1" smtClean="0">
                <a:solidFill>
                  <a:srgbClr val="FFFF00"/>
                </a:solidFill>
              </a:rPr>
              <a:t>obj.show</a:t>
            </a:r>
            <a:r>
              <a:rPr lang="en-IN" b="1" dirty="0" smtClean="0">
                <a:solidFill>
                  <a:srgbClr val="FFFF00"/>
                </a:solidFill>
              </a:rPr>
              <a:t>();</a:t>
            </a:r>
          </a:p>
          <a:p>
            <a:pPr>
              <a:buNone/>
            </a:pPr>
            <a:r>
              <a:rPr lang="en-IN" b="1" dirty="0" smtClean="0">
                <a:solidFill>
                  <a:srgbClr val="FFFF00"/>
                </a:solidFill>
              </a:rPr>
              <a:t>}</a:t>
            </a:r>
          </a:p>
          <a:p>
            <a:pPr>
              <a:buNone/>
            </a:pPr>
            <a:r>
              <a:rPr lang="en-IN" b="1" dirty="0" smtClean="0">
                <a:solidFill>
                  <a:srgbClr val="FFFF00"/>
                </a:solidFill>
              </a:rPr>
              <a:t>}</a:t>
            </a:r>
            <a:endParaRPr lang="en-IN" b="1" dirty="0">
              <a:solidFill>
                <a:srgbClr val="FFFF00"/>
              </a:solidFill>
            </a:endParaRPr>
          </a:p>
        </p:txBody>
      </p:sp>
      <p:sp>
        <p:nvSpPr>
          <p:cNvPr id="4" name="Rectangular Callout 3"/>
          <p:cNvSpPr/>
          <p:nvPr/>
        </p:nvSpPr>
        <p:spPr>
          <a:xfrm>
            <a:off x="5072066" y="5357826"/>
            <a:ext cx="3843358" cy="1285884"/>
          </a:xfrm>
          <a:prstGeom prst="wedgeRectCallout">
            <a:avLst>
              <a:gd name="adj1" fmla="val -124308"/>
              <a:gd name="adj2" fmla="val -44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bg2"/>
                </a:solidFill>
              </a:rPr>
              <a:t>Syntax Error:</a:t>
            </a:r>
          </a:p>
          <a:p>
            <a:pPr algn="ctr"/>
            <a:r>
              <a:rPr lang="en-US" b="1" dirty="0" smtClean="0">
                <a:solidFill>
                  <a:schemeClr val="accent6">
                    <a:lumMod val="60000"/>
                    <a:lumOff val="40000"/>
                  </a:schemeClr>
                </a:solidFill>
              </a:rPr>
              <a:t>Unreported Exception must be caught or declare to be thrown</a:t>
            </a:r>
            <a:endParaRPr lang="en-IN" b="1" dirty="0">
              <a:solidFill>
                <a:schemeClr val="accent6">
                  <a:lumMod val="60000"/>
                  <a:lumOff val="40000"/>
                </a:schemeClr>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Why did the error occurred ?</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US" dirty="0" smtClean="0">
                <a:solidFill>
                  <a:schemeClr val="bg1"/>
                </a:solidFill>
              </a:rPr>
              <a:t>If we override a method and call it using super type reference pointing to a subtype object, the compiler still thinks we are calling </a:t>
            </a:r>
            <a:r>
              <a:rPr lang="en-US" dirty="0" err="1" smtClean="0">
                <a:solidFill>
                  <a:schemeClr val="bg1"/>
                </a:solidFill>
              </a:rPr>
              <a:t>supertype</a:t>
            </a:r>
            <a:r>
              <a:rPr lang="en-US" dirty="0" smtClean="0">
                <a:solidFill>
                  <a:schemeClr val="bg1"/>
                </a:solidFill>
              </a:rPr>
              <a:t> version.</a:t>
            </a:r>
          </a:p>
          <a:p>
            <a:endParaRPr lang="en-US" i="1" dirty="0" smtClean="0">
              <a:solidFill>
                <a:srgbClr val="FF0000"/>
              </a:solidFill>
            </a:endParaRPr>
          </a:p>
          <a:p>
            <a:r>
              <a:rPr lang="en-US" i="1" dirty="0" smtClean="0">
                <a:solidFill>
                  <a:schemeClr val="bg1"/>
                </a:solidFill>
              </a:rPr>
              <a:t>Now if the </a:t>
            </a:r>
            <a:r>
              <a:rPr lang="en-US" i="1" dirty="0" err="1" smtClean="0">
                <a:solidFill>
                  <a:schemeClr val="bg1"/>
                </a:solidFill>
              </a:rPr>
              <a:t>supertype</a:t>
            </a:r>
            <a:r>
              <a:rPr lang="en-US" i="1" dirty="0" smtClean="0">
                <a:solidFill>
                  <a:schemeClr val="bg1"/>
                </a:solidFill>
              </a:rPr>
              <a:t> version declares that it throws some exception and while overriding it the subtype doesn’t declare that then also compiler thinks that we are calling </a:t>
            </a:r>
            <a:r>
              <a:rPr lang="en-US" i="1" dirty="0" err="1" smtClean="0">
                <a:solidFill>
                  <a:schemeClr val="bg1"/>
                </a:solidFill>
              </a:rPr>
              <a:t>supertype</a:t>
            </a:r>
            <a:r>
              <a:rPr lang="en-US" i="1" dirty="0" smtClean="0">
                <a:solidFill>
                  <a:schemeClr val="bg1"/>
                </a:solidFill>
              </a:rPr>
              <a:t> version . </a:t>
            </a:r>
          </a:p>
          <a:p>
            <a:endParaRPr lang="en-US" i="1" dirty="0" smtClean="0">
              <a:solidFill>
                <a:srgbClr val="FF0000"/>
              </a:solidFill>
            </a:endParaRPr>
          </a:p>
          <a:p>
            <a:r>
              <a:rPr lang="en-US" i="1" dirty="0" smtClean="0">
                <a:solidFill>
                  <a:schemeClr val="bg1"/>
                </a:solidFill>
              </a:rPr>
              <a:t>So it generates error if the calling code does not follow </a:t>
            </a:r>
            <a:r>
              <a:rPr lang="en-US" i="1" dirty="0" smtClean="0">
                <a:solidFill>
                  <a:srgbClr val="FFFF00"/>
                </a:solidFill>
              </a:rPr>
              <a:t>“handle or declare rule”</a:t>
            </a:r>
            <a:endParaRPr lang="en-IN" i="1" dirty="0" smtClean="0">
              <a:solidFill>
                <a:srgbClr val="FFFF0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b="1" dirty="0" smtClean="0">
                <a:solidFill>
                  <a:schemeClr val="bg1"/>
                </a:solidFill>
              </a:rPr>
              <a:t>Tell the output :</a:t>
            </a:r>
          </a:p>
          <a:p>
            <a:pPr>
              <a:buNone/>
            </a:pPr>
            <a:endParaRPr lang="en-IN" sz="2800" b="1" dirty="0" smtClean="0">
              <a:solidFill>
                <a:srgbClr val="FF0000"/>
              </a:solidFill>
            </a:endParaRPr>
          </a:p>
          <a:p>
            <a:pPr>
              <a:buNone/>
            </a:pPr>
            <a:r>
              <a:rPr lang="en-IN" sz="2800" dirty="0" smtClean="0">
                <a:solidFill>
                  <a:srgbClr val="FFFF00"/>
                </a:solidFill>
              </a:rPr>
              <a:t>class A</a:t>
            </a:r>
          </a:p>
          <a:p>
            <a:pPr>
              <a:buNone/>
            </a:pPr>
            <a:r>
              <a:rPr lang="en-IN" sz="2800" dirty="0" smtClean="0">
                <a:solidFill>
                  <a:srgbClr val="FFFF00"/>
                </a:solidFill>
              </a:rPr>
              <a:t>{</a:t>
            </a:r>
          </a:p>
          <a:p>
            <a:pPr>
              <a:buNone/>
            </a:pPr>
            <a:r>
              <a:rPr lang="en-IN" sz="2800" dirty="0" smtClean="0">
                <a:solidFill>
                  <a:srgbClr val="FFFF00"/>
                </a:solidFill>
              </a:rPr>
              <a:t>    private void show(){</a:t>
            </a:r>
          </a:p>
          <a:p>
            <a:pPr>
              <a:buNone/>
            </a:pPr>
            <a:r>
              <a:rPr lang="en-IN" sz="2800" dirty="0" smtClean="0">
                <a:solidFill>
                  <a:srgbClr val="FFFF00"/>
                </a:solidFill>
              </a:rPr>
              <a:t>        </a:t>
            </a:r>
            <a:r>
              <a:rPr lang="en-IN" sz="2800" dirty="0" err="1" smtClean="0">
                <a:solidFill>
                  <a:srgbClr val="FFFF00"/>
                </a:solidFill>
              </a:rPr>
              <a:t>System.out.println</a:t>
            </a:r>
            <a:r>
              <a:rPr lang="en-IN" sz="2800" dirty="0" smtClean="0">
                <a:solidFill>
                  <a:srgbClr val="FFFF00"/>
                </a:solidFill>
              </a:rPr>
              <a:t>("In show of A");</a:t>
            </a:r>
          </a:p>
          <a:p>
            <a:pPr>
              <a:buNone/>
            </a:pPr>
            <a:r>
              <a:rPr lang="en-IN" sz="2800" dirty="0" smtClean="0">
                <a:solidFill>
                  <a:srgbClr val="FFFF00"/>
                </a:solidFill>
              </a:rPr>
              <a:t>    }</a:t>
            </a:r>
          </a:p>
          <a:p>
            <a:pPr>
              <a:buNone/>
            </a:pPr>
            <a:r>
              <a:rPr lang="en-IN" sz="2800" dirty="0" smtClean="0">
                <a:solidFill>
                  <a:srgbClr val="FFFF00"/>
                </a:solidFill>
              </a:rPr>
              <a:t>}</a:t>
            </a:r>
            <a:endParaRPr lang="en-IN" sz="2800" dirty="0" smtClean="0">
              <a:solidFill>
                <a:srgbClr val="FFFF0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Syntax Of Instantiating A Class</a:t>
            </a:r>
            <a:endParaRPr lang="en-IN" sz="3600"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solidFill>
                  <a:schemeClr val="bg1"/>
                </a:solidFill>
              </a:rPr>
              <a:t>To create objects of a class we follow a two step </a:t>
            </a:r>
          </a:p>
          <a:p>
            <a:pPr>
              <a:buNone/>
            </a:pPr>
            <a:r>
              <a:rPr lang="en-US" dirty="0" smtClean="0">
                <a:solidFill>
                  <a:schemeClr val="bg1"/>
                </a:solidFill>
              </a:rPr>
              <a:t>procedure in java:</a:t>
            </a:r>
          </a:p>
          <a:p>
            <a:pPr>
              <a:buNone/>
            </a:pPr>
            <a:endParaRPr lang="en-US" b="1" dirty="0" smtClean="0">
              <a:solidFill>
                <a:schemeClr val="bg1"/>
              </a:solidFill>
            </a:endParaRPr>
          </a:p>
          <a:p>
            <a:pPr marL="457200" indent="-457200">
              <a:buAutoNum type="arabicPeriod"/>
            </a:pPr>
            <a:r>
              <a:rPr lang="en-US" b="1" dirty="0" smtClean="0">
                <a:solidFill>
                  <a:schemeClr val="accent6">
                    <a:lumMod val="60000"/>
                    <a:lumOff val="40000"/>
                  </a:schemeClr>
                </a:solidFill>
              </a:rPr>
              <a:t>Declaring object reference</a:t>
            </a:r>
          </a:p>
          <a:p>
            <a:pPr marL="457200" indent="-457200">
              <a:buNone/>
            </a:pPr>
            <a:r>
              <a:rPr lang="en-US" b="1" dirty="0" smtClean="0">
                <a:solidFill>
                  <a:schemeClr val="bg1"/>
                </a:solidFill>
              </a:rPr>
              <a:t>		</a:t>
            </a:r>
            <a:r>
              <a:rPr lang="en-US" b="1" dirty="0" smtClean="0">
                <a:solidFill>
                  <a:srgbClr val="FFFF00"/>
                </a:solidFill>
              </a:rPr>
              <a:t>&lt;</a:t>
            </a:r>
            <a:r>
              <a:rPr lang="en-US" b="1" dirty="0" err="1" smtClean="0">
                <a:solidFill>
                  <a:srgbClr val="FFFF00"/>
                </a:solidFill>
              </a:rPr>
              <a:t>classname</a:t>
            </a:r>
            <a:r>
              <a:rPr lang="en-US" b="1" dirty="0" smtClean="0">
                <a:solidFill>
                  <a:srgbClr val="FFFF00"/>
                </a:solidFill>
              </a:rPr>
              <a:t>&gt; &lt;</a:t>
            </a:r>
            <a:r>
              <a:rPr lang="en-US" b="1" dirty="0" err="1" smtClean="0">
                <a:solidFill>
                  <a:srgbClr val="FFFF00"/>
                </a:solidFill>
              </a:rPr>
              <a:t>object_ref</a:t>
            </a:r>
            <a:r>
              <a:rPr lang="en-US" b="1" dirty="0" smtClean="0">
                <a:solidFill>
                  <a:srgbClr val="FFFF00"/>
                </a:solidFill>
              </a:rPr>
              <a:t>&gt;;</a:t>
            </a:r>
          </a:p>
          <a:p>
            <a:pPr marL="457200" indent="-457200">
              <a:buAutoNum type="arabicPeriod"/>
            </a:pPr>
            <a:endParaRPr lang="en-US" b="1" dirty="0" smtClean="0">
              <a:solidFill>
                <a:schemeClr val="bg1"/>
              </a:solidFill>
            </a:endParaRPr>
          </a:p>
          <a:p>
            <a:pPr marL="457200" indent="-457200">
              <a:buAutoNum type="arabicPeriod" startAt="2"/>
            </a:pPr>
            <a:r>
              <a:rPr lang="en-US" b="1" dirty="0" smtClean="0">
                <a:solidFill>
                  <a:schemeClr val="accent6">
                    <a:lumMod val="60000"/>
                    <a:lumOff val="40000"/>
                  </a:schemeClr>
                </a:solidFill>
              </a:rPr>
              <a:t>Creating object and assigning it to object reference</a:t>
            </a:r>
          </a:p>
          <a:p>
            <a:pPr marL="457200" indent="-457200">
              <a:buNone/>
            </a:pPr>
            <a:r>
              <a:rPr lang="en-US" b="1" dirty="0" smtClean="0">
                <a:solidFill>
                  <a:schemeClr val="bg1"/>
                </a:solidFill>
              </a:rPr>
              <a:t>		</a:t>
            </a:r>
            <a:r>
              <a:rPr lang="en-US" b="1" dirty="0" smtClean="0">
                <a:solidFill>
                  <a:srgbClr val="FFFF00"/>
                </a:solidFill>
              </a:rPr>
              <a:t>&lt;</a:t>
            </a:r>
            <a:r>
              <a:rPr lang="en-US" b="1" dirty="0" err="1" smtClean="0">
                <a:solidFill>
                  <a:srgbClr val="FFFF00"/>
                </a:solidFill>
              </a:rPr>
              <a:t>object_ref</a:t>
            </a:r>
            <a:r>
              <a:rPr lang="en-US" b="1" dirty="0" smtClean="0">
                <a:solidFill>
                  <a:srgbClr val="FFFF00"/>
                </a:solidFill>
              </a:rPr>
              <a:t>&gt;=new &lt;</a:t>
            </a:r>
            <a:r>
              <a:rPr lang="en-US" b="1" dirty="0" err="1" smtClean="0">
                <a:solidFill>
                  <a:srgbClr val="FFFF00"/>
                </a:solidFill>
              </a:rPr>
              <a:t>classname</a:t>
            </a:r>
            <a:r>
              <a:rPr lang="en-US" b="1" dirty="0" smtClean="0">
                <a:solidFill>
                  <a:srgbClr val="FFFF00"/>
                </a:solidFill>
              </a:rPr>
              <a:t>&gt;( );</a:t>
            </a: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a:t>
            </a:r>
            <a:r>
              <a:rPr lang="en-US" b="1" dirty="0" smtClean="0">
                <a:solidFill>
                  <a:schemeClr val="bg1"/>
                </a:solidFill>
              </a:rPr>
              <a:t>Question </a:t>
            </a:r>
            <a:endParaRPr lang="en-IN" b="1" dirty="0">
              <a:solidFill>
                <a:schemeClr val="bg1"/>
              </a:solidFill>
            </a:endParaRPr>
          </a:p>
        </p:txBody>
      </p:sp>
      <p:sp>
        <p:nvSpPr>
          <p:cNvPr id="3" name="Content Placeholder 2"/>
          <p:cNvSpPr>
            <a:spLocks noGrp="1"/>
          </p:cNvSpPr>
          <p:nvPr>
            <p:ph idx="1"/>
          </p:nvPr>
        </p:nvSpPr>
        <p:spPr/>
        <p:txBody>
          <a:bodyPr>
            <a:normAutofit fontScale="55000" lnSpcReduction="20000"/>
          </a:bodyPr>
          <a:lstStyle/>
          <a:p>
            <a:pPr>
              <a:buNone/>
            </a:pPr>
            <a:r>
              <a:rPr lang="en-IN" b="1" dirty="0" smtClean="0">
                <a:solidFill>
                  <a:srgbClr val="FFFF00"/>
                </a:solidFill>
              </a:rPr>
              <a:t>class B extends A</a:t>
            </a:r>
          </a:p>
          <a:p>
            <a:pPr>
              <a:buNone/>
            </a:pPr>
            <a:r>
              <a:rPr lang="en-IN" b="1" dirty="0" smtClean="0">
                <a:solidFill>
                  <a:srgbClr val="FFFF00"/>
                </a:solidFill>
              </a:rPr>
              <a:t>{</a:t>
            </a:r>
          </a:p>
          <a:p>
            <a:pPr>
              <a:buNone/>
            </a:pPr>
            <a:r>
              <a:rPr lang="en-IN" b="1" dirty="0" smtClean="0">
                <a:solidFill>
                  <a:srgbClr val="FFFF00"/>
                </a:solidFill>
              </a:rPr>
              <a:t>	</a:t>
            </a:r>
            <a:r>
              <a:rPr lang="en-IN" b="1" dirty="0" smtClean="0">
                <a:solidFill>
                  <a:srgbClr val="FFFF00"/>
                </a:solidFill>
              </a:rPr>
              <a:t>public void </a:t>
            </a:r>
            <a:r>
              <a:rPr lang="en-IN" b="1" dirty="0" smtClean="0">
                <a:solidFill>
                  <a:srgbClr val="FFFF00"/>
                </a:solidFill>
              </a:rPr>
              <a:t>show()</a:t>
            </a:r>
          </a:p>
          <a:p>
            <a:pPr>
              <a:buNone/>
            </a:pPr>
            <a:r>
              <a:rPr lang="en-IN" b="1" dirty="0" smtClean="0">
                <a:solidFill>
                  <a:srgbClr val="FFFF00"/>
                </a:solidFill>
              </a:rPr>
              <a:t>	{</a:t>
            </a:r>
          </a:p>
          <a:p>
            <a:pPr>
              <a:buNone/>
            </a:pPr>
            <a:r>
              <a:rPr lang="en-IN" b="1" dirty="0" smtClean="0">
                <a:solidFill>
                  <a:srgbClr val="FFFF00"/>
                </a:solidFill>
              </a:rPr>
              <a:t>		</a:t>
            </a:r>
            <a:r>
              <a:rPr lang="en-IN" b="1" dirty="0" err="1" smtClean="0">
                <a:solidFill>
                  <a:srgbClr val="FFFF00"/>
                </a:solidFill>
              </a:rPr>
              <a:t>System.out.println</a:t>
            </a:r>
            <a:r>
              <a:rPr lang="en-IN" b="1" dirty="0" smtClean="0">
                <a:solidFill>
                  <a:srgbClr val="FFFF00"/>
                </a:solidFill>
              </a:rPr>
              <a:t>("In show of B");</a:t>
            </a:r>
          </a:p>
          <a:p>
            <a:pPr>
              <a:buNone/>
            </a:pPr>
            <a:r>
              <a:rPr lang="en-IN" b="1" dirty="0" smtClean="0">
                <a:solidFill>
                  <a:srgbClr val="FFFF00"/>
                </a:solidFill>
              </a:rPr>
              <a:t>	}</a:t>
            </a:r>
          </a:p>
          <a:p>
            <a:pPr>
              <a:buNone/>
            </a:pPr>
            <a:r>
              <a:rPr lang="en-IN" b="1" dirty="0" smtClean="0">
                <a:solidFill>
                  <a:srgbClr val="FFFF00"/>
                </a:solidFill>
              </a:rPr>
              <a:t>}</a:t>
            </a:r>
          </a:p>
          <a:p>
            <a:pPr>
              <a:buNone/>
            </a:pPr>
            <a:r>
              <a:rPr lang="en-IN" b="1" dirty="0" smtClean="0">
                <a:solidFill>
                  <a:srgbClr val="FFFF00"/>
                </a:solidFill>
              </a:rPr>
              <a:t>class Demo </a:t>
            </a:r>
          </a:p>
          <a:p>
            <a:pPr>
              <a:buNone/>
            </a:pPr>
            <a:r>
              <a:rPr lang="en-IN" b="1" dirty="0" smtClean="0">
                <a:solidFill>
                  <a:srgbClr val="FFFF00"/>
                </a:solidFill>
              </a:rPr>
              <a:t>{</a:t>
            </a:r>
          </a:p>
          <a:p>
            <a:pPr>
              <a:buNone/>
            </a:pPr>
            <a:r>
              <a:rPr lang="en-IN" b="1" dirty="0" smtClean="0">
                <a:solidFill>
                  <a:srgbClr val="FFFF00"/>
                </a:solidFill>
              </a:rPr>
              <a:t>	public static void main(String </a:t>
            </a:r>
            <a:r>
              <a:rPr lang="en-IN" b="1" dirty="0" err="1" smtClean="0">
                <a:solidFill>
                  <a:srgbClr val="FFFF00"/>
                </a:solidFill>
              </a:rPr>
              <a:t>args</a:t>
            </a:r>
            <a:r>
              <a:rPr lang="en-IN" b="1" dirty="0" smtClean="0">
                <a:solidFill>
                  <a:srgbClr val="FFFF00"/>
                </a:solidFill>
              </a:rPr>
              <a:t>[]) {</a:t>
            </a:r>
          </a:p>
          <a:p>
            <a:pPr>
              <a:buNone/>
            </a:pPr>
            <a:r>
              <a:rPr lang="en-IN" b="1" dirty="0" smtClean="0">
                <a:solidFill>
                  <a:srgbClr val="FFFF00"/>
                </a:solidFill>
              </a:rPr>
              <a:t>    </a:t>
            </a:r>
          </a:p>
          <a:p>
            <a:pPr>
              <a:buNone/>
            </a:pPr>
            <a:r>
              <a:rPr lang="en-IN" b="1" dirty="0" smtClean="0">
                <a:solidFill>
                  <a:srgbClr val="FFFF00"/>
                </a:solidFill>
              </a:rPr>
              <a:t>      A </a:t>
            </a:r>
            <a:r>
              <a:rPr lang="en-IN" b="1" dirty="0" err="1" smtClean="0">
                <a:solidFill>
                  <a:srgbClr val="FFFF00"/>
                </a:solidFill>
              </a:rPr>
              <a:t>obj</a:t>
            </a:r>
            <a:r>
              <a:rPr lang="en-IN" b="1" dirty="0" smtClean="0">
                <a:solidFill>
                  <a:srgbClr val="FFFF00"/>
                </a:solidFill>
              </a:rPr>
              <a:t>=new B();</a:t>
            </a:r>
          </a:p>
          <a:p>
            <a:pPr>
              <a:buNone/>
            </a:pPr>
            <a:r>
              <a:rPr lang="en-IN" b="1" dirty="0" smtClean="0">
                <a:solidFill>
                  <a:srgbClr val="FFFF00"/>
                </a:solidFill>
              </a:rPr>
              <a:t>      </a:t>
            </a:r>
            <a:r>
              <a:rPr lang="en-IN" b="1" dirty="0" err="1" smtClean="0">
                <a:solidFill>
                  <a:srgbClr val="FFFF00"/>
                </a:solidFill>
              </a:rPr>
              <a:t>obj.show</a:t>
            </a:r>
            <a:r>
              <a:rPr lang="en-IN" b="1" dirty="0" smtClean="0">
                <a:solidFill>
                  <a:srgbClr val="FFFF00"/>
                </a:solidFill>
              </a:rPr>
              <a:t>();</a:t>
            </a:r>
          </a:p>
          <a:p>
            <a:pPr>
              <a:buNone/>
            </a:pPr>
            <a:r>
              <a:rPr lang="en-IN" b="1" dirty="0" smtClean="0">
                <a:solidFill>
                  <a:srgbClr val="FFFF00"/>
                </a:solidFill>
              </a:rPr>
              <a:t>}</a:t>
            </a:r>
          </a:p>
          <a:p>
            <a:pPr>
              <a:buNone/>
            </a:pPr>
            <a:r>
              <a:rPr lang="en-IN" b="1" dirty="0" smtClean="0">
                <a:solidFill>
                  <a:srgbClr val="FFFF00"/>
                </a:solidFill>
              </a:rPr>
              <a:t>}</a:t>
            </a:r>
            <a:endParaRPr lang="en-IN" b="1" dirty="0">
              <a:solidFill>
                <a:srgbClr val="FFFF00"/>
              </a:solidFill>
            </a:endParaRPr>
          </a:p>
        </p:txBody>
      </p:sp>
      <p:sp>
        <p:nvSpPr>
          <p:cNvPr id="4" name="Rectangular Callout 3"/>
          <p:cNvSpPr/>
          <p:nvPr/>
        </p:nvSpPr>
        <p:spPr>
          <a:xfrm>
            <a:off x="5072066" y="5357826"/>
            <a:ext cx="3843358" cy="1285884"/>
          </a:xfrm>
          <a:prstGeom prst="wedgeRectCallout">
            <a:avLst>
              <a:gd name="adj1" fmla="val -124308"/>
              <a:gd name="adj2" fmla="val -44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Syntax Error:</a:t>
            </a:r>
          </a:p>
          <a:p>
            <a:pPr algn="ctr"/>
            <a:r>
              <a:rPr lang="en-US" b="1" dirty="0" smtClean="0">
                <a:solidFill>
                  <a:schemeClr val="accent6">
                    <a:lumMod val="60000"/>
                    <a:lumOff val="40000"/>
                  </a:schemeClr>
                </a:solidFill>
              </a:rPr>
              <a:t>show() has private access in A</a:t>
            </a:r>
            <a:endParaRPr lang="en-IN" b="1" dirty="0">
              <a:solidFill>
                <a:schemeClr val="accent6">
                  <a:lumMod val="60000"/>
                  <a:lumOff val="40000"/>
                </a:schemeClr>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Are They Legal Overrides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Let’s take a look at overriding the </a:t>
            </a:r>
            <a:r>
              <a:rPr lang="en-IN" sz="2800" dirty="0" smtClean="0">
                <a:solidFill>
                  <a:srgbClr val="FFFF00"/>
                </a:solidFill>
              </a:rPr>
              <a:t>eat()</a:t>
            </a:r>
            <a:r>
              <a:rPr lang="en-IN" sz="2800" dirty="0" smtClean="0"/>
              <a:t> </a:t>
            </a:r>
            <a:r>
              <a:rPr lang="en-IN" sz="2800" dirty="0" smtClean="0">
                <a:solidFill>
                  <a:schemeClr val="bg1"/>
                </a:solidFill>
              </a:rPr>
              <a:t>method of</a:t>
            </a:r>
            <a:r>
              <a:rPr lang="en-IN" sz="2800" dirty="0" smtClean="0"/>
              <a:t> </a:t>
            </a:r>
            <a:r>
              <a:rPr lang="en-IN" sz="2800" dirty="0" smtClean="0">
                <a:solidFill>
                  <a:srgbClr val="FFFF00"/>
                </a:solidFill>
              </a:rPr>
              <a:t>Animal</a:t>
            </a:r>
            <a:r>
              <a:rPr lang="en-IN" sz="2800" dirty="0" smtClean="0">
                <a:solidFill>
                  <a:schemeClr val="bg1"/>
                </a:solidFill>
              </a:rPr>
              <a:t>: </a:t>
            </a:r>
          </a:p>
          <a:p>
            <a:endParaRPr lang="en-US" i="1" dirty="0" smtClean="0">
              <a:solidFill>
                <a:srgbClr val="0070C0"/>
              </a:solidFill>
            </a:endParaRPr>
          </a:p>
          <a:p>
            <a:endParaRPr lang="en-IN" i="1" dirty="0" smtClean="0">
              <a:solidFill>
                <a:srgbClr val="0070C0"/>
              </a:solidFill>
            </a:endParaRPr>
          </a:p>
        </p:txBody>
      </p:sp>
      <p:pic>
        <p:nvPicPr>
          <p:cNvPr id="4" name="Picture 3" descr="getfile (80).jpg"/>
          <p:cNvPicPr>
            <a:picLocks noChangeAspect="1"/>
          </p:cNvPicPr>
          <p:nvPr/>
        </p:nvPicPr>
        <p:blipFill>
          <a:blip r:embed="rId2"/>
          <a:stretch>
            <a:fillRect/>
          </a:stretch>
        </p:blipFill>
        <p:spPr>
          <a:xfrm>
            <a:off x="857224" y="3286124"/>
            <a:ext cx="6572296" cy="1428760"/>
          </a:xfrm>
          <a:prstGeom prst="rect">
            <a:avLst/>
          </a:prstGeo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Are They Legal Overrides ?</a:t>
            </a:r>
            <a:endParaRPr lang="en-IN" b="1" dirty="0">
              <a:solidFill>
                <a:schemeClr val="bg1"/>
              </a:solidFill>
            </a:endParaRPr>
          </a:p>
        </p:txBody>
      </p:sp>
      <p:sp>
        <p:nvSpPr>
          <p:cNvPr id="4" name="Content Placeholder 3"/>
          <p:cNvSpPr>
            <a:spLocks noGrp="1"/>
          </p:cNvSpPr>
          <p:nvPr>
            <p:ph idx="1"/>
          </p:nvPr>
        </p:nvSpPr>
        <p:spPr/>
        <p:txBody>
          <a:bodyPr>
            <a:normAutofit fontScale="92500" lnSpcReduction="20000"/>
          </a:bodyPr>
          <a:lstStyle/>
          <a:p>
            <a:r>
              <a:rPr lang="en-US" dirty="0" smtClean="0">
                <a:solidFill>
                  <a:srgbClr val="FFFF00"/>
                </a:solidFill>
              </a:rPr>
              <a:t>private void eat( )</a:t>
            </a:r>
          </a:p>
          <a:p>
            <a:pPr lvl="1"/>
            <a:r>
              <a:rPr lang="en-US" dirty="0" smtClean="0">
                <a:solidFill>
                  <a:schemeClr val="bg1"/>
                </a:solidFill>
              </a:rPr>
              <a:t>No , access modifier is more restrictive</a:t>
            </a:r>
          </a:p>
          <a:p>
            <a:r>
              <a:rPr lang="en-US" dirty="0" smtClean="0">
                <a:solidFill>
                  <a:srgbClr val="FFFF00"/>
                </a:solidFill>
              </a:rPr>
              <a:t>public void eat( ) throws </a:t>
            </a:r>
            <a:r>
              <a:rPr lang="en-US" dirty="0" err="1" smtClean="0">
                <a:solidFill>
                  <a:srgbClr val="FFFF00"/>
                </a:solidFill>
              </a:rPr>
              <a:t>IOException</a:t>
            </a:r>
            <a:endParaRPr lang="en-US" dirty="0" smtClean="0">
              <a:solidFill>
                <a:srgbClr val="FFFF00"/>
              </a:solidFill>
            </a:endParaRPr>
          </a:p>
          <a:p>
            <a:pPr lvl="1"/>
            <a:r>
              <a:rPr lang="en-US" dirty="0" smtClean="0">
                <a:solidFill>
                  <a:schemeClr val="bg1"/>
                </a:solidFill>
              </a:rPr>
              <a:t>No, cannot throw a Checked Exception not thrown by the super class method</a:t>
            </a:r>
          </a:p>
          <a:p>
            <a:r>
              <a:rPr lang="en-US" dirty="0" smtClean="0">
                <a:solidFill>
                  <a:srgbClr val="FFFF00"/>
                </a:solidFill>
              </a:rPr>
              <a:t>public void eat(String food)</a:t>
            </a:r>
          </a:p>
          <a:p>
            <a:pPr lvl="1"/>
            <a:r>
              <a:rPr lang="en-US" dirty="0" smtClean="0">
                <a:solidFill>
                  <a:schemeClr val="bg1"/>
                </a:solidFill>
              </a:rPr>
              <a:t>No, not an overridden method but a legal overload</a:t>
            </a:r>
          </a:p>
          <a:p>
            <a:r>
              <a:rPr lang="en-US" dirty="0" smtClean="0">
                <a:solidFill>
                  <a:srgbClr val="FFFF00"/>
                </a:solidFill>
              </a:rPr>
              <a:t>public String eat()</a:t>
            </a:r>
          </a:p>
          <a:p>
            <a:pPr lvl="1"/>
            <a:r>
              <a:rPr lang="en-US" dirty="0" smtClean="0">
                <a:solidFill>
                  <a:schemeClr val="bg1"/>
                </a:solidFill>
              </a:rPr>
              <a:t>Not an override because of the return type and not an overload either because there is no change in the argument list </a:t>
            </a:r>
            <a:endParaRPr lang="en-IN" dirty="0">
              <a:solidFill>
                <a:schemeClr val="bg1"/>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Overloaded Methods</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It is possible to declare </a:t>
            </a:r>
            <a:r>
              <a:rPr lang="en-IN" sz="2800" dirty="0" smtClean="0">
                <a:solidFill>
                  <a:srgbClr val="FFFF00"/>
                </a:solidFill>
              </a:rPr>
              <a:t>multiple methods </a:t>
            </a:r>
            <a:r>
              <a:rPr lang="en-IN" sz="2800" dirty="0" smtClean="0">
                <a:solidFill>
                  <a:schemeClr val="bg1"/>
                </a:solidFill>
              </a:rPr>
              <a:t>with the</a:t>
            </a:r>
            <a:r>
              <a:rPr lang="en-IN" sz="2800" dirty="0" smtClean="0"/>
              <a:t> </a:t>
            </a:r>
            <a:r>
              <a:rPr lang="en-IN" sz="2800" dirty="0" smtClean="0">
                <a:solidFill>
                  <a:srgbClr val="FFFF00"/>
                </a:solidFill>
              </a:rPr>
              <a:t>same name </a:t>
            </a:r>
            <a:r>
              <a:rPr lang="en-IN" sz="2800" dirty="0" smtClean="0">
                <a:solidFill>
                  <a:schemeClr val="bg1"/>
                </a:solidFill>
              </a:rPr>
              <a:t>as long as the parameters vary in </a:t>
            </a:r>
            <a:r>
              <a:rPr lang="en-IN" sz="2800" dirty="0" smtClean="0">
                <a:solidFill>
                  <a:srgbClr val="FFFF00"/>
                </a:solidFill>
              </a:rPr>
              <a:t>type </a:t>
            </a:r>
            <a:r>
              <a:rPr lang="en-IN" sz="2800" dirty="0" smtClean="0">
                <a:solidFill>
                  <a:schemeClr val="bg1"/>
                </a:solidFill>
              </a:rPr>
              <a:t>or</a:t>
            </a:r>
            <a:r>
              <a:rPr lang="en-IN" sz="2800" dirty="0" smtClean="0">
                <a:solidFill>
                  <a:srgbClr val="FFFF00"/>
                </a:solidFill>
              </a:rPr>
              <a:t> number </a:t>
            </a:r>
            <a:r>
              <a:rPr lang="en-IN" sz="2800" dirty="0" smtClean="0">
                <a:solidFill>
                  <a:schemeClr val="bg1"/>
                </a:solidFill>
              </a:rPr>
              <a:t>or</a:t>
            </a:r>
            <a:r>
              <a:rPr lang="en-IN" sz="2800" dirty="0" smtClean="0">
                <a:solidFill>
                  <a:srgbClr val="FFFF00"/>
                </a:solidFill>
              </a:rPr>
              <a:t> order . </a:t>
            </a:r>
          </a:p>
          <a:p>
            <a:endParaRPr lang="en-IN" sz="2800" dirty="0" smtClean="0"/>
          </a:p>
          <a:p>
            <a:endParaRPr lang="en-IN" sz="2800" dirty="0" smtClean="0"/>
          </a:p>
          <a:p>
            <a:endParaRPr lang="en-IN" sz="2800" dirty="0" smtClean="0"/>
          </a:p>
          <a:p>
            <a:r>
              <a:rPr lang="en-IN" sz="2800" dirty="0" smtClean="0">
                <a:solidFill>
                  <a:schemeClr val="bg1"/>
                </a:solidFill>
              </a:rPr>
              <a:t>This is called </a:t>
            </a:r>
            <a:r>
              <a:rPr lang="en-IN" sz="2800" b="1" dirty="0" smtClean="0">
                <a:solidFill>
                  <a:srgbClr val="FFFF00"/>
                </a:solidFill>
              </a:rPr>
              <a:t>method overloading</a:t>
            </a:r>
            <a:r>
              <a:rPr lang="en-IN" sz="2800" dirty="0" smtClean="0">
                <a:solidFill>
                  <a:schemeClr val="bg1"/>
                </a:solidFill>
              </a:rPr>
              <a:t> and can be seen in the implementation of the </a:t>
            </a:r>
          </a:p>
          <a:p>
            <a:pPr>
              <a:buNone/>
            </a:pPr>
            <a:r>
              <a:rPr lang="en-IN" sz="2800" dirty="0" smtClean="0"/>
              <a:t>    </a:t>
            </a:r>
            <a:r>
              <a:rPr lang="en-IN" sz="2800" b="1" dirty="0" err="1" smtClean="0">
                <a:solidFill>
                  <a:srgbClr val="FFFF00"/>
                </a:solidFill>
              </a:rPr>
              <a:t>System.out.println</a:t>
            </a:r>
            <a:r>
              <a:rPr lang="en-IN" sz="2800" b="1" dirty="0" smtClean="0">
                <a:solidFill>
                  <a:srgbClr val="FFFF00"/>
                </a:solidFill>
              </a:rPr>
              <a:t>( )</a:t>
            </a:r>
            <a:r>
              <a:rPr lang="en-IN" sz="2800" b="1" dirty="0" smtClean="0">
                <a:solidFill>
                  <a:srgbClr val="0070C0"/>
                </a:solidFill>
              </a:rPr>
              <a:t> </a:t>
            </a:r>
            <a:r>
              <a:rPr lang="en-IN" sz="2800" dirty="0" smtClean="0">
                <a:solidFill>
                  <a:schemeClr val="bg1"/>
                </a:solidFill>
              </a:rPr>
              <a:t>method. </a:t>
            </a:r>
          </a:p>
          <a:p>
            <a:pPr>
              <a:buNone/>
            </a:pPr>
            <a:endParaRPr lang="en-IN" dirty="0" smtClean="0"/>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Overloaded Methods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endParaRPr lang="en-IN" dirty="0" smtClean="0"/>
          </a:p>
          <a:p>
            <a:pPr>
              <a:buNone/>
            </a:pPr>
            <a:r>
              <a:rPr lang="en-IN" dirty="0" smtClean="0">
                <a:solidFill>
                  <a:srgbClr val="FFFF00"/>
                </a:solidFill>
              </a:rPr>
              <a:t>void </a:t>
            </a:r>
            <a:r>
              <a:rPr lang="en-IN" dirty="0" err="1" smtClean="0">
                <a:solidFill>
                  <a:srgbClr val="FFFF00"/>
                </a:solidFill>
              </a:rPr>
              <a:t>myPrint</a:t>
            </a:r>
            <a:r>
              <a:rPr lang="en-IN" dirty="0" smtClean="0">
                <a:solidFill>
                  <a:srgbClr val="FFFF00"/>
                </a:solidFill>
              </a:rPr>
              <a:t>(String s)</a:t>
            </a:r>
            <a:br>
              <a:rPr lang="en-IN" dirty="0" smtClean="0">
                <a:solidFill>
                  <a:srgbClr val="FFFF00"/>
                </a:solidFill>
              </a:rPr>
            </a:br>
            <a:r>
              <a:rPr lang="en-IN" dirty="0" smtClean="0">
                <a:solidFill>
                  <a:srgbClr val="FFFF00"/>
                </a:solidFill>
              </a:rPr>
              <a:t>{ </a:t>
            </a:r>
            <a:br>
              <a:rPr lang="en-IN" dirty="0" smtClean="0">
                <a:solidFill>
                  <a:srgbClr val="FFFF00"/>
                </a:solidFill>
              </a:rPr>
            </a:br>
            <a:r>
              <a:rPr lang="en-IN" dirty="0" smtClean="0">
                <a:solidFill>
                  <a:srgbClr val="FFFF00"/>
                </a:solidFill>
              </a:rPr>
              <a:t>  </a:t>
            </a:r>
            <a:r>
              <a:rPr lang="en-IN" dirty="0" err="1" smtClean="0">
                <a:solidFill>
                  <a:srgbClr val="FFFF00"/>
                </a:solidFill>
              </a:rPr>
              <a:t>System.out.println</a:t>
            </a:r>
            <a:r>
              <a:rPr lang="en-IN" dirty="0" smtClean="0">
                <a:solidFill>
                  <a:srgbClr val="FFFF00"/>
                </a:solidFill>
              </a:rPr>
              <a:t>(s);</a:t>
            </a:r>
            <a:br>
              <a:rPr lang="en-IN" dirty="0" smtClean="0">
                <a:solidFill>
                  <a:srgbClr val="FFFF00"/>
                </a:solidFill>
              </a:rPr>
            </a:br>
            <a:r>
              <a:rPr lang="en-IN" dirty="0" smtClean="0">
                <a:solidFill>
                  <a:srgbClr val="FFFF00"/>
                </a:solidFill>
              </a:rPr>
              <a:t>} </a:t>
            </a:r>
            <a:br>
              <a:rPr lang="en-IN" dirty="0" smtClean="0">
                <a:solidFill>
                  <a:srgbClr val="FFFF00"/>
                </a:solidFill>
              </a:rPr>
            </a:br>
            <a:r>
              <a:rPr lang="en-IN" dirty="0" smtClean="0">
                <a:solidFill>
                  <a:srgbClr val="FFFF00"/>
                </a:solidFill>
              </a:rPr>
              <a:t> </a:t>
            </a:r>
            <a:br>
              <a:rPr lang="en-IN" dirty="0" smtClean="0">
                <a:solidFill>
                  <a:srgbClr val="FFFF00"/>
                </a:solidFill>
              </a:rPr>
            </a:br>
            <a:endParaRPr lang="en-IN" dirty="0" smtClean="0">
              <a:solidFill>
                <a:srgbClr val="FFFF00"/>
              </a:solidFill>
            </a:endParaRPr>
          </a:p>
          <a:p>
            <a:pPr>
              <a:buNone/>
            </a:pPr>
            <a:r>
              <a:rPr lang="en-IN" dirty="0" smtClean="0">
                <a:solidFill>
                  <a:srgbClr val="FFFF00"/>
                </a:solidFill>
              </a:rPr>
              <a:t>void </a:t>
            </a:r>
            <a:r>
              <a:rPr lang="en-IN" dirty="0" err="1" smtClean="0">
                <a:solidFill>
                  <a:srgbClr val="FFFF00"/>
                </a:solidFill>
              </a:rPr>
              <a:t>myPrint</a:t>
            </a:r>
            <a:r>
              <a:rPr lang="en-IN" dirty="0" smtClean="0">
                <a:solidFill>
                  <a:srgbClr val="FFFF00"/>
                </a:solidFill>
              </a:rPr>
              <a:t>(</a:t>
            </a:r>
            <a:r>
              <a:rPr lang="en-IN" dirty="0" err="1" smtClean="0">
                <a:solidFill>
                  <a:srgbClr val="FFFF00"/>
                </a:solidFill>
              </a:rPr>
              <a:t>int</a:t>
            </a:r>
            <a:r>
              <a:rPr lang="en-IN" dirty="0" smtClean="0">
                <a:solidFill>
                  <a:srgbClr val="FFFF00"/>
                </a:solidFill>
              </a:rPr>
              <a:t> </a:t>
            </a:r>
            <a:r>
              <a:rPr lang="en-IN" dirty="0" err="1" smtClean="0">
                <a:solidFill>
                  <a:srgbClr val="FFFF00"/>
                </a:solidFill>
              </a:rPr>
              <a:t>i</a:t>
            </a:r>
            <a:r>
              <a:rPr lang="en-IN" dirty="0" smtClean="0">
                <a:solidFill>
                  <a:srgbClr val="FFFF00"/>
                </a:solidFill>
              </a:rPr>
              <a:t>)</a:t>
            </a:r>
            <a:br>
              <a:rPr lang="en-IN" dirty="0" smtClean="0">
                <a:solidFill>
                  <a:srgbClr val="FFFF00"/>
                </a:solidFill>
              </a:rPr>
            </a:br>
            <a:r>
              <a:rPr lang="en-IN" dirty="0" smtClean="0">
                <a:solidFill>
                  <a:srgbClr val="FFFF00"/>
                </a:solidFill>
              </a:rPr>
              <a:t>{ </a:t>
            </a:r>
            <a:br>
              <a:rPr lang="en-IN" dirty="0" smtClean="0">
                <a:solidFill>
                  <a:srgbClr val="FFFF00"/>
                </a:solidFill>
              </a:rPr>
            </a:br>
            <a:r>
              <a:rPr lang="en-IN" dirty="0" smtClean="0">
                <a:solidFill>
                  <a:srgbClr val="FFFF00"/>
                </a:solidFill>
              </a:rPr>
              <a:t>  </a:t>
            </a:r>
            <a:r>
              <a:rPr lang="en-IN" dirty="0" err="1" smtClean="0">
                <a:solidFill>
                  <a:srgbClr val="FFFF00"/>
                </a:solidFill>
              </a:rPr>
              <a:t>System.out.println</a:t>
            </a:r>
            <a:r>
              <a:rPr lang="en-IN" dirty="0" smtClean="0">
                <a:solidFill>
                  <a:srgbClr val="FFFF00"/>
                </a:solidFill>
              </a:rPr>
              <a:t>(</a:t>
            </a:r>
            <a:r>
              <a:rPr lang="en-IN" dirty="0" err="1" smtClean="0">
                <a:solidFill>
                  <a:srgbClr val="FFFF00"/>
                </a:solidFill>
              </a:rPr>
              <a:t>i</a:t>
            </a:r>
            <a:r>
              <a:rPr lang="en-IN" dirty="0" smtClean="0">
                <a:solidFill>
                  <a:srgbClr val="FFFF00"/>
                </a:solidFill>
              </a:rPr>
              <a:t>);</a:t>
            </a:r>
            <a:br>
              <a:rPr lang="en-IN" dirty="0" smtClean="0">
                <a:solidFill>
                  <a:srgbClr val="FFFF00"/>
                </a:solidFill>
              </a:rPr>
            </a:br>
            <a:r>
              <a:rPr lang="en-IN" dirty="0" smtClean="0">
                <a:solidFill>
                  <a:srgbClr val="FFFF00"/>
                </a:solidFill>
              </a:rPr>
              <a:t>} </a:t>
            </a:r>
            <a:br>
              <a:rPr lang="en-IN" dirty="0" smtClean="0">
                <a:solidFill>
                  <a:srgbClr val="FFFF00"/>
                </a:solidFill>
              </a:rPr>
            </a:br>
            <a:r>
              <a:rPr lang="en-IN" dirty="0" smtClean="0">
                <a:solidFill>
                  <a:srgbClr val="FFFF00"/>
                </a:solidFill>
              </a:rPr>
              <a:t> </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Rules Regarding Overloaded Methods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IN" dirty="0" smtClean="0">
                <a:solidFill>
                  <a:schemeClr val="bg1"/>
                </a:solidFill>
              </a:rPr>
              <a:t>Overloaded methods </a:t>
            </a:r>
            <a:r>
              <a:rPr lang="en-IN" b="1" dirty="0" smtClean="0">
                <a:solidFill>
                  <a:srgbClr val="FFFF00"/>
                </a:solidFill>
              </a:rPr>
              <a:t>MUST </a:t>
            </a:r>
            <a:r>
              <a:rPr lang="en-IN" dirty="0" smtClean="0">
                <a:solidFill>
                  <a:schemeClr val="bg1"/>
                </a:solidFill>
              </a:rPr>
              <a:t>change the argument list.</a:t>
            </a:r>
          </a:p>
          <a:p>
            <a:pPr>
              <a:buNone/>
            </a:pPr>
            <a:r>
              <a:rPr lang="en-IN" dirty="0" smtClean="0">
                <a:solidFill>
                  <a:schemeClr val="bg1"/>
                </a:solidFill>
              </a:rPr>
              <a:t> </a:t>
            </a:r>
          </a:p>
          <a:p>
            <a:r>
              <a:rPr lang="en-IN" dirty="0" smtClean="0">
                <a:solidFill>
                  <a:schemeClr val="bg1"/>
                </a:solidFill>
              </a:rPr>
              <a:t>Overloaded methods </a:t>
            </a:r>
            <a:r>
              <a:rPr lang="en-IN" b="1" dirty="0" smtClean="0">
                <a:solidFill>
                  <a:srgbClr val="FFFF00"/>
                </a:solidFill>
              </a:rPr>
              <a:t>CAN</a:t>
            </a:r>
            <a:r>
              <a:rPr lang="en-IN" dirty="0" smtClean="0">
                <a:solidFill>
                  <a:schemeClr val="bg1"/>
                </a:solidFill>
              </a:rPr>
              <a:t> change the return type.</a:t>
            </a:r>
          </a:p>
          <a:p>
            <a:endParaRPr lang="en-IN" dirty="0" smtClean="0">
              <a:solidFill>
                <a:schemeClr val="bg1"/>
              </a:solidFill>
            </a:endParaRPr>
          </a:p>
          <a:p>
            <a:r>
              <a:rPr lang="en-IN" dirty="0" smtClean="0">
                <a:solidFill>
                  <a:schemeClr val="bg1"/>
                </a:solidFill>
              </a:rPr>
              <a:t> Overloaded methods </a:t>
            </a:r>
            <a:r>
              <a:rPr lang="en-IN" b="1" dirty="0" smtClean="0">
                <a:solidFill>
                  <a:srgbClr val="FFFF00"/>
                </a:solidFill>
              </a:rPr>
              <a:t>CAN</a:t>
            </a:r>
            <a:r>
              <a:rPr lang="en-IN" dirty="0" smtClean="0">
                <a:solidFill>
                  <a:schemeClr val="bg1"/>
                </a:solidFill>
              </a:rPr>
              <a:t> change the access modifier.</a:t>
            </a:r>
          </a:p>
          <a:p>
            <a:endParaRPr lang="en-IN" dirty="0" smtClean="0">
              <a:solidFill>
                <a:schemeClr val="bg1"/>
              </a:solidFill>
            </a:endParaRPr>
          </a:p>
          <a:p>
            <a:r>
              <a:rPr lang="en-IN" dirty="0" smtClean="0">
                <a:solidFill>
                  <a:schemeClr val="bg1"/>
                </a:solidFill>
              </a:rPr>
              <a:t> Overloaded methods </a:t>
            </a:r>
            <a:r>
              <a:rPr lang="en-IN" b="1" dirty="0" smtClean="0">
                <a:solidFill>
                  <a:srgbClr val="FFFF00"/>
                </a:solidFill>
              </a:rPr>
              <a:t>CAN</a:t>
            </a:r>
            <a:r>
              <a:rPr lang="en-IN" dirty="0" smtClean="0">
                <a:solidFill>
                  <a:schemeClr val="bg1"/>
                </a:solidFill>
              </a:rPr>
              <a:t> declare new or broader checked exceptions.</a:t>
            </a:r>
          </a:p>
          <a:p>
            <a:pPr>
              <a:buNone/>
            </a:pPr>
            <a:endParaRPr lang="en-IN" dirty="0" smtClean="0">
              <a:solidFill>
                <a:schemeClr val="bg1"/>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Rules Regarding Overloaded Methods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bg1"/>
                </a:solidFill>
              </a:rPr>
              <a:t>A method can be overloaded in the</a:t>
            </a:r>
            <a:r>
              <a:rPr lang="en-IN" dirty="0" smtClean="0"/>
              <a:t> </a:t>
            </a:r>
            <a:r>
              <a:rPr lang="en-IN" i="1" dirty="0" smtClean="0">
                <a:solidFill>
                  <a:srgbClr val="FFFF00"/>
                </a:solidFill>
              </a:rPr>
              <a:t>same</a:t>
            </a:r>
            <a:r>
              <a:rPr lang="en-IN" dirty="0" smtClean="0">
                <a:solidFill>
                  <a:srgbClr val="FFFF00"/>
                </a:solidFill>
              </a:rPr>
              <a:t> class </a:t>
            </a:r>
            <a:r>
              <a:rPr lang="en-IN" dirty="0" smtClean="0">
                <a:solidFill>
                  <a:schemeClr val="bg1"/>
                </a:solidFill>
              </a:rPr>
              <a:t>or in a </a:t>
            </a:r>
            <a:r>
              <a:rPr lang="en-IN" i="1" dirty="0" smtClean="0">
                <a:solidFill>
                  <a:srgbClr val="FFFF00"/>
                </a:solidFill>
              </a:rPr>
              <a:t>subclass</a:t>
            </a:r>
            <a:r>
              <a:rPr lang="en-IN" dirty="0" smtClean="0">
                <a:solidFill>
                  <a:schemeClr val="bg1"/>
                </a:solidFill>
              </a:rPr>
              <a:t>. </a:t>
            </a:r>
          </a:p>
          <a:p>
            <a:endParaRPr lang="en-IN" dirty="0" smtClean="0"/>
          </a:p>
          <a:p>
            <a:r>
              <a:rPr lang="en-IN" dirty="0" smtClean="0">
                <a:solidFill>
                  <a:schemeClr val="bg1"/>
                </a:solidFill>
              </a:rPr>
              <a:t>In other words, if </a:t>
            </a:r>
            <a:r>
              <a:rPr lang="en-IN" i="1" dirty="0" smtClean="0">
                <a:solidFill>
                  <a:srgbClr val="FFFF00"/>
                </a:solidFill>
              </a:rPr>
              <a:t>class A</a:t>
            </a:r>
            <a:r>
              <a:rPr lang="en-IN" dirty="0" smtClean="0"/>
              <a:t> </a:t>
            </a:r>
            <a:r>
              <a:rPr lang="en-IN" dirty="0" smtClean="0">
                <a:solidFill>
                  <a:schemeClr val="bg1"/>
                </a:solidFill>
              </a:rPr>
              <a:t>defines a</a:t>
            </a:r>
            <a:r>
              <a:rPr lang="en-IN" dirty="0" smtClean="0"/>
              <a:t> </a:t>
            </a:r>
            <a:r>
              <a:rPr lang="en-IN" dirty="0" err="1" smtClean="0">
                <a:solidFill>
                  <a:srgbClr val="FFFF00"/>
                </a:solidFill>
              </a:rPr>
              <a:t>doStuff</a:t>
            </a:r>
            <a:r>
              <a:rPr lang="en-IN" dirty="0" smtClean="0">
                <a:solidFill>
                  <a:srgbClr val="FFFF00"/>
                </a:solidFill>
              </a:rPr>
              <a:t>(</a:t>
            </a:r>
            <a:r>
              <a:rPr lang="en-IN" dirty="0" err="1" smtClean="0">
                <a:solidFill>
                  <a:srgbClr val="FFFF00"/>
                </a:solidFill>
              </a:rPr>
              <a:t>int</a:t>
            </a:r>
            <a:r>
              <a:rPr lang="en-IN" dirty="0" smtClean="0">
                <a:solidFill>
                  <a:srgbClr val="FFFF00"/>
                </a:solidFill>
              </a:rPr>
              <a:t> </a:t>
            </a:r>
            <a:r>
              <a:rPr lang="en-IN" dirty="0" err="1" smtClean="0">
                <a:solidFill>
                  <a:srgbClr val="FFFF00"/>
                </a:solidFill>
              </a:rPr>
              <a:t>i</a:t>
            </a:r>
            <a:r>
              <a:rPr lang="en-IN" dirty="0" smtClean="0">
                <a:solidFill>
                  <a:srgbClr val="FFFF00"/>
                </a:solidFill>
              </a:rPr>
              <a:t>)</a:t>
            </a:r>
            <a:r>
              <a:rPr lang="en-IN" dirty="0" smtClean="0">
                <a:solidFill>
                  <a:schemeClr val="bg1"/>
                </a:solidFill>
              </a:rPr>
              <a:t>method, the </a:t>
            </a:r>
            <a:r>
              <a:rPr lang="en-IN" dirty="0" smtClean="0">
                <a:solidFill>
                  <a:srgbClr val="FFFF00"/>
                </a:solidFill>
              </a:rPr>
              <a:t>subclass B</a:t>
            </a:r>
            <a:r>
              <a:rPr lang="en-IN" dirty="0" smtClean="0"/>
              <a:t> </a:t>
            </a:r>
            <a:r>
              <a:rPr lang="en-IN" dirty="0" smtClean="0">
                <a:solidFill>
                  <a:schemeClr val="bg1"/>
                </a:solidFill>
              </a:rPr>
              <a:t>could define a</a:t>
            </a:r>
            <a:r>
              <a:rPr lang="en-IN" dirty="0" smtClean="0"/>
              <a:t> </a:t>
            </a:r>
            <a:r>
              <a:rPr lang="en-IN" dirty="0" err="1" smtClean="0">
                <a:solidFill>
                  <a:srgbClr val="FFFF00"/>
                </a:solidFill>
              </a:rPr>
              <a:t>doStuff</a:t>
            </a:r>
            <a:r>
              <a:rPr lang="en-IN" dirty="0" smtClean="0">
                <a:solidFill>
                  <a:srgbClr val="FFFF00"/>
                </a:solidFill>
              </a:rPr>
              <a:t>(String s)</a:t>
            </a:r>
            <a:r>
              <a:rPr lang="en-IN" dirty="0" smtClean="0"/>
              <a:t> </a:t>
            </a:r>
            <a:r>
              <a:rPr lang="en-IN" dirty="0" smtClean="0">
                <a:solidFill>
                  <a:schemeClr val="bg1"/>
                </a:solidFill>
              </a:rPr>
              <a:t>method without overriding the </a:t>
            </a:r>
            <a:r>
              <a:rPr lang="en-IN" dirty="0" err="1" smtClean="0">
                <a:solidFill>
                  <a:schemeClr val="bg1"/>
                </a:solidFill>
              </a:rPr>
              <a:t>superclass</a:t>
            </a:r>
            <a:r>
              <a:rPr lang="en-IN" dirty="0" smtClean="0">
                <a:solidFill>
                  <a:schemeClr val="bg1"/>
                </a:solidFill>
              </a:rPr>
              <a:t> version that takes an int. </a:t>
            </a:r>
          </a:p>
          <a:p>
            <a:endParaRPr lang="en-IN" dirty="0" smtClean="0">
              <a:solidFill>
                <a:schemeClr val="bg1"/>
              </a:solidFill>
            </a:endParaRPr>
          </a:p>
          <a:p>
            <a:endParaRPr lang="en-IN" dirty="0" smtClean="0">
              <a:solidFill>
                <a:schemeClr val="bg1"/>
              </a:solidFill>
            </a:endParaRPr>
          </a:p>
          <a:p>
            <a:r>
              <a:rPr lang="en-IN" dirty="0" smtClean="0">
                <a:solidFill>
                  <a:schemeClr val="bg1"/>
                </a:solidFill>
              </a:rPr>
              <a:t>So two methods with the same name but in different classes can still be considered overloaded if the subclass inherits one version of the method and then declares another overloaded version in its class definition.</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What Is The Output ? </a:t>
            </a:r>
            <a:endParaRPr lang="en-IN" b="1" dirty="0">
              <a:solidFill>
                <a:schemeClr val="bg1"/>
              </a:solidFill>
            </a:endParaRPr>
          </a:p>
        </p:txBody>
      </p:sp>
      <p:pic>
        <p:nvPicPr>
          <p:cNvPr id="4" name="Content Placeholder 3" descr="getfile (82).jpg"/>
          <p:cNvPicPr>
            <a:picLocks noGrp="1" noChangeAspect="1"/>
          </p:cNvPicPr>
          <p:nvPr>
            <p:ph idx="1"/>
          </p:nvPr>
        </p:nvPicPr>
        <p:blipFill>
          <a:blip r:embed="rId2"/>
          <a:stretch>
            <a:fillRect/>
          </a:stretch>
        </p:blipFill>
        <p:spPr>
          <a:xfrm>
            <a:off x="337174" y="1428736"/>
            <a:ext cx="8378230" cy="5214974"/>
          </a:xfrm>
        </p:spPr>
      </p:pic>
      <p:sp>
        <p:nvSpPr>
          <p:cNvPr id="5" name="Rectangular Callout 4"/>
          <p:cNvSpPr/>
          <p:nvPr/>
        </p:nvSpPr>
        <p:spPr>
          <a:xfrm>
            <a:off x="7086592" y="3000372"/>
            <a:ext cx="2057408" cy="2357454"/>
          </a:xfrm>
          <a:prstGeom prst="wedgeRectCallout">
            <a:avLst>
              <a:gd name="adj1" fmla="val -20092"/>
              <a:gd name="adj2" fmla="val 4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Answer:</a:t>
            </a:r>
          </a:p>
          <a:p>
            <a:pPr algn="ctr"/>
            <a:r>
              <a:rPr lang="en-US" dirty="0" smtClean="0">
                <a:solidFill>
                  <a:schemeClr val="bg1"/>
                </a:solidFill>
              </a:rPr>
              <a:t>For the first call of </a:t>
            </a:r>
            <a:r>
              <a:rPr lang="en-US" dirty="0" err="1" smtClean="0">
                <a:solidFill>
                  <a:srgbClr val="FFFF00"/>
                </a:solidFill>
              </a:rPr>
              <a:t>addThem</a:t>
            </a:r>
            <a:r>
              <a:rPr lang="en-US" dirty="0" smtClean="0">
                <a:solidFill>
                  <a:srgbClr val="FFFF00"/>
                </a:solidFill>
              </a:rPr>
              <a:t>( ), </a:t>
            </a:r>
            <a:r>
              <a:rPr lang="en-US" dirty="0" smtClean="0">
                <a:solidFill>
                  <a:schemeClr val="bg1"/>
                </a:solidFill>
              </a:rPr>
              <a:t>the </a:t>
            </a:r>
            <a:r>
              <a:rPr lang="en-US" dirty="0" err="1" smtClean="0">
                <a:solidFill>
                  <a:srgbClr val="FFFF00"/>
                </a:solidFill>
              </a:rPr>
              <a:t>int</a:t>
            </a:r>
            <a:r>
              <a:rPr lang="en-US" dirty="0" smtClean="0">
                <a:solidFill>
                  <a:srgbClr val="FFFF00"/>
                </a:solidFill>
              </a:rPr>
              <a:t> version </a:t>
            </a:r>
            <a:r>
              <a:rPr lang="en-US" dirty="0" smtClean="0">
                <a:solidFill>
                  <a:schemeClr val="bg1"/>
                </a:solidFill>
              </a:rPr>
              <a:t>gets called and for the second call the </a:t>
            </a:r>
            <a:r>
              <a:rPr lang="en-US" dirty="0" smtClean="0">
                <a:solidFill>
                  <a:srgbClr val="FFFF00"/>
                </a:solidFill>
              </a:rPr>
              <a:t>double version</a:t>
            </a:r>
            <a:r>
              <a:rPr lang="en-US" dirty="0" smtClean="0">
                <a:solidFill>
                  <a:schemeClr val="bg1"/>
                </a:solidFill>
              </a:rPr>
              <a:t> gets called </a:t>
            </a:r>
            <a:endParaRPr lang="en-IN" dirty="0">
              <a:solidFill>
                <a:schemeClr val="bg1"/>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What Is The Output ? </a:t>
            </a:r>
            <a:endParaRPr lang="en-IN" b="1" dirty="0">
              <a:solidFill>
                <a:schemeClr val="bg1"/>
              </a:solidFill>
            </a:endParaRPr>
          </a:p>
        </p:txBody>
      </p:sp>
      <p:pic>
        <p:nvPicPr>
          <p:cNvPr id="4" name="Content Placeholder 3" descr="getfile (82).jpg"/>
          <p:cNvPicPr>
            <a:picLocks noGrp="1" noChangeAspect="1"/>
          </p:cNvPicPr>
          <p:nvPr>
            <p:ph idx="1"/>
          </p:nvPr>
        </p:nvPicPr>
        <p:blipFill>
          <a:blip r:embed="rId2"/>
          <a:stretch>
            <a:fillRect/>
          </a:stretch>
        </p:blipFill>
        <p:spPr>
          <a:xfrm>
            <a:off x="285720" y="1428736"/>
            <a:ext cx="7787277" cy="5214974"/>
          </a:xfrm>
        </p:spPr>
      </p:pic>
      <p:sp>
        <p:nvSpPr>
          <p:cNvPr id="5" name="Rectangular Callout 4"/>
          <p:cNvSpPr/>
          <p:nvPr/>
        </p:nvSpPr>
        <p:spPr>
          <a:xfrm>
            <a:off x="6500826" y="357166"/>
            <a:ext cx="2643174" cy="1714512"/>
          </a:xfrm>
          <a:prstGeom prst="wedgeRectCallout">
            <a:avLst>
              <a:gd name="adj1" fmla="val -20092"/>
              <a:gd name="adj2" fmla="val 4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Answer:</a:t>
            </a:r>
          </a:p>
          <a:p>
            <a:pPr algn="ctr"/>
            <a:r>
              <a:rPr lang="en-US" dirty="0" smtClean="0">
                <a:solidFill>
                  <a:schemeClr val="bg1"/>
                </a:solidFill>
              </a:rPr>
              <a:t>In the Animal version</a:t>
            </a:r>
          </a:p>
          <a:p>
            <a:pPr algn="ctr"/>
            <a:r>
              <a:rPr lang="en-US" dirty="0" smtClean="0">
                <a:solidFill>
                  <a:schemeClr val="bg1"/>
                </a:solidFill>
              </a:rPr>
              <a:t>In the Horse Version</a:t>
            </a:r>
            <a:endParaRPr lang="en-IN" dirty="0">
              <a:solidFill>
                <a:schemeClr val="bg1"/>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will happen if we </a:t>
            </a:r>
            <a:r>
              <a:rPr lang="en-IN" sz="3600" b="1" dirty="0" smtClean="0">
                <a:solidFill>
                  <a:schemeClr val="bg1"/>
                </a:solidFill>
              </a:rPr>
              <a:t>you use an Animal reference to a Horse object?</a:t>
            </a:r>
          </a:p>
        </p:txBody>
      </p:sp>
      <p:sp>
        <p:nvSpPr>
          <p:cNvPr id="5" name="Rectangular Callout 4"/>
          <p:cNvSpPr/>
          <p:nvPr/>
        </p:nvSpPr>
        <p:spPr>
          <a:xfrm>
            <a:off x="6500826" y="2000240"/>
            <a:ext cx="2643174" cy="1500198"/>
          </a:xfrm>
          <a:prstGeom prst="wedgeRectCallout">
            <a:avLst>
              <a:gd name="adj1" fmla="val -20092"/>
              <a:gd name="adj2" fmla="val 4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Answer:</a:t>
            </a:r>
          </a:p>
          <a:p>
            <a:pPr algn="ctr"/>
            <a:r>
              <a:rPr lang="en-US" dirty="0" smtClean="0">
                <a:solidFill>
                  <a:schemeClr val="bg1"/>
                </a:solidFill>
              </a:rPr>
              <a:t>In the Animal version</a:t>
            </a:r>
          </a:p>
        </p:txBody>
      </p:sp>
      <p:pic>
        <p:nvPicPr>
          <p:cNvPr id="7" name="Content Placeholder 6" descr="getfile (84).jpg"/>
          <p:cNvPicPr>
            <a:picLocks noGrp="1" noChangeAspect="1"/>
          </p:cNvPicPr>
          <p:nvPr>
            <p:ph idx="1"/>
          </p:nvPr>
        </p:nvPicPr>
        <p:blipFill>
          <a:blip r:embed="rId2"/>
          <a:stretch>
            <a:fillRect/>
          </a:stretch>
        </p:blipFill>
        <p:spPr>
          <a:xfrm>
            <a:off x="357158" y="2357430"/>
            <a:ext cx="5857916" cy="805634"/>
          </a:xfr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Example Of Instantiating A Class</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b="1" dirty="0" smtClean="0">
                <a:solidFill>
                  <a:srgbClr val="FFFF00"/>
                </a:solidFill>
              </a:rPr>
              <a:t>Student s;</a:t>
            </a:r>
          </a:p>
          <a:p>
            <a:pPr>
              <a:buNone/>
            </a:pPr>
            <a:r>
              <a:rPr lang="en-US" b="1" dirty="0" smtClean="0">
                <a:solidFill>
                  <a:srgbClr val="FFFF00"/>
                </a:solidFill>
              </a:rPr>
              <a:t>s=new Student( );</a:t>
            </a:r>
          </a:p>
          <a:p>
            <a:pPr>
              <a:buNone/>
            </a:pPr>
            <a:endParaRPr lang="en-US" b="1" dirty="0" smtClean="0">
              <a:solidFill>
                <a:srgbClr val="FF0000"/>
              </a:solidFill>
            </a:endParaRPr>
          </a:p>
          <a:p>
            <a:pPr>
              <a:buNone/>
            </a:pPr>
            <a:r>
              <a:rPr lang="en-US" b="1" dirty="0" smtClean="0">
                <a:solidFill>
                  <a:schemeClr val="accent6">
                    <a:lumMod val="60000"/>
                    <a:lumOff val="40000"/>
                  </a:schemeClr>
                </a:solidFill>
              </a:rPr>
              <a:t>OR</a:t>
            </a:r>
          </a:p>
          <a:p>
            <a:pPr>
              <a:buNone/>
            </a:pPr>
            <a:endParaRPr lang="en-US" b="1" dirty="0" smtClean="0">
              <a:solidFill>
                <a:srgbClr val="FF0000"/>
              </a:solidFill>
            </a:endParaRPr>
          </a:p>
          <a:p>
            <a:pPr>
              <a:buNone/>
            </a:pPr>
            <a:r>
              <a:rPr lang="en-US" b="1" dirty="0" smtClean="0">
                <a:solidFill>
                  <a:srgbClr val="FFFF00"/>
                </a:solidFill>
              </a:rPr>
              <a:t>Student s=new Student( );</a:t>
            </a:r>
          </a:p>
          <a:p>
            <a:pPr>
              <a:buNone/>
            </a:pPr>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Why did it happen ?</a:t>
            </a:r>
            <a:endParaRPr lang="en-IN" b="1" dirty="0" smtClean="0">
              <a:solidFill>
                <a:schemeClr val="bg1"/>
              </a:solidFill>
            </a:endParaRPr>
          </a:p>
        </p:txBody>
      </p:sp>
      <p:sp>
        <p:nvSpPr>
          <p:cNvPr id="6" name="Content Placeholder 5"/>
          <p:cNvSpPr>
            <a:spLocks noGrp="1"/>
          </p:cNvSpPr>
          <p:nvPr>
            <p:ph idx="1"/>
          </p:nvPr>
        </p:nvSpPr>
        <p:spPr/>
        <p:txBody>
          <a:bodyPr>
            <a:noAutofit/>
          </a:bodyPr>
          <a:lstStyle/>
          <a:p>
            <a:r>
              <a:rPr lang="en-IN" sz="2800" dirty="0" smtClean="0">
                <a:solidFill>
                  <a:schemeClr val="bg1"/>
                </a:solidFill>
              </a:rPr>
              <a:t>Even though the actual object at runtime is a</a:t>
            </a:r>
            <a:r>
              <a:rPr lang="en-IN" sz="2800" dirty="0" smtClean="0"/>
              <a:t> </a:t>
            </a:r>
            <a:r>
              <a:rPr lang="en-IN" sz="2800" dirty="0" smtClean="0">
                <a:solidFill>
                  <a:srgbClr val="FFFF00"/>
                </a:solidFill>
              </a:rPr>
              <a:t>Horse</a:t>
            </a:r>
            <a:r>
              <a:rPr lang="en-IN" sz="2800" dirty="0" smtClean="0"/>
              <a:t> </a:t>
            </a:r>
            <a:r>
              <a:rPr lang="en-IN" sz="2800" dirty="0" smtClean="0">
                <a:solidFill>
                  <a:schemeClr val="bg1"/>
                </a:solidFill>
              </a:rPr>
              <a:t>and not an </a:t>
            </a:r>
            <a:r>
              <a:rPr lang="en-IN" sz="2800" dirty="0" smtClean="0">
                <a:solidFill>
                  <a:srgbClr val="FFFF00"/>
                </a:solidFill>
              </a:rPr>
              <a:t>Animal</a:t>
            </a:r>
            <a:r>
              <a:rPr lang="en-IN" sz="2800" dirty="0" smtClean="0">
                <a:solidFill>
                  <a:schemeClr val="bg1"/>
                </a:solidFill>
              </a:rPr>
              <a:t>, but </a:t>
            </a:r>
            <a:r>
              <a:rPr lang="en-IN" sz="2800" i="1" dirty="0" smtClean="0">
                <a:solidFill>
                  <a:schemeClr val="accent6">
                    <a:lumMod val="60000"/>
                    <a:lumOff val="40000"/>
                  </a:schemeClr>
                </a:solidFill>
              </a:rPr>
              <a:t>the choice of which overloaded method to call (in other words, the signature of the method) is NOT dynamically decided at runtime</a:t>
            </a:r>
            <a:r>
              <a:rPr lang="en-IN" sz="2800" dirty="0" smtClean="0">
                <a:solidFill>
                  <a:schemeClr val="accent6">
                    <a:lumMod val="60000"/>
                    <a:lumOff val="40000"/>
                  </a:schemeClr>
                </a:solidFill>
              </a:rPr>
              <a:t>.</a:t>
            </a:r>
          </a:p>
          <a:p>
            <a:endParaRPr lang="en-IN" sz="2800" dirty="0" smtClean="0"/>
          </a:p>
          <a:p>
            <a:endParaRPr lang="en-IN" sz="2800" dirty="0" smtClean="0"/>
          </a:p>
          <a:p>
            <a:r>
              <a:rPr lang="en-IN" sz="2800" dirty="0" smtClean="0">
                <a:solidFill>
                  <a:schemeClr val="bg1"/>
                </a:solidFill>
              </a:rPr>
              <a:t>Just remember that, the</a:t>
            </a:r>
            <a:r>
              <a:rPr lang="en-IN" sz="2800" dirty="0" smtClean="0"/>
              <a:t> </a:t>
            </a:r>
            <a:r>
              <a:rPr lang="en-IN" sz="2800" i="1" dirty="0" smtClean="0">
                <a:solidFill>
                  <a:srgbClr val="FFFF00"/>
                </a:solidFill>
              </a:rPr>
              <a:t>reference</a:t>
            </a:r>
            <a:r>
              <a:rPr lang="en-IN" sz="2800" dirty="0" smtClean="0">
                <a:solidFill>
                  <a:srgbClr val="FFFF00"/>
                </a:solidFill>
              </a:rPr>
              <a:t> type </a:t>
            </a:r>
            <a:r>
              <a:rPr lang="en-IN" sz="2800" dirty="0" smtClean="0">
                <a:solidFill>
                  <a:schemeClr val="bg1"/>
                </a:solidFill>
              </a:rPr>
              <a:t>(not the object type)</a:t>
            </a:r>
            <a:r>
              <a:rPr lang="en-IN" sz="2800" dirty="0" smtClean="0"/>
              <a:t> </a:t>
            </a:r>
            <a:r>
              <a:rPr lang="en-IN" sz="2800" dirty="0" smtClean="0">
                <a:solidFill>
                  <a:schemeClr val="accent6">
                    <a:lumMod val="60000"/>
                    <a:lumOff val="40000"/>
                  </a:schemeClr>
                </a:solidFill>
              </a:rPr>
              <a:t>determines which overloaded method is invoked!</a:t>
            </a:r>
            <a:r>
              <a:rPr lang="en-IN" sz="2800" dirty="0" smtClean="0"/>
              <a:t> </a:t>
            </a:r>
            <a:endParaRPr lang="en-IN" sz="2800" dirty="0"/>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Summary</a:t>
            </a:r>
            <a:endParaRPr lang="en-IN" b="1" dirty="0" smtClean="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To summarize, which </a:t>
            </a:r>
            <a:r>
              <a:rPr lang="en-IN" sz="2800" dirty="0" smtClean="0">
                <a:solidFill>
                  <a:srgbClr val="FFFF00"/>
                </a:solidFill>
              </a:rPr>
              <a:t>over</a:t>
            </a:r>
            <a:r>
              <a:rPr lang="en-IN" sz="2800" i="1" dirty="0" smtClean="0">
                <a:solidFill>
                  <a:srgbClr val="FFFF00"/>
                </a:solidFill>
              </a:rPr>
              <a:t>ridden</a:t>
            </a:r>
            <a:r>
              <a:rPr lang="en-IN" sz="2800" dirty="0" smtClean="0">
                <a:solidFill>
                  <a:srgbClr val="FFFF00"/>
                </a:solidFill>
              </a:rPr>
              <a:t> version </a:t>
            </a:r>
            <a:r>
              <a:rPr lang="en-IN" sz="2800" dirty="0" smtClean="0">
                <a:solidFill>
                  <a:schemeClr val="bg1"/>
                </a:solidFill>
              </a:rPr>
              <a:t>of the method to call (in other words, from which class in the inheritance tree) is decided at</a:t>
            </a:r>
            <a:r>
              <a:rPr lang="en-IN" sz="2800" dirty="0" smtClean="0"/>
              <a:t> </a:t>
            </a:r>
            <a:r>
              <a:rPr lang="en-IN" sz="2800" i="1" dirty="0" smtClean="0">
                <a:solidFill>
                  <a:srgbClr val="FFFF00"/>
                </a:solidFill>
              </a:rPr>
              <a:t>runtime</a:t>
            </a:r>
            <a:r>
              <a:rPr lang="en-IN" sz="2800" dirty="0" smtClean="0">
                <a:solidFill>
                  <a:srgbClr val="FFFF00"/>
                </a:solidFill>
              </a:rPr>
              <a:t> </a:t>
            </a:r>
            <a:r>
              <a:rPr lang="en-IN" sz="2800" dirty="0" smtClean="0">
                <a:solidFill>
                  <a:schemeClr val="bg1"/>
                </a:solidFill>
              </a:rPr>
              <a:t>based on </a:t>
            </a:r>
            <a:r>
              <a:rPr lang="en-IN" sz="2800" i="1" dirty="0" smtClean="0">
                <a:solidFill>
                  <a:srgbClr val="FFFF00"/>
                </a:solidFill>
              </a:rPr>
              <a:t>object</a:t>
            </a:r>
            <a:r>
              <a:rPr lang="en-IN" sz="2800" dirty="0" smtClean="0">
                <a:solidFill>
                  <a:srgbClr val="FFFF00"/>
                </a:solidFill>
              </a:rPr>
              <a:t> type</a:t>
            </a:r>
            <a:r>
              <a:rPr lang="en-IN" sz="2800" dirty="0" smtClean="0">
                <a:solidFill>
                  <a:schemeClr val="bg1"/>
                </a:solidFill>
              </a:rPr>
              <a:t>.</a:t>
            </a:r>
          </a:p>
          <a:p>
            <a:endParaRPr lang="en-IN" sz="2800" dirty="0" smtClean="0">
              <a:solidFill>
                <a:srgbClr val="0070C0"/>
              </a:solidFill>
            </a:endParaRPr>
          </a:p>
          <a:p>
            <a:endParaRPr lang="en-IN" sz="2800" dirty="0" smtClean="0">
              <a:solidFill>
                <a:srgbClr val="0070C0"/>
              </a:solidFill>
            </a:endParaRPr>
          </a:p>
          <a:p>
            <a:r>
              <a:rPr lang="en-IN" sz="2800" dirty="0" smtClean="0">
                <a:solidFill>
                  <a:schemeClr val="bg1"/>
                </a:solidFill>
              </a:rPr>
              <a:t> But which </a:t>
            </a:r>
            <a:r>
              <a:rPr lang="en-IN" sz="2800" dirty="0" smtClean="0">
                <a:solidFill>
                  <a:srgbClr val="FFFF00"/>
                </a:solidFill>
              </a:rPr>
              <a:t>over</a:t>
            </a:r>
            <a:r>
              <a:rPr lang="en-IN" sz="2800" i="1" dirty="0" smtClean="0">
                <a:solidFill>
                  <a:srgbClr val="FFFF00"/>
                </a:solidFill>
              </a:rPr>
              <a:t>loaded</a:t>
            </a:r>
            <a:r>
              <a:rPr lang="en-IN" sz="2800" dirty="0" smtClean="0"/>
              <a:t> </a:t>
            </a:r>
            <a:r>
              <a:rPr lang="en-IN" sz="2800" dirty="0" smtClean="0">
                <a:solidFill>
                  <a:schemeClr val="bg1"/>
                </a:solidFill>
              </a:rPr>
              <a:t>version of the method to call is based on the </a:t>
            </a:r>
            <a:r>
              <a:rPr lang="en-IN" sz="2800" i="1" dirty="0" smtClean="0">
                <a:solidFill>
                  <a:srgbClr val="FFFF00"/>
                </a:solidFill>
              </a:rPr>
              <a:t>reference</a:t>
            </a:r>
            <a:r>
              <a:rPr lang="en-IN" sz="2800" dirty="0" smtClean="0"/>
              <a:t> </a:t>
            </a:r>
            <a:r>
              <a:rPr lang="en-IN" sz="2800" dirty="0" smtClean="0">
                <a:solidFill>
                  <a:schemeClr val="bg1"/>
                </a:solidFill>
              </a:rPr>
              <a:t>type of the argument passed at</a:t>
            </a:r>
            <a:r>
              <a:rPr lang="en-IN" sz="2800" dirty="0" smtClean="0"/>
              <a:t> </a:t>
            </a:r>
            <a:r>
              <a:rPr lang="en-IN" sz="2800" i="1" dirty="0" smtClean="0">
                <a:solidFill>
                  <a:srgbClr val="00B0F0"/>
                </a:solidFill>
              </a:rPr>
              <a:t>compile</a:t>
            </a:r>
            <a:r>
              <a:rPr lang="en-IN" sz="2800" dirty="0" smtClean="0">
                <a:solidFill>
                  <a:srgbClr val="00B0F0"/>
                </a:solidFill>
              </a:rPr>
              <a:t> time</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solidFill>
                  <a:schemeClr val="bg1"/>
                </a:solidFill>
              </a:rPr>
              <a:t>Method Overriding V/s Method Overloading</a:t>
            </a:r>
            <a:endParaRPr lang="en-IN" sz="3400" b="1" dirty="0">
              <a:solidFill>
                <a:schemeClr val="bg1"/>
              </a:solidFill>
            </a:endParaRPr>
          </a:p>
        </p:txBody>
      </p:sp>
      <p:sp>
        <p:nvSpPr>
          <p:cNvPr id="5" name="Content Placeholder 4"/>
          <p:cNvSpPr>
            <a:spLocks noGrp="1"/>
          </p:cNvSpPr>
          <p:nvPr>
            <p:ph idx="1"/>
          </p:nvPr>
        </p:nvSpPr>
        <p:spPr/>
        <p:txBody>
          <a:bodyPr>
            <a:normAutofit fontScale="77500" lnSpcReduction="20000"/>
          </a:bodyPr>
          <a:lstStyle/>
          <a:p>
            <a:r>
              <a:rPr lang="en-US" b="1" dirty="0" smtClean="0">
                <a:solidFill>
                  <a:schemeClr val="bg1"/>
                </a:solidFill>
              </a:rPr>
              <a:t>Access Modifiers</a:t>
            </a:r>
          </a:p>
          <a:p>
            <a:pPr lvl="1"/>
            <a:r>
              <a:rPr lang="en-US" dirty="0" smtClean="0">
                <a:solidFill>
                  <a:srgbClr val="FFFF00"/>
                </a:solidFill>
              </a:rPr>
              <a:t>Method Overloading: </a:t>
            </a:r>
            <a:r>
              <a:rPr lang="en-US" dirty="0" smtClean="0">
                <a:solidFill>
                  <a:srgbClr val="00B0F0"/>
                </a:solidFill>
              </a:rPr>
              <a:t>can change</a:t>
            </a:r>
          </a:p>
          <a:p>
            <a:pPr lvl="1"/>
            <a:r>
              <a:rPr lang="en-US" dirty="0" smtClean="0">
                <a:solidFill>
                  <a:srgbClr val="FFFF00"/>
                </a:solidFill>
              </a:rPr>
              <a:t>Method Overriding:    </a:t>
            </a:r>
            <a:r>
              <a:rPr lang="en-US" dirty="0" smtClean="0">
                <a:solidFill>
                  <a:srgbClr val="00B0F0"/>
                </a:solidFill>
              </a:rPr>
              <a:t>can change but must not make more 			        restrictive</a:t>
            </a:r>
            <a:endParaRPr lang="en-IN" dirty="0" smtClean="0">
              <a:solidFill>
                <a:srgbClr val="00B0F0"/>
              </a:solidFill>
            </a:endParaRPr>
          </a:p>
          <a:p>
            <a:r>
              <a:rPr lang="en-US" b="1" dirty="0" smtClean="0">
                <a:solidFill>
                  <a:schemeClr val="bg1"/>
                </a:solidFill>
              </a:rPr>
              <a:t>Return Type</a:t>
            </a:r>
          </a:p>
          <a:p>
            <a:pPr lvl="1"/>
            <a:r>
              <a:rPr lang="en-US" dirty="0" smtClean="0">
                <a:solidFill>
                  <a:srgbClr val="FFFF00"/>
                </a:solidFill>
              </a:rPr>
              <a:t>Method Overloading: </a:t>
            </a:r>
            <a:r>
              <a:rPr lang="en-US" dirty="0" smtClean="0">
                <a:solidFill>
                  <a:srgbClr val="00B0F0"/>
                </a:solidFill>
              </a:rPr>
              <a:t>can change</a:t>
            </a:r>
          </a:p>
          <a:p>
            <a:pPr lvl="1"/>
            <a:r>
              <a:rPr lang="en-US" dirty="0" smtClean="0">
                <a:solidFill>
                  <a:srgbClr val="FFFF00"/>
                </a:solidFill>
              </a:rPr>
              <a:t>Method Overriding:    </a:t>
            </a:r>
            <a:r>
              <a:rPr lang="en-US" dirty="0" smtClean="0">
                <a:solidFill>
                  <a:srgbClr val="00B0F0"/>
                </a:solidFill>
              </a:rPr>
              <a:t>can’t change except for 					        covariant types</a:t>
            </a:r>
            <a:endParaRPr lang="en-IN" dirty="0" smtClean="0">
              <a:solidFill>
                <a:srgbClr val="00B0F0"/>
              </a:solidFill>
            </a:endParaRPr>
          </a:p>
          <a:p>
            <a:r>
              <a:rPr lang="en-US" b="1" dirty="0" smtClean="0">
                <a:solidFill>
                  <a:schemeClr val="bg1"/>
                </a:solidFill>
              </a:rPr>
              <a:t>Exceptions</a:t>
            </a:r>
          </a:p>
          <a:p>
            <a:pPr lvl="1"/>
            <a:r>
              <a:rPr lang="en-US" dirty="0" smtClean="0">
                <a:solidFill>
                  <a:srgbClr val="FFFF00"/>
                </a:solidFill>
              </a:rPr>
              <a:t>Method Overloading: </a:t>
            </a:r>
            <a:r>
              <a:rPr lang="en-US" dirty="0" smtClean="0">
                <a:solidFill>
                  <a:srgbClr val="00B0F0"/>
                </a:solidFill>
              </a:rPr>
              <a:t>can change</a:t>
            </a:r>
          </a:p>
          <a:p>
            <a:pPr lvl="1"/>
            <a:r>
              <a:rPr lang="en-US" dirty="0" smtClean="0">
                <a:solidFill>
                  <a:srgbClr val="FFFF00"/>
                </a:solidFill>
              </a:rPr>
              <a:t>Method Overriding:    </a:t>
            </a:r>
            <a:r>
              <a:rPr lang="en-US" dirty="0" smtClean="0">
                <a:solidFill>
                  <a:srgbClr val="00B0F0"/>
                </a:solidFill>
              </a:rPr>
              <a:t>can reduce or even eliminate , but 			                      cannot  throw new or broader 				        checked exception</a:t>
            </a:r>
            <a:endParaRPr lang="en-IN" dirty="0">
              <a:solidFill>
                <a:srgbClr val="00B0F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blinds(horizontal)">
                                      <p:cBhvr>
                                        <p:cTn id="38" dur="500"/>
                                        <p:tgtEl>
                                          <p:spTgt spid="5">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blinds(horizontal)">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solidFill>
                  <a:schemeClr val="bg1"/>
                </a:solidFill>
              </a:rPr>
              <a:t>Method Overriding V/s Method Overloading</a:t>
            </a:r>
            <a:endParaRPr lang="en-IN" sz="3400" b="1" dirty="0">
              <a:solidFill>
                <a:schemeClr val="bg1"/>
              </a:solidFill>
            </a:endParaRPr>
          </a:p>
        </p:txBody>
      </p:sp>
      <p:sp>
        <p:nvSpPr>
          <p:cNvPr id="5" name="Content Placeholder 4"/>
          <p:cNvSpPr>
            <a:spLocks noGrp="1"/>
          </p:cNvSpPr>
          <p:nvPr>
            <p:ph idx="1"/>
          </p:nvPr>
        </p:nvSpPr>
        <p:spPr/>
        <p:txBody>
          <a:bodyPr>
            <a:normAutofit fontScale="85000" lnSpcReduction="20000"/>
          </a:bodyPr>
          <a:lstStyle/>
          <a:p>
            <a:r>
              <a:rPr lang="en-US" b="1" dirty="0" smtClean="0">
                <a:solidFill>
                  <a:schemeClr val="bg1"/>
                </a:solidFill>
              </a:rPr>
              <a:t>Arguments</a:t>
            </a:r>
          </a:p>
          <a:p>
            <a:pPr lvl="1"/>
            <a:r>
              <a:rPr lang="en-US" dirty="0" smtClean="0">
                <a:solidFill>
                  <a:srgbClr val="FFFF00"/>
                </a:solidFill>
              </a:rPr>
              <a:t>Method Overloading: </a:t>
            </a:r>
            <a:r>
              <a:rPr lang="en-US" dirty="0" smtClean="0">
                <a:solidFill>
                  <a:srgbClr val="00B0F0"/>
                </a:solidFill>
              </a:rPr>
              <a:t>must change</a:t>
            </a:r>
          </a:p>
          <a:p>
            <a:pPr lvl="1"/>
            <a:r>
              <a:rPr lang="en-US" dirty="0" smtClean="0">
                <a:solidFill>
                  <a:srgbClr val="FFFF00"/>
                </a:solidFill>
              </a:rPr>
              <a:t>Method Overriding:    </a:t>
            </a:r>
            <a:r>
              <a:rPr lang="en-US" dirty="0" smtClean="0">
                <a:solidFill>
                  <a:srgbClr val="00B0F0"/>
                </a:solidFill>
              </a:rPr>
              <a:t>must not change</a:t>
            </a:r>
            <a:endParaRPr lang="en-IN" dirty="0" smtClean="0">
              <a:solidFill>
                <a:srgbClr val="00B0F0"/>
              </a:solidFill>
            </a:endParaRPr>
          </a:p>
          <a:p>
            <a:r>
              <a:rPr lang="en-US" b="1" dirty="0" smtClean="0">
                <a:solidFill>
                  <a:schemeClr val="bg1"/>
                </a:solidFill>
              </a:rPr>
              <a:t>Invocation</a:t>
            </a:r>
          </a:p>
          <a:p>
            <a:pPr lvl="1"/>
            <a:r>
              <a:rPr lang="en-US" dirty="0" smtClean="0">
                <a:solidFill>
                  <a:srgbClr val="FFFF00"/>
                </a:solidFill>
              </a:rPr>
              <a:t>Method Overloading: </a:t>
            </a:r>
            <a:r>
              <a:rPr lang="en-US" dirty="0" smtClean="0">
                <a:solidFill>
                  <a:srgbClr val="00B0F0"/>
                </a:solidFill>
              </a:rPr>
              <a:t>reference type determines which                 			          overloaded version should run based 		                        upon argument types. The actual 			           method that’s invoked is still    				           selected at run time but at compile 		                        time the compiler will already know  			the signature of the method to be invoked</a:t>
            </a:r>
          </a:p>
          <a:p>
            <a:pPr lvl="1"/>
            <a:r>
              <a:rPr lang="en-US" dirty="0" smtClean="0">
                <a:solidFill>
                  <a:srgbClr val="FFFF00"/>
                </a:solidFill>
              </a:rPr>
              <a:t>Method Overriding: </a:t>
            </a:r>
            <a:r>
              <a:rPr lang="en-US" dirty="0" smtClean="0">
                <a:solidFill>
                  <a:srgbClr val="00B0F0"/>
                </a:solidFill>
              </a:rPr>
              <a:t>Object type determines which method 			        is selected and  happens at run time</a:t>
            </a:r>
            <a:endParaRPr lang="en-IN" dirty="0" smtClean="0">
              <a:solidFill>
                <a:srgbClr val="00B0F0"/>
              </a:solidFill>
            </a:endParaRPr>
          </a:p>
          <a:p>
            <a:endParaRPr lang="en-IN" dirty="0">
              <a:solidFill>
                <a:srgbClr val="00B0F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Return Type Declarations</a:t>
            </a:r>
            <a:endParaRPr lang="en-IN" b="1" dirty="0">
              <a:solidFill>
                <a:schemeClr val="bg1"/>
              </a:solidFill>
            </a:endParaRPr>
          </a:p>
        </p:txBody>
      </p:sp>
      <p:sp>
        <p:nvSpPr>
          <p:cNvPr id="6" name="Content Placeholder 5"/>
          <p:cNvSpPr>
            <a:spLocks noGrp="1"/>
          </p:cNvSpPr>
          <p:nvPr>
            <p:ph idx="1"/>
          </p:nvPr>
        </p:nvSpPr>
        <p:spPr/>
        <p:txBody>
          <a:bodyPr/>
          <a:lstStyle/>
          <a:p>
            <a:r>
              <a:rPr lang="en-IN" sz="2800" dirty="0" smtClean="0">
                <a:solidFill>
                  <a:schemeClr val="bg1"/>
                </a:solidFill>
              </a:rPr>
              <a:t>Java has certain rules on what we’re allowed to declare as a return type, which depends primarily on whether we are </a:t>
            </a:r>
          </a:p>
          <a:p>
            <a:pPr lvl="1"/>
            <a:endParaRPr lang="en-IN" dirty="0" smtClean="0"/>
          </a:p>
          <a:p>
            <a:pPr lvl="1"/>
            <a:r>
              <a:rPr lang="en-IN" dirty="0" smtClean="0">
                <a:solidFill>
                  <a:srgbClr val="FFFF00"/>
                </a:solidFill>
              </a:rPr>
              <a:t>overriding</a:t>
            </a:r>
            <a:r>
              <a:rPr lang="en-IN" dirty="0" smtClean="0">
                <a:solidFill>
                  <a:srgbClr val="FF0000"/>
                </a:solidFill>
              </a:rPr>
              <a:t> </a:t>
            </a:r>
          </a:p>
          <a:p>
            <a:pPr lvl="1"/>
            <a:r>
              <a:rPr lang="en-IN" dirty="0" smtClean="0">
                <a:solidFill>
                  <a:srgbClr val="FFFF00"/>
                </a:solidFill>
              </a:rPr>
              <a:t>overloading</a:t>
            </a:r>
            <a:r>
              <a:rPr lang="en-IN" dirty="0" smtClean="0">
                <a:solidFill>
                  <a:schemeClr val="bg1"/>
                </a:solidFill>
              </a:rPr>
              <a:t>, or </a:t>
            </a:r>
          </a:p>
          <a:p>
            <a:pPr lvl="1"/>
            <a:r>
              <a:rPr lang="en-IN" dirty="0" smtClean="0">
                <a:solidFill>
                  <a:srgbClr val="FFFF00"/>
                </a:solidFill>
              </a:rPr>
              <a:t>declaring a new method.</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Return Types on Overloaded Methods</a:t>
            </a:r>
            <a:endParaRPr lang="en-IN" b="1" dirty="0">
              <a:solidFill>
                <a:schemeClr val="bg1"/>
              </a:solidFill>
            </a:endParaRPr>
          </a:p>
        </p:txBody>
      </p:sp>
      <p:sp>
        <p:nvSpPr>
          <p:cNvPr id="6" name="Content Placeholder 5"/>
          <p:cNvSpPr>
            <a:spLocks noGrp="1"/>
          </p:cNvSpPr>
          <p:nvPr>
            <p:ph idx="1"/>
          </p:nvPr>
        </p:nvSpPr>
        <p:spPr/>
        <p:txBody>
          <a:bodyPr>
            <a:normAutofit fontScale="85000" lnSpcReduction="20000"/>
          </a:bodyPr>
          <a:lstStyle/>
          <a:p>
            <a:r>
              <a:rPr lang="en-IN" dirty="0" smtClean="0">
                <a:solidFill>
                  <a:srgbClr val="FFFF00"/>
                </a:solidFill>
              </a:rPr>
              <a:t>Method overloading </a:t>
            </a:r>
            <a:r>
              <a:rPr lang="en-IN" dirty="0" smtClean="0">
                <a:solidFill>
                  <a:schemeClr val="bg1"/>
                </a:solidFill>
              </a:rPr>
              <a:t>is not much more than name reuse. </a:t>
            </a:r>
          </a:p>
          <a:p>
            <a:endParaRPr lang="en-IN" dirty="0" smtClean="0">
              <a:solidFill>
                <a:schemeClr val="bg1"/>
              </a:solidFill>
            </a:endParaRPr>
          </a:p>
          <a:p>
            <a:endParaRPr lang="en-IN" dirty="0" smtClean="0">
              <a:solidFill>
                <a:schemeClr val="bg1"/>
              </a:solidFill>
            </a:endParaRPr>
          </a:p>
          <a:p>
            <a:r>
              <a:rPr lang="en-IN" dirty="0" smtClean="0">
                <a:solidFill>
                  <a:schemeClr val="bg1"/>
                </a:solidFill>
              </a:rPr>
              <a:t>The</a:t>
            </a:r>
            <a:r>
              <a:rPr lang="en-IN" dirty="0" smtClean="0"/>
              <a:t> </a:t>
            </a:r>
            <a:r>
              <a:rPr lang="en-IN" dirty="0" smtClean="0">
                <a:solidFill>
                  <a:srgbClr val="FFFF00"/>
                </a:solidFill>
              </a:rPr>
              <a:t>overloaded</a:t>
            </a:r>
            <a:r>
              <a:rPr lang="en-IN" dirty="0" smtClean="0">
                <a:solidFill>
                  <a:srgbClr val="0070C0"/>
                </a:solidFill>
              </a:rPr>
              <a:t> </a:t>
            </a:r>
            <a:r>
              <a:rPr lang="en-IN" dirty="0" smtClean="0">
                <a:solidFill>
                  <a:schemeClr val="bg1"/>
                </a:solidFill>
              </a:rPr>
              <a:t>method is a completely different method from any other method of the same name. </a:t>
            </a:r>
          </a:p>
          <a:p>
            <a:endParaRPr lang="en-IN" dirty="0" smtClean="0">
              <a:solidFill>
                <a:schemeClr val="bg1"/>
              </a:solidFill>
            </a:endParaRPr>
          </a:p>
          <a:p>
            <a:endParaRPr lang="en-IN" dirty="0" smtClean="0">
              <a:solidFill>
                <a:schemeClr val="bg1"/>
              </a:solidFill>
            </a:endParaRPr>
          </a:p>
          <a:p>
            <a:r>
              <a:rPr lang="en-IN" dirty="0" smtClean="0">
                <a:solidFill>
                  <a:schemeClr val="bg1"/>
                </a:solidFill>
              </a:rPr>
              <a:t>So if we inherit a method but </a:t>
            </a:r>
            <a:r>
              <a:rPr lang="en-IN" dirty="0" smtClean="0">
                <a:solidFill>
                  <a:srgbClr val="FFFF00"/>
                </a:solidFill>
              </a:rPr>
              <a:t>overload</a:t>
            </a:r>
            <a:r>
              <a:rPr lang="en-IN" dirty="0" smtClean="0"/>
              <a:t> </a:t>
            </a:r>
            <a:r>
              <a:rPr lang="en-IN" dirty="0" smtClean="0">
                <a:solidFill>
                  <a:schemeClr val="bg1"/>
                </a:solidFill>
              </a:rPr>
              <a:t>it in a subclass, we’re not subject to the restrictions of </a:t>
            </a:r>
            <a:r>
              <a:rPr lang="en-IN" dirty="0" smtClean="0">
                <a:solidFill>
                  <a:srgbClr val="FFFF00"/>
                </a:solidFill>
              </a:rPr>
              <a:t>overriding</a:t>
            </a:r>
            <a:r>
              <a:rPr lang="en-IN" dirty="0" smtClean="0">
                <a:solidFill>
                  <a:schemeClr val="bg1"/>
                </a:solidFill>
              </a:rPr>
              <a:t>, which means </a:t>
            </a:r>
            <a:r>
              <a:rPr lang="en-IN" dirty="0" smtClean="0">
                <a:solidFill>
                  <a:srgbClr val="00B0F0"/>
                </a:solidFill>
              </a:rPr>
              <a:t>we can declare any return type we like</a:t>
            </a:r>
            <a:r>
              <a:rPr lang="en-IN" dirty="0" smtClean="0">
                <a:solidFill>
                  <a:schemeClr val="bg1"/>
                </a:solidFill>
              </a:rPr>
              <a:t>. </a:t>
            </a:r>
          </a:p>
          <a:p>
            <a:endParaRPr lang="en-IN" dirty="0" smtClean="0"/>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Return Types on Overloaded Methods</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IN" sz="2800" dirty="0" smtClean="0">
                <a:solidFill>
                  <a:schemeClr val="bg1"/>
                </a:solidFill>
              </a:rPr>
              <a:t>What we can’t do is </a:t>
            </a:r>
            <a:r>
              <a:rPr lang="en-IN" sz="2800" dirty="0" smtClean="0">
                <a:solidFill>
                  <a:schemeClr val="accent6">
                    <a:lumMod val="60000"/>
                    <a:lumOff val="40000"/>
                  </a:schemeClr>
                </a:solidFill>
              </a:rPr>
              <a:t>change </a:t>
            </a:r>
            <a:r>
              <a:rPr lang="en-IN" sz="2800" i="1" dirty="0" smtClean="0">
                <a:solidFill>
                  <a:schemeClr val="accent6">
                    <a:lumMod val="60000"/>
                    <a:lumOff val="40000"/>
                  </a:schemeClr>
                </a:solidFill>
              </a:rPr>
              <a:t>only</a:t>
            </a:r>
            <a:r>
              <a:rPr lang="en-IN" sz="2800" dirty="0" smtClean="0">
                <a:solidFill>
                  <a:schemeClr val="accent6">
                    <a:lumMod val="60000"/>
                    <a:lumOff val="40000"/>
                  </a:schemeClr>
                </a:solidFill>
              </a:rPr>
              <a:t> the return type</a:t>
            </a:r>
            <a:r>
              <a:rPr lang="en-IN" sz="2800" dirty="0" smtClean="0"/>
              <a:t>. </a:t>
            </a:r>
          </a:p>
          <a:p>
            <a:endParaRPr lang="en-IN" sz="2800" dirty="0" smtClean="0"/>
          </a:p>
          <a:p>
            <a:endParaRPr lang="en-IN" sz="2800" dirty="0" smtClean="0"/>
          </a:p>
          <a:p>
            <a:endParaRPr lang="en-IN" sz="2800" dirty="0" smtClean="0"/>
          </a:p>
          <a:p>
            <a:r>
              <a:rPr lang="en-IN" sz="2800" dirty="0" smtClean="0">
                <a:solidFill>
                  <a:schemeClr val="bg1"/>
                </a:solidFill>
              </a:rPr>
              <a:t>To</a:t>
            </a:r>
            <a:r>
              <a:rPr lang="en-IN" sz="2800" dirty="0" smtClean="0"/>
              <a:t> </a:t>
            </a:r>
            <a:r>
              <a:rPr lang="en-IN" sz="2800" dirty="0" smtClean="0">
                <a:solidFill>
                  <a:srgbClr val="FFFF00"/>
                </a:solidFill>
              </a:rPr>
              <a:t>overload</a:t>
            </a:r>
            <a:r>
              <a:rPr lang="en-IN" sz="2800" dirty="0" smtClean="0"/>
              <a:t> </a:t>
            </a:r>
            <a:r>
              <a:rPr lang="en-IN" sz="2800" dirty="0" smtClean="0">
                <a:solidFill>
                  <a:schemeClr val="bg1"/>
                </a:solidFill>
              </a:rPr>
              <a:t>a method, remember, we must change the argument list. The following code shows an overloaded method:</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Return Types on Overloaded Methods</a:t>
            </a:r>
            <a:endParaRPr lang="en-IN" b="1" dirty="0">
              <a:solidFill>
                <a:schemeClr val="bg1"/>
              </a:solidFill>
            </a:endParaRPr>
          </a:p>
        </p:txBody>
      </p:sp>
      <p:pic>
        <p:nvPicPr>
          <p:cNvPr id="4" name="Content Placeholder 3" descr="getfile (85).jpg"/>
          <p:cNvPicPr>
            <a:picLocks noGrp="1" noChangeAspect="1"/>
          </p:cNvPicPr>
          <p:nvPr>
            <p:ph idx="1"/>
          </p:nvPr>
        </p:nvPicPr>
        <p:blipFill>
          <a:blip r:embed="rId2"/>
          <a:stretch>
            <a:fillRect/>
          </a:stretch>
        </p:blipFill>
        <p:spPr>
          <a:xfrm>
            <a:off x="1000100" y="1857365"/>
            <a:ext cx="6929486" cy="4073492"/>
          </a:xfrm>
        </p:spPr>
      </p:pic>
      <p:sp>
        <p:nvSpPr>
          <p:cNvPr id="5" name="Rectangular Callout 4"/>
          <p:cNvSpPr/>
          <p:nvPr/>
        </p:nvSpPr>
        <p:spPr>
          <a:xfrm>
            <a:off x="5072066" y="1214422"/>
            <a:ext cx="4071934" cy="1857388"/>
          </a:xfrm>
          <a:prstGeom prst="wedgeRectCallout">
            <a:avLst>
              <a:gd name="adj1" fmla="val -119569"/>
              <a:gd name="adj2" fmla="val 1039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The </a:t>
            </a:r>
            <a:r>
              <a:rPr lang="en-IN" b="1" dirty="0" smtClean="0">
                <a:solidFill>
                  <a:srgbClr val="FFFF00"/>
                </a:solidFill>
              </a:rPr>
              <a:t>Bar</a:t>
            </a:r>
            <a:r>
              <a:rPr lang="en-IN" b="1" dirty="0" smtClean="0"/>
              <a:t> version of the method uses a different return type. That’s perfectly fine. As long as we’ve changed the argument list, we’re overloading the method, so the return type doesn’t have to match that of the </a:t>
            </a:r>
            <a:r>
              <a:rPr lang="en-IN" b="1" dirty="0" err="1" smtClean="0"/>
              <a:t>superclass</a:t>
            </a:r>
            <a:r>
              <a:rPr lang="en-IN" b="1" dirty="0" smtClean="0"/>
              <a:t> version. </a:t>
            </a:r>
            <a:endParaRPr lang="en-IN" b="1" dirty="0"/>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What About This Code ?</a:t>
            </a:r>
            <a:endParaRPr lang="en-IN" b="1" dirty="0">
              <a:solidFill>
                <a:schemeClr val="bg1"/>
              </a:solidFill>
            </a:endParaRPr>
          </a:p>
        </p:txBody>
      </p:sp>
      <p:pic>
        <p:nvPicPr>
          <p:cNvPr id="4" name="Content Placeholder 3" descr="getfile (85).jpg"/>
          <p:cNvPicPr>
            <a:picLocks noGrp="1" noChangeAspect="1"/>
          </p:cNvPicPr>
          <p:nvPr>
            <p:ph idx="1"/>
          </p:nvPr>
        </p:nvPicPr>
        <p:blipFill>
          <a:blip r:embed="rId2"/>
          <a:stretch>
            <a:fillRect/>
          </a:stretch>
        </p:blipFill>
        <p:spPr>
          <a:xfrm>
            <a:off x="494081" y="1785926"/>
            <a:ext cx="7435505" cy="4500593"/>
          </a:xfrm>
        </p:spPr>
      </p:pic>
      <p:sp>
        <p:nvSpPr>
          <p:cNvPr id="5" name="Rectangular Callout 4"/>
          <p:cNvSpPr/>
          <p:nvPr/>
        </p:nvSpPr>
        <p:spPr>
          <a:xfrm>
            <a:off x="2428860" y="4071942"/>
            <a:ext cx="5500726" cy="1285884"/>
          </a:xfrm>
          <a:prstGeom prst="wedgeRectCallout">
            <a:avLst>
              <a:gd name="adj1" fmla="val -50110"/>
              <a:gd name="adj2" fmla="val 34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FF00"/>
                </a:solidFill>
              </a:rPr>
              <a:t>Not Legal! Cannot change only the return type!. </a:t>
            </a:r>
            <a:endParaRPr lang="en-IN" b="1" dirty="0">
              <a:solidFill>
                <a:srgbClr val="FFFF0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Return Types On Overridden Methods</a:t>
            </a:r>
            <a:endParaRPr lang="en-IN" b="1" dirty="0">
              <a:solidFill>
                <a:schemeClr val="bg1"/>
              </a:solidFill>
            </a:endParaRPr>
          </a:p>
        </p:txBody>
      </p:sp>
      <p:sp>
        <p:nvSpPr>
          <p:cNvPr id="6" name="Content Placeholder 5"/>
          <p:cNvSpPr>
            <a:spLocks noGrp="1"/>
          </p:cNvSpPr>
          <p:nvPr>
            <p:ph idx="1"/>
          </p:nvPr>
        </p:nvSpPr>
        <p:spPr/>
        <p:txBody>
          <a:bodyPr>
            <a:normAutofit fontScale="70000" lnSpcReduction="20000"/>
          </a:bodyPr>
          <a:lstStyle/>
          <a:p>
            <a:r>
              <a:rPr lang="en-IN" dirty="0" smtClean="0">
                <a:solidFill>
                  <a:schemeClr val="bg1"/>
                </a:solidFill>
              </a:rPr>
              <a:t>When a subclass wants to change the method implementation of an inherited method (</a:t>
            </a:r>
            <a:r>
              <a:rPr lang="en-IN" dirty="0" smtClean="0">
                <a:solidFill>
                  <a:srgbClr val="FFFF00"/>
                </a:solidFill>
              </a:rPr>
              <a:t>an override</a:t>
            </a:r>
            <a:r>
              <a:rPr lang="en-IN" dirty="0" smtClean="0">
                <a:solidFill>
                  <a:schemeClr val="bg1"/>
                </a:solidFill>
              </a:rPr>
              <a:t>), the subclass must define a method that matches the inherited version exactly.</a:t>
            </a:r>
          </a:p>
          <a:p>
            <a:endParaRPr lang="en-US" dirty="0" smtClean="0">
              <a:solidFill>
                <a:schemeClr val="bg1"/>
              </a:solidFill>
            </a:endParaRPr>
          </a:p>
          <a:p>
            <a:r>
              <a:rPr lang="en-US" dirty="0" smtClean="0">
                <a:solidFill>
                  <a:schemeClr val="bg1"/>
                </a:solidFill>
              </a:rPr>
              <a:t>However from</a:t>
            </a:r>
            <a:r>
              <a:rPr lang="en-US" dirty="0" smtClean="0"/>
              <a:t> </a:t>
            </a:r>
            <a:r>
              <a:rPr lang="en-US" dirty="0" smtClean="0">
                <a:solidFill>
                  <a:srgbClr val="FFFF00"/>
                </a:solidFill>
              </a:rPr>
              <a:t>Java 5</a:t>
            </a:r>
            <a:r>
              <a:rPr lang="en-US" dirty="0" smtClean="0"/>
              <a:t> </a:t>
            </a:r>
            <a:r>
              <a:rPr lang="en-US" dirty="0" smtClean="0">
                <a:solidFill>
                  <a:schemeClr val="bg1"/>
                </a:solidFill>
              </a:rPr>
              <a:t>onwards , java has relaxed the rules regarding</a:t>
            </a:r>
            <a:r>
              <a:rPr lang="en-US" dirty="0" smtClean="0"/>
              <a:t> </a:t>
            </a:r>
            <a:r>
              <a:rPr lang="en-US" dirty="0" smtClean="0">
                <a:solidFill>
                  <a:srgbClr val="FFFF00"/>
                </a:solidFill>
              </a:rPr>
              <a:t>return types </a:t>
            </a:r>
            <a:r>
              <a:rPr lang="en-US" dirty="0" smtClean="0">
                <a:solidFill>
                  <a:schemeClr val="bg1"/>
                </a:solidFill>
              </a:rPr>
              <a:t>of overridden methods.</a:t>
            </a:r>
          </a:p>
          <a:p>
            <a:endParaRPr lang="en-US" dirty="0" smtClean="0">
              <a:solidFill>
                <a:schemeClr val="bg1"/>
              </a:solidFill>
            </a:endParaRPr>
          </a:p>
          <a:p>
            <a:r>
              <a:rPr lang="en-US" dirty="0" smtClean="0">
                <a:solidFill>
                  <a:schemeClr val="bg1"/>
                </a:solidFill>
              </a:rPr>
              <a:t>The rule is that</a:t>
            </a:r>
            <a:r>
              <a:rPr lang="en-US" dirty="0" smtClean="0"/>
              <a:t> </a:t>
            </a:r>
            <a:r>
              <a:rPr lang="en-IN" dirty="0" smtClean="0">
                <a:solidFill>
                  <a:schemeClr val="accent6">
                    <a:lumMod val="60000"/>
                    <a:lumOff val="40000"/>
                  </a:schemeClr>
                </a:solidFill>
              </a:rPr>
              <a:t>we’re allowed to change the return type in the overriding method as long as the new return type is a </a:t>
            </a:r>
            <a:r>
              <a:rPr lang="en-IN" i="1" dirty="0" smtClean="0">
                <a:solidFill>
                  <a:srgbClr val="FFFF00"/>
                </a:solidFill>
              </a:rPr>
              <a:t>subtype</a:t>
            </a:r>
            <a:r>
              <a:rPr lang="en-IN" dirty="0" smtClean="0">
                <a:solidFill>
                  <a:srgbClr val="FFFF00"/>
                </a:solidFill>
              </a:rPr>
              <a:t> </a:t>
            </a:r>
            <a:r>
              <a:rPr lang="en-IN" dirty="0" smtClean="0">
                <a:solidFill>
                  <a:schemeClr val="accent6">
                    <a:lumMod val="60000"/>
                    <a:lumOff val="40000"/>
                  </a:schemeClr>
                </a:solidFill>
              </a:rPr>
              <a:t>of the declared return type of the overridden (</a:t>
            </a:r>
            <a:r>
              <a:rPr lang="en-IN" dirty="0" err="1" smtClean="0">
                <a:solidFill>
                  <a:srgbClr val="FFFF00"/>
                </a:solidFill>
              </a:rPr>
              <a:t>superclass</a:t>
            </a:r>
            <a:r>
              <a:rPr lang="en-IN" dirty="0" smtClean="0">
                <a:solidFill>
                  <a:schemeClr val="accent6">
                    <a:lumMod val="60000"/>
                    <a:lumOff val="40000"/>
                  </a:schemeClr>
                </a:solidFill>
              </a:rPr>
              <a:t>) method</a:t>
            </a:r>
            <a:r>
              <a:rPr lang="en-IN" dirty="0" smtClean="0">
                <a:solidFill>
                  <a:schemeClr val="bg1"/>
                </a:solidFill>
              </a:rPr>
              <a:t>.</a:t>
            </a:r>
            <a:r>
              <a:rPr lang="en-IN" dirty="0" smtClean="0"/>
              <a:t> </a:t>
            </a:r>
          </a:p>
          <a:p>
            <a:endParaRPr lang="en-IN" dirty="0" smtClean="0">
              <a:solidFill>
                <a:schemeClr val="bg1"/>
              </a:solidFill>
            </a:endParaRPr>
          </a:p>
          <a:p>
            <a:r>
              <a:rPr lang="en-IN" dirty="0" smtClean="0">
                <a:solidFill>
                  <a:schemeClr val="bg1"/>
                </a:solidFill>
              </a:rPr>
              <a:t>This is called </a:t>
            </a:r>
            <a:r>
              <a:rPr lang="en-IN" dirty="0" smtClean="0">
                <a:solidFill>
                  <a:srgbClr val="FFFF00"/>
                </a:solidFill>
              </a:rPr>
              <a:t>“covariant return type”.</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Popular Interview Question</a:t>
            </a:r>
            <a:endParaRPr lang="en-IN" sz="3600" b="1" dirty="0">
              <a:solidFill>
                <a:schemeClr val="bg1"/>
              </a:solidFill>
            </a:endParaRPr>
          </a:p>
        </p:txBody>
      </p:sp>
      <p:sp>
        <p:nvSpPr>
          <p:cNvPr id="3" name="Content Placeholder 2"/>
          <p:cNvSpPr>
            <a:spLocks noGrp="1"/>
          </p:cNvSpPr>
          <p:nvPr>
            <p:ph sz="quarter" idx="1"/>
          </p:nvPr>
        </p:nvSpPr>
        <p:spPr>
          <a:xfrm>
            <a:off x="457200" y="1600200"/>
            <a:ext cx="8401080" cy="4525963"/>
          </a:xfrm>
        </p:spPr>
        <p:txBody>
          <a:bodyPr>
            <a:normAutofit/>
          </a:bodyPr>
          <a:lstStyle/>
          <a:p>
            <a:pPr marL="457200" indent="-457200">
              <a:buNone/>
            </a:pPr>
            <a:r>
              <a:rPr lang="en-US" sz="2800" dirty="0" smtClean="0">
                <a:solidFill>
                  <a:schemeClr val="bg1"/>
                </a:solidFill>
              </a:rPr>
              <a:t>Qn. In </a:t>
            </a:r>
            <a:r>
              <a:rPr lang="en-US" sz="2800" b="1" dirty="0" smtClean="0">
                <a:solidFill>
                  <a:srgbClr val="FFFF00"/>
                </a:solidFill>
              </a:rPr>
              <a:t>how many ways </a:t>
            </a:r>
            <a:r>
              <a:rPr lang="en-US" sz="2800" dirty="0" smtClean="0">
                <a:solidFill>
                  <a:schemeClr val="bg1"/>
                </a:solidFill>
              </a:rPr>
              <a:t>can you create </a:t>
            </a:r>
            <a:r>
              <a:rPr lang="en-US" sz="2800" b="1" dirty="0" smtClean="0">
                <a:solidFill>
                  <a:srgbClr val="FFFF00"/>
                </a:solidFill>
              </a:rPr>
              <a:t>object</a:t>
            </a:r>
            <a:r>
              <a:rPr lang="en-US" sz="2800" dirty="0" smtClean="0">
                <a:solidFill>
                  <a:schemeClr val="bg1"/>
                </a:solidFill>
              </a:rPr>
              <a:t> of a class ?</a:t>
            </a:r>
          </a:p>
          <a:p>
            <a:pPr marL="457200" indent="-457200">
              <a:buNone/>
            </a:pPr>
            <a:endParaRPr lang="en-US" sz="2800" dirty="0" smtClean="0">
              <a:solidFill>
                <a:schemeClr val="bg1"/>
              </a:solidFill>
            </a:endParaRPr>
          </a:p>
          <a:p>
            <a:pPr marL="457200" indent="-457200">
              <a:buNone/>
            </a:pPr>
            <a:r>
              <a:rPr lang="en-US" sz="2800" dirty="0" err="1" smtClean="0">
                <a:solidFill>
                  <a:schemeClr val="bg1"/>
                </a:solidFill>
              </a:rPr>
              <a:t>Ans</a:t>
            </a:r>
            <a:r>
              <a:rPr lang="en-US" sz="2800" dirty="0" smtClean="0">
                <a:solidFill>
                  <a:schemeClr val="bg1"/>
                </a:solidFill>
              </a:rPr>
              <a:t>: In 5 ways:</a:t>
            </a:r>
          </a:p>
          <a:p>
            <a:pPr marL="514350" indent="-514350">
              <a:buAutoNum type="arabicPeriod"/>
            </a:pPr>
            <a:r>
              <a:rPr lang="en-US" sz="2800" dirty="0" smtClean="0">
                <a:solidFill>
                  <a:schemeClr val="bg1"/>
                </a:solidFill>
              </a:rPr>
              <a:t>Using new keyword</a:t>
            </a:r>
          </a:p>
          <a:p>
            <a:pPr marL="514350" indent="-514350">
              <a:buAutoNum type="arabicPeriod"/>
            </a:pPr>
            <a:r>
              <a:rPr lang="en-US" sz="2800" dirty="0" smtClean="0">
                <a:solidFill>
                  <a:schemeClr val="bg1"/>
                </a:solidFill>
              </a:rPr>
              <a:t>Using </a:t>
            </a:r>
            <a:r>
              <a:rPr lang="en-US" sz="2800" dirty="0" err="1" smtClean="0">
                <a:solidFill>
                  <a:schemeClr val="bg1"/>
                </a:solidFill>
              </a:rPr>
              <a:t>newInstance</a:t>
            </a:r>
            <a:r>
              <a:rPr lang="en-US" sz="2800" dirty="0" smtClean="0">
                <a:solidFill>
                  <a:schemeClr val="bg1"/>
                </a:solidFill>
              </a:rPr>
              <a:t>() method of class </a:t>
            </a:r>
            <a:r>
              <a:rPr lang="en-US" sz="2800" dirty="0" err="1" smtClean="0">
                <a:solidFill>
                  <a:schemeClr val="bg1"/>
                </a:solidFill>
              </a:rPr>
              <a:t>Class</a:t>
            </a:r>
            <a:endParaRPr lang="en-US" sz="2800" dirty="0" smtClean="0">
              <a:solidFill>
                <a:schemeClr val="bg1"/>
              </a:solidFill>
            </a:endParaRPr>
          </a:p>
          <a:p>
            <a:pPr marL="514350" indent="-514350">
              <a:buAutoNum type="arabicPeriod"/>
            </a:pPr>
            <a:r>
              <a:rPr lang="en-US" sz="2800" dirty="0" smtClean="0">
                <a:solidFill>
                  <a:schemeClr val="bg1"/>
                </a:solidFill>
              </a:rPr>
              <a:t>Using Constructor class</a:t>
            </a:r>
          </a:p>
          <a:p>
            <a:pPr marL="514350" indent="-514350">
              <a:buAutoNum type="arabicPeriod"/>
            </a:pPr>
            <a:r>
              <a:rPr lang="en-US" sz="2800" dirty="0" smtClean="0">
                <a:solidFill>
                  <a:schemeClr val="bg1"/>
                </a:solidFill>
              </a:rPr>
              <a:t>Using clone() method of Object class</a:t>
            </a:r>
          </a:p>
          <a:p>
            <a:pPr marL="514350" indent="-514350">
              <a:buAutoNum type="arabicPeriod"/>
            </a:pPr>
            <a:r>
              <a:rPr lang="en-US" sz="2800" dirty="0" smtClean="0">
                <a:solidFill>
                  <a:schemeClr val="bg1"/>
                </a:solidFill>
              </a:rPr>
              <a:t>Using </a:t>
            </a:r>
            <a:r>
              <a:rPr lang="en-US" sz="2800" dirty="0" err="1" smtClean="0">
                <a:solidFill>
                  <a:schemeClr val="bg1"/>
                </a:solidFill>
              </a:rPr>
              <a:t>Deserialization</a:t>
            </a: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solidFill>
                  <a:schemeClr val="bg1"/>
                </a:solidFill>
              </a:rPr>
              <a:t>CoVariant</a:t>
            </a:r>
            <a:r>
              <a:rPr lang="en-IN" b="1" dirty="0" smtClean="0">
                <a:solidFill>
                  <a:schemeClr val="bg1"/>
                </a:solidFill>
              </a:rPr>
              <a:t> Return Type</a:t>
            </a:r>
            <a:endParaRPr lang="en-IN" b="1" dirty="0">
              <a:solidFill>
                <a:schemeClr val="bg1"/>
              </a:solidFill>
            </a:endParaRPr>
          </a:p>
        </p:txBody>
      </p:sp>
      <p:pic>
        <p:nvPicPr>
          <p:cNvPr id="4" name="Content Placeholder 3" descr="getfile (87).jpg"/>
          <p:cNvPicPr>
            <a:picLocks noGrp="1" noChangeAspect="1"/>
          </p:cNvPicPr>
          <p:nvPr>
            <p:ph idx="1"/>
          </p:nvPr>
        </p:nvPicPr>
        <p:blipFill>
          <a:blip r:embed="rId2"/>
          <a:stretch>
            <a:fillRect/>
          </a:stretch>
        </p:blipFill>
        <p:spPr>
          <a:xfrm>
            <a:off x="488794" y="1643050"/>
            <a:ext cx="8226610" cy="4929222"/>
          </a:xfr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Rules For Returning A Value</a:t>
            </a:r>
            <a:endParaRPr lang="en-IN" b="1" dirty="0">
              <a:solidFill>
                <a:schemeClr val="bg1"/>
              </a:solidFill>
            </a:endParaRPr>
          </a:p>
        </p:txBody>
      </p:sp>
      <p:sp>
        <p:nvSpPr>
          <p:cNvPr id="5" name="Content Placeholder 4"/>
          <p:cNvSpPr>
            <a:spLocks noGrp="1"/>
          </p:cNvSpPr>
          <p:nvPr>
            <p:ph idx="1"/>
          </p:nvPr>
        </p:nvSpPr>
        <p:spPr/>
        <p:txBody>
          <a:bodyPr/>
          <a:lstStyle/>
          <a:p>
            <a:pPr>
              <a:buNone/>
            </a:pPr>
            <a:r>
              <a:rPr lang="en-IN" sz="2800" b="1" dirty="0" smtClean="0">
                <a:solidFill>
                  <a:schemeClr val="bg1"/>
                </a:solidFill>
              </a:rPr>
              <a:t>1.</a:t>
            </a:r>
            <a:r>
              <a:rPr lang="en-IN" sz="2800" dirty="0" smtClean="0">
                <a:solidFill>
                  <a:schemeClr val="bg1"/>
                </a:solidFill>
              </a:rPr>
              <a:t> We can return</a:t>
            </a:r>
            <a:r>
              <a:rPr lang="en-IN" sz="2800" dirty="0" smtClean="0"/>
              <a:t> </a:t>
            </a:r>
            <a:r>
              <a:rPr lang="en-IN" sz="2800" dirty="0" smtClean="0">
                <a:solidFill>
                  <a:srgbClr val="FFFF00"/>
                </a:solidFill>
              </a:rPr>
              <a:t>null </a:t>
            </a:r>
            <a:r>
              <a:rPr lang="en-IN" sz="2800" dirty="0" smtClean="0">
                <a:solidFill>
                  <a:schemeClr val="bg1"/>
                </a:solidFill>
              </a:rPr>
              <a:t>in a method with an </a:t>
            </a:r>
            <a:r>
              <a:rPr lang="en-IN" sz="2800" dirty="0" smtClean="0">
                <a:solidFill>
                  <a:srgbClr val="FFFF00"/>
                </a:solidFill>
              </a:rPr>
              <a:t>object reference</a:t>
            </a:r>
            <a:r>
              <a:rPr lang="en-IN" sz="2800" dirty="0" smtClean="0">
                <a:solidFill>
                  <a:srgbClr val="FF0000"/>
                </a:solidFill>
              </a:rPr>
              <a:t> </a:t>
            </a:r>
            <a:r>
              <a:rPr lang="en-IN" sz="2800" dirty="0" smtClean="0">
                <a:solidFill>
                  <a:schemeClr val="bg1"/>
                </a:solidFill>
              </a:rPr>
              <a:t>return type. </a:t>
            </a:r>
          </a:p>
          <a:p>
            <a:pPr>
              <a:buNone/>
            </a:pPr>
            <a:endParaRPr lang="en-US" dirty="0" smtClean="0"/>
          </a:p>
          <a:p>
            <a:pPr>
              <a:buNone/>
            </a:pPr>
            <a:endParaRPr lang="en-US" dirty="0" smtClean="0"/>
          </a:p>
          <a:p>
            <a:pPr>
              <a:buNone/>
            </a:pPr>
            <a:endParaRPr lang="en-US" dirty="0" smtClean="0"/>
          </a:p>
          <a:p>
            <a:pPr>
              <a:buNone/>
            </a:pPr>
            <a:r>
              <a:rPr lang="en-IN" b="1" dirty="0" smtClean="0">
                <a:solidFill>
                  <a:schemeClr val="bg1"/>
                </a:solidFill>
              </a:rPr>
              <a:t>2</a:t>
            </a:r>
            <a:r>
              <a:rPr lang="en-IN" sz="2800" b="1" dirty="0" smtClean="0">
                <a:solidFill>
                  <a:schemeClr val="bg1"/>
                </a:solidFill>
              </a:rPr>
              <a:t>.</a:t>
            </a:r>
            <a:r>
              <a:rPr lang="en-IN" sz="2800" dirty="0" smtClean="0">
                <a:solidFill>
                  <a:schemeClr val="bg1"/>
                </a:solidFill>
              </a:rPr>
              <a:t> An array is a perfectly </a:t>
            </a:r>
            <a:r>
              <a:rPr lang="en-IN" sz="2800" dirty="0" smtClean="0">
                <a:solidFill>
                  <a:srgbClr val="FFFF00"/>
                </a:solidFill>
              </a:rPr>
              <a:t>legal return type</a:t>
            </a:r>
            <a:r>
              <a:rPr lang="en-IN" sz="2800" dirty="0" smtClean="0">
                <a:solidFill>
                  <a:schemeClr val="bg1"/>
                </a:solidFill>
              </a:rPr>
              <a:t>.</a:t>
            </a:r>
          </a:p>
          <a:p>
            <a:pPr>
              <a:buNone/>
            </a:pPr>
            <a:endParaRPr lang="en-IN" dirty="0">
              <a:solidFill>
                <a:schemeClr val="bg1"/>
              </a:solidFill>
            </a:endParaRPr>
          </a:p>
        </p:txBody>
      </p:sp>
      <p:pic>
        <p:nvPicPr>
          <p:cNvPr id="6" name="Picture 5" descr="getfile (88).jpg"/>
          <p:cNvPicPr>
            <a:picLocks noChangeAspect="1"/>
          </p:cNvPicPr>
          <p:nvPr/>
        </p:nvPicPr>
        <p:blipFill>
          <a:blip r:embed="rId2"/>
          <a:stretch>
            <a:fillRect/>
          </a:stretch>
        </p:blipFill>
        <p:spPr>
          <a:xfrm>
            <a:off x="642910" y="2928934"/>
            <a:ext cx="5072098" cy="714380"/>
          </a:xfrm>
          <a:prstGeom prst="rect">
            <a:avLst/>
          </a:prstGeom>
        </p:spPr>
      </p:pic>
      <p:pic>
        <p:nvPicPr>
          <p:cNvPr id="7" name="Picture 6" descr="getfile (89).jpg"/>
          <p:cNvPicPr>
            <a:picLocks noChangeAspect="1"/>
          </p:cNvPicPr>
          <p:nvPr/>
        </p:nvPicPr>
        <p:blipFill>
          <a:blip r:embed="rId3"/>
          <a:stretch>
            <a:fillRect/>
          </a:stretch>
        </p:blipFill>
        <p:spPr>
          <a:xfrm>
            <a:off x="500034" y="5072074"/>
            <a:ext cx="7182071" cy="1357322"/>
          </a:xfrm>
          <a:prstGeom prst="rect">
            <a:avLst/>
          </a:prstGeo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Rules For Returning A Value</a:t>
            </a:r>
            <a:endParaRPr lang="en-IN" b="1" dirty="0">
              <a:solidFill>
                <a:schemeClr val="bg1"/>
              </a:solidFill>
            </a:endParaRPr>
          </a:p>
        </p:txBody>
      </p:sp>
      <p:sp>
        <p:nvSpPr>
          <p:cNvPr id="5" name="Content Placeholder 4"/>
          <p:cNvSpPr>
            <a:spLocks noGrp="1"/>
          </p:cNvSpPr>
          <p:nvPr>
            <p:ph idx="1"/>
          </p:nvPr>
        </p:nvSpPr>
        <p:spPr/>
        <p:txBody>
          <a:bodyPr/>
          <a:lstStyle/>
          <a:p>
            <a:pPr>
              <a:buNone/>
            </a:pPr>
            <a:r>
              <a:rPr lang="en-IN" sz="2800" b="1" dirty="0" smtClean="0">
                <a:solidFill>
                  <a:schemeClr val="bg1"/>
                </a:solidFill>
              </a:rPr>
              <a:t>3.</a:t>
            </a:r>
            <a:r>
              <a:rPr lang="en-IN" sz="2800" dirty="0" smtClean="0">
                <a:solidFill>
                  <a:schemeClr val="bg1"/>
                </a:solidFill>
              </a:rPr>
              <a:t> In a method with a </a:t>
            </a:r>
            <a:r>
              <a:rPr lang="en-IN" sz="2800" dirty="0" smtClean="0">
                <a:solidFill>
                  <a:srgbClr val="FFFF00"/>
                </a:solidFill>
              </a:rPr>
              <a:t>primitive</a:t>
            </a:r>
            <a:r>
              <a:rPr lang="en-IN" sz="2800" dirty="0" smtClean="0"/>
              <a:t> </a:t>
            </a:r>
            <a:r>
              <a:rPr lang="en-IN" sz="2800" dirty="0" smtClean="0">
                <a:solidFill>
                  <a:schemeClr val="bg1"/>
                </a:solidFill>
              </a:rPr>
              <a:t>return type, we can return any value that can be </a:t>
            </a:r>
            <a:r>
              <a:rPr lang="en-IN" sz="2800" dirty="0" smtClean="0">
                <a:solidFill>
                  <a:srgbClr val="FFFF00"/>
                </a:solidFill>
              </a:rPr>
              <a:t>implicitly converted </a:t>
            </a:r>
            <a:r>
              <a:rPr lang="en-IN" sz="2800" dirty="0" smtClean="0">
                <a:solidFill>
                  <a:schemeClr val="bg1"/>
                </a:solidFill>
              </a:rPr>
              <a:t>to the declared return type or else we will have to </a:t>
            </a:r>
            <a:r>
              <a:rPr lang="en-IN" sz="2800" dirty="0" smtClean="0">
                <a:solidFill>
                  <a:srgbClr val="FFFF00"/>
                </a:solidFill>
              </a:rPr>
              <a:t>explicitly convert </a:t>
            </a:r>
            <a:r>
              <a:rPr lang="en-IN" sz="2800" dirty="0" smtClean="0">
                <a:solidFill>
                  <a:schemeClr val="bg1"/>
                </a:solidFill>
              </a:rPr>
              <a:t>it to method’s return type.</a:t>
            </a:r>
          </a:p>
          <a:p>
            <a:pPr>
              <a:buNone/>
            </a:pPr>
            <a:endParaRPr lang="en-IN"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8" name="Picture 7" descr="getfile (90).jpg"/>
          <p:cNvPicPr>
            <a:picLocks noChangeAspect="1"/>
          </p:cNvPicPr>
          <p:nvPr/>
        </p:nvPicPr>
        <p:blipFill>
          <a:blip r:embed="rId2"/>
          <a:stretch>
            <a:fillRect/>
          </a:stretch>
        </p:blipFill>
        <p:spPr>
          <a:xfrm>
            <a:off x="857224" y="4143380"/>
            <a:ext cx="6072230" cy="1319934"/>
          </a:xfrm>
          <a:prstGeom prst="rect">
            <a:avLst/>
          </a:prstGeom>
        </p:spPr>
      </p:pic>
      <p:pic>
        <p:nvPicPr>
          <p:cNvPr id="9" name="Picture 8" descr="getfile (91).jpg"/>
          <p:cNvPicPr>
            <a:picLocks noChangeAspect="1"/>
          </p:cNvPicPr>
          <p:nvPr/>
        </p:nvPicPr>
        <p:blipFill>
          <a:blip r:embed="rId3"/>
          <a:stretch>
            <a:fillRect/>
          </a:stretch>
        </p:blipFill>
        <p:spPr>
          <a:xfrm>
            <a:off x="857224" y="5572140"/>
            <a:ext cx="3643338" cy="1143008"/>
          </a:xfrm>
          <a:prstGeom prst="rect">
            <a:avLst/>
          </a:prstGeo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Rules For Returning A Value</a:t>
            </a:r>
            <a:endParaRPr lang="en-IN" b="1" dirty="0">
              <a:solidFill>
                <a:schemeClr val="bg1"/>
              </a:solidFill>
            </a:endParaRPr>
          </a:p>
        </p:txBody>
      </p:sp>
      <p:sp>
        <p:nvSpPr>
          <p:cNvPr id="5" name="Content Placeholder 4"/>
          <p:cNvSpPr>
            <a:spLocks noGrp="1"/>
          </p:cNvSpPr>
          <p:nvPr>
            <p:ph idx="1"/>
          </p:nvPr>
        </p:nvSpPr>
        <p:spPr>
          <a:xfrm>
            <a:off x="457200" y="1428736"/>
            <a:ext cx="8229600" cy="5048264"/>
          </a:xfrm>
        </p:spPr>
        <p:txBody>
          <a:bodyPr/>
          <a:lstStyle/>
          <a:p>
            <a:pPr>
              <a:buNone/>
            </a:pPr>
            <a:r>
              <a:rPr lang="en-IN" sz="2800" b="1" dirty="0" smtClean="0">
                <a:solidFill>
                  <a:schemeClr val="bg1"/>
                </a:solidFill>
              </a:rPr>
              <a:t>4. </a:t>
            </a:r>
            <a:r>
              <a:rPr lang="en-IN" sz="2800" dirty="0" smtClean="0">
                <a:solidFill>
                  <a:schemeClr val="bg1"/>
                </a:solidFill>
              </a:rPr>
              <a:t>In a method with an </a:t>
            </a:r>
            <a:r>
              <a:rPr lang="en-IN" sz="2800" dirty="0" smtClean="0">
                <a:solidFill>
                  <a:srgbClr val="FFFF00"/>
                </a:solidFill>
              </a:rPr>
              <a:t>object </a:t>
            </a:r>
            <a:r>
              <a:rPr lang="en-IN" sz="2800" dirty="0" smtClean="0">
                <a:solidFill>
                  <a:schemeClr val="bg1"/>
                </a:solidFill>
              </a:rPr>
              <a:t>reference return type, we can return</a:t>
            </a:r>
            <a:r>
              <a:rPr lang="en-IN" sz="2800" dirty="0" smtClean="0"/>
              <a:t> </a:t>
            </a:r>
            <a:r>
              <a:rPr lang="en-IN" sz="2800" dirty="0" smtClean="0">
                <a:solidFill>
                  <a:srgbClr val="FFFF00"/>
                </a:solidFill>
              </a:rPr>
              <a:t>any object type </a:t>
            </a:r>
            <a:r>
              <a:rPr lang="en-IN" sz="2800" dirty="0" smtClean="0">
                <a:solidFill>
                  <a:schemeClr val="bg1"/>
                </a:solidFill>
              </a:rPr>
              <a:t>that can be</a:t>
            </a:r>
            <a:r>
              <a:rPr lang="en-IN" sz="2800" dirty="0" smtClean="0"/>
              <a:t> </a:t>
            </a:r>
            <a:r>
              <a:rPr lang="en-IN" sz="2800" dirty="0" smtClean="0">
                <a:solidFill>
                  <a:srgbClr val="FFFF00"/>
                </a:solidFill>
              </a:rPr>
              <a:t>implicitly cast </a:t>
            </a:r>
            <a:r>
              <a:rPr lang="en-IN" sz="2800" dirty="0" smtClean="0">
                <a:solidFill>
                  <a:schemeClr val="bg1"/>
                </a:solidFill>
              </a:rPr>
              <a:t>to the declared return type.</a:t>
            </a:r>
          </a:p>
          <a:p>
            <a:pPr>
              <a:buNone/>
            </a:pPr>
            <a:r>
              <a:rPr lang="en-IN" sz="2800" dirty="0" smtClean="0"/>
              <a:t/>
            </a:r>
            <a:br>
              <a:rPr lang="en-IN" sz="2800" dirty="0" smtClean="0"/>
            </a:br>
            <a:endParaRPr lang="en-IN" sz="2800"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6" name="Picture 5" descr="getfile (92).jpg"/>
          <p:cNvPicPr>
            <a:picLocks noChangeAspect="1"/>
          </p:cNvPicPr>
          <p:nvPr/>
        </p:nvPicPr>
        <p:blipFill>
          <a:blip r:embed="rId2"/>
          <a:stretch>
            <a:fillRect/>
          </a:stretch>
        </p:blipFill>
        <p:spPr>
          <a:xfrm>
            <a:off x="1" y="2786058"/>
            <a:ext cx="9144000" cy="4071942"/>
          </a:xfrm>
          <a:prstGeom prst="rect">
            <a:avLst/>
          </a:prstGeo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Initialization Blocks</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US" sz="3000" dirty="0" smtClean="0">
                <a:solidFill>
                  <a:schemeClr val="bg1"/>
                </a:solidFill>
              </a:rPr>
              <a:t>Java provides us 3 places to initialize class members:</a:t>
            </a:r>
          </a:p>
          <a:p>
            <a:pPr lvl="1"/>
            <a:endParaRPr lang="en-US" dirty="0" smtClean="0">
              <a:solidFill>
                <a:srgbClr val="0070C0"/>
              </a:solidFill>
            </a:endParaRPr>
          </a:p>
          <a:p>
            <a:pPr lvl="1"/>
            <a:r>
              <a:rPr lang="en-US" dirty="0" smtClean="0">
                <a:solidFill>
                  <a:schemeClr val="bg1"/>
                </a:solidFill>
              </a:rPr>
              <a:t>Explicit Initialization</a:t>
            </a:r>
          </a:p>
          <a:p>
            <a:pPr lvl="1"/>
            <a:endParaRPr lang="en-US" dirty="0" smtClean="0">
              <a:solidFill>
                <a:schemeClr val="bg1"/>
              </a:solidFill>
            </a:endParaRPr>
          </a:p>
          <a:p>
            <a:pPr lvl="1"/>
            <a:r>
              <a:rPr lang="en-US" dirty="0" smtClean="0">
                <a:solidFill>
                  <a:schemeClr val="bg1"/>
                </a:solidFill>
              </a:rPr>
              <a:t>Constructors</a:t>
            </a:r>
          </a:p>
          <a:p>
            <a:pPr lvl="1"/>
            <a:endParaRPr lang="en-US" dirty="0" smtClean="0">
              <a:solidFill>
                <a:schemeClr val="bg1"/>
              </a:solidFill>
            </a:endParaRPr>
          </a:p>
          <a:p>
            <a:pPr lvl="1"/>
            <a:r>
              <a:rPr lang="en-US" b="1" dirty="0" smtClean="0">
                <a:solidFill>
                  <a:srgbClr val="FFFF00"/>
                </a:solidFill>
              </a:rPr>
              <a:t>Initialization Blocks  </a:t>
            </a:r>
            <a:endParaRPr lang="en-IN" b="1" dirty="0" smtClean="0">
              <a:solidFill>
                <a:srgbClr val="FFFF00"/>
              </a:solidFill>
            </a:endParaRPr>
          </a:p>
          <a:p>
            <a:pPr lvl="1"/>
            <a:endParaRPr lang="en-US" b="1" dirty="0" smtClean="0">
              <a:solidFill>
                <a:srgbClr val="FF0000"/>
              </a:solidFill>
            </a:endParaRPr>
          </a:p>
          <a:p>
            <a:pPr lvl="1"/>
            <a:endParaRPr lang="en-US" b="1" dirty="0" smtClean="0">
              <a:solidFill>
                <a:srgbClr val="FF000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Initialization Blocks</a:t>
            </a:r>
            <a:endParaRPr lang="en-IN" b="1" dirty="0">
              <a:solidFill>
                <a:schemeClr val="bg1"/>
              </a:solidFill>
            </a:endParaRPr>
          </a:p>
        </p:txBody>
      </p:sp>
      <p:sp>
        <p:nvSpPr>
          <p:cNvPr id="6" name="Content Placeholder 5"/>
          <p:cNvSpPr>
            <a:spLocks noGrp="1"/>
          </p:cNvSpPr>
          <p:nvPr>
            <p:ph idx="1"/>
          </p:nvPr>
        </p:nvSpPr>
        <p:spPr/>
        <p:txBody>
          <a:bodyPr>
            <a:normAutofit/>
          </a:bodyPr>
          <a:lstStyle/>
          <a:p>
            <a:r>
              <a:rPr lang="en-US" sz="2800" dirty="0" smtClean="0">
                <a:solidFill>
                  <a:schemeClr val="bg1"/>
                </a:solidFill>
              </a:rPr>
              <a:t>Initialization blocks are of 2 types:</a:t>
            </a:r>
          </a:p>
          <a:p>
            <a:pPr lvl="1"/>
            <a:endParaRPr lang="en-US" dirty="0" smtClean="0">
              <a:solidFill>
                <a:srgbClr val="0070C0"/>
              </a:solidFill>
            </a:endParaRPr>
          </a:p>
          <a:p>
            <a:pPr lvl="1"/>
            <a:r>
              <a:rPr lang="en-US" sz="2600" dirty="0" smtClean="0">
                <a:solidFill>
                  <a:srgbClr val="FFFF00"/>
                </a:solidFill>
              </a:rPr>
              <a:t>Static Initialization Blocks : </a:t>
            </a:r>
            <a:r>
              <a:rPr lang="en-US" sz="2600" dirty="0" smtClean="0">
                <a:solidFill>
                  <a:schemeClr val="bg1"/>
                </a:solidFill>
              </a:rPr>
              <a:t>which runs when a class is loaded and thus it executes only once</a:t>
            </a:r>
          </a:p>
          <a:p>
            <a:pPr lvl="1"/>
            <a:endParaRPr lang="en-US" sz="2600" dirty="0" smtClean="0">
              <a:solidFill>
                <a:srgbClr val="0070C0"/>
              </a:solidFill>
            </a:endParaRPr>
          </a:p>
          <a:p>
            <a:pPr lvl="1"/>
            <a:r>
              <a:rPr lang="en-US" sz="2600" dirty="0" smtClean="0">
                <a:solidFill>
                  <a:srgbClr val="FFFF00"/>
                </a:solidFill>
              </a:rPr>
              <a:t>Instance Initialization Blocks:</a:t>
            </a:r>
            <a:r>
              <a:rPr lang="en-US" sz="2600" dirty="0" smtClean="0">
                <a:solidFill>
                  <a:srgbClr val="0070C0"/>
                </a:solidFill>
              </a:rPr>
              <a:t> </a:t>
            </a:r>
            <a:r>
              <a:rPr lang="en-US" sz="2600" dirty="0" smtClean="0">
                <a:solidFill>
                  <a:schemeClr val="bg1"/>
                </a:solidFill>
              </a:rPr>
              <a:t>which runs </a:t>
            </a:r>
            <a:r>
              <a:rPr lang="en-US" sz="2600" dirty="0" err="1" smtClean="0">
                <a:solidFill>
                  <a:schemeClr val="bg1"/>
                </a:solidFill>
              </a:rPr>
              <a:t>everytime</a:t>
            </a:r>
            <a:r>
              <a:rPr lang="en-US" sz="2600" dirty="0" smtClean="0">
                <a:solidFill>
                  <a:schemeClr val="bg1"/>
                </a:solidFill>
              </a:rPr>
              <a:t> an instance is created</a:t>
            </a:r>
          </a:p>
          <a:p>
            <a:pPr lvl="1">
              <a:buNone/>
            </a:pPr>
            <a:endParaRPr lang="en-US" dirty="0" smtClean="0">
              <a:solidFill>
                <a:srgbClr val="0070C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Initialization Blocks</a:t>
            </a:r>
            <a:endParaRPr lang="en-IN" b="1" dirty="0">
              <a:solidFill>
                <a:schemeClr val="bg1"/>
              </a:solidFill>
            </a:endParaRPr>
          </a:p>
        </p:txBody>
      </p:sp>
      <p:pic>
        <p:nvPicPr>
          <p:cNvPr id="4" name="Content Placeholder 3" descr="getfile (93).jpg"/>
          <p:cNvPicPr>
            <a:picLocks noGrp="1" noChangeAspect="1"/>
          </p:cNvPicPr>
          <p:nvPr>
            <p:ph idx="1"/>
          </p:nvPr>
        </p:nvPicPr>
        <p:blipFill>
          <a:blip r:embed="rId2"/>
          <a:stretch>
            <a:fillRect/>
          </a:stretch>
        </p:blipFill>
        <p:spPr>
          <a:xfrm>
            <a:off x="785786" y="1643050"/>
            <a:ext cx="7429552" cy="4786346"/>
          </a:xfr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Rules Regarding Initialization Blocks</a:t>
            </a:r>
            <a:endParaRPr lang="en-IN" b="1" dirty="0">
              <a:solidFill>
                <a:schemeClr val="bg1"/>
              </a:solidFill>
            </a:endParaRPr>
          </a:p>
        </p:txBody>
      </p:sp>
      <p:sp>
        <p:nvSpPr>
          <p:cNvPr id="5" name="Content Placeholder 4"/>
          <p:cNvSpPr>
            <a:spLocks noGrp="1"/>
          </p:cNvSpPr>
          <p:nvPr>
            <p:ph idx="1"/>
          </p:nvPr>
        </p:nvSpPr>
        <p:spPr/>
        <p:txBody>
          <a:bodyPr>
            <a:normAutofit fontScale="85000" lnSpcReduction="20000"/>
          </a:bodyPr>
          <a:lstStyle/>
          <a:p>
            <a:r>
              <a:rPr lang="en-IN" dirty="0" smtClean="0">
                <a:solidFill>
                  <a:schemeClr val="bg1"/>
                </a:solidFill>
              </a:rPr>
              <a:t>They don’t have names.</a:t>
            </a:r>
          </a:p>
          <a:p>
            <a:endParaRPr lang="en-IN" dirty="0" smtClean="0">
              <a:solidFill>
                <a:schemeClr val="bg1"/>
              </a:solidFill>
            </a:endParaRPr>
          </a:p>
          <a:p>
            <a:r>
              <a:rPr lang="en-IN" dirty="0" smtClean="0">
                <a:solidFill>
                  <a:schemeClr val="bg1"/>
                </a:solidFill>
              </a:rPr>
              <a:t>They can’t take arguments.</a:t>
            </a:r>
          </a:p>
          <a:p>
            <a:endParaRPr lang="en-IN" dirty="0" smtClean="0">
              <a:solidFill>
                <a:schemeClr val="bg1"/>
              </a:solidFill>
            </a:endParaRPr>
          </a:p>
          <a:p>
            <a:r>
              <a:rPr lang="en-IN" dirty="0" smtClean="0">
                <a:solidFill>
                  <a:schemeClr val="bg1"/>
                </a:solidFill>
              </a:rPr>
              <a:t>They don’t return anything. </a:t>
            </a:r>
          </a:p>
          <a:p>
            <a:endParaRPr lang="en-IN" dirty="0" smtClean="0">
              <a:solidFill>
                <a:schemeClr val="bg1"/>
              </a:solidFill>
            </a:endParaRPr>
          </a:p>
          <a:p>
            <a:r>
              <a:rPr lang="en-IN" dirty="0" smtClean="0">
                <a:solidFill>
                  <a:schemeClr val="bg1"/>
                </a:solidFill>
              </a:rPr>
              <a:t>A </a:t>
            </a:r>
            <a:r>
              <a:rPr lang="en-IN" b="1" i="1" dirty="0" smtClean="0">
                <a:solidFill>
                  <a:srgbClr val="FFFF00"/>
                </a:solidFill>
              </a:rPr>
              <a:t>static</a:t>
            </a:r>
            <a:r>
              <a:rPr lang="en-IN" b="1" dirty="0" smtClean="0">
                <a:solidFill>
                  <a:schemeClr val="bg1"/>
                </a:solidFill>
              </a:rPr>
              <a:t> </a:t>
            </a:r>
            <a:r>
              <a:rPr lang="en-IN" b="1" i="1" dirty="0" smtClean="0">
                <a:solidFill>
                  <a:srgbClr val="FFFF00"/>
                </a:solidFill>
              </a:rPr>
              <a:t>initialization block </a:t>
            </a:r>
            <a:r>
              <a:rPr lang="en-IN" dirty="0" smtClean="0">
                <a:solidFill>
                  <a:schemeClr val="bg1"/>
                </a:solidFill>
              </a:rPr>
              <a:t>runs </a:t>
            </a:r>
            <a:r>
              <a:rPr lang="en-IN" b="1" i="1" dirty="0" smtClean="0">
                <a:solidFill>
                  <a:srgbClr val="FFFF00"/>
                </a:solidFill>
              </a:rPr>
              <a:t>once</a:t>
            </a:r>
            <a:r>
              <a:rPr lang="en-IN" dirty="0" smtClean="0">
                <a:solidFill>
                  <a:schemeClr val="bg1"/>
                </a:solidFill>
              </a:rPr>
              <a:t>, when the class is first loaded.</a:t>
            </a:r>
          </a:p>
          <a:p>
            <a:endParaRPr lang="en-IN" dirty="0" smtClean="0">
              <a:solidFill>
                <a:schemeClr val="bg1"/>
              </a:solidFill>
            </a:endParaRPr>
          </a:p>
          <a:p>
            <a:r>
              <a:rPr lang="en-IN" dirty="0" smtClean="0">
                <a:solidFill>
                  <a:schemeClr val="bg1"/>
                </a:solidFill>
              </a:rPr>
              <a:t> An </a:t>
            </a:r>
            <a:r>
              <a:rPr lang="en-IN" b="1" dirty="0" smtClean="0">
                <a:solidFill>
                  <a:srgbClr val="FFFF00"/>
                </a:solidFill>
              </a:rPr>
              <a:t>instance initialization block </a:t>
            </a:r>
            <a:r>
              <a:rPr lang="en-IN" dirty="0" smtClean="0">
                <a:solidFill>
                  <a:schemeClr val="bg1"/>
                </a:solidFill>
              </a:rPr>
              <a:t>runs </a:t>
            </a:r>
            <a:r>
              <a:rPr lang="en-IN" b="1" i="1" dirty="0" smtClean="0">
                <a:solidFill>
                  <a:srgbClr val="FFFF00"/>
                </a:solidFill>
              </a:rPr>
              <a:t>once every time </a:t>
            </a:r>
            <a:r>
              <a:rPr lang="en-IN" i="1" dirty="0" smtClean="0">
                <a:solidFill>
                  <a:schemeClr val="bg1"/>
                </a:solidFill>
              </a:rPr>
              <a:t>a new instance is created</a:t>
            </a:r>
            <a:r>
              <a:rPr lang="en-IN" dirty="0" smtClean="0">
                <a:solidFill>
                  <a:schemeClr val="bg1"/>
                </a:solidFill>
              </a:rPr>
              <a:t>.</a:t>
            </a:r>
            <a:endParaRPr lang="en-IN" dirty="0">
              <a:solidFill>
                <a:schemeClr val="bg1"/>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bg1"/>
                </a:solidFill>
              </a:rPr>
              <a:t>Rules Regarding Initialization Blocks</a:t>
            </a:r>
            <a:endParaRPr lang="en-IN" b="1" dirty="0">
              <a:solidFill>
                <a:schemeClr val="bg1"/>
              </a:solidFill>
            </a:endParaRPr>
          </a:p>
        </p:txBody>
      </p:sp>
      <p:sp>
        <p:nvSpPr>
          <p:cNvPr id="5" name="Content Placeholder 4"/>
          <p:cNvSpPr>
            <a:spLocks noGrp="1"/>
          </p:cNvSpPr>
          <p:nvPr>
            <p:ph idx="1"/>
          </p:nvPr>
        </p:nvSpPr>
        <p:spPr/>
        <p:txBody>
          <a:bodyPr>
            <a:normAutofit/>
          </a:bodyPr>
          <a:lstStyle/>
          <a:p>
            <a:r>
              <a:rPr lang="en-US" sz="2800" dirty="0" smtClean="0">
                <a:solidFill>
                  <a:schemeClr val="bg1"/>
                </a:solidFill>
              </a:rPr>
              <a:t>Firstly all static blocks will run.</a:t>
            </a:r>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Then </a:t>
            </a:r>
            <a:r>
              <a:rPr lang="en-IN" sz="2800" dirty="0" smtClean="0">
                <a:solidFill>
                  <a:srgbClr val="FFFF00"/>
                </a:solidFill>
              </a:rPr>
              <a:t>, init blocks </a:t>
            </a:r>
            <a:r>
              <a:rPr lang="en-IN" sz="2800" dirty="0" smtClean="0">
                <a:solidFill>
                  <a:schemeClr val="bg1"/>
                </a:solidFill>
              </a:rPr>
              <a:t>execute in the order in which they appear.</a:t>
            </a:r>
          </a:p>
          <a:p>
            <a:endParaRPr lang="en-IN" sz="2800" dirty="0" smtClean="0"/>
          </a:p>
          <a:p>
            <a:r>
              <a:rPr lang="en-IN" sz="2800" dirty="0" smtClean="0">
                <a:solidFill>
                  <a:schemeClr val="bg1"/>
                </a:solidFill>
              </a:rPr>
              <a:t>If we have a super class then Instance init blocks run after the constructor’s call to</a:t>
            </a:r>
            <a:r>
              <a:rPr lang="en-IN" sz="2800" dirty="0" smtClean="0"/>
              <a:t> </a:t>
            </a:r>
            <a:r>
              <a:rPr lang="en-IN" sz="2800" dirty="0" smtClean="0">
                <a:solidFill>
                  <a:srgbClr val="FFFF00"/>
                </a:solidFill>
              </a:rPr>
              <a:t>super().</a:t>
            </a:r>
            <a:endParaRPr lang="en-IN" sz="2800" dirty="0">
              <a:solidFill>
                <a:srgbClr val="FFFF0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What Is The Output ?</a:t>
            </a:r>
            <a:endParaRPr lang="en-IN" b="1" dirty="0">
              <a:solidFill>
                <a:schemeClr val="bg1"/>
              </a:solidFill>
            </a:endParaRPr>
          </a:p>
        </p:txBody>
      </p:sp>
      <p:pic>
        <p:nvPicPr>
          <p:cNvPr id="4" name="Content Placeholder 3" descr="getfile (94).jpg"/>
          <p:cNvPicPr>
            <a:picLocks noGrp="1" noChangeAspect="1"/>
          </p:cNvPicPr>
          <p:nvPr>
            <p:ph idx="1"/>
          </p:nvPr>
        </p:nvPicPr>
        <p:blipFill>
          <a:blip r:embed="rId2"/>
          <a:stretch>
            <a:fillRect/>
          </a:stretch>
        </p:blipFill>
        <p:spPr>
          <a:xfrm>
            <a:off x="631419" y="1785926"/>
            <a:ext cx="7299153" cy="4786346"/>
          </a:xfr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Popular Interview Question</a:t>
            </a:r>
            <a:endParaRPr lang="en-IN" sz="3600" b="1" dirty="0">
              <a:solidFill>
                <a:schemeClr val="bg1"/>
              </a:solidFill>
            </a:endParaRPr>
          </a:p>
        </p:txBody>
      </p:sp>
      <p:sp>
        <p:nvSpPr>
          <p:cNvPr id="3" name="Content Placeholder 2"/>
          <p:cNvSpPr>
            <a:spLocks noGrp="1"/>
          </p:cNvSpPr>
          <p:nvPr>
            <p:ph sz="quarter" idx="1"/>
          </p:nvPr>
        </p:nvSpPr>
        <p:spPr>
          <a:xfrm>
            <a:off x="457200" y="1600200"/>
            <a:ext cx="8401080" cy="4525963"/>
          </a:xfrm>
        </p:spPr>
        <p:txBody>
          <a:bodyPr>
            <a:normAutofit/>
          </a:bodyPr>
          <a:lstStyle/>
          <a:p>
            <a:pPr marL="457200" indent="-457200">
              <a:buNone/>
            </a:pPr>
            <a:r>
              <a:rPr lang="en-US" sz="2800" dirty="0" smtClean="0">
                <a:solidFill>
                  <a:schemeClr val="bg1"/>
                </a:solidFill>
              </a:rPr>
              <a:t>Qn. What’s the </a:t>
            </a:r>
            <a:r>
              <a:rPr lang="en-US" sz="2800" b="1" dirty="0" smtClean="0">
                <a:solidFill>
                  <a:srgbClr val="FFFF00"/>
                </a:solidFill>
              </a:rPr>
              <a:t>difference</a:t>
            </a:r>
            <a:r>
              <a:rPr lang="en-US" sz="2800" dirty="0" smtClean="0">
                <a:solidFill>
                  <a:schemeClr val="bg1"/>
                </a:solidFill>
              </a:rPr>
              <a:t> in these </a:t>
            </a:r>
            <a:r>
              <a:rPr lang="en-US" sz="2800" b="1" dirty="0" smtClean="0">
                <a:solidFill>
                  <a:srgbClr val="FFFF00"/>
                </a:solidFill>
              </a:rPr>
              <a:t>ways</a:t>
            </a:r>
            <a:r>
              <a:rPr lang="en-US" sz="2800" dirty="0" smtClean="0">
                <a:solidFill>
                  <a:schemeClr val="bg1"/>
                </a:solidFill>
              </a:rPr>
              <a:t> ?</a:t>
            </a:r>
          </a:p>
          <a:p>
            <a:pPr marL="457200" indent="-457200">
              <a:buNone/>
            </a:pPr>
            <a:endParaRPr lang="en-US" sz="2800" dirty="0" smtClean="0">
              <a:solidFill>
                <a:schemeClr val="bg1"/>
              </a:solidFill>
            </a:endParaRPr>
          </a:p>
          <a:p>
            <a:pPr marL="457200" indent="-457200">
              <a:buNone/>
            </a:pPr>
            <a:r>
              <a:rPr lang="en-US" sz="2800" dirty="0" err="1" smtClean="0">
                <a:solidFill>
                  <a:schemeClr val="bg1"/>
                </a:solidFill>
              </a:rPr>
              <a:t>Ans</a:t>
            </a:r>
            <a:r>
              <a:rPr lang="en-US" sz="2800" dirty="0" smtClean="0">
                <a:solidFill>
                  <a:schemeClr val="bg1"/>
                </a:solidFill>
              </a:rPr>
              <a:t>: In </a:t>
            </a:r>
            <a:r>
              <a:rPr lang="en-US" sz="2800" b="1" dirty="0" smtClean="0">
                <a:solidFill>
                  <a:srgbClr val="FFFF00"/>
                </a:solidFill>
              </a:rPr>
              <a:t>first 3 approaches </a:t>
            </a:r>
            <a:r>
              <a:rPr lang="en-US" sz="2800" dirty="0" smtClean="0">
                <a:solidFill>
                  <a:schemeClr val="bg1"/>
                </a:solidFill>
              </a:rPr>
              <a:t>constructor of the class getting instantiated </a:t>
            </a:r>
            <a:r>
              <a:rPr lang="en-US" sz="2800" b="1" dirty="0" smtClean="0">
                <a:solidFill>
                  <a:srgbClr val="FFFF00"/>
                </a:solidFill>
              </a:rPr>
              <a:t>will be called </a:t>
            </a:r>
            <a:r>
              <a:rPr lang="en-US" sz="2800" dirty="0" smtClean="0">
                <a:solidFill>
                  <a:schemeClr val="bg1"/>
                </a:solidFill>
              </a:rPr>
              <a:t>, while in the </a:t>
            </a:r>
            <a:r>
              <a:rPr lang="en-US" sz="2800" b="1" dirty="0" smtClean="0">
                <a:solidFill>
                  <a:srgbClr val="FFFF00"/>
                </a:solidFill>
              </a:rPr>
              <a:t>last 2 </a:t>
            </a:r>
            <a:r>
              <a:rPr lang="en-US" sz="2800" dirty="0" smtClean="0">
                <a:solidFill>
                  <a:schemeClr val="bg1"/>
                </a:solidFill>
              </a:rPr>
              <a:t>ways </a:t>
            </a:r>
            <a:r>
              <a:rPr lang="en-US" sz="2800" b="1" dirty="0" smtClean="0">
                <a:solidFill>
                  <a:srgbClr val="FFFF00"/>
                </a:solidFill>
              </a:rPr>
              <a:t>no constructor calling </a:t>
            </a:r>
            <a:r>
              <a:rPr lang="en-US" sz="2800" dirty="0" smtClean="0">
                <a:solidFill>
                  <a:schemeClr val="bg1"/>
                </a:solidFill>
              </a:rPr>
              <a:t>will be done.</a:t>
            </a: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Answer</a:t>
            </a:r>
            <a:endParaRPr lang="en-IN" b="1" dirty="0">
              <a:solidFill>
                <a:schemeClr val="bg1"/>
              </a:solidFill>
            </a:endParaRPr>
          </a:p>
        </p:txBody>
      </p:sp>
      <p:pic>
        <p:nvPicPr>
          <p:cNvPr id="4" name="Content Placeholder 3" descr="getfile (94).jpg"/>
          <p:cNvPicPr>
            <a:picLocks noGrp="1" noChangeAspect="1"/>
          </p:cNvPicPr>
          <p:nvPr>
            <p:ph idx="1"/>
          </p:nvPr>
        </p:nvPicPr>
        <p:blipFill>
          <a:blip r:embed="rId2"/>
          <a:stretch>
            <a:fillRect/>
          </a:stretch>
        </p:blipFill>
        <p:spPr>
          <a:xfrm>
            <a:off x="1714480" y="2285992"/>
            <a:ext cx="5251305" cy="3643338"/>
          </a:xfr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rPr>
              <a:t>What Is The Output ?</a:t>
            </a:r>
            <a:endParaRPr lang="en-IN" b="1" dirty="0">
              <a:solidFill>
                <a:schemeClr val="bg1"/>
              </a:solidFill>
            </a:endParaRPr>
          </a:p>
        </p:txBody>
      </p:sp>
      <p:sp>
        <p:nvSpPr>
          <p:cNvPr id="5" name="Content Placeholder 4"/>
          <p:cNvSpPr>
            <a:spLocks noGrp="1"/>
          </p:cNvSpPr>
          <p:nvPr>
            <p:ph idx="1"/>
          </p:nvPr>
        </p:nvSpPr>
        <p:spPr/>
        <p:txBody>
          <a:bodyPr>
            <a:normAutofit fontScale="70000" lnSpcReduction="20000"/>
          </a:bodyPr>
          <a:lstStyle/>
          <a:p>
            <a:pPr>
              <a:buNone/>
            </a:pPr>
            <a:r>
              <a:rPr lang="en-US" b="1" dirty="0" smtClean="0">
                <a:solidFill>
                  <a:srgbClr val="FFFF00"/>
                </a:solidFill>
              </a:rPr>
              <a:t>class Demo</a:t>
            </a:r>
          </a:p>
          <a:p>
            <a:pPr>
              <a:buNone/>
            </a:pPr>
            <a:r>
              <a:rPr lang="en-US" b="1" dirty="0" smtClean="0">
                <a:solidFill>
                  <a:srgbClr val="FFFF00"/>
                </a:solidFill>
              </a:rPr>
              <a:t>{</a:t>
            </a:r>
          </a:p>
          <a:p>
            <a:pPr>
              <a:buNone/>
            </a:pPr>
            <a:r>
              <a:rPr lang="en-US" b="1" dirty="0" smtClean="0">
                <a:solidFill>
                  <a:srgbClr val="FFFF00"/>
                </a:solidFill>
              </a:rPr>
              <a:t>static </a:t>
            </a:r>
            <a:r>
              <a:rPr lang="en-US" b="1" dirty="0" err="1" smtClean="0">
                <a:solidFill>
                  <a:srgbClr val="FFFF00"/>
                </a:solidFill>
              </a:rPr>
              <a:t>int</a:t>
            </a:r>
            <a:r>
              <a:rPr lang="en-US" b="1" dirty="0" smtClean="0">
                <a:solidFill>
                  <a:srgbClr val="FFFF00"/>
                </a:solidFill>
              </a:rPr>
              <a:t> </a:t>
            </a:r>
            <a:r>
              <a:rPr lang="en-US" b="1" dirty="0" err="1" smtClean="0">
                <a:solidFill>
                  <a:srgbClr val="FFFF00"/>
                </a:solidFill>
              </a:rPr>
              <a:t>arr</a:t>
            </a:r>
            <a:r>
              <a:rPr lang="en-US" b="1" dirty="0" smtClean="0">
                <a:solidFill>
                  <a:srgbClr val="FFFF00"/>
                </a:solidFill>
              </a:rPr>
              <a:t>[ ]=new </a:t>
            </a:r>
            <a:r>
              <a:rPr lang="en-US" b="1" dirty="0" err="1" smtClean="0">
                <a:solidFill>
                  <a:srgbClr val="FFFF00"/>
                </a:solidFill>
              </a:rPr>
              <a:t>int</a:t>
            </a:r>
            <a:r>
              <a:rPr lang="en-US" b="1" dirty="0" smtClean="0">
                <a:solidFill>
                  <a:srgbClr val="FFFF00"/>
                </a:solidFill>
              </a:rPr>
              <a:t> [4];</a:t>
            </a:r>
          </a:p>
          <a:p>
            <a:pPr>
              <a:buNone/>
            </a:pPr>
            <a:r>
              <a:rPr lang="en-US" b="1" dirty="0" smtClean="0">
                <a:solidFill>
                  <a:srgbClr val="FFFF00"/>
                </a:solidFill>
              </a:rPr>
              <a:t>static</a:t>
            </a:r>
          </a:p>
          <a:p>
            <a:pPr>
              <a:buNone/>
            </a:pPr>
            <a:r>
              <a:rPr lang="en-US" b="1" dirty="0" smtClean="0">
                <a:solidFill>
                  <a:srgbClr val="FFFF00"/>
                </a:solidFill>
              </a:rPr>
              <a:t>{</a:t>
            </a:r>
          </a:p>
          <a:p>
            <a:pPr>
              <a:buNone/>
            </a:pPr>
            <a:r>
              <a:rPr lang="en-US" b="1" dirty="0" err="1" smtClean="0">
                <a:solidFill>
                  <a:srgbClr val="FFFF00"/>
                </a:solidFill>
              </a:rPr>
              <a:t>arr</a:t>
            </a:r>
            <a:r>
              <a:rPr lang="en-US" b="1" dirty="0" smtClean="0">
                <a:solidFill>
                  <a:srgbClr val="FFFF00"/>
                </a:solidFill>
              </a:rPr>
              <a:t>[4]=10;</a:t>
            </a:r>
          </a:p>
          <a:p>
            <a:pPr>
              <a:buNone/>
            </a:pPr>
            <a:r>
              <a:rPr lang="en-US" b="1" dirty="0" err="1" smtClean="0">
                <a:solidFill>
                  <a:srgbClr val="FFFF00"/>
                </a:solidFill>
              </a:rPr>
              <a:t>System.out.println</a:t>
            </a:r>
            <a:r>
              <a:rPr lang="en-US" b="1" dirty="0" smtClean="0">
                <a:solidFill>
                  <a:srgbClr val="FFFF00"/>
                </a:solidFill>
              </a:rPr>
              <a:t>(</a:t>
            </a:r>
            <a:r>
              <a:rPr lang="en-US" b="1" dirty="0" err="1" smtClean="0">
                <a:solidFill>
                  <a:srgbClr val="FFFF00"/>
                </a:solidFill>
              </a:rPr>
              <a:t>arr</a:t>
            </a:r>
            <a:r>
              <a:rPr lang="en-US" b="1" dirty="0" smtClean="0">
                <a:solidFill>
                  <a:srgbClr val="FFFF00"/>
                </a:solidFill>
              </a:rPr>
              <a:t>[0]);</a:t>
            </a:r>
          </a:p>
          <a:p>
            <a:pPr>
              <a:buNone/>
            </a:pPr>
            <a:r>
              <a:rPr lang="en-US" b="1" dirty="0" smtClean="0">
                <a:solidFill>
                  <a:srgbClr val="FFFF00"/>
                </a:solidFill>
              </a:rPr>
              <a:t>}</a:t>
            </a:r>
          </a:p>
          <a:p>
            <a:pPr>
              <a:buNone/>
            </a:pPr>
            <a:r>
              <a:rPr lang="en-US" b="1" dirty="0" smtClean="0">
                <a:solidFill>
                  <a:srgbClr val="FFFF00"/>
                </a:solidFill>
              </a:rPr>
              <a:t>public static void main(String [ ] </a:t>
            </a:r>
            <a:r>
              <a:rPr lang="en-US" b="1" dirty="0" err="1" smtClean="0">
                <a:solidFill>
                  <a:srgbClr val="FFFF00"/>
                </a:solidFill>
              </a:rPr>
              <a:t>args</a:t>
            </a:r>
            <a:r>
              <a:rPr lang="en-US" b="1" dirty="0" smtClean="0">
                <a:solidFill>
                  <a:srgbClr val="FFFF00"/>
                </a:solidFill>
              </a:rPr>
              <a:t>)</a:t>
            </a:r>
          </a:p>
          <a:p>
            <a:pPr>
              <a:buNone/>
            </a:pPr>
            <a:r>
              <a:rPr lang="en-US" b="1" dirty="0" smtClean="0">
                <a:solidFill>
                  <a:srgbClr val="FFFF00"/>
                </a:solidFill>
              </a:rPr>
              <a:t>{</a:t>
            </a:r>
          </a:p>
          <a:p>
            <a:pPr>
              <a:buNone/>
            </a:pPr>
            <a:r>
              <a:rPr lang="en-US" b="1" dirty="0" smtClean="0">
                <a:solidFill>
                  <a:srgbClr val="FFFF00"/>
                </a:solidFill>
              </a:rPr>
              <a:t>}</a:t>
            </a:r>
          </a:p>
          <a:p>
            <a:pPr>
              <a:buNone/>
            </a:pPr>
            <a:r>
              <a:rPr lang="en-US" b="1" dirty="0" smtClean="0">
                <a:solidFill>
                  <a:srgbClr val="FFFF00"/>
                </a:solidFill>
              </a:rPr>
              <a:t>}</a:t>
            </a:r>
          </a:p>
          <a:p>
            <a:endParaRPr lang="en-IN" dirty="0"/>
          </a:p>
        </p:txBody>
      </p:sp>
      <p:sp>
        <p:nvSpPr>
          <p:cNvPr id="6" name="Rectangular Callout 5"/>
          <p:cNvSpPr/>
          <p:nvPr/>
        </p:nvSpPr>
        <p:spPr>
          <a:xfrm>
            <a:off x="4929190" y="1428736"/>
            <a:ext cx="3214710" cy="82696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Exception!</a:t>
            </a:r>
          </a:p>
          <a:p>
            <a:pPr algn="ctr"/>
            <a:r>
              <a:rPr lang="en-US" b="1" dirty="0" err="1" smtClean="0">
                <a:solidFill>
                  <a:srgbClr val="FFFF00"/>
                </a:solidFill>
              </a:rPr>
              <a:t>ExceptionInInitializerError</a:t>
            </a:r>
            <a:endParaRPr lang="en-IN" b="1" dirty="0">
              <a:solidFill>
                <a:srgbClr val="FFFF00"/>
              </a:solidFill>
            </a:endParaRP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a:xfrm>
            <a:off x="428596" y="1428736"/>
            <a:ext cx="8229600" cy="4876800"/>
          </a:xfrm>
        </p:spPr>
        <p:txBody>
          <a:bodyPr>
            <a:normAutofit/>
          </a:bodyPr>
          <a:lstStyle/>
          <a:p>
            <a:pPr>
              <a:buNone/>
            </a:pPr>
            <a:r>
              <a:rPr lang="en-IN" sz="2000" b="1" dirty="0" smtClean="0">
                <a:solidFill>
                  <a:schemeClr val="bg1"/>
                </a:solidFill>
              </a:rPr>
              <a:t>1. Given:</a:t>
            </a:r>
          </a:p>
          <a:p>
            <a:pPr>
              <a:buNone/>
            </a:pPr>
            <a:r>
              <a:rPr lang="en-IN" sz="1800" b="1" dirty="0" smtClean="0">
                <a:solidFill>
                  <a:srgbClr val="FFFF00"/>
                </a:solidFill>
              </a:rPr>
              <a:t>public abstract interface </a:t>
            </a:r>
            <a:r>
              <a:rPr lang="en-IN" sz="1800" b="1" dirty="0" err="1" smtClean="0">
                <a:solidFill>
                  <a:srgbClr val="FFFF00"/>
                </a:solidFill>
              </a:rPr>
              <a:t>Frobnicate</a:t>
            </a:r>
            <a:r>
              <a:rPr lang="en-IN" sz="1800" b="1" dirty="0" smtClean="0">
                <a:solidFill>
                  <a:srgbClr val="FFFF00"/>
                </a:solidFill>
              </a:rPr>
              <a:t> { </a:t>
            </a:r>
          </a:p>
          <a:p>
            <a:pPr>
              <a:buNone/>
            </a:pPr>
            <a:r>
              <a:rPr lang="en-IN" sz="1800" b="1" dirty="0" smtClean="0">
                <a:solidFill>
                  <a:srgbClr val="FFFF00"/>
                </a:solidFill>
              </a:rPr>
              <a:t>public void twiddle(String s); </a:t>
            </a:r>
          </a:p>
          <a:p>
            <a:pPr>
              <a:buNone/>
            </a:pPr>
            <a:r>
              <a:rPr lang="en-IN" sz="1800" b="1" dirty="0" smtClean="0">
                <a:solidFill>
                  <a:srgbClr val="FFFF00"/>
                </a:solidFill>
              </a:rPr>
              <a:t>}</a:t>
            </a:r>
          </a:p>
          <a:p>
            <a:pPr>
              <a:buNone/>
            </a:pPr>
            <a:r>
              <a:rPr lang="en-IN" sz="2000" dirty="0" smtClean="0">
                <a:solidFill>
                  <a:schemeClr val="bg1"/>
                </a:solidFill>
              </a:rPr>
              <a:t>Which is a correct class? (Choose all that apply.)</a:t>
            </a:r>
            <a:endParaRPr lang="en-IN" sz="2000" b="1" dirty="0" smtClean="0">
              <a:solidFill>
                <a:schemeClr val="bg1"/>
              </a:solidFill>
            </a:endParaRPr>
          </a:p>
          <a:p>
            <a:pPr>
              <a:buNone/>
            </a:pPr>
            <a:endParaRPr lang="en-IN" dirty="0"/>
          </a:p>
        </p:txBody>
      </p:sp>
      <p:pic>
        <p:nvPicPr>
          <p:cNvPr id="4" name="Picture 3" descr="getfile (62).jpg"/>
          <p:cNvPicPr>
            <a:picLocks noChangeAspect="1"/>
          </p:cNvPicPr>
          <p:nvPr/>
        </p:nvPicPr>
        <p:blipFill>
          <a:blip r:embed="rId3"/>
          <a:stretch>
            <a:fillRect/>
          </a:stretch>
        </p:blipFill>
        <p:spPr>
          <a:xfrm>
            <a:off x="500034" y="3214686"/>
            <a:ext cx="8143932" cy="3499726"/>
          </a:xfrm>
          <a:prstGeom prst="rect">
            <a:avLst/>
          </a:prstGeom>
        </p:spPr>
      </p:pic>
      <p:sp>
        <p:nvSpPr>
          <p:cNvPr id="5" name="Rectangular Callout 4"/>
          <p:cNvSpPr/>
          <p:nvPr/>
        </p:nvSpPr>
        <p:spPr>
          <a:xfrm>
            <a:off x="7429520" y="5143512"/>
            <a:ext cx="1500198" cy="61264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Answer:</a:t>
            </a:r>
          </a:p>
          <a:p>
            <a:pPr algn="ctr"/>
            <a:r>
              <a:rPr lang="en-US" dirty="0" smtClean="0"/>
              <a:t>B &amp; E</a:t>
            </a:r>
            <a:endParaRPr lang="en-IN" dirty="0"/>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p:txBody>
          <a:bodyPr>
            <a:normAutofit/>
          </a:bodyPr>
          <a:lstStyle/>
          <a:p>
            <a:pPr>
              <a:buNone/>
            </a:pPr>
            <a:r>
              <a:rPr lang="en-IN" sz="2800" b="1" dirty="0" smtClean="0">
                <a:solidFill>
                  <a:schemeClr val="bg1"/>
                </a:solidFill>
              </a:rPr>
              <a:t>2. Given:</a:t>
            </a:r>
            <a:endParaRPr lang="en-IN" sz="2800" dirty="0" smtClean="0">
              <a:solidFill>
                <a:schemeClr val="bg1"/>
              </a:solidFill>
            </a:endParaRPr>
          </a:p>
          <a:p>
            <a:pPr>
              <a:buNone/>
            </a:pPr>
            <a:endParaRPr lang="en-IN"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p:txBody>
      </p:sp>
      <p:pic>
        <p:nvPicPr>
          <p:cNvPr id="5" name="Picture 4" descr="getfile (63).jpg"/>
          <p:cNvPicPr>
            <a:picLocks noChangeAspect="1"/>
          </p:cNvPicPr>
          <p:nvPr/>
        </p:nvPicPr>
        <p:blipFill>
          <a:blip r:embed="rId3"/>
          <a:stretch>
            <a:fillRect/>
          </a:stretch>
        </p:blipFill>
        <p:spPr>
          <a:xfrm>
            <a:off x="642910" y="2285992"/>
            <a:ext cx="7215238" cy="4000528"/>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92500" lnSpcReduction="10000"/>
          </a:bodyPr>
          <a:lstStyle/>
          <a:p>
            <a:pPr>
              <a:buNone/>
            </a:pPr>
            <a:r>
              <a:rPr lang="en-IN" sz="3000" b="1" dirty="0" smtClean="0">
                <a:solidFill>
                  <a:schemeClr val="bg1"/>
                </a:solidFill>
              </a:rPr>
              <a:t>What is the result?</a:t>
            </a:r>
          </a:p>
          <a:p>
            <a:pPr>
              <a:buNone/>
            </a:pPr>
            <a:r>
              <a:rPr lang="en-IN" sz="3000" b="1" dirty="0" smtClean="0">
                <a:solidFill>
                  <a:schemeClr val="bg1"/>
                </a:solidFill>
              </a:rPr>
              <a:t>A.</a:t>
            </a:r>
            <a:r>
              <a:rPr lang="en-IN" sz="3000" dirty="0" smtClean="0">
                <a:solidFill>
                  <a:schemeClr val="bg1"/>
                </a:solidFill>
              </a:rPr>
              <a:t> BD</a:t>
            </a:r>
          </a:p>
          <a:p>
            <a:pPr>
              <a:buNone/>
            </a:pPr>
            <a:r>
              <a:rPr lang="en-IN" sz="3000" b="1" dirty="0" smtClean="0">
                <a:solidFill>
                  <a:schemeClr val="bg1"/>
                </a:solidFill>
              </a:rPr>
              <a:t>B.</a:t>
            </a:r>
            <a:r>
              <a:rPr lang="en-IN" sz="3000" dirty="0" smtClean="0">
                <a:solidFill>
                  <a:schemeClr val="bg1"/>
                </a:solidFill>
              </a:rPr>
              <a:t> DB</a:t>
            </a:r>
          </a:p>
          <a:p>
            <a:pPr>
              <a:buNone/>
            </a:pPr>
            <a:r>
              <a:rPr lang="en-IN" sz="3000" b="1" dirty="0" smtClean="0">
                <a:solidFill>
                  <a:schemeClr val="bg1"/>
                </a:solidFill>
              </a:rPr>
              <a:t>C.</a:t>
            </a:r>
            <a:r>
              <a:rPr lang="en-IN" sz="3000" dirty="0" smtClean="0">
                <a:solidFill>
                  <a:schemeClr val="bg1"/>
                </a:solidFill>
              </a:rPr>
              <a:t> BDC</a:t>
            </a:r>
          </a:p>
          <a:p>
            <a:pPr>
              <a:buNone/>
            </a:pPr>
            <a:r>
              <a:rPr lang="en-IN" sz="3000" b="1" dirty="0" smtClean="0">
                <a:solidFill>
                  <a:schemeClr val="bg1"/>
                </a:solidFill>
              </a:rPr>
              <a:t>D.</a:t>
            </a:r>
            <a:r>
              <a:rPr lang="en-IN" sz="3000" dirty="0" smtClean="0">
                <a:solidFill>
                  <a:schemeClr val="bg1"/>
                </a:solidFill>
              </a:rPr>
              <a:t> DBC</a:t>
            </a:r>
          </a:p>
          <a:p>
            <a:pPr>
              <a:buNone/>
            </a:pPr>
            <a:r>
              <a:rPr lang="en-IN" sz="3000" b="1" dirty="0" smtClean="0">
                <a:solidFill>
                  <a:schemeClr val="bg1"/>
                </a:solidFill>
              </a:rPr>
              <a:t>E.</a:t>
            </a:r>
            <a:r>
              <a:rPr lang="en-IN" sz="3000" dirty="0" smtClean="0">
                <a:solidFill>
                  <a:schemeClr val="bg1"/>
                </a:solidFill>
              </a:rPr>
              <a:t> Compilation fails</a:t>
            </a:r>
          </a:p>
          <a:p>
            <a:pPr>
              <a:buNone/>
            </a:pPr>
            <a:endParaRPr lang="en-US" b="1" dirty="0" smtClean="0">
              <a:solidFill>
                <a:schemeClr val="bg1"/>
              </a:solidFill>
            </a:endParaRPr>
          </a:p>
          <a:p>
            <a:pPr>
              <a:buNone/>
            </a:pPr>
            <a:endParaRPr lang="en-US" b="1" dirty="0" smtClean="0">
              <a:solidFill>
                <a:schemeClr val="bg1"/>
              </a:solidFill>
            </a:endParaRPr>
          </a:p>
          <a:p>
            <a:pPr>
              <a:buNone/>
            </a:pPr>
            <a:r>
              <a:rPr lang="en-US" b="1" dirty="0" smtClean="0">
                <a:solidFill>
                  <a:srgbClr val="FFFF00"/>
                </a:solidFill>
              </a:rPr>
              <a:t>Answer: </a:t>
            </a:r>
            <a:r>
              <a:rPr lang="en-US" dirty="0" smtClean="0">
                <a:solidFill>
                  <a:srgbClr val="FFFF00"/>
                </a:solidFill>
              </a:rPr>
              <a:t>E</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3.Given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714348" y="2214554"/>
            <a:ext cx="6929486" cy="4071966"/>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Autofit/>
          </a:bodyPr>
          <a:lstStyle/>
          <a:p>
            <a:pPr>
              <a:buNone/>
            </a:pPr>
            <a:r>
              <a:rPr lang="en-IN" sz="2800" b="1" dirty="0" smtClean="0">
                <a:solidFill>
                  <a:schemeClr val="bg1"/>
                </a:solidFill>
              </a:rPr>
              <a:t>What is the result?</a:t>
            </a:r>
          </a:p>
          <a:p>
            <a:pPr>
              <a:buNone/>
            </a:pPr>
            <a:r>
              <a:rPr lang="en-IN" sz="2800" b="1" dirty="0" smtClean="0">
                <a:solidFill>
                  <a:schemeClr val="bg1"/>
                </a:solidFill>
              </a:rPr>
              <a:t>A.</a:t>
            </a:r>
            <a:r>
              <a:rPr lang="en-IN" sz="2800" dirty="0" smtClean="0">
                <a:solidFill>
                  <a:schemeClr val="bg1"/>
                </a:solidFill>
              </a:rPr>
              <a:t> </a:t>
            </a:r>
            <a:r>
              <a:rPr lang="en-IN" sz="2800" dirty="0" err="1" smtClean="0">
                <a:solidFill>
                  <a:schemeClr val="bg1"/>
                </a:solidFill>
              </a:rPr>
              <a:t>Clidlet</a:t>
            </a:r>
            <a:endParaRPr lang="en-IN" sz="2800" dirty="0" smtClean="0">
              <a:solidFill>
                <a:schemeClr val="bg1"/>
              </a:solidFill>
            </a:endParaRPr>
          </a:p>
          <a:p>
            <a:pPr>
              <a:buNone/>
            </a:pPr>
            <a:r>
              <a:rPr lang="en-IN" sz="2800" b="1" dirty="0" smtClean="0">
                <a:solidFill>
                  <a:schemeClr val="bg1"/>
                </a:solidFill>
              </a:rPr>
              <a:t>B.</a:t>
            </a:r>
            <a:r>
              <a:rPr lang="en-IN" sz="2800" dirty="0" smtClean="0">
                <a:solidFill>
                  <a:schemeClr val="bg1"/>
                </a:solidFill>
              </a:rPr>
              <a:t> </a:t>
            </a:r>
            <a:r>
              <a:rPr lang="en-IN" sz="2800" dirty="0" err="1" smtClean="0">
                <a:solidFill>
                  <a:schemeClr val="bg1"/>
                </a:solidFill>
              </a:rPr>
              <a:t>Clidder</a:t>
            </a:r>
            <a:endParaRPr lang="en-IN" sz="2800" dirty="0" smtClean="0">
              <a:solidFill>
                <a:schemeClr val="bg1"/>
              </a:solidFill>
            </a:endParaRPr>
          </a:p>
          <a:p>
            <a:pPr>
              <a:buNone/>
            </a:pPr>
            <a:r>
              <a:rPr lang="en-IN" sz="2800" b="1" dirty="0" smtClean="0">
                <a:solidFill>
                  <a:schemeClr val="bg1"/>
                </a:solidFill>
              </a:rPr>
              <a:t>C.</a:t>
            </a:r>
            <a:r>
              <a:rPr lang="en-IN" sz="2800" dirty="0" smtClean="0">
                <a:solidFill>
                  <a:schemeClr val="bg1"/>
                </a:solidFill>
              </a:rPr>
              <a:t> </a:t>
            </a:r>
            <a:r>
              <a:rPr lang="en-IN" sz="2800" dirty="0" err="1" smtClean="0">
                <a:solidFill>
                  <a:schemeClr val="bg1"/>
                </a:solidFill>
              </a:rPr>
              <a:t>Clidder</a:t>
            </a:r>
            <a:r>
              <a:rPr lang="en-IN" sz="2800" dirty="0" smtClean="0">
                <a:solidFill>
                  <a:schemeClr val="bg1"/>
                </a:solidFill>
              </a:rPr>
              <a:t> </a:t>
            </a:r>
            <a:r>
              <a:rPr lang="en-IN" sz="2800" dirty="0" err="1" smtClean="0">
                <a:solidFill>
                  <a:schemeClr val="bg1"/>
                </a:solidFill>
              </a:rPr>
              <a:t>Clidlet</a:t>
            </a:r>
            <a:endParaRPr lang="en-IN" sz="2800" dirty="0" smtClean="0">
              <a:solidFill>
                <a:schemeClr val="bg1"/>
              </a:solidFill>
            </a:endParaRPr>
          </a:p>
          <a:p>
            <a:pPr>
              <a:buNone/>
            </a:pPr>
            <a:r>
              <a:rPr lang="en-IN" sz="2800" b="1" dirty="0" smtClean="0">
                <a:solidFill>
                  <a:schemeClr val="bg1"/>
                </a:solidFill>
              </a:rPr>
              <a:t>D.</a:t>
            </a:r>
            <a:r>
              <a:rPr lang="en-IN" sz="2800" dirty="0" smtClean="0">
                <a:solidFill>
                  <a:schemeClr val="bg1"/>
                </a:solidFill>
              </a:rPr>
              <a:t> </a:t>
            </a:r>
            <a:r>
              <a:rPr lang="en-IN" sz="2800" dirty="0" err="1" smtClean="0">
                <a:solidFill>
                  <a:schemeClr val="bg1"/>
                </a:solidFill>
              </a:rPr>
              <a:t>Clidlet</a:t>
            </a:r>
            <a:r>
              <a:rPr lang="en-IN" sz="2800" dirty="0" smtClean="0">
                <a:solidFill>
                  <a:schemeClr val="bg1"/>
                </a:solidFill>
              </a:rPr>
              <a:t> </a:t>
            </a:r>
            <a:r>
              <a:rPr lang="en-IN" sz="2800" dirty="0" err="1" smtClean="0">
                <a:solidFill>
                  <a:schemeClr val="bg1"/>
                </a:solidFill>
              </a:rPr>
              <a:t>Clidder</a:t>
            </a:r>
            <a:endParaRPr lang="en-IN" sz="2800" dirty="0" smtClean="0">
              <a:solidFill>
                <a:schemeClr val="bg1"/>
              </a:solidFill>
            </a:endParaRPr>
          </a:p>
          <a:p>
            <a:pPr>
              <a:buNone/>
            </a:pPr>
            <a:r>
              <a:rPr lang="en-IN" sz="2800" b="1" dirty="0" smtClean="0">
                <a:solidFill>
                  <a:schemeClr val="bg1"/>
                </a:solidFill>
              </a:rPr>
              <a:t>E.</a:t>
            </a:r>
            <a:r>
              <a:rPr lang="en-IN" sz="2800" dirty="0" smtClean="0">
                <a:solidFill>
                  <a:schemeClr val="bg1"/>
                </a:solidFill>
              </a:rPr>
              <a:t> Compilation fails</a:t>
            </a:r>
          </a:p>
          <a:p>
            <a:pPr>
              <a:buNone/>
            </a:pPr>
            <a:endParaRPr lang="en-US" sz="2800" b="1" dirty="0" smtClean="0">
              <a:solidFill>
                <a:schemeClr val="bg1"/>
              </a:solidFill>
            </a:endParaRPr>
          </a:p>
          <a:p>
            <a:pPr>
              <a:buNone/>
            </a:pPr>
            <a:endParaRPr lang="en-US" sz="2800" b="1" dirty="0" smtClean="0"/>
          </a:p>
          <a:p>
            <a:pPr>
              <a:buNone/>
            </a:pPr>
            <a:r>
              <a:rPr lang="en-US" sz="2800" b="1" dirty="0" smtClean="0">
                <a:solidFill>
                  <a:srgbClr val="FFFF00"/>
                </a:solidFill>
              </a:rPr>
              <a:t>Answer: </a:t>
            </a:r>
            <a:r>
              <a:rPr lang="en-US" sz="2800" dirty="0" smtClean="0">
                <a:solidFill>
                  <a:srgbClr val="FFFF00"/>
                </a:solidFill>
              </a:rPr>
              <a:t>A</a:t>
            </a:r>
            <a:endParaRPr lang="en-IN" sz="2800"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4.Given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214554"/>
            <a:ext cx="7715304" cy="4429156"/>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smtClean="0">
                <a:solidFill>
                  <a:schemeClr val="bg1"/>
                </a:solidFill>
              </a:rPr>
              <a:t>What is the result?</a:t>
            </a:r>
          </a:p>
          <a:p>
            <a:pPr>
              <a:buNone/>
            </a:pPr>
            <a:r>
              <a:rPr lang="en-IN" b="1" dirty="0" smtClean="0">
                <a:solidFill>
                  <a:schemeClr val="bg1"/>
                </a:solidFill>
              </a:rPr>
              <a:t>A.</a:t>
            </a:r>
            <a:r>
              <a:rPr lang="en-IN" dirty="0" smtClean="0">
                <a:solidFill>
                  <a:schemeClr val="bg1"/>
                </a:solidFill>
              </a:rPr>
              <a:t> pre b1 b2 r3 r2 hawk</a:t>
            </a:r>
          </a:p>
          <a:p>
            <a:pPr>
              <a:buNone/>
            </a:pPr>
            <a:r>
              <a:rPr lang="en-IN" b="1" dirty="0" smtClean="0">
                <a:solidFill>
                  <a:schemeClr val="bg1"/>
                </a:solidFill>
              </a:rPr>
              <a:t>B.</a:t>
            </a:r>
            <a:r>
              <a:rPr lang="en-IN" dirty="0" smtClean="0">
                <a:solidFill>
                  <a:schemeClr val="bg1"/>
                </a:solidFill>
              </a:rPr>
              <a:t> pre b2 b1 r2 r3 hawk</a:t>
            </a:r>
          </a:p>
          <a:p>
            <a:pPr>
              <a:buNone/>
            </a:pPr>
            <a:r>
              <a:rPr lang="en-IN" b="1" dirty="0" smtClean="0">
                <a:solidFill>
                  <a:schemeClr val="bg1"/>
                </a:solidFill>
              </a:rPr>
              <a:t>C.</a:t>
            </a:r>
            <a:r>
              <a:rPr lang="en-IN" dirty="0" smtClean="0">
                <a:solidFill>
                  <a:schemeClr val="bg1"/>
                </a:solidFill>
              </a:rPr>
              <a:t> pre b2 b1 r2 r3 hawk r1 r4</a:t>
            </a:r>
          </a:p>
          <a:p>
            <a:pPr>
              <a:buNone/>
            </a:pPr>
            <a:r>
              <a:rPr lang="en-IN" b="1" dirty="0" smtClean="0">
                <a:solidFill>
                  <a:schemeClr val="bg1"/>
                </a:solidFill>
              </a:rPr>
              <a:t>D.</a:t>
            </a:r>
            <a:r>
              <a:rPr lang="en-IN" dirty="0" smtClean="0">
                <a:solidFill>
                  <a:schemeClr val="bg1"/>
                </a:solidFill>
              </a:rPr>
              <a:t> r1 r4 pre b1 b2 r3 r2 hawk</a:t>
            </a:r>
          </a:p>
          <a:p>
            <a:pPr>
              <a:buNone/>
            </a:pPr>
            <a:r>
              <a:rPr lang="en-IN" b="1" dirty="0" smtClean="0">
                <a:solidFill>
                  <a:schemeClr val="bg1"/>
                </a:solidFill>
              </a:rPr>
              <a:t>E.</a:t>
            </a:r>
            <a:r>
              <a:rPr lang="en-IN" dirty="0" smtClean="0">
                <a:solidFill>
                  <a:schemeClr val="bg1"/>
                </a:solidFill>
              </a:rPr>
              <a:t> r1 r4 pre b2 b1 r2 r3 hawk</a:t>
            </a:r>
          </a:p>
          <a:p>
            <a:pPr>
              <a:buNone/>
            </a:pPr>
            <a:r>
              <a:rPr lang="en-IN" b="1" dirty="0" smtClean="0">
                <a:solidFill>
                  <a:schemeClr val="bg1"/>
                </a:solidFill>
              </a:rPr>
              <a:t>F.</a:t>
            </a:r>
            <a:r>
              <a:rPr lang="en-IN" dirty="0" smtClean="0">
                <a:solidFill>
                  <a:schemeClr val="bg1"/>
                </a:solidFill>
              </a:rPr>
              <a:t> pre r1 r4 b1 b2 r3 r2 hawk</a:t>
            </a:r>
          </a:p>
          <a:p>
            <a:pPr>
              <a:buNone/>
            </a:pPr>
            <a:r>
              <a:rPr lang="en-IN" b="1" dirty="0" smtClean="0">
                <a:solidFill>
                  <a:schemeClr val="bg1"/>
                </a:solidFill>
              </a:rPr>
              <a:t>G.</a:t>
            </a:r>
            <a:r>
              <a:rPr lang="en-IN" dirty="0" smtClean="0">
                <a:solidFill>
                  <a:schemeClr val="bg1"/>
                </a:solidFill>
              </a:rPr>
              <a:t> pre r1 r4 b2 b1 r2 r3 hawk</a:t>
            </a:r>
          </a:p>
          <a:p>
            <a:pPr>
              <a:buNone/>
            </a:pPr>
            <a:r>
              <a:rPr lang="en-IN" b="1" dirty="0" smtClean="0">
                <a:solidFill>
                  <a:schemeClr val="bg1"/>
                </a:solidFill>
              </a:rPr>
              <a:t>H.</a:t>
            </a:r>
            <a:r>
              <a:rPr lang="en-IN" dirty="0" smtClean="0">
                <a:solidFill>
                  <a:schemeClr val="bg1"/>
                </a:solidFill>
              </a:rPr>
              <a:t> The order of output cannot be predicted</a:t>
            </a:r>
          </a:p>
          <a:p>
            <a:pPr>
              <a:buNone/>
            </a:pPr>
            <a:r>
              <a:rPr lang="en-IN" b="1" dirty="0" smtClean="0">
                <a:solidFill>
                  <a:schemeClr val="bg1"/>
                </a:solidFill>
              </a:rPr>
              <a:t>I.</a:t>
            </a:r>
            <a:r>
              <a:rPr lang="en-IN" dirty="0" smtClean="0">
                <a:solidFill>
                  <a:schemeClr val="bg1"/>
                </a:solidFill>
              </a:rPr>
              <a:t> Compilation fails</a:t>
            </a:r>
          </a:p>
          <a:p>
            <a:pPr>
              <a:buNone/>
            </a:pPr>
            <a:endParaRPr lang="en-US" b="1" dirty="0" smtClean="0"/>
          </a:p>
          <a:p>
            <a:pPr>
              <a:buNone/>
            </a:pPr>
            <a:endParaRPr lang="en-US" b="1" dirty="0" smtClean="0"/>
          </a:p>
          <a:p>
            <a:pPr>
              <a:buNone/>
            </a:pPr>
            <a:r>
              <a:rPr lang="en-US" b="1" dirty="0" smtClean="0">
                <a:solidFill>
                  <a:srgbClr val="FFFF00"/>
                </a:solidFill>
              </a:rPr>
              <a:t>Answer: D</a:t>
            </a:r>
            <a:endParaRPr lang="en-IN" b="1"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5.Given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214554"/>
            <a:ext cx="7715304" cy="4071966"/>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Creating Object Using </a:t>
            </a:r>
            <a:r>
              <a:rPr lang="en-US" sz="3600" b="1" dirty="0" err="1" smtClean="0">
                <a:solidFill>
                  <a:schemeClr val="bg1"/>
                </a:solidFill>
              </a:rPr>
              <a:t>newInstance</a:t>
            </a:r>
            <a:r>
              <a:rPr lang="en-US" sz="3600" b="1" dirty="0" smtClean="0">
                <a:solidFill>
                  <a:schemeClr val="bg1"/>
                </a:solidFill>
              </a:rPr>
              <a:t>()</a:t>
            </a:r>
            <a:endParaRPr lang="en-IN" sz="3600" b="1" dirty="0">
              <a:solidFill>
                <a:schemeClr val="bg1"/>
              </a:solidFill>
            </a:endParaRPr>
          </a:p>
        </p:txBody>
      </p:sp>
      <p:sp>
        <p:nvSpPr>
          <p:cNvPr id="3" name="Content Placeholder 2"/>
          <p:cNvSpPr>
            <a:spLocks noGrp="1"/>
          </p:cNvSpPr>
          <p:nvPr>
            <p:ph sz="quarter" idx="1"/>
          </p:nvPr>
        </p:nvSpPr>
        <p:spPr/>
        <p:txBody>
          <a:bodyPr>
            <a:normAutofit lnSpcReduction="10000"/>
          </a:bodyPr>
          <a:lstStyle/>
          <a:p>
            <a:pPr>
              <a:buNone/>
            </a:pPr>
            <a:r>
              <a:rPr lang="en-US" sz="2800" dirty="0" smtClean="0">
                <a:solidFill>
                  <a:schemeClr val="bg1"/>
                </a:solidFill>
              </a:rPr>
              <a:t>The </a:t>
            </a:r>
            <a:r>
              <a:rPr lang="en-US" sz="2800" dirty="0" err="1" smtClean="0">
                <a:solidFill>
                  <a:schemeClr val="bg1"/>
                </a:solidFill>
              </a:rPr>
              <a:t>newInstance</a:t>
            </a:r>
            <a:r>
              <a:rPr lang="en-US" sz="2800" dirty="0" smtClean="0">
                <a:solidFill>
                  <a:schemeClr val="bg1"/>
                </a:solidFill>
              </a:rPr>
              <a:t>() method belongs to the class </a:t>
            </a:r>
            <a:r>
              <a:rPr lang="en-US" sz="2800" dirty="0" err="1" smtClean="0">
                <a:solidFill>
                  <a:schemeClr val="bg1"/>
                </a:solidFill>
              </a:rPr>
              <a:t>Class</a:t>
            </a:r>
            <a:r>
              <a:rPr lang="en-US" sz="2800" dirty="0" smtClean="0">
                <a:solidFill>
                  <a:schemeClr val="bg1"/>
                </a:solidFill>
              </a:rPr>
              <a:t> </a:t>
            </a:r>
          </a:p>
          <a:p>
            <a:pPr>
              <a:buNone/>
            </a:pPr>
            <a:r>
              <a:rPr lang="en-US" sz="2800" dirty="0" smtClean="0">
                <a:solidFill>
                  <a:schemeClr val="bg1"/>
                </a:solidFill>
              </a:rPr>
              <a:t>and has the following prototype:</a:t>
            </a:r>
          </a:p>
          <a:p>
            <a:pPr>
              <a:buNone/>
            </a:pPr>
            <a:endParaRPr lang="en-IN" sz="2800" dirty="0" smtClean="0">
              <a:solidFill>
                <a:srgbClr val="FFFF00"/>
              </a:solidFill>
            </a:endParaRPr>
          </a:p>
          <a:p>
            <a:pPr>
              <a:buNone/>
            </a:pPr>
            <a:r>
              <a:rPr lang="en-IN" sz="2800" dirty="0" smtClean="0">
                <a:solidFill>
                  <a:srgbClr val="FFFF00"/>
                </a:solidFill>
              </a:rPr>
              <a:t>public T </a:t>
            </a:r>
            <a:r>
              <a:rPr lang="en-IN" sz="2800" dirty="0" err="1" smtClean="0">
                <a:solidFill>
                  <a:srgbClr val="FFFF00"/>
                </a:solidFill>
              </a:rPr>
              <a:t>newInstance</a:t>
            </a:r>
            <a:r>
              <a:rPr lang="en-IN" sz="2800" dirty="0" smtClean="0">
                <a:solidFill>
                  <a:srgbClr val="FFFF00"/>
                </a:solidFill>
              </a:rPr>
              <a:t>() throws </a:t>
            </a:r>
            <a:r>
              <a:rPr lang="en-IN" sz="2800" dirty="0" err="1" smtClean="0">
                <a:solidFill>
                  <a:srgbClr val="FFFF00"/>
                </a:solidFill>
              </a:rPr>
              <a:t>InstantiationException</a:t>
            </a:r>
            <a:r>
              <a:rPr lang="en-IN" sz="2800" dirty="0" smtClean="0">
                <a:solidFill>
                  <a:srgbClr val="FFFF00"/>
                </a:solidFill>
              </a:rPr>
              <a:t>, </a:t>
            </a:r>
          </a:p>
          <a:p>
            <a:pPr>
              <a:buNone/>
            </a:pPr>
            <a:r>
              <a:rPr lang="en-IN" sz="2800" dirty="0" err="1" smtClean="0">
                <a:solidFill>
                  <a:srgbClr val="FFFF00"/>
                </a:solidFill>
              </a:rPr>
              <a:t>IllegalAccessException</a:t>
            </a:r>
            <a:endParaRPr lang="en-IN" sz="2800" dirty="0" smtClean="0">
              <a:solidFill>
                <a:srgbClr val="FFFF00"/>
              </a:solidFill>
            </a:endParaRPr>
          </a:p>
          <a:p>
            <a:pPr>
              <a:buNone/>
            </a:pPr>
            <a:endParaRPr lang="en-US" sz="2800" dirty="0" smtClean="0">
              <a:solidFill>
                <a:srgbClr val="FFFF00"/>
              </a:solidFill>
            </a:endParaRPr>
          </a:p>
          <a:p>
            <a:pPr>
              <a:buNone/>
            </a:pPr>
            <a:r>
              <a:rPr lang="en-US" sz="2800" u="sng" dirty="0" smtClean="0">
                <a:solidFill>
                  <a:srgbClr val="00B0F0"/>
                </a:solidFill>
              </a:rPr>
              <a:t>Sample Code:</a:t>
            </a:r>
          </a:p>
          <a:p>
            <a:pPr>
              <a:buNone/>
            </a:pPr>
            <a:r>
              <a:rPr lang="en-US" sz="2800" dirty="0" smtClean="0">
                <a:solidFill>
                  <a:schemeClr val="accent2">
                    <a:lumMod val="20000"/>
                    <a:lumOff val="80000"/>
                  </a:schemeClr>
                </a:solidFill>
              </a:rPr>
              <a:t>Class c=</a:t>
            </a:r>
            <a:r>
              <a:rPr lang="en-US" sz="2800" dirty="0" err="1" smtClean="0">
                <a:solidFill>
                  <a:schemeClr val="accent2">
                    <a:lumMod val="20000"/>
                    <a:lumOff val="80000"/>
                  </a:schemeClr>
                </a:solidFill>
              </a:rPr>
              <a:t>Class.forName</a:t>
            </a:r>
            <a:r>
              <a:rPr lang="en-US" sz="2800" dirty="0" smtClean="0">
                <a:solidFill>
                  <a:schemeClr val="accent2">
                    <a:lumMod val="20000"/>
                    <a:lumOff val="80000"/>
                  </a:schemeClr>
                </a:solidFill>
              </a:rPr>
              <a:t>("Person");</a:t>
            </a:r>
          </a:p>
          <a:p>
            <a:pPr>
              <a:buNone/>
            </a:pPr>
            <a:r>
              <a:rPr lang="en-US" sz="2800" dirty="0" smtClean="0">
                <a:solidFill>
                  <a:schemeClr val="accent2">
                    <a:lumMod val="20000"/>
                    <a:lumOff val="80000"/>
                  </a:schemeClr>
                </a:solidFill>
              </a:rPr>
              <a:t> Person p=(Person)</a:t>
            </a:r>
            <a:r>
              <a:rPr lang="en-US" sz="2800" dirty="0" err="1" smtClean="0">
                <a:solidFill>
                  <a:schemeClr val="accent2">
                    <a:lumMod val="20000"/>
                    <a:lumOff val="80000"/>
                  </a:schemeClr>
                </a:solidFill>
              </a:rPr>
              <a:t>c.newInstance</a:t>
            </a:r>
            <a:r>
              <a:rPr lang="en-US" sz="2800" dirty="0" smtClean="0">
                <a:solidFill>
                  <a:schemeClr val="accent2">
                    <a:lumMod val="20000"/>
                    <a:lumOff val="80000"/>
                  </a:schemeClr>
                </a:solidFill>
              </a:rPr>
              <a:t>();</a:t>
            </a:r>
          </a:p>
          <a:p>
            <a:pPr marL="457200" indent="-457200">
              <a:buNone/>
            </a:pP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b="1" dirty="0" smtClean="0">
                <a:solidFill>
                  <a:schemeClr val="bg1"/>
                </a:solidFill>
              </a:rPr>
              <a:t>Which of the following, inserted at line 9, will compile? </a:t>
            </a:r>
          </a:p>
          <a:p>
            <a:pPr>
              <a:buNone/>
            </a:pPr>
            <a:r>
              <a:rPr lang="en-IN" b="1" dirty="0" smtClean="0">
                <a:solidFill>
                  <a:schemeClr val="bg1"/>
                </a:solidFill>
              </a:rPr>
              <a:t>(Choose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x2.do2();</a:t>
            </a:r>
          </a:p>
          <a:p>
            <a:pPr>
              <a:buNone/>
            </a:pPr>
            <a:r>
              <a:rPr lang="en-IN" b="1" dirty="0" smtClean="0">
                <a:solidFill>
                  <a:schemeClr val="bg1"/>
                </a:solidFill>
              </a:rPr>
              <a:t>B.</a:t>
            </a:r>
            <a:r>
              <a:rPr lang="en-IN" dirty="0" smtClean="0">
                <a:solidFill>
                  <a:schemeClr val="bg1"/>
                </a:solidFill>
              </a:rPr>
              <a:t> (Y)x2.do2();</a:t>
            </a:r>
          </a:p>
          <a:p>
            <a:pPr>
              <a:buNone/>
            </a:pPr>
            <a:r>
              <a:rPr lang="en-IN" b="1" dirty="0" smtClean="0">
                <a:solidFill>
                  <a:schemeClr val="bg1"/>
                </a:solidFill>
              </a:rPr>
              <a:t>C.</a:t>
            </a:r>
            <a:r>
              <a:rPr lang="en-IN" dirty="0" smtClean="0">
                <a:solidFill>
                  <a:schemeClr val="bg1"/>
                </a:solidFill>
              </a:rPr>
              <a:t> ((Y)x2).do2();</a:t>
            </a:r>
          </a:p>
          <a:p>
            <a:pPr>
              <a:buNone/>
            </a:pPr>
            <a:r>
              <a:rPr lang="en-IN" b="1" dirty="0" smtClean="0">
                <a:solidFill>
                  <a:schemeClr val="bg1"/>
                </a:solidFill>
              </a:rPr>
              <a:t>D.</a:t>
            </a:r>
            <a:r>
              <a:rPr lang="en-IN" dirty="0" smtClean="0">
                <a:solidFill>
                  <a:schemeClr val="bg1"/>
                </a:solidFill>
              </a:rPr>
              <a:t> None of the above statements will compile</a:t>
            </a:r>
          </a:p>
          <a:p>
            <a:pPr>
              <a:buNone/>
            </a:pPr>
            <a:endParaRPr lang="en-US" b="1" dirty="0" smtClean="0">
              <a:solidFill>
                <a:schemeClr val="bg1"/>
              </a:solidFill>
            </a:endParaRPr>
          </a:p>
          <a:p>
            <a:pPr>
              <a:buNone/>
            </a:pPr>
            <a:endParaRPr lang="en-US" b="1" dirty="0" smtClean="0">
              <a:solidFill>
                <a:schemeClr val="bg1"/>
              </a:solidFill>
            </a:endParaRPr>
          </a:p>
          <a:p>
            <a:pPr>
              <a:buNone/>
            </a:pPr>
            <a:r>
              <a:rPr lang="en-US" b="1" dirty="0" smtClean="0">
                <a:solidFill>
                  <a:srgbClr val="FFFF00"/>
                </a:solidFill>
              </a:rPr>
              <a:t>Answer: C</a:t>
            </a:r>
            <a:endParaRPr lang="en-IN" b="1"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6.Given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404944"/>
            <a:ext cx="7715304" cy="3691186"/>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2 will be included in the output</a:t>
            </a:r>
          </a:p>
          <a:p>
            <a:pPr>
              <a:buNone/>
            </a:pPr>
            <a:r>
              <a:rPr lang="en-IN" b="1" dirty="0" smtClean="0">
                <a:solidFill>
                  <a:schemeClr val="bg1"/>
                </a:solidFill>
              </a:rPr>
              <a:t>B.</a:t>
            </a:r>
            <a:r>
              <a:rPr lang="en-IN" dirty="0" smtClean="0">
                <a:solidFill>
                  <a:schemeClr val="bg1"/>
                </a:solidFill>
              </a:rPr>
              <a:t> 3 will be included in the output</a:t>
            </a:r>
          </a:p>
          <a:p>
            <a:pPr>
              <a:buNone/>
            </a:pPr>
            <a:r>
              <a:rPr lang="en-IN" b="1" dirty="0" smtClean="0">
                <a:solidFill>
                  <a:schemeClr val="bg1"/>
                </a:solidFill>
              </a:rPr>
              <a:t>C.</a:t>
            </a:r>
            <a:r>
              <a:rPr lang="en-IN" dirty="0" smtClean="0">
                <a:solidFill>
                  <a:schemeClr val="bg1"/>
                </a:solidFill>
              </a:rPr>
              <a:t> hi will be included in the output</a:t>
            </a:r>
          </a:p>
          <a:p>
            <a:pPr>
              <a:buNone/>
            </a:pPr>
            <a:r>
              <a:rPr lang="en-IN" b="1" dirty="0" smtClean="0">
                <a:solidFill>
                  <a:schemeClr val="bg1"/>
                </a:solidFill>
              </a:rPr>
              <a:t>D.</a:t>
            </a:r>
            <a:r>
              <a:rPr lang="en-IN" dirty="0" smtClean="0">
                <a:solidFill>
                  <a:schemeClr val="bg1"/>
                </a:solidFill>
              </a:rPr>
              <a:t> Compilation fails</a:t>
            </a:r>
          </a:p>
          <a:p>
            <a:pPr>
              <a:buNone/>
            </a:pPr>
            <a:r>
              <a:rPr lang="en-IN" b="1" dirty="0" smtClean="0">
                <a:solidFill>
                  <a:schemeClr val="bg1"/>
                </a:solidFill>
              </a:rPr>
              <a:t>E.</a:t>
            </a:r>
            <a:r>
              <a:rPr lang="en-IN" dirty="0" smtClean="0">
                <a:solidFill>
                  <a:schemeClr val="bg1"/>
                </a:solidFill>
              </a:rPr>
              <a:t> An exception is thrown at runtime</a:t>
            </a:r>
          </a:p>
          <a:p>
            <a:pPr>
              <a:buNone/>
            </a:pPr>
            <a:endParaRPr lang="en-US" b="1" dirty="0" smtClean="0"/>
          </a:p>
          <a:p>
            <a:pPr>
              <a:buNone/>
            </a:pPr>
            <a:endParaRPr lang="en-US" b="1" dirty="0" smtClean="0"/>
          </a:p>
          <a:p>
            <a:pPr>
              <a:buNone/>
            </a:pPr>
            <a:r>
              <a:rPr lang="en-US" b="1" dirty="0" smtClean="0">
                <a:solidFill>
                  <a:srgbClr val="FFFF00"/>
                </a:solidFill>
              </a:rPr>
              <a:t>Answer: </a:t>
            </a:r>
            <a:r>
              <a:rPr lang="en-US" dirty="0" smtClean="0">
                <a:solidFill>
                  <a:srgbClr val="FFFF00"/>
                </a:solidFill>
              </a:rPr>
              <a:t>A</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7.Given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143116"/>
            <a:ext cx="7715304" cy="4500594"/>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howl </a:t>
            </a:r>
            <a:r>
              <a:rPr lang="en-IN" dirty="0" err="1" smtClean="0">
                <a:solidFill>
                  <a:schemeClr val="bg1"/>
                </a:solidFill>
              </a:rPr>
              <a:t>howl</a:t>
            </a:r>
            <a:r>
              <a:rPr lang="en-IN" dirty="0" smtClean="0">
                <a:solidFill>
                  <a:schemeClr val="bg1"/>
                </a:solidFill>
              </a:rPr>
              <a:t> sniff</a:t>
            </a:r>
          </a:p>
          <a:p>
            <a:pPr>
              <a:buNone/>
            </a:pPr>
            <a:r>
              <a:rPr lang="en-IN" b="1" dirty="0" smtClean="0">
                <a:solidFill>
                  <a:schemeClr val="bg1"/>
                </a:solidFill>
              </a:rPr>
              <a:t>B.</a:t>
            </a:r>
            <a:r>
              <a:rPr lang="en-IN" dirty="0" smtClean="0">
                <a:solidFill>
                  <a:schemeClr val="bg1"/>
                </a:solidFill>
              </a:rPr>
              <a:t> howl woof sniff</a:t>
            </a:r>
          </a:p>
          <a:p>
            <a:pPr>
              <a:buNone/>
            </a:pPr>
            <a:r>
              <a:rPr lang="en-IN" b="1" dirty="0" smtClean="0">
                <a:solidFill>
                  <a:schemeClr val="bg1"/>
                </a:solidFill>
              </a:rPr>
              <a:t>C.</a:t>
            </a:r>
            <a:r>
              <a:rPr lang="en-IN" dirty="0" smtClean="0">
                <a:solidFill>
                  <a:schemeClr val="bg1"/>
                </a:solidFill>
              </a:rPr>
              <a:t> howl </a:t>
            </a:r>
            <a:r>
              <a:rPr lang="en-IN" dirty="0" err="1" smtClean="0">
                <a:solidFill>
                  <a:schemeClr val="bg1"/>
                </a:solidFill>
              </a:rPr>
              <a:t>howl</a:t>
            </a:r>
            <a:r>
              <a:rPr lang="en-IN" dirty="0" smtClean="0">
                <a:solidFill>
                  <a:schemeClr val="bg1"/>
                </a:solidFill>
              </a:rPr>
              <a:t> followed by an exception</a:t>
            </a:r>
          </a:p>
          <a:p>
            <a:pPr>
              <a:buNone/>
            </a:pPr>
            <a:r>
              <a:rPr lang="en-IN" b="1" dirty="0" smtClean="0">
                <a:solidFill>
                  <a:schemeClr val="bg1"/>
                </a:solidFill>
              </a:rPr>
              <a:t>D.</a:t>
            </a:r>
            <a:r>
              <a:rPr lang="en-IN" dirty="0" smtClean="0">
                <a:solidFill>
                  <a:schemeClr val="bg1"/>
                </a:solidFill>
              </a:rPr>
              <a:t> howl woof followed by an exception</a:t>
            </a:r>
          </a:p>
          <a:p>
            <a:pPr>
              <a:buNone/>
            </a:pPr>
            <a:r>
              <a:rPr lang="en-IN" b="1" dirty="0" smtClean="0">
                <a:solidFill>
                  <a:schemeClr val="bg1"/>
                </a:solidFill>
              </a:rPr>
              <a:t>E.</a:t>
            </a:r>
            <a:r>
              <a:rPr lang="en-IN" dirty="0" smtClean="0">
                <a:solidFill>
                  <a:schemeClr val="bg1"/>
                </a:solidFill>
              </a:rPr>
              <a:t> Compilation fails with an error at line 14</a:t>
            </a:r>
          </a:p>
          <a:p>
            <a:pPr>
              <a:buNone/>
            </a:pPr>
            <a:r>
              <a:rPr lang="en-IN" b="1" dirty="0" smtClean="0">
                <a:solidFill>
                  <a:schemeClr val="bg1"/>
                </a:solidFill>
              </a:rPr>
              <a:t>F.</a:t>
            </a:r>
            <a:r>
              <a:rPr lang="en-IN" dirty="0" smtClean="0">
                <a:solidFill>
                  <a:schemeClr val="bg1"/>
                </a:solidFill>
              </a:rPr>
              <a:t> Compilation fails with an error at line 15</a:t>
            </a:r>
          </a:p>
          <a:p>
            <a:pPr>
              <a:buNone/>
            </a:pPr>
            <a:endParaRPr lang="en-US" b="1" dirty="0" smtClean="0"/>
          </a:p>
          <a:p>
            <a:pPr>
              <a:buNone/>
            </a:pPr>
            <a:endParaRPr lang="en-US" b="1" dirty="0" smtClean="0"/>
          </a:p>
          <a:p>
            <a:pPr>
              <a:buNone/>
            </a:pPr>
            <a:r>
              <a:rPr lang="en-US" b="1" dirty="0" smtClean="0">
                <a:solidFill>
                  <a:srgbClr val="FFFF00"/>
                </a:solidFill>
              </a:rPr>
              <a:t>Answer: </a:t>
            </a:r>
            <a:r>
              <a:rPr lang="en-US" dirty="0" smtClean="0">
                <a:solidFill>
                  <a:srgbClr val="FFFF00"/>
                </a:solidFill>
              </a:rPr>
              <a:t>F</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8.Given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149867"/>
            <a:ext cx="7715304" cy="4487091"/>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An exception is thrown at runtime</a:t>
            </a:r>
          </a:p>
          <a:p>
            <a:pPr>
              <a:buNone/>
            </a:pPr>
            <a:r>
              <a:rPr lang="en-IN" b="1" dirty="0" smtClean="0">
                <a:solidFill>
                  <a:schemeClr val="bg1"/>
                </a:solidFill>
              </a:rPr>
              <a:t>B. </a:t>
            </a:r>
            <a:r>
              <a:rPr lang="en-IN" dirty="0" smtClean="0">
                <a:solidFill>
                  <a:schemeClr val="bg1"/>
                </a:solidFill>
              </a:rPr>
              <a:t>The code compiles and runs with no output</a:t>
            </a:r>
          </a:p>
          <a:p>
            <a:pPr>
              <a:buNone/>
            </a:pPr>
            <a:r>
              <a:rPr lang="en-IN" b="1" dirty="0" smtClean="0">
                <a:solidFill>
                  <a:schemeClr val="bg1"/>
                </a:solidFill>
              </a:rPr>
              <a:t>C. </a:t>
            </a:r>
            <a:r>
              <a:rPr lang="en-IN" dirty="0" smtClean="0">
                <a:solidFill>
                  <a:schemeClr val="bg1"/>
                </a:solidFill>
              </a:rPr>
              <a:t>Compilation fails with an error at line 8</a:t>
            </a:r>
          </a:p>
          <a:p>
            <a:pPr>
              <a:buNone/>
            </a:pPr>
            <a:r>
              <a:rPr lang="en-IN" b="1" dirty="0" smtClean="0">
                <a:solidFill>
                  <a:schemeClr val="bg1"/>
                </a:solidFill>
              </a:rPr>
              <a:t>D. </a:t>
            </a:r>
            <a:r>
              <a:rPr lang="en-IN" dirty="0" smtClean="0">
                <a:solidFill>
                  <a:schemeClr val="bg1"/>
                </a:solidFill>
              </a:rPr>
              <a:t>Compilation fails with an error at line 9</a:t>
            </a:r>
          </a:p>
          <a:p>
            <a:pPr>
              <a:buNone/>
            </a:pPr>
            <a:r>
              <a:rPr lang="en-IN" b="1" dirty="0" smtClean="0">
                <a:solidFill>
                  <a:schemeClr val="bg1"/>
                </a:solidFill>
              </a:rPr>
              <a:t>E. </a:t>
            </a:r>
            <a:r>
              <a:rPr lang="en-IN" dirty="0" smtClean="0">
                <a:solidFill>
                  <a:schemeClr val="bg1"/>
                </a:solidFill>
              </a:rPr>
              <a:t>Compilation fails with an error at line 12</a:t>
            </a:r>
          </a:p>
          <a:p>
            <a:pPr>
              <a:buNone/>
            </a:pPr>
            <a:r>
              <a:rPr lang="en-IN" b="1" dirty="0" smtClean="0">
                <a:solidFill>
                  <a:schemeClr val="bg1"/>
                </a:solidFill>
              </a:rPr>
              <a:t>F. </a:t>
            </a:r>
            <a:r>
              <a:rPr lang="en-IN" dirty="0" smtClean="0">
                <a:solidFill>
                  <a:schemeClr val="bg1"/>
                </a:solidFill>
              </a:rPr>
              <a:t>Compilation fails with an error at line 13</a:t>
            </a:r>
            <a:endParaRPr lang="en-US" b="1" dirty="0" smtClean="0">
              <a:solidFill>
                <a:schemeClr val="bg1"/>
              </a:solidFill>
            </a:endParaRPr>
          </a:p>
          <a:p>
            <a:pPr>
              <a:buNone/>
            </a:pPr>
            <a:endParaRPr lang="en-US" b="1" dirty="0" smtClean="0">
              <a:solidFill>
                <a:schemeClr val="bg1"/>
              </a:solidFill>
            </a:endParaRPr>
          </a:p>
          <a:p>
            <a:pPr>
              <a:buNone/>
            </a:pPr>
            <a:endParaRPr lang="en-US" b="1" dirty="0" smtClean="0"/>
          </a:p>
          <a:p>
            <a:pPr>
              <a:buNone/>
            </a:pPr>
            <a:r>
              <a:rPr lang="en-US" b="1" dirty="0" smtClean="0">
                <a:solidFill>
                  <a:srgbClr val="FFFF00"/>
                </a:solidFill>
              </a:rPr>
              <a:t>Answer: A</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9.Given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642910" y="2143116"/>
            <a:ext cx="7715304" cy="4214841"/>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a:t>
            </a:r>
            <a:r>
              <a:rPr lang="en-IN" dirty="0" err="1" smtClean="0">
                <a:solidFill>
                  <a:schemeClr val="bg1"/>
                </a:solidFill>
              </a:rPr>
              <a:t>fa</a:t>
            </a:r>
            <a:r>
              <a:rPr lang="en-IN" dirty="0" smtClean="0">
                <a:solidFill>
                  <a:schemeClr val="bg1"/>
                </a:solidFill>
              </a:rPr>
              <a:t> </a:t>
            </a:r>
            <a:r>
              <a:rPr lang="en-IN" dirty="0" err="1" smtClean="0">
                <a:solidFill>
                  <a:schemeClr val="bg1"/>
                </a:solidFill>
              </a:rPr>
              <a:t>fa</a:t>
            </a:r>
            <a:endParaRPr lang="en-IN" dirty="0" smtClean="0">
              <a:solidFill>
                <a:schemeClr val="bg1"/>
              </a:solidFill>
            </a:endParaRPr>
          </a:p>
          <a:p>
            <a:pPr>
              <a:buNone/>
            </a:pPr>
            <a:r>
              <a:rPr lang="en-IN" b="1" dirty="0" smtClean="0">
                <a:solidFill>
                  <a:schemeClr val="bg1"/>
                </a:solidFill>
              </a:rPr>
              <a:t>B.</a:t>
            </a:r>
            <a:r>
              <a:rPr lang="en-IN" dirty="0" smtClean="0">
                <a:solidFill>
                  <a:schemeClr val="bg1"/>
                </a:solidFill>
              </a:rPr>
              <a:t> </a:t>
            </a:r>
            <a:r>
              <a:rPr lang="en-IN" dirty="0" err="1" smtClean="0">
                <a:solidFill>
                  <a:schemeClr val="bg1"/>
                </a:solidFill>
              </a:rPr>
              <a:t>fa</a:t>
            </a:r>
            <a:r>
              <a:rPr lang="en-IN" dirty="0" smtClean="0">
                <a:solidFill>
                  <a:schemeClr val="bg1"/>
                </a:solidFill>
              </a:rPr>
              <a:t> la</a:t>
            </a:r>
          </a:p>
          <a:p>
            <a:pPr>
              <a:buNone/>
            </a:pPr>
            <a:r>
              <a:rPr lang="en-IN" b="1" dirty="0" smtClean="0">
                <a:solidFill>
                  <a:schemeClr val="bg1"/>
                </a:solidFill>
              </a:rPr>
              <a:t>C.</a:t>
            </a:r>
            <a:r>
              <a:rPr lang="en-IN" dirty="0" smtClean="0">
                <a:solidFill>
                  <a:schemeClr val="bg1"/>
                </a:solidFill>
              </a:rPr>
              <a:t> la </a:t>
            </a:r>
            <a:r>
              <a:rPr lang="en-IN" dirty="0" err="1" smtClean="0">
                <a:solidFill>
                  <a:schemeClr val="bg1"/>
                </a:solidFill>
              </a:rPr>
              <a:t>la</a:t>
            </a:r>
            <a:endParaRPr lang="en-IN" dirty="0" smtClean="0">
              <a:solidFill>
                <a:schemeClr val="bg1"/>
              </a:solidFill>
            </a:endParaRPr>
          </a:p>
          <a:p>
            <a:pPr>
              <a:buNone/>
            </a:pPr>
            <a:r>
              <a:rPr lang="en-IN" b="1" dirty="0" smtClean="0">
                <a:solidFill>
                  <a:schemeClr val="bg1"/>
                </a:solidFill>
              </a:rPr>
              <a:t>D.</a:t>
            </a:r>
            <a:r>
              <a:rPr lang="en-IN" dirty="0" smtClean="0">
                <a:solidFill>
                  <a:schemeClr val="bg1"/>
                </a:solidFill>
              </a:rPr>
              <a:t> Compilation fails</a:t>
            </a:r>
          </a:p>
          <a:p>
            <a:pPr>
              <a:buNone/>
            </a:pPr>
            <a:r>
              <a:rPr lang="en-IN" b="1" dirty="0" smtClean="0">
                <a:solidFill>
                  <a:schemeClr val="bg1"/>
                </a:solidFill>
              </a:rPr>
              <a:t>E.</a:t>
            </a:r>
            <a:r>
              <a:rPr lang="en-IN" dirty="0" smtClean="0">
                <a:solidFill>
                  <a:schemeClr val="bg1"/>
                </a:solidFill>
              </a:rPr>
              <a:t> An exception is thrown at runtime</a:t>
            </a:r>
          </a:p>
          <a:p>
            <a:pPr>
              <a:buNone/>
            </a:pPr>
            <a:endParaRPr lang="en-US" b="1" dirty="0" smtClean="0">
              <a:solidFill>
                <a:schemeClr val="bg1"/>
              </a:solidFill>
            </a:endParaRPr>
          </a:p>
          <a:p>
            <a:pPr>
              <a:buNone/>
            </a:pPr>
            <a:endParaRPr lang="en-US" b="1" dirty="0" smtClean="0">
              <a:solidFill>
                <a:schemeClr val="bg1"/>
              </a:solidFill>
            </a:endParaRPr>
          </a:p>
          <a:p>
            <a:pPr>
              <a:buNone/>
            </a:pPr>
            <a:r>
              <a:rPr lang="en-US" b="1" dirty="0" smtClean="0">
                <a:solidFill>
                  <a:srgbClr val="FFFF00"/>
                </a:solidFill>
              </a:rPr>
              <a:t>Answer: </a:t>
            </a:r>
            <a:r>
              <a:rPr lang="en-US" dirty="0" smtClean="0">
                <a:solidFill>
                  <a:srgbClr val="FFFF00"/>
                </a:solidFill>
              </a:rPr>
              <a:t>B</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bg1"/>
                </a:solidFill>
              </a:rPr>
              <a:t>10.Given</a:t>
            </a:r>
            <a:endParaRPr lang="en-IN" sz="2800"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1013632" y="2143116"/>
            <a:ext cx="6973859" cy="4214841"/>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Creating Object Using </a:t>
            </a:r>
            <a:r>
              <a:rPr lang="en-US" sz="3600" b="1" dirty="0" err="1" smtClean="0">
                <a:solidFill>
                  <a:schemeClr val="bg1"/>
                </a:solidFill>
              </a:rPr>
              <a:t>newInstance</a:t>
            </a:r>
            <a:r>
              <a:rPr lang="en-US" sz="3600" b="1" dirty="0" smtClean="0">
                <a:solidFill>
                  <a:schemeClr val="bg1"/>
                </a:solidFill>
              </a:rPr>
              <a:t>()</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800" dirty="0" smtClean="0">
                <a:solidFill>
                  <a:schemeClr val="bg1"/>
                </a:solidFill>
              </a:rPr>
              <a:t>Another Way:</a:t>
            </a:r>
            <a:endParaRPr lang="en-IN" sz="2800" dirty="0" smtClean="0">
              <a:solidFill>
                <a:srgbClr val="FFFF00"/>
              </a:solidFill>
            </a:endParaRPr>
          </a:p>
          <a:p>
            <a:pPr>
              <a:buNone/>
            </a:pPr>
            <a:endParaRPr lang="en-US" sz="2800" dirty="0" smtClean="0">
              <a:solidFill>
                <a:srgbClr val="FFFF00"/>
              </a:solidFill>
            </a:endParaRPr>
          </a:p>
          <a:p>
            <a:pPr>
              <a:buNone/>
            </a:pPr>
            <a:r>
              <a:rPr lang="en-US" sz="2800" u="sng" dirty="0" smtClean="0">
                <a:solidFill>
                  <a:srgbClr val="00B0F0"/>
                </a:solidFill>
              </a:rPr>
              <a:t>Sample Code:</a:t>
            </a:r>
          </a:p>
          <a:p>
            <a:pPr>
              <a:buNone/>
            </a:pPr>
            <a:r>
              <a:rPr lang="en-US" sz="2800" dirty="0" smtClean="0">
                <a:solidFill>
                  <a:schemeClr val="accent2">
                    <a:lumMod val="20000"/>
                    <a:lumOff val="80000"/>
                  </a:schemeClr>
                </a:solidFill>
              </a:rPr>
              <a:t>Class c=</a:t>
            </a:r>
            <a:r>
              <a:rPr lang="en-US" sz="2800" dirty="0" err="1" smtClean="0">
                <a:solidFill>
                  <a:schemeClr val="accent2">
                    <a:lumMod val="20000"/>
                    <a:lumOff val="80000"/>
                  </a:schemeClr>
                </a:solidFill>
              </a:rPr>
              <a:t>Person.class</a:t>
            </a:r>
            <a:r>
              <a:rPr lang="en-US" sz="2800" dirty="0" smtClean="0">
                <a:solidFill>
                  <a:schemeClr val="accent2">
                    <a:lumMod val="20000"/>
                    <a:lumOff val="80000"/>
                  </a:schemeClr>
                </a:solidFill>
              </a:rPr>
              <a:t>;</a:t>
            </a:r>
          </a:p>
          <a:p>
            <a:pPr>
              <a:buNone/>
            </a:pPr>
            <a:r>
              <a:rPr lang="en-US" sz="2800" dirty="0" smtClean="0">
                <a:solidFill>
                  <a:schemeClr val="accent2">
                    <a:lumMod val="20000"/>
                    <a:lumOff val="80000"/>
                  </a:schemeClr>
                </a:solidFill>
              </a:rPr>
              <a:t> Person p=(Person)</a:t>
            </a:r>
            <a:r>
              <a:rPr lang="en-US" sz="2800" dirty="0" err="1" smtClean="0">
                <a:solidFill>
                  <a:schemeClr val="accent2">
                    <a:lumMod val="20000"/>
                    <a:lumOff val="80000"/>
                  </a:schemeClr>
                </a:solidFill>
              </a:rPr>
              <a:t>c.newInstance</a:t>
            </a:r>
            <a:r>
              <a:rPr lang="en-US" sz="2800" dirty="0" smtClean="0">
                <a:solidFill>
                  <a:schemeClr val="accent2">
                    <a:lumMod val="20000"/>
                    <a:lumOff val="80000"/>
                  </a:schemeClr>
                </a:solidFill>
              </a:rPr>
              <a:t>();</a:t>
            </a:r>
          </a:p>
          <a:p>
            <a:pPr marL="457200" indent="-457200">
              <a:buNone/>
            </a:pP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a:t>
            </a:r>
            <a:r>
              <a:rPr lang="en-IN" dirty="0" err="1" smtClean="0">
                <a:solidFill>
                  <a:schemeClr val="bg1"/>
                </a:solidFill>
              </a:rPr>
              <a:t>subsub</a:t>
            </a:r>
            <a:endParaRPr lang="en-IN" dirty="0" smtClean="0">
              <a:solidFill>
                <a:schemeClr val="bg1"/>
              </a:solidFill>
            </a:endParaRPr>
          </a:p>
          <a:p>
            <a:pPr>
              <a:buNone/>
            </a:pPr>
            <a:r>
              <a:rPr lang="en-IN" b="1" dirty="0" smtClean="0">
                <a:solidFill>
                  <a:schemeClr val="bg1"/>
                </a:solidFill>
              </a:rPr>
              <a:t>B.</a:t>
            </a:r>
            <a:r>
              <a:rPr lang="en-IN" dirty="0" smtClean="0">
                <a:solidFill>
                  <a:schemeClr val="bg1"/>
                </a:solidFill>
              </a:rPr>
              <a:t> sub </a:t>
            </a:r>
            <a:r>
              <a:rPr lang="en-IN" dirty="0" err="1" smtClean="0">
                <a:solidFill>
                  <a:schemeClr val="bg1"/>
                </a:solidFill>
              </a:rPr>
              <a:t>subsub</a:t>
            </a:r>
            <a:endParaRPr lang="en-IN" dirty="0" smtClean="0">
              <a:solidFill>
                <a:schemeClr val="bg1"/>
              </a:solidFill>
            </a:endParaRPr>
          </a:p>
          <a:p>
            <a:pPr>
              <a:buNone/>
            </a:pPr>
            <a:r>
              <a:rPr lang="en-IN" b="1" dirty="0" smtClean="0">
                <a:solidFill>
                  <a:schemeClr val="bg1"/>
                </a:solidFill>
              </a:rPr>
              <a:t>C.</a:t>
            </a:r>
            <a:r>
              <a:rPr lang="en-IN" dirty="0" smtClean="0">
                <a:solidFill>
                  <a:schemeClr val="bg1"/>
                </a:solidFill>
              </a:rPr>
              <a:t> alpha </a:t>
            </a:r>
            <a:r>
              <a:rPr lang="en-IN" dirty="0" err="1" smtClean="0">
                <a:solidFill>
                  <a:schemeClr val="bg1"/>
                </a:solidFill>
              </a:rPr>
              <a:t>subsub</a:t>
            </a:r>
            <a:endParaRPr lang="en-IN" dirty="0" smtClean="0">
              <a:solidFill>
                <a:schemeClr val="bg1"/>
              </a:solidFill>
            </a:endParaRPr>
          </a:p>
          <a:p>
            <a:pPr>
              <a:buNone/>
            </a:pPr>
            <a:r>
              <a:rPr lang="en-IN" b="1" dirty="0" smtClean="0">
                <a:solidFill>
                  <a:schemeClr val="bg1"/>
                </a:solidFill>
              </a:rPr>
              <a:t>D.</a:t>
            </a:r>
            <a:r>
              <a:rPr lang="en-IN" dirty="0" smtClean="0">
                <a:solidFill>
                  <a:schemeClr val="bg1"/>
                </a:solidFill>
              </a:rPr>
              <a:t> alpha sub </a:t>
            </a:r>
            <a:r>
              <a:rPr lang="en-IN" dirty="0" err="1" smtClean="0">
                <a:solidFill>
                  <a:schemeClr val="bg1"/>
                </a:solidFill>
              </a:rPr>
              <a:t>subsub</a:t>
            </a:r>
            <a:endParaRPr lang="en-IN" dirty="0" smtClean="0">
              <a:solidFill>
                <a:schemeClr val="bg1"/>
              </a:solidFill>
            </a:endParaRPr>
          </a:p>
          <a:p>
            <a:pPr>
              <a:buNone/>
            </a:pPr>
            <a:r>
              <a:rPr lang="en-IN" b="1" dirty="0" smtClean="0">
                <a:solidFill>
                  <a:schemeClr val="bg1"/>
                </a:solidFill>
              </a:rPr>
              <a:t>E.</a:t>
            </a:r>
            <a:r>
              <a:rPr lang="en-IN" dirty="0" smtClean="0">
                <a:solidFill>
                  <a:schemeClr val="bg1"/>
                </a:solidFill>
              </a:rPr>
              <a:t> Compilation fails</a:t>
            </a:r>
          </a:p>
          <a:p>
            <a:pPr>
              <a:buNone/>
            </a:pPr>
            <a:r>
              <a:rPr lang="en-IN" b="1" dirty="0" smtClean="0">
                <a:solidFill>
                  <a:schemeClr val="bg1"/>
                </a:solidFill>
              </a:rPr>
              <a:t>F.</a:t>
            </a:r>
            <a:r>
              <a:rPr lang="en-IN" dirty="0" smtClean="0">
                <a:solidFill>
                  <a:schemeClr val="bg1"/>
                </a:solidFill>
              </a:rPr>
              <a:t> An exception is thrown at runtime</a:t>
            </a:r>
          </a:p>
          <a:p>
            <a:pPr>
              <a:buNone/>
            </a:pPr>
            <a:endParaRPr lang="en-US" b="1" dirty="0" smtClean="0">
              <a:solidFill>
                <a:schemeClr val="bg1"/>
              </a:solidFill>
            </a:endParaRPr>
          </a:p>
          <a:p>
            <a:pPr>
              <a:buNone/>
            </a:pPr>
            <a:endParaRPr lang="en-US" b="1" dirty="0" smtClean="0">
              <a:solidFill>
                <a:schemeClr val="bg1"/>
              </a:solidFill>
            </a:endParaRPr>
          </a:p>
          <a:p>
            <a:pPr>
              <a:buNone/>
            </a:pPr>
            <a:r>
              <a:rPr lang="en-US" b="1" dirty="0" err="1" smtClean="0">
                <a:solidFill>
                  <a:srgbClr val="FFFF00"/>
                </a:solidFill>
              </a:rPr>
              <a:t>Answer:C</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b="1" dirty="0" smtClean="0">
                <a:solidFill>
                  <a:schemeClr val="bg1"/>
                </a:solidFill>
              </a:rPr>
              <a:t>11.Given</a:t>
            </a:r>
            <a:endParaRPr lang="en-IN"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785786" y="2214554"/>
            <a:ext cx="7572428" cy="4357717"/>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smtClean="0">
                <a:solidFill>
                  <a:schemeClr val="bg1"/>
                </a:solidFill>
              </a:rPr>
              <a:t>What is the result? (Choose all that apply.)</a:t>
            </a:r>
          </a:p>
          <a:p>
            <a:pPr>
              <a:buNone/>
            </a:pPr>
            <a:endParaRPr lang="en-IN" b="1" dirty="0" smtClean="0"/>
          </a:p>
          <a:p>
            <a:pPr>
              <a:buNone/>
            </a:pPr>
            <a:r>
              <a:rPr lang="en-IN" b="1" dirty="0" smtClean="0">
                <a:solidFill>
                  <a:schemeClr val="bg1"/>
                </a:solidFill>
              </a:rPr>
              <a:t>A.</a:t>
            </a:r>
            <a:r>
              <a:rPr lang="en-IN" dirty="0" smtClean="0">
                <a:solidFill>
                  <a:schemeClr val="bg1"/>
                </a:solidFill>
              </a:rPr>
              <a:t> h </a:t>
            </a:r>
            <a:r>
              <a:rPr lang="en-IN" dirty="0" err="1" smtClean="0">
                <a:solidFill>
                  <a:schemeClr val="bg1"/>
                </a:solidFill>
              </a:rPr>
              <a:t>hn</a:t>
            </a:r>
            <a:r>
              <a:rPr lang="en-IN" dirty="0" smtClean="0">
                <a:solidFill>
                  <a:schemeClr val="bg1"/>
                </a:solidFill>
              </a:rPr>
              <a:t> x</a:t>
            </a:r>
          </a:p>
          <a:p>
            <a:pPr>
              <a:buNone/>
            </a:pPr>
            <a:r>
              <a:rPr lang="en-IN" b="1" dirty="0" smtClean="0">
                <a:solidFill>
                  <a:schemeClr val="bg1"/>
                </a:solidFill>
              </a:rPr>
              <a:t>B.</a:t>
            </a:r>
            <a:r>
              <a:rPr lang="en-IN" dirty="0" smtClean="0">
                <a:solidFill>
                  <a:schemeClr val="bg1"/>
                </a:solidFill>
              </a:rPr>
              <a:t> </a:t>
            </a:r>
            <a:r>
              <a:rPr lang="en-IN" dirty="0" err="1" smtClean="0">
                <a:solidFill>
                  <a:schemeClr val="bg1"/>
                </a:solidFill>
              </a:rPr>
              <a:t>hn</a:t>
            </a:r>
            <a:r>
              <a:rPr lang="en-IN" dirty="0" smtClean="0">
                <a:solidFill>
                  <a:schemeClr val="bg1"/>
                </a:solidFill>
              </a:rPr>
              <a:t> x h</a:t>
            </a:r>
          </a:p>
          <a:p>
            <a:pPr>
              <a:buNone/>
            </a:pPr>
            <a:r>
              <a:rPr lang="en-IN" b="1" dirty="0" smtClean="0">
                <a:solidFill>
                  <a:schemeClr val="bg1"/>
                </a:solidFill>
              </a:rPr>
              <a:t>C.</a:t>
            </a:r>
            <a:r>
              <a:rPr lang="en-IN" dirty="0" smtClean="0">
                <a:solidFill>
                  <a:schemeClr val="bg1"/>
                </a:solidFill>
              </a:rPr>
              <a:t> b h </a:t>
            </a:r>
            <a:r>
              <a:rPr lang="en-IN" dirty="0" err="1" smtClean="0">
                <a:solidFill>
                  <a:schemeClr val="bg1"/>
                </a:solidFill>
              </a:rPr>
              <a:t>hn</a:t>
            </a:r>
            <a:r>
              <a:rPr lang="en-IN" dirty="0" smtClean="0">
                <a:solidFill>
                  <a:schemeClr val="bg1"/>
                </a:solidFill>
              </a:rPr>
              <a:t> x</a:t>
            </a:r>
          </a:p>
          <a:p>
            <a:pPr>
              <a:buNone/>
            </a:pPr>
            <a:r>
              <a:rPr lang="en-IN" b="1" dirty="0" smtClean="0">
                <a:solidFill>
                  <a:schemeClr val="bg1"/>
                </a:solidFill>
              </a:rPr>
              <a:t>D.</a:t>
            </a:r>
            <a:r>
              <a:rPr lang="en-IN" dirty="0" smtClean="0">
                <a:solidFill>
                  <a:schemeClr val="bg1"/>
                </a:solidFill>
              </a:rPr>
              <a:t> b </a:t>
            </a:r>
            <a:r>
              <a:rPr lang="en-IN" dirty="0" err="1" smtClean="0">
                <a:solidFill>
                  <a:schemeClr val="bg1"/>
                </a:solidFill>
              </a:rPr>
              <a:t>hn</a:t>
            </a:r>
            <a:r>
              <a:rPr lang="en-IN" dirty="0" smtClean="0">
                <a:solidFill>
                  <a:schemeClr val="bg1"/>
                </a:solidFill>
              </a:rPr>
              <a:t> x h</a:t>
            </a:r>
          </a:p>
          <a:p>
            <a:pPr>
              <a:buNone/>
            </a:pPr>
            <a:r>
              <a:rPr lang="en-IN" b="1" dirty="0" smtClean="0">
                <a:solidFill>
                  <a:schemeClr val="bg1"/>
                </a:solidFill>
              </a:rPr>
              <a:t>E.</a:t>
            </a:r>
            <a:r>
              <a:rPr lang="en-IN" dirty="0" smtClean="0">
                <a:solidFill>
                  <a:schemeClr val="bg1"/>
                </a:solidFill>
              </a:rPr>
              <a:t> </a:t>
            </a:r>
            <a:r>
              <a:rPr lang="en-IN" dirty="0" err="1" smtClean="0">
                <a:solidFill>
                  <a:schemeClr val="bg1"/>
                </a:solidFill>
              </a:rPr>
              <a:t>bn</a:t>
            </a:r>
            <a:r>
              <a:rPr lang="en-IN" dirty="0" smtClean="0">
                <a:solidFill>
                  <a:schemeClr val="bg1"/>
                </a:solidFill>
              </a:rPr>
              <a:t> x h </a:t>
            </a:r>
            <a:r>
              <a:rPr lang="en-IN" dirty="0" err="1" smtClean="0">
                <a:solidFill>
                  <a:schemeClr val="bg1"/>
                </a:solidFill>
              </a:rPr>
              <a:t>hn</a:t>
            </a:r>
            <a:r>
              <a:rPr lang="en-IN" dirty="0" smtClean="0">
                <a:solidFill>
                  <a:schemeClr val="bg1"/>
                </a:solidFill>
              </a:rPr>
              <a:t> x</a:t>
            </a:r>
          </a:p>
          <a:p>
            <a:pPr>
              <a:buNone/>
            </a:pPr>
            <a:r>
              <a:rPr lang="en-IN" b="1" dirty="0" smtClean="0">
                <a:solidFill>
                  <a:schemeClr val="bg1"/>
                </a:solidFill>
              </a:rPr>
              <a:t>F.</a:t>
            </a:r>
            <a:r>
              <a:rPr lang="en-IN" dirty="0" smtClean="0">
                <a:solidFill>
                  <a:schemeClr val="bg1"/>
                </a:solidFill>
              </a:rPr>
              <a:t> b </a:t>
            </a:r>
            <a:r>
              <a:rPr lang="en-IN" dirty="0" err="1" smtClean="0">
                <a:solidFill>
                  <a:schemeClr val="bg1"/>
                </a:solidFill>
              </a:rPr>
              <a:t>bn</a:t>
            </a:r>
            <a:r>
              <a:rPr lang="en-IN" dirty="0" smtClean="0">
                <a:solidFill>
                  <a:schemeClr val="bg1"/>
                </a:solidFill>
              </a:rPr>
              <a:t> x h </a:t>
            </a:r>
            <a:r>
              <a:rPr lang="en-IN" dirty="0" err="1" smtClean="0">
                <a:solidFill>
                  <a:schemeClr val="bg1"/>
                </a:solidFill>
              </a:rPr>
              <a:t>hn</a:t>
            </a:r>
            <a:r>
              <a:rPr lang="en-IN" dirty="0" smtClean="0">
                <a:solidFill>
                  <a:schemeClr val="bg1"/>
                </a:solidFill>
              </a:rPr>
              <a:t> x</a:t>
            </a:r>
          </a:p>
          <a:p>
            <a:pPr>
              <a:buNone/>
            </a:pPr>
            <a:r>
              <a:rPr lang="en-IN" b="1" dirty="0" smtClean="0">
                <a:solidFill>
                  <a:schemeClr val="bg1"/>
                </a:solidFill>
              </a:rPr>
              <a:t>G.</a:t>
            </a:r>
            <a:r>
              <a:rPr lang="en-IN" dirty="0" smtClean="0">
                <a:solidFill>
                  <a:schemeClr val="bg1"/>
                </a:solidFill>
              </a:rPr>
              <a:t> </a:t>
            </a:r>
            <a:r>
              <a:rPr lang="en-IN" dirty="0" err="1" smtClean="0">
                <a:solidFill>
                  <a:schemeClr val="bg1"/>
                </a:solidFill>
              </a:rPr>
              <a:t>bn</a:t>
            </a:r>
            <a:r>
              <a:rPr lang="en-IN" dirty="0" smtClean="0">
                <a:solidFill>
                  <a:schemeClr val="bg1"/>
                </a:solidFill>
              </a:rPr>
              <a:t> x b h </a:t>
            </a:r>
            <a:r>
              <a:rPr lang="en-IN" dirty="0" err="1" smtClean="0">
                <a:solidFill>
                  <a:schemeClr val="bg1"/>
                </a:solidFill>
              </a:rPr>
              <a:t>hn</a:t>
            </a:r>
            <a:r>
              <a:rPr lang="en-IN" dirty="0" smtClean="0">
                <a:solidFill>
                  <a:schemeClr val="bg1"/>
                </a:solidFill>
              </a:rPr>
              <a:t> x</a:t>
            </a:r>
          </a:p>
          <a:p>
            <a:pPr>
              <a:buNone/>
            </a:pPr>
            <a:r>
              <a:rPr lang="en-IN" b="1" dirty="0" smtClean="0">
                <a:solidFill>
                  <a:schemeClr val="bg1"/>
                </a:solidFill>
              </a:rPr>
              <a:t>H.</a:t>
            </a:r>
            <a:r>
              <a:rPr lang="en-IN" dirty="0" smtClean="0">
                <a:solidFill>
                  <a:schemeClr val="bg1"/>
                </a:solidFill>
              </a:rPr>
              <a:t> Compilation fails</a:t>
            </a:r>
          </a:p>
          <a:p>
            <a:pPr>
              <a:buNone/>
            </a:pPr>
            <a:endParaRPr lang="en-US" b="1" dirty="0" smtClean="0"/>
          </a:p>
          <a:p>
            <a:pPr>
              <a:buNone/>
            </a:pPr>
            <a:endParaRPr lang="en-US" b="1" dirty="0" smtClean="0"/>
          </a:p>
          <a:p>
            <a:pPr>
              <a:buNone/>
            </a:pPr>
            <a:r>
              <a:rPr lang="en-US" b="1" dirty="0" err="1" smtClean="0">
                <a:solidFill>
                  <a:srgbClr val="FFFF00"/>
                </a:solidFill>
              </a:rPr>
              <a:t>Answer:C</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linds(horizontal)">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b="1" dirty="0" smtClean="0">
                <a:solidFill>
                  <a:schemeClr val="bg1"/>
                </a:solidFill>
              </a:rPr>
              <a:t>12.Given</a:t>
            </a:r>
            <a:endParaRPr lang="en-IN" b="1" dirty="0" smtClean="0">
              <a:solidFill>
                <a:schemeClr val="bg1"/>
              </a:solidFill>
            </a:endParaRPr>
          </a:p>
        </p:txBody>
      </p:sp>
      <p:pic>
        <p:nvPicPr>
          <p:cNvPr id="4" name="Picture 3" descr="getfile (64).jpg"/>
          <p:cNvPicPr>
            <a:picLocks noChangeAspect="1"/>
          </p:cNvPicPr>
          <p:nvPr/>
        </p:nvPicPr>
        <p:blipFill>
          <a:blip r:embed="rId3"/>
          <a:stretch>
            <a:fillRect/>
          </a:stretch>
        </p:blipFill>
        <p:spPr>
          <a:xfrm>
            <a:off x="785786" y="2071678"/>
            <a:ext cx="7572428" cy="4572032"/>
          </a:xfrm>
          <a:prstGeom prst="rect">
            <a:avLst/>
          </a:prstGeom>
        </p:spPr>
      </p:pic>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smtClean="0">
                <a:solidFill>
                  <a:schemeClr val="bg1"/>
                </a:solidFill>
              </a:rPr>
              <a:t>What is the result? (Choose all that apply.)</a:t>
            </a:r>
          </a:p>
          <a:p>
            <a:pPr>
              <a:buNone/>
            </a:pPr>
            <a:endParaRPr lang="en-IN" b="1" dirty="0" smtClean="0">
              <a:solidFill>
                <a:schemeClr val="bg1"/>
              </a:solidFill>
            </a:endParaRPr>
          </a:p>
          <a:p>
            <a:pPr>
              <a:buNone/>
            </a:pPr>
            <a:r>
              <a:rPr lang="en-IN" b="1" dirty="0" smtClean="0">
                <a:solidFill>
                  <a:schemeClr val="bg1"/>
                </a:solidFill>
              </a:rPr>
              <a:t>A.</a:t>
            </a:r>
            <a:r>
              <a:rPr lang="en-IN" dirty="0" smtClean="0">
                <a:solidFill>
                  <a:schemeClr val="bg1"/>
                </a:solidFill>
              </a:rPr>
              <a:t> furry bray</a:t>
            </a:r>
          </a:p>
          <a:p>
            <a:pPr>
              <a:buNone/>
            </a:pPr>
            <a:r>
              <a:rPr lang="en-IN" b="1" dirty="0" smtClean="0">
                <a:solidFill>
                  <a:schemeClr val="bg1"/>
                </a:solidFill>
              </a:rPr>
              <a:t>B.</a:t>
            </a:r>
            <a:r>
              <a:rPr lang="en-IN" dirty="0" smtClean="0">
                <a:solidFill>
                  <a:schemeClr val="bg1"/>
                </a:solidFill>
              </a:rPr>
              <a:t> stripes bray</a:t>
            </a:r>
          </a:p>
          <a:p>
            <a:pPr>
              <a:buNone/>
            </a:pPr>
            <a:r>
              <a:rPr lang="en-IN" b="1" dirty="0" smtClean="0">
                <a:solidFill>
                  <a:schemeClr val="bg1"/>
                </a:solidFill>
              </a:rPr>
              <a:t>C.</a:t>
            </a:r>
            <a:r>
              <a:rPr lang="en-IN" dirty="0" smtClean="0">
                <a:solidFill>
                  <a:schemeClr val="bg1"/>
                </a:solidFill>
              </a:rPr>
              <a:t> furry generic noise</a:t>
            </a:r>
          </a:p>
          <a:p>
            <a:pPr>
              <a:buNone/>
            </a:pPr>
            <a:r>
              <a:rPr lang="en-IN" b="1" dirty="0" smtClean="0">
                <a:solidFill>
                  <a:schemeClr val="bg1"/>
                </a:solidFill>
              </a:rPr>
              <a:t>D.</a:t>
            </a:r>
            <a:r>
              <a:rPr lang="en-IN" dirty="0" smtClean="0">
                <a:solidFill>
                  <a:schemeClr val="bg1"/>
                </a:solidFill>
              </a:rPr>
              <a:t> stripes generic noise</a:t>
            </a:r>
          </a:p>
          <a:p>
            <a:pPr>
              <a:buNone/>
            </a:pPr>
            <a:r>
              <a:rPr lang="en-IN" b="1" dirty="0" smtClean="0">
                <a:solidFill>
                  <a:schemeClr val="bg1"/>
                </a:solidFill>
              </a:rPr>
              <a:t>E.</a:t>
            </a:r>
            <a:r>
              <a:rPr lang="en-IN" dirty="0" smtClean="0">
                <a:solidFill>
                  <a:schemeClr val="bg1"/>
                </a:solidFill>
              </a:rPr>
              <a:t> Compilation fails</a:t>
            </a:r>
          </a:p>
          <a:p>
            <a:pPr>
              <a:buNone/>
            </a:pPr>
            <a:r>
              <a:rPr lang="en-IN" b="1" dirty="0" smtClean="0">
                <a:solidFill>
                  <a:schemeClr val="bg1"/>
                </a:solidFill>
              </a:rPr>
              <a:t>F.</a:t>
            </a:r>
            <a:r>
              <a:rPr lang="en-IN" dirty="0" smtClean="0">
                <a:solidFill>
                  <a:schemeClr val="bg1"/>
                </a:solidFill>
              </a:rPr>
              <a:t> An exception is thrown at runtime</a:t>
            </a:r>
          </a:p>
          <a:p>
            <a:pPr>
              <a:buNone/>
            </a:pPr>
            <a:endParaRPr lang="en-US" b="1" dirty="0" smtClean="0"/>
          </a:p>
          <a:p>
            <a:pPr>
              <a:buNone/>
            </a:pPr>
            <a:endParaRPr lang="en-US" b="1" dirty="0" smtClean="0"/>
          </a:p>
          <a:p>
            <a:pPr>
              <a:buNone/>
            </a:pPr>
            <a:r>
              <a:rPr lang="en-US" b="1" dirty="0" err="1" smtClean="0">
                <a:solidFill>
                  <a:srgbClr val="FFFF00"/>
                </a:solidFill>
              </a:rPr>
              <a:t>Answer:</a:t>
            </a:r>
            <a:r>
              <a:rPr lang="en-US" dirty="0" err="1" smtClean="0">
                <a:solidFill>
                  <a:srgbClr val="FFFF00"/>
                </a:solidFill>
              </a:rPr>
              <a:t>A</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92500" lnSpcReduction="10000"/>
          </a:bodyPr>
          <a:lstStyle/>
          <a:p>
            <a:pPr>
              <a:buNone/>
            </a:pPr>
            <a:r>
              <a:rPr lang="en-US" b="1" dirty="0" smtClean="0">
                <a:solidFill>
                  <a:schemeClr val="bg1"/>
                </a:solidFill>
              </a:rPr>
              <a:t>13.</a:t>
            </a:r>
            <a:r>
              <a:rPr lang="en-IN" dirty="0" smtClean="0">
                <a:solidFill>
                  <a:schemeClr val="bg1"/>
                </a:solidFill>
              </a:rPr>
              <a:t> You’re designing a new online board game in which </a:t>
            </a:r>
            <a:r>
              <a:rPr lang="en-IN" dirty="0" err="1" smtClean="0">
                <a:solidFill>
                  <a:schemeClr val="bg1"/>
                </a:solidFill>
              </a:rPr>
              <a:t>Floozels</a:t>
            </a:r>
            <a:r>
              <a:rPr lang="en-IN" dirty="0" smtClean="0">
                <a:solidFill>
                  <a:schemeClr val="bg1"/>
                </a:solidFill>
              </a:rPr>
              <a:t> are a type of Jammers, Jammers can have </a:t>
            </a:r>
            <a:r>
              <a:rPr lang="en-IN" dirty="0" err="1" smtClean="0">
                <a:solidFill>
                  <a:schemeClr val="bg1"/>
                </a:solidFill>
              </a:rPr>
              <a:t>Quizels</a:t>
            </a:r>
            <a:r>
              <a:rPr lang="en-IN" dirty="0" smtClean="0">
                <a:solidFill>
                  <a:schemeClr val="bg1"/>
                </a:solidFill>
              </a:rPr>
              <a:t>, </a:t>
            </a:r>
            <a:r>
              <a:rPr lang="en-IN" dirty="0" err="1" smtClean="0">
                <a:solidFill>
                  <a:schemeClr val="bg1"/>
                </a:solidFill>
              </a:rPr>
              <a:t>Quizels</a:t>
            </a:r>
            <a:r>
              <a:rPr lang="en-IN" dirty="0" smtClean="0">
                <a:solidFill>
                  <a:schemeClr val="bg1"/>
                </a:solidFill>
              </a:rPr>
              <a:t> are a type of </a:t>
            </a:r>
            <a:r>
              <a:rPr lang="en-IN" dirty="0" err="1" smtClean="0">
                <a:solidFill>
                  <a:schemeClr val="bg1"/>
                </a:solidFill>
              </a:rPr>
              <a:t>Klakker</a:t>
            </a:r>
            <a:r>
              <a:rPr lang="en-IN" dirty="0" smtClean="0">
                <a:solidFill>
                  <a:schemeClr val="bg1"/>
                </a:solidFill>
              </a:rPr>
              <a:t>, and </a:t>
            </a:r>
            <a:r>
              <a:rPr lang="en-IN" dirty="0" err="1" smtClean="0">
                <a:solidFill>
                  <a:schemeClr val="bg1"/>
                </a:solidFill>
              </a:rPr>
              <a:t>Floozels</a:t>
            </a:r>
            <a:r>
              <a:rPr lang="en-IN" dirty="0" smtClean="0">
                <a:solidFill>
                  <a:schemeClr val="bg1"/>
                </a:solidFill>
              </a:rPr>
              <a:t> can have several </a:t>
            </a:r>
            <a:r>
              <a:rPr lang="en-IN" dirty="0" err="1" smtClean="0">
                <a:solidFill>
                  <a:schemeClr val="bg1"/>
                </a:solidFill>
              </a:rPr>
              <a:t>Floozets</a:t>
            </a:r>
            <a:r>
              <a:rPr lang="en-IN" dirty="0" smtClean="0">
                <a:solidFill>
                  <a:schemeClr val="bg1"/>
                </a:solidFill>
              </a:rPr>
              <a:t>. </a:t>
            </a:r>
          </a:p>
          <a:p>
            <a:pPr>
              <a:buNone/>
            </a:pPr>
            <a:endParaRPr lang="en-IN" dirty="0" smtClean="0"/>
          </a:p>
          <a:p>
            <a:pPr>
              <a:buNone/>
            </a:pPr>
            <a:endParaRPr lang="en-IN" dirty="0" smtClean="0"/>
          </a:p>
          <a:p>
            <a:pPr>
              <a:buNone/>
            </a:pPr>
            <a:r>
              <a:rPr lang="en-IN" dirty="0" smtClean="0">
                <a:solidFill>
                  <a:schemeClr val="bg1"/>
                </a:solidFill>
              </a:rPr>
              <a:t>Which of the following fragments represent this design? </a:t>
            </a:r>
          </a:p>
          <a:p>
            <a:pPr>
              <a:buNone/>
            </a:pPr>
            <a:r>
              <a:rPr lang="en-IN" b="1" dirty="0" smtClean="0">
                <a:solidFill>
                  <a:schemeClr val="bg1"/>
                </a:solidFill>
              </a:rPr>
              <a:t>(Choose all that apply.)</a:t>
            </a:r>
          </a:p>
          <a:p>
            <a:pPr>
              <a:buNone/>
            </a:pPr>
            <a:endParaRPr lang="en-IN" b="1" dirty="0" smtClean="0"/>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a:bodyPr>
          <a:lstStyle/>
          <a:p>
            <a:pPr>
              <a:buNone/>
            </a:pPr>
            <a:endParaRPr lang="en-US" b="1" dirty="0" smtClean="0"/>
          </a:p>
        </p:txBody>
      </p:sp>
      <p:pic>
        <p:nvPicPr>
          <p:cNvPr id="4" name="Picture 3" descr="getfile (74).jpg"/>
          <p:cNvPicPr>
            <a:picLocks noChangeAspect="1"/>
          </p:cNvPicPr>
          <p:nvPr/>
        </p:nvPicPr>
        <p:blipFill>
          <a:blip r:embed="rId3"/>
          <a:stretch>
            <a:fillRect/>
          </a:stretch>
        </p:blipFill>
        <p:spPr>
          <a:xfrm>
            <a:off x="428596" y="1643050"/>
            <a:ext cx="8358246" cy="4857784"/>
          </a:xfrm>
          <a:prstGeom prst="rect">
            <a:avLst/>
          </a:prstGeom>
        </p:spPr>
      </p:pic>
      <p:sp>
        <p:nvSpPr>
          <p:cNvPr id="5" name="Rectangular Callout 4"/>
          <p:cNvSpPr/>
          <p:nvPr/>
        </p:nvSpPr>
        <p:spPr>
          <a:xfrm>
            <a:off x="7429520" y="3071810"/>
            <a:ext cx="1500198" cy="61264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Answer:</a:t>
            </a:r>
          </a:p>
          <a:p>
            <a:pPr algn="ctr"/>
            <a:r>
              <a:rPr lang="en-US" dirty="0" smtClean="0"/>
              <a:t>A &amp; C</a:t>
            </a:r>
            <a:endParaRPr lang="en-IN" dirty="0"/>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endParaRPr lang="en-IN" b="1" dirty="0" smtClean="0"/>
          </a:p>
          <a:p>
            <a:pPr>
              <a:buNone/>
            </a:pPr>
            <a:r>
              <a:rPr lang="en-IN" b="1" dirty="0" smtClean="0">
                <a:solidFill>
                  <a:schemeClr val="bg1"/>
                </a:solidFill>
              </a:rPr>
              <a:t>14 .How can you include encapsulation in your class design?</a:t>
            </a:r>
          </a:p>
          <a:p>
            <a:pPr>
              <a:buNone/>
            </a:pPr>
            <a:r>
              <a:rPr lang="en-US" dirty="0" smtClean="0"/>
              <a:t>	</a:t>
            </a:r>
            <a:r>
              <a:rPr lang="en-US" dirty="0" smtClean="0">
                <a:solidFill>
                  <a:schemeClr val="bg1"/>
                </a:solidFill>
              </a:rPr>
              <a:t>(Choose all that apply)</a:t>
            </a:r>
            <a:endParaRPr lang="en-IN" dirty="0" smtClean="0">
              <a:solidFill>
                <a:schemeClr val="bg1"/>
              </a:solidFill>
            </a:endParaRPr>
          </a:p>
          <a:p>
            <a:pPr>
              <a:buNone/>
            </a:pPr>
            <a:r>
              <a:rPr lang="en-IN" b="1" dirty="0" smtClean="0">
                <a:solidFill>
                  <a:schemeClr val="bg1"/>
                </a:solidFill>
              </a:rPr>
              <a:t>A</a:t>
            </a:r>
            <a:r>
              <a:rPr lang="en-IN" dirty="0" smtClean="0">
                <a:solidFill>
                  <a:schemeClr val="bg1"/>
                </a:solidFill>
              </a:rPr>
              <a:t>. Define instance variables as private members.</a:t>
            </a:r>
          </a:p>
          <a:p>
            <a:pPr>
              <a:buNone/>
            </a:pPr>
            <a:r>
              <a:rPr lang="en-IN" b="1" dirty="0" err="1" smtClean="0">
                <a:solidFill>
                  <a:schemeClr val="bg1"/>
                </a:solidFill>
              </a:rPr>
              <a:t>B.</a:t>
            </a:r>
            <a:r>
              <a:rPr lang="en-IN" dirty="0" err="1" smtClean="0">
                <a:solidFill>
                  <a:schemeClr val="bg1"/>
                </a:solidFill>
              </a:rPr>
              <a:t>Define</a:t>
            </a:r>
            <a:r>
              <a:rPr lang="en-IN" dirty="0" smtClean="0">
                <a:solidFill>
                  <a:schemeClr val="bg1"/>
                </a:solidFill>
              </a:rPr>
              <a:t> public methods to access and modify the instance variables.</a:t>
            </a:r>
          </a:p>
          <a:p>
            <a:pPr>
              <a:buNone/>
            </a:pPr>
            <a:r>
              <a:rPr lang="en-IN" b="1" dirty="0" err="1" smtClean="0">
                <a:solidFill>
                  <a:schemeClr val="bg1"/>
                </a:solidFill>
              </a:rPr>
              <a:t>C.</a:t>
            </a:r>
            <a:r>
              <a:rPr lang="en-IN" dirty="0" err="1" smtClean="0">
                <a:solidFill>
                  <a:schemeClr val="bg1"/>
                </a:solidFill>
              </a:rPr>
              <a:t>Define</a:t>
            </a:r>
            <a:r>
              <a:rPr lang="en-IN" dirty="0" smtClean="0">
                <a:solidFill>
                  <a:schemeClr val="bg1"/>
                </a:solidFill>
              </a:rPr>
              <a:t> some of the instance variables as public members.</a:t>
            </a:r>
          </a:p>
          <a:p>
            <a:pPr>
              <a:buNone/>
            </a:pPr>
            <a:r>
              <a:rPr lang="en-IN" b="1" dirty="0" err="1" smtClean="0">
                <a:solidFill>
                  <a:schemeClr val="bg1"/>
                </a:solidFill>
              </a:rPr>
              <a:t>D.</a:t>
            </a:r>
            <a:r>
              <a:rPr lang="en-IN" dirty="0" err="1" smtClean="0">
                <a:solidFill>
                  <a:schemeClr val="bg1"/>
                </a:solidFill>
              </a:rPr>
              <a:t>All</a:t>
            </a:r>
            <a:r>
              <a:rPr lang="en-IN" dirty="0" smtClean="0">
                <a:solidFill>
                  <a:schemeClr val="bg1"/>
                </a:solidFill>
              </a:rPr>
              <a:t> of the above.</a:t>
            </a:r>
          </a:p>
          <a:p>
            <a:pPr>
              <a:buNone/>
            </a:pPr>
            <a:endParaRPr lang="en-US" dirty="0" smtClean="0"/>
          </a:p>
          <a:p>
            <a:pPr>
              <a:buNone/>
            </a:pPr>
            <a:r>
              <a:rPr lang="en-US" b="1" dirty="0" smtClean="0">
                <a:solidFill>
                  <a:srgbClr val="FFFF00"/>
                </a:solidFill>
              </a:rPr>
              <a:t>Answer:</a:t>
            </a:r>
            <a:r>
              <a:rPr lang="en-US" dirty="0" smtClean="0">
                <a:solidFill>
                  <a:srgbClr val="FFFF00"/>
                </a:solidFill>
              </a:rPr>
              <a:t> A &amp; B</a:t>
            </a:r>
            <a:endParaRPr lang="en-IN" dirty="0" smtClean="0">
              <a:solidFill>
                <a:srgbClr val="FFFF00"/>
              </a:solidFill>
            </a:endParaRPr>
          </a:p>
          <a:p>
            <a:pPr>
              <a:buNone/>
            </a:pPr>
            <a:endParaRPr lang="en-IN" dirty="0"/>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endParaRPr lang="en-IN" b="1" dirty="0" smtClean="0"/>
          </a:p>
          <a:p>
            <a:pPr>
              <a:buNone/>
            </a:pPr>
            <a:r>
              <a:rPr lang="en-IN" b="1" dirty="0" smtClean="0">
                <a:solidFill>
                  <a:schemeClr val="bg1"/>
                </a:solidFill>
              </a:rPr>
              <a:t>15 .</a:t>
            </a:r>
            <a:r>
              <a:rPr lang="en-IN" dirty="0" smtClean="0">
                <a:solidFill>
                  <a:schemeClr val="bg1"/>
                </a:solidFill>
              </a:rPr>
              <a:t> </a:t>
            </a:r>
            <a:r>
              <a:rPr lang="en-IN" b="1" dirty="0" smtClean="0">
                <a:solidFill>
                  <a:schemeClr val="bg1"/>
                </a:solidFill>
              </a:rPr>
              <a:t>Examine the following code and select the correct option(s):</a:t>
            </a:r>
          </a:p>
          <a:p>
            <a:pPr>
              <a:buNone/>
            </a:pPr>
            <a:endParaRPr lang="en-IN" dirty="0" smtClean="0">
              <a:solidFill>
                <a:schemeClr val="bg1"/>
              </a:solidFill>
            </a:endParaRPr>
          </a:p>
          <a:p>
            <a:pPr>
              <a:buNone/>
            </a:pPr>
            <a:r>
              <a:rPr lang="en-IN" dirty="0" smtClean="0">
                <a:solidFill>
                  <a:schemeClr val="bg1"/>
                </a:solidFill>
              </a:rPr>
              <a:t>public class Person {</a:t>
            </a:r>
          </a:p>
          <a:p>
            <a:pPr>
              <a:buNone/>
            </a:pPr>
            <a:r>
              <a:rPr lang="en-IN" dirty="0" smtClean="0">
                <a:solidFill>
                  <a:schemeClr val="bg1"/>
                </a:solidFill>
              </a:rPr>
              <a:t> public </a:t>
            </a:r>
            <a:r>
              <a:rPr lang="en-IN" dirty="0" err="1" smtClean="0">
                <a:solidFill>
                  <a:schemeClr val="bg1"/>
                </a:solidFill>
              </a:rPr>
              <a:t>int</a:t>
            </a:r>
            <a:r>
              <a:rPr lang="en-IN" dirty="0" smtClean="0">
                <a:solidFill>
                  <a:schemeClr val="bg1"/>
                </a:solidFill>
              </a:rPr>
              <a:t> height; </a:t>
            </a:r>
          </a:p>
          <a:p>
            <a:pPr>
              <a:buNone/>
            </a:pPr>
            <a:r>
              <a:rPr lang="en-IN" dirty="0" smtClean="0">
                <a:solidFill>
                  <a:schemeClr val="bg1"/>
                </a:solidFill>
              </a:rPr>
              <a:t>public void </a:t>
            </a:r>
            <a:r>
              <a:rPr lang="en-IN" dirty="0" err="1" smtClean="0">
                <a:solidFill>
                  <a:schemeClr val="bg1"/>
                </a:solidFill>
              </a:rPr>
              <a:t>setHeight</a:t>
            </a:r>
            <a:r>
              <a:rPr lang="en-IN" dirty="0" smtClean="0">
                <a:solidFill>
                  <a:schemeClr val="bg1"/>
                </a:solidFill>
              </a:rPr>
              <a:t>(</a:t>
            </a:r>
            <a:r>
              <a:rPr lang="en-IN" dirty="0" err="1" smtClean="0">
                <a:solidFill>
                  <a:schemeClr val="bg1"/>
                </a:solidFill>
              </a:rPr>
              <a:t>int</a:t>
            </a:r>
            <a:r>
              <a:rPr lang="en-IN" dirty="0" smtClean="0">
                <a:solidFill>
                  <a:schemeClr val="bg1"/>
                </a:solidFill>
              </a:rPr>
              <a:t> </a:t>
            </a:r>
            <a:r>
              <a:rPr lang="en-IN" dirty="0" err="1" smtClean="0">
                <a:solidFill>
                  <a:schemeClr val="bg1"/>
                </a:solidFill>
              </a:rPr>
              <a:t>newHeight</a:t>
            </a:r>
            <a:r>
              <a:rPr lang="en-IN" dirty="0" smtClean="0">
                <a:solidFill>
                  <a:schemeClr val="bg1"/>
                </a:solidFill>
              </a:rPr>
              <a:t>) { </a:t>
            </a:r>
          </a:p>
          <a:p>
            <a:pPr>
              <a:buNone/>
            </a:pPr>
            <a:r>
              <a:rPr lang="en-IN" dirty="0" smtClean="0">
                <a:solidFill>
                  <a:schemeClr val="bg1"/>
                </a:solidFill>
              </a:rPr>
              <a:t>if (</a:t>
            </a:r>
            <a:r>
              <a:rPr lang="en-IN" dirty="0" err="1" smtClean="0">
                <a:solidFill>
                  <a:schemeClr val="bg1"/>
                </a:solidFill>
              </a:rPr>
              <a:t>newHeight</a:t>
            </a:r>
            <a:r>
              <a:rPr lang="en-IN" dirty="0" smtClean="0">
                <a:solidFill>
                  <a:schemeClr val="bg1"/>
                </a:solidFill>
              </a:rPr>
              <a:t> &lt;= 300) </a:t>
            </a:r>
          </a:p>
          <a:p>
            <a:pPr>
              <a:buNone/>
            </a:pPr>
            <a:r>
              <a:rPr lang="en-IN" dirty="0" smtClean="0">
                <a:solidFill>
                  <a:schemeClr val="bg1"/>
                </a:solidFill>
              </a:rPr>
              <a:t>	height = </a:t>
            </a:r>
            <a:r>
              <a:rPr lang="en-IN" dirty="0" err="1" smtClean="0">
                <a:solidFill>
                  <a:schemeClr val="bg1"/>
                </a:solidFill>
              </a:rPr>
              <a:t>newHeight</a:t>
            </a:r>
            <a:r>
              <a:rPr lang="en-IN" dirty="0" smtClean="0">
                <a:solidFill>
                  <a:schemeClr val="bg1"/>
                </a:solidFill>
              </a:rPr>
              <a:t>; </a:t>
            </a:r>
          </a:p>
          <a:p>
            <a:pPr>
              <a:buNone/>
            </a:pPr>
            <a:r>
              <a:rPr lang="en-IN" dirty="0" smtClean="0">
                <a:solidFill>
                  <a:schemeClr val="bg1"/>
                </a:solidFill>
              </a:rPr>
              <a:t>} </a:t>
            </a:r>
          </a:p>
          <a:p>
            <a:pPr>
              <a:buNone/>
            </a:pPr>
            <a:r>
              <a:rPr lang="en-IN" dirty="0" smtClean="0">
                <a:solidFill>
                  <a:schemeClr val="bg1"/>
                </a:solidFill>
              </a:rPr>
              <a:t>}</a:t>
            </a:r>
            <a:endParaRPr lang="en-US" dirty="0" smtClean="0">
              <a:solidFill>
                <a:schemeClr val="bg1"/>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endParaRPr lang="en-IN" b="1" dirty="0" smtClean="0"/>
          </a:p>
          <a:p>
            <a:pPr>
              <a:buNone/>
            </a:pPr>
            <a:r>
              <a:rPr lang="en-IN" b="1" dirty="0" smtClean="0">
                <a:solidFill>
                  <a:schemeClr val="bg1"/>
                </a:solidFill>
              </a:rPr>
              <a:t>A. </a:t>
            </a:r>
            <a:r>
              <a:rPr lang="en-IN" dirty="0" smtClean="0">
                <a:solidFill>
                  <a:schemeClr val="bg1"/>
                </a:solidFill>
              </a:rPr>
              <a:t>The height of a Person can never be set to more than 300.</a:t>
            </a:r>
          </a:p>
          <a:p>
            <a:pPr>
              <a:buNone/>
            </a:pPr>
            <a:r>
              <a:rPr lang="en-IN" b="1" dirty="0" smtClean="0">
                <a:solidFill>
                  <a:schemeClr val="bg1"/>
                </a:solidFill>
              </a:rPr>
              <a:t>B</a:t>
            </a:r>
            <a:r>
              <a:rPr lang="en-IN" dirty="0" smtClean="0">
                <a:solidFill>
                  <a:schemeClr val="bg1"/>
                </a:solidFill>
              </a:rPr>
              <a:t>. The previous code is an example of a well-encapsulated class.</a:t>
            </a:r>
          </a:p>
          <a:p>
            <a:pPr>
              <a:buNone/>
            </a:pPr>
            <a:r>
              <a:rPr lang="en-IN" b="1" dirty="0" smtClean="0">
                <a:solidFill>
                  <a:schemeClr val="bg1"/>
                </a:solidFill>
              </a:rPr>
              <a:t>C</a:t>
            </a:r>
            <a:r>
              <a:rPr lang="en-IN" dirty="0" smtClean="0">
                <a:solidFill>
                  <a:schemeClr val="bg1"/>
                </a:solidFill>
              </a:rPr>
              <a:t>. The class would be better encapsulated if the height validation weren’t set to 300.</a:t>
            </a:r>
          </a:p>
          <a:p>
            <a:pPr>
              <a:buNone/>
            </a:pPr>
            <a:r>
              <a:rPr lang="en-IN" b="1" dirty="0" smtClean="0">
                <a:solidFill>
                  <a:schemeClr val="bg1"/>
                </a:solidFill>
              </a:rPr>
              <a:t>D. </a:t>
            </a:r>
            <a:r>
              <a:rPr lang="en-IN" dirty="0" smtClean="0">
                <a:solidFill>
                  <a:schemeClr val="bg1"/>
                </a:solidFill>
              </a:rPr>
              <a:t>Even though the class isn’t well encapsulated, it can be inherited by other classes. </a:t>
            </a:r>
          </a:p>
          <a:p>
            <a:pPr>
              <a:buNone/>
            </a:pPr>
            <a:endParaRPr lang="en-US" dirty="0" smtClean="0">
              <a:solidFill>
                <a:srgbClr val="FFFF00"/>
              </a:solidFill>
            </a:endParaRPr>
          </a:p>
          <a:p>
            <a:pPr>
              <a:buNone/>
            </a:pPr>
            <a:r>
              <a:rPr lang="en-US" b="1" dirty="0" smtClean="0">
                <a:solidFill>
                  <a:srgbClr val="FFFF00"/>
                </a:solidFill>
              </a:rPr>
              <a:t>Answer:</a:t>
            </a:r>
            <a:r>
              <a:rPr lang="en-US" dirty="0" smtClean="0">
                <a:solidFill>
                  <a:srgbClr val="FFFF00"/>
                </a:solidFill>
              </a:rPr>
              <a:t> D</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Creating Object Using Constructor class</a:t>
            </a:r>
            <a:endParaRPr lang="en-IN" sz="3600"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US" sz="2800" dirty="0" smtClean="0">
                <a:solidFill>
                  <a:schemeClr val="bg1"/>
                </a:solidFill>
              </a:rPr>
              <a:t>There is another </a:t>
            </a:r>
            <a:r>
              <a:rPr lang="en-US" sz="2800" dirty="0" err="1" smtClean="0">
                <a:solidFill>
                  <a:schemeClr val="bg1"/>
                </a:solidFill>
              </a:rPr>
              <a:t>newInstance</a:t>
            </a:r>
            <a:r>
              <a:rPr lang="en-US" sz="2800" dirty="0" smtClean="0">
                <a:solidFill>
                  <a:schemeClr val="bg1"/>
                </a:solidFill>
              </a:rPr>
              <a:t>() method which belongs to </a:t>
            </a:r>
          </a:p>
          <a:p>
            <a:pPr>
              <a:buNone/>
            </a:pPr>
            <a:r>
              <a:rPr lang="en-US" sz="2800" dirty="0" smtClean="0">
                <a:solidFill>
                  <a:schemeClr val="bg1"/>
                </a:solidFill>
              </a:rPr>
              <a:t>the class </a:t>
            </a:r>
            <a:r>
              <a:rPr lang="en-US" sz="2800" dirty="0" err="1" smtClean="0">
                <a:solidFill>
                  <a:schemeClr val="bg1"/>
                </a:solidFill>
              </a:rPr>
              <a:t>java.lang.reflect.Constructor</a:t>
            </a:r>
            <a:r>
              <a:rPr lang="en-US" sz="2800" dirty="0" smtClean="0">
                <a:solidFill>
                  <a:schemeClr val="bg1"/>
                </a:solidFill>
              </a:rPr>
              <a:t> and has the following </a:t>
            </a:r>
          </a:p>
          <a:p>
            <a:pPr>
              <a:buNone/>
            </a:pPr>
            <a:r>
              <a:rPr lang="en-US" sz="2800" dirty="0" smtClean="0">
                <a:solidFill>
                  <a:schemeClr val="bg1"/>
                </a:solidFill>
              </a:rPr>
              <a:t>prototype:</a:t>
            </a:r>
          </a:p>
          <a:p>
            <a:pPr>
              <a:buNone/>
            </a:pPr>
            <a:endParaRPr lang="en-IN" sz="2800" dirty="0" smtClean="0">
              <a:solidFill>
                <a:srgbClr val="FFFF00"/>
              </a:solidFill>
            </a:endParaRPr>
          </a:p>
          <a:p>
            <a:pPr>
              <a:buNone/>
            </a:pPr>
            <a:r>
              <a:rPr lang="en-IN" sz="2800" dirty="0" smtClean="0">
                <a:solidFill>
                  <a:srgbClr val="FFFF00"/>
                </a:solidFill>
              </a:rPr>
              <a:t>public T </a:t>
            </a:r>
            <a:r>
              <a:rPr lang="en-IN" sz="2800" dirty="0" err="1" smtClean="0">
                <a:solidFill>
                  <a:srgbClr val="FFFF00"/>
                </a:solidFill>
              </a:rPr>
              <a:t>newInstance</a:t>
            </a:r>
            <a:r>
              <a:rPr lang="en-IN" sz="2800" dirty="0" smtClean="0">
                <a:solidFill>
                  <a:srgbClr val="FFFF00"/>
                </a:solidFill>
              </a:rPr>
              <a:t>(Object … values) throws </a:t>
            </a:r>
            <a:r>
              <a:rPr lang="en-IN" sz="2800" dirty="0" err="1" smtClean="0">
                <a:solidFill>
                  <a:srgbClr val="FFFF00"/>
                </a:solidFill>
              </a:rPr>
              <a:t>InstantiationException</a:t>
            </a:r>
            <a:r>
              <a:rPr lang="en-IN" sz="2800" dirty="0" smtClean="0">
                <a:solidFill>
                  <a:srgbClr val="FFFF00"/>
                </a:solidFill>
              </a:rPr>
              <a:t>, </a:t>
            </a:r>
          </a:p>
          <a:p>
            <a:pPr>
              <a:buNone/>
            </a:pPr>
            <a:r>
              <a:rPr lang="en-IN" sz="2800" dirty="0" err="1" smtClean="0">
                <a:solidFill>
                  <a:srgbClr val="FFFF00"/>
                </a:solidFill>
              </a:rPr>
              <a:t>IllegalAccessException,IllegalArgumentException</a:t>
            </a:r>
            <a:r>
              <a:rPr lang="en-IN" sz="2800" dirty="0" smtClean="0">
                <a:solidFill>
                  <a:srgbClr val="FFFF00"/>
                </a:solidFill>
              </a:rPr>
              <a:t>,</a:t>
            </a:r>
          </a:p>
          <a:p>
            <a:pPr>
              <a:buNone/>
            </a:pPr>
            <a:r>
              <a:rPr lang="en-IN" sz="2800" dirty="0" err="1" smtClean="0">
                <a:solidFill>
                  <a:srgbClr val="FFFF00"/>
                </a:solidFill>
              </a:rPr>
              <a:t>InvocationTargetException</a:t>
            </a:r>
            <a:endParaRPr lang="en-IN" sz="2800" dirty="0" smtClean="0">
              <a:solidFill>
                <a:srgbClr val="FFFF00"/>
              </a:solidFill>
            </a:endParaRPr>
          </a:p>
          <a:p>
            <a:pPr>
              <a:buNone/>
            </a:pPr>
            <a:endParaRPr lang="en-US" sz="2800" dirty="0" smtClean="0">
              <a:solidFill>
                <a:srgbClr val="FFFF00"/>
              </a:solidFill>
            </a:endParaRPr>
          </a:p>
          <a:p>
            <a:pPr>
              <a:buNone/>
            </a:pPr>
            <a:r>
              <a:rPr lang="en-US" sz="2800" u="sng" dirty="0" smtClean="0">
                <a:solidFill>
                  <a:srgbClr val="00B0F0"/>
                </a:solidFill>
              </a:rPr>
              <a:t>Sample Code:</a:t>
            </a:r>
          </a:p>
          <a:p>
            <a:pPr>
              <a:buNone/>
            </a:pPr>
            <a:r>
              <a:rPr lang="en-US" sz="2800" dirty="0" smtClean="0">
                <a:solidFill>
                  <a:schemeClr val="accent2">
                    <a:lumMod val="20000"/>
                    <a:lumOff val="80000"/>
                  </a:schemeClr>
                </a:solidFill>
              </a:rPr>
              <a:t>Constructor c=</a:t>
            </a:r>
            <a:r>
              <a:rPr lang="en-US" sz="2800" dirty="0" err="1" smtClean="0">
                <a:solidFill>
                  <a:schemeClr val="accent2">
                    <a:lumMod val="20000"/>
                    <a:lumOff val="80000"/>
                  </a:schemeClr>
                </a:solidFill>
              </a:rPr>
              <a:t>Person.class.getConstructor</a:t>
            </a:r>
            <a:r>
              <a:rPr lang="en-US" sz="2800" dirty="0" smtClean="0">
                <a:solidFill>
                  <a:schemeClr val="accent2">
                    <a:lumMod val="20000"/>
                    <a:lumOff val="80000"/>
                  </a:schemeClr>
                </a:solidFill>
              </a:rPr>
              <a:t>();</a:t>
            </a:r>
          </a:p>
          <a:p>
            <a:pPr>
              <a:buNone/>
            </a:pPr>
            <a:r>
              <a:rPr lang="en-US" sz="2800" dirty="0" smtClean="0">
                <a:solidFill>
                  <a:schemeClr val="accent2">
                    <a:lumMod val="20000"/>
                    <a:lumOff val="80000"/>
                  </a:schemeClr>
                </a:solidFill>
              </a:rPr>
              <a:t> Person p=(Person)</a:t>
            </a:r>
            <a:r>
              <a:rPr lang="en-US" sz="2800" dirty="0" err="1" smtClean="0">
                <a:solidFill>
                  <a:schemeClr val="accent2">
                    <a:lumMod val="20000"/>
                    <a:lumOff val="80000"/>
                  </a:schemeClr>
                </a:solidFill>
              </a:rPr>
              <a:t>c.newInstance</a:t>
            </a:r>
            <a:r>
              <a:rPr lang="en-US" sz="2800" dirty="0" smtClean="0">
                <a:solidFill>
                  <a:schemeClr val="accent2">
                    <a:lumMod val="20000"/>
                    <a:lumOff val="80000"/>
                  </a:schemeClr>
                </a:solidFill>
              </a:rPr>
              <a:t>();</a:t>
            </a:r>
          </a:p>
          <a:p>
            <a:pPr marL="457200" indent="-457200">
              <a:buNone/>
            </a:pP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smtClean="0">
                <a:solidFill>
                  <a:schemeClr val="bg1"/>
                </a:solidFill>
              </a:rPr>
              <a:t>16 .</a:t>
            </a:r>
            <a:r>
              <a:rPr lang="en-IN" dirty="0" smtClean="0">
                <a:solidFill>
                  <a:schemeClr val="bg1"/>
                </a:solidFill>
              </a:rPr>
              <a:t> </a:t>
            </a:r>
            <a:r>
              <a:rPr lang="en-IN" b="1" dirty="0" smtClean="0">
                <a:solidFill>
                  <a:schemeClr val="bg1"/>
                </a:solidFill>
              </a:rPr>
              <a:t>Which of the following methods correctly accepts three whole numbers as method arguments and returns their sum as a decimal number?</a:t>
            </a:r>
          </a:p>
          <a:p>
            <a:pPr>
              <a:buNone/>
            </a:pPr>
            <a:endParaRPr lang="en-IN" dirty="0" smtClean="0">
              <a:solidFill>
                <a:schemeClr val="bg1"/>
              </a:solidFill>
            </a:endParaRPr>
          </a:p>
          <a:p>
            <a:pPr marL="457200" indent="-457200">
              <a:buAutoNum type="alphaUcPeriod"/>
            </a:pPr>
            <a:r>
              <a:rPr lang="en-IN" dirty="0" smtClean="0">
                <a:solidFill>
                  <a:schemeClr val="bg1"/>
                </a:solidFill>
              </a:rPr>
              <a:t>public void </a:t>
            </a:r>
            <a:r>
              <a:rPr lang="en-IN" dirty="0" err="1" smtClean="0">
                <a:solidFill>
                  <a:schemeClr val="bg1"/>
                </a:solidFill>
              </a:rPr>
              <a:t>addNumbers</a:t>
            </a:r>
            <a:r>
              <a:rPr lang="en-IN" dirty="0" smtClean="0">
                <a:solidFill>
                  <a:schemeClr val="bg1"/>
                </a:solidFill>
              </a:rPr>
              <a:t>(byte arg1, </a:t>
            </a:r>
            <a:r>
              <a:rPr lang="en-IN" dirty="0" err="1" smtClean="0">
                <a:solidFill>
                  <a:schemeClr val="bg1"/>
                </a:solidFill>
              </a:rPr>
              <a:t>int</a:t>
            </a:r>
            <a:r>
              <a:rPr lang="en-IN" dirty="0" smtClean="0">
                <a:solidFill>
                  <a:schemeClr val="bg1"/>
                </a:solidFill>
              </a:rPr>
              <a:t> arg2, </a:t>
            </a:r>
            <a:r>
              <a:rPr lang="en-IN" dirty="0" err="1" smtClean="0">
                <a:solidFill>
                  <a:schemeClr val="bg1"/>
                </a:solidFill>
              </a:rPr>
              <a:t>int</a:t>
            </a:r>
            <a:r>
              <a:rPr lang="en-IN" dirty="0" smtClean="0">
                <a:solidFill>
                  <a:schemeClr val="bg1"/>
                </a:solidFill>
              </a:rPr>
              <a:t> arg3) {</a:t>
            </a:r>
            <a:br>
              <a:rPr lang="en-IN" dirty="0" smtClean="0">
                <a:solidFill>
                  <a:schemeClr val="bg1"/>
                </a:solidFill>
              </a:rPr>
            </a:br>
            <a:r>
              <a:rPr lang="en-IN" dirty="0" smtClean="0">
                <a:solidFill>
                  <a:schemeClr val="bg1"/>
                </a:solidFill>
              </a:rPr>
              <a:t>double sum = arg1 + arg2 + arg3;</a:t>
            </a:r>
            <a:br>
              <a:rPr lang="en-IN" dirty="0" smtClean="0">
                <a:solidFill>
                  <a:schemeClr val="bg1"/>
                </a:solidFill>
              </a:rPr>
            </a:br>
            <a:r>
              <a:rPr lang="en-IN" dirty="0" smtClean="0">
                <a:solidFill>
                  <a:schemeClr val="bg1"/>
                </a:solidFill>
              </a:rPr>
              <a:t>}</a:t>
            </a:r>
          </a:p>
          <a:p>
            <a:pPr marL="457200" indent="-457200">
              <a:buAutoNum type="alphaUcPeriod"/>
            </a:pPr>
            <a:endParaRPr lang="en-US" dirty="0" smtClean="0">
              <a:solidFill>
                <a:schemeClr val="bg1"/>
              </a:solidFill>
            </a:endParaRPr>
          </a:p>
          <a:p>
            <a:pPr marL="457200" indent="-457200">
              <a:buAutoNum type="alphaUcPeriod"/>
            </a:pPr>
            <a:r>
              <a:rPr lang="en-IN" dirty="0" smtClean="0">
                <a:solidFill>
                  <a:schemeClr val="bg1"/>
                </a:solidFill>
              </a:rPr>
              <a:t>public double </a:t>
            </a:r>
            <a:r>
              <a:rPr lang="en-IN" dirty="0" err="1" smtClean="0">
                <a:solidFill>
                  <a:schemeClr val="bg1"/>
                </a:solidFill>
              </a:rPr>
              <a:t>subtractNumbers</a:t>
            </a:r>
            <a:r>
              <a:rPr lang="en-IN" dirty="0" smtClean="0">
                <a:solidFill>
                  <a:schemeClr val="bg1"/>
                </a:solidFill>
              </a:rPr>
              <a:t>(byte arg1, </a:t>
            </a:r>
            <a:r>
              <a:rPr lang="en-IN" dirty="0" err="1" smtClean="0">
                <a:solidFill>
                  <a:schemeClr val="bg1"/>
                </a:solidFill>
              </a:rPr>
              <a:t>int</a:t>
            </a:r>
            <a:r>
              <a:rPr lang="en-IN" dirty="0" smtClean="0">
                <a:solidFill>
                  <a:schemeClr val="bg1"/>
                </a:solidFill>
              </a:rPr>
              <a:t> arg2, </a:t>
            </a:r>
            <a:r>
              <a:rPr lang="en-IN" dirty="0" err="1" smtClean="0">
                <a:solidFill>
                  <a:schemeClr val="bg1"/>
                </a:solidFill>
              </a:rPr>
              <a:t>int</a:t>
            </a:r>
            <a:r>
              <a:rPr lang="en-IN" dirty="0" smtClean="0">
                <a:solidFill>
                  <a:schemeClr val="bg1"/>
                </a:solidFill>
              </a:rPr>
              <a:t> arg3) {</a:t>
            </a:r>
            <a:br>
              <a:rPr lang="en-IN" dirty="0" smtClean="0">
                <a:solidFill>
                  <a:schemeClr val="bg1"/>
                </a:solidFill>
              </a:rPr>
            </a:br>
            <a:r>
              <a:rPr lang="en-IN" dirty="0" smtClean="0">
                <a:solidFill>
                  <a:schemeClr val="bg1"/>
                </a:solidFill>
              </a:rPr>
              <a:t>double sum = arg1 + arg2 + arg3;</a:t>
            </a:r>
            <a:br>
              <a:rPr lang="en-IN" dirty="0" smtClean="0">
                <a:solidFill>
                  <a:schemeClr val="bg1"/>
                </a:solidFill>
              </a:rPr>
            </a:br>
            <a:r>
              <a:rPr lang="en-IN" dirty="0" smtClean="0">
                <a:solidFill>
                  <a:schemeClr val="bg1"/>
                </a:solidFill>
              </a:rPr>
              <a:t>return sum;</a:t>
            </a:r>
            <a:br>
              <a:rPr lang="en-IN" dirty="0" smtClean="0">
                <a:solidFill>
                  <a:schemeClr val="bg1"/>
                </a:solidFill>
              </a:rPr>
            </a:br>
            <a:r>
              <a:rPr lang="en-IN" dirty="0" smtClean="0">
                <a:solidFill>
                  <a:schemeClr val="bg1"/>
                </a:solidFill>
              </a:rPr>
              <a:t>}</a:t>
            </a:r>
            <a:endParaRPr lang="en-US" dirty="0" smtClean="0">
              <a:solidFill>
                <a:schemeClr val="bg1"/>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a:buNone/>
            </a:pPr>
            <a:r>
              <a:rPr lang="en-IN" b="1" dirty="0" smtClean="0">
                <a:solidFill>
                  <a:schemeClr val="bg1"/>
                </a:solidFill>
              </a:rPr>
              <a:t>C</a:t>
            </a:r>
            <a:r>
              <a:rPr lang="en-IN" dirty="0" smtClean="0">
                <a:solidFill>
                  <a:schemeClr val="bg1"/>
                </a:solidFill>
              </a:rPr>
              <a:t> public double numbers(long arg1, byte arg2, double arg3) {</a:t>
            </a:r>
            <a:br>
              <a:rPr lang="en-IN" dirty="0" smtClean="0">
                <a:solidFill>
                  <a:schemeClr val="bg1"/>
                </a:solidFill>
              </a:rPr>
            </a:br>
            <a:r>
              <a:rPr lang="en-IN" dirty="0" smtClean="0">
                <a:solidFill>
                  <a:schemeClr val="bg1"/>
                </a:solidFill>
              </a:rPr>
              <a:t>return arg1 + arg2 + arg3;</a:t>
            </a:r>
            <a:br>
              <a:rPr lang="en-IN" dirty="0" smtClean="0">
                <a:solidFill>
                  <a:schemeClr val="bg1"/>
                </a:solidFill>
              </a:rPr>
            </a:br>
            <a:r>
              <a:rPr lang="en-IN" dirty="0" smtClean="0">
                <a:solidFill>
                  <a:schemeClr val="bg1"/>
                </a:solidFill>
              </a:rPr>
              <a:t>}</a:t>
            </a:r>
          </a:p>
          <a:p>
            <a:pPr>
              <a:buNone/>
            </a:pPr>
            <a:r>
              <a:rPr lang="en-IN" b="1" dirty="0" err="1" smtClean="0">
                <a:solidFill>
                  <a:schemeClr val="bg1"/>
                </a:solidFill>
              </a:rPr>
              <a:t>D</a:t>
            </a:r>
            <a:r>
              <a:rPr lang="en-IN" dirty="0" err="1" smtClean="0">
                <a:solidFill>
                  <a:schemeClr val="bg1"/>
                </a:solidFill>
              </a:rPr>
              <a:t>.public</a:t>
            </a:r>
            <a:r>
              <a:rPr lang="en-IN" dirty="0" smtClean="0">
                <a:solidFill>
                  <a:schemeClr val="bg1"/>
                </a:solidFill>
              </a:rPr>
              <a:t> float </a:t>
            </a:r>
            <a:r>
              <a:rPr lang="en-IN" dirty="0" err="1" smtClean="0">
                <a:solidFill>
                  <a:schemeClr val="bg1"/>
                </a:solidFill>
              </a:rPr>
              <a:t>wakaWakaAfrica</a:t>
            </a:r>
            <a:r>
              <a:rPr lang="en-IN" dirty="0" smtClean="0">
                <a:solidFill>
                  <a:schemeClr val="bg1"/>
                </a:solidFill>
              </a:rPr>
              <a:t>(long a1, long a2, short a977) {</a:t>
            </a:r>
            <a:br>
              <a:rPr lang="en-IN" dirty="0" smtClean="0">
                <a:solidFill>
                  <a:schemeClr val="bg1"/>
                </a:solidFill>
              </a:rPr>
            </a:br>
            <a:r>
              <a:rPr lang="en-IN" dirty="0" smtClean="0">
                <a:solidFill>
                  <a:schemeClr val="bg1"/>
                </a:solidFill>
              </a:rPr>
              <a:t>double sum = a1 + a2 + a977;</a:t>
            </a:r>
            <a:br>
              <a:rPr lang="en-IN" dirty="0" smtClean="0">
                <a:solidFill>
                  <a:schemeClr val="bg1"/>
                </a:solidFill>
              </a:rPr>
            </a:br>
            <a:r>
              <a:rPr lang="en-IN" dirty="0" smtClean="0">
                <a:solidFill>
                  <a:schemeClr val="bg1"/>
                </a:solidFill>
              </a:rPr>
              <a:t>return (float)sum;</a:t>
            </a:r>
            <a:br>
              <a:rPr lang="en-IN" dirty="0" smtClean="0">
                <a:solidFill>
                  <a:schemeClr val="bg1"/>
                </a:solidFill>
              </a:rPr>
            </a:br>
            <a:r>
              <a:rPr lang="en-IN" dirty="0" smtClean="0">
                <a:solidFill>
                  <a:schemeClr val="bg1"/>
                </a:solidFill>
              </a:rPr>
              <a:t>}</a:t>
            </a:r>
          </a:p>
          <a:p>
            <a:pPr>
              <a:buNone/>
            </a:pPr>
            <a:endParaRPr lang="en-US" dirty="0" smtClean="0"/>
          </a:p>
          <a:p>
            <a:pPr>
              <a:buNone/>
            </a:pPr>
            <a:r>
              <a:rPr lang="en-US" b="1" dirty="0" smtClean="0">
                <a:solidFill>
                  <a:srgbClr val="FFFF00"/>
                </a:solidFill>
              </a:rPr>
              <a:t>Answer: </a:t>
            </a:r>
            <a:r>
              <a:rPr lang="en-US" dirty="0" smtClean="0">
                <a:solidFill>
                  <a:srgbClr val="FFFF00"/>
                </a:solidFill>
              </a:rPr>
              <a:t>B &amp; D</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smtClean="0">
                <a:solidFill>
                  <a:schemeClr val="bg1"/>
                </a:solidFill>
              </a:rPr>
              <a:t>17 .</a:t>
            </a:r>
            <a:r>
              <a:rPr lang="en-IN" dirty="0" smtClean="0">
                <a:solidFill>
                  <a:schemeClr val="bg1"/>
                </a:solidFill>
              </a:rPr>
              <a:t> </a:t>
            </a:r>
            <a:r>
              <a:rPr lang="en-IN" b="1" dirty="0" smtClean="0">
                <a:solidFill>
                  <a:schemeClr val="bg1"/>
                </a:solidFill>
              </a:rPr>
              <a:t>Which of the following statements are true?</a:t>
            </a:r>
          </a:p>
          <a:p>
            <a:pPr>
              <a:buNone/>
            </a:pPr>
            <a:r>
              <a:rPr lang="en-IN" dirty="0" smtClean="0">
                <a:solidFill>
                  <a:schemeClr val="bg1"/>
                </a:solidFill>
              </a:rPr>
              <a:t>A. If the return type of a method is </a:t>
            </a:r>
            <a:r>
              <a:rPr lang="en-IN" dirty="0" err="1" smtClean="0">
                <a:solidFill>
                  <a:schemeClr val="bg1"/>
                </a:solidFill>
              </a:rPr>
              <a:t>int</a:t>
            </a:r>
            <a:r>
              <a:rPr lang="en-IN" dirty="0" smtClean="0">
                <a:solidFill>
                  <a:schemeClr val="bg1"/>
                </a:solidFill>
              </a:rPr>
              <a:t>, the method can return a value of type byte.</a:t>
            </a:r>
          </a:p>
          <a:p>
            <a:pPr>
              <a:buNone/>
            </a:pPr>
            <a:r>
              <a:rPr lang="en-IN" dirty="0" smtClean="0">
                <a:solidFill>
                  <a:schemeClr val="bg1"/>
                </a:solidFill>
              </a:rPr>
              <a:t>B. A method may or may not return a value.</a:t>
            </a:r>
          </a:p>
          <a:p>
            <a:pPr>
              <a:buNone/>
            </a:pPr>
            <a:r>
              <a:rPr lang="en-IN" dirty="0" smtClean="0">
                <a:solidFill>
                  <a:schemeClr val="bg1"/>
                </a:solidFill>
              </a:rPr>
              <a:t>C. If the return type of a method is void, it can define a return statement without a value, as follows: </a:t>
            </a:r>
            <a:br>
              <a:rPr lang="en-IN" dirty="0" smtClean="0">
                <a:solidFill>
                  <a:schemeClr val="bg1"/>
                </a:solidFill>
              </a:rPr>
            </a:br>
            <a:r>
              <a:rPr lang="en-IN" dirty="0" smtClean="0">
                <a:solidFill>
                  <a:schemeClr val="bg1"/>
                </a:solidFill>
              </a:rPr>
              <a:t>return;</a:t>
            </a:r>
          </a:p>
          <a:p>
            <a:pPr>
              <a:buNone/>
            </a:pPr>
            <a:r>
              <a:rPr lang="en-IN" dirty="0" smtClean="0">
                <a:solidFill>
                  <a:schemeClr val="bg1"/>
                </a:solidFill>
              </a:rPr>
              <a:t>D. A method may or may not accept any method arguments.</a:t>
            </a:r>
          </a:p>
          <a:p>
            <a:pPr>
              <a:buNone/>
            </a:pPr>
            <a:r>
              <a:rPr lang="en-IN" dirty="0" smtClean="0">
                <a:solidFill>
                  <a:schemeClr val="bg1"/>
                </a:solidFill>
              </a:rPr>
              <a:t>E. A method should accept at least one argument or define its return type.</a:t>
            </a:r>
          </a:p>
          <a:p>
            <a:pPr>
              <a:buNone/>
            </a:pPr>
            <a:r>
              <a:rPr lang="en-IN" dirty="0" smtClean="0">
                <a:solidFill>
                  <a:schemeClr val="bg1"/>
                </a:solidFill>
              </a:rPr>
              <a:t>F. A method whose return type is String can’t return null.</a:t>
            </a:r>
          </a:p>
          <a:p>
            <a:pPr>
              <a:buNone/>
            </a:pPr>
            <a:endParaRPr lang="en-US" dirty="0" smtClean="0"/>
          </a:p>
          <a:p>
            <a:pPr>
              <a:buNone/>
            </a:pPr>
            <a:r>
              <a:rPr lang="en-US" b="1" dirty="0" smtClean="0">
                <a:solidFill>
                  <a:srgbClr val="FFFF00"/>
                </a:solidFill>
              </a:rPr>
              <a:t>Answer:</a:t>
            </a:r>
            <a:r>
              <a:rPr lang="en-US" dirty="0" smtClean="0">
                <a:solidFill>
                  <a:srgbClr val="FFFF00"/>
                </a:solidFill>
              </a:rPr>
              <a:t> A,B,C,D</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p:txBody>
          <a:bodyPr>
            <a:normAutofit fontScale="92500"/>
          </a:bodyPr>
          <a:lstStyle/>
          <a:p>
            <a:pPr>
              <a:buNone/>
            </a:pPr>
            <a:r>
              <a:rPr lang="en-IN" b="1" dirty="0" smtClean="0">
                <a:solidFill>
                  <a:schemeClr val="bg1"/>
                </a:solidFill>
              </a:rPr>
              <a:t>18 .</a:t>
            </a:r>
            <a:r>
              <a:rPr lang="en-IN" dirty="0" smtClean="0">
                <a:solidFill>
                  <a:schemeClr val="bg1"/>
                </a:solidFill>
              </a:rPr>
              <a:t> </a:t>
            </a:r>
            <a:r>
              <a:rPr lang="en-IN" b="1" dirty="0" smtClean="0">
                <a:solidFill>
                  <a:schemeClr val="bg1"/>
                </a:solidFill>
              </a:rPr>
              <a:t>Given the following definition of class Person</a:t>
            </a:r>
            <a:r>
              <a:rPr lang="en-IN" dirty="0" smtClean="0">
                <a:solidFill>
                  <a:schemeClr val="bg1"/>
                </a:solidFill>
              </a:rPr>
              <a:t>,</a:t>
            </a:r>
          </a:p>
          <a:p>
            <a:pPr>
              <a:buNone/>
            </a:pPr>
            <a:r>
              <a:rPr lang="en-IN" dirty="0" smtClean="0">
                <a:solidFill>
                  <a:schemeClr val="bg1"/>
                </a:solidFill>
              </a:rPr>
              <a:t>class Person { </a:t>
            </a:r>
          </a:p>
          <a:p>
            <a:pPr>
              <a:buNone/>
            </a:pPr>
            <a:r>
              <a:rPr lang="en-IN" dirty="0" smtClean="0">
                <a:solidFill>
                  <a:schemeClr val="bg1"/>
                </a:solidFill>
              </a:rPr>
              <a:t>public String name; </a:t>
            </a:r>
          </a:p>
          <a:p>
            <a:pPr>
              <a:buNone/>
            </a:pPr>
            <a:r>
              <a:rPr lang="en-IN" dirty="0" smtClean="0">
                <a:solidFill>
                  <a:schemeClr val="bg1"/>
                </a:solidFill>
              </a:rPr>
              <a:t>public </a:t>
            </a:r>
            <a:r>
              <a:rPr lang="en-IN" dirty="0" err="1" smtClean="0">
                <a:solidFill>
                  <a:schemeClr val="bg1"/>
                </a:solidFill>
              </a:rPr>
              <a:t>int</a:t>
            </a:r>
            <a:r>
              <a:rPr lang="en-IN" dirty="0" smtClean="0">
                <a:solidFill>
                  <a:schemeClr val="bg1"/>
                </a:solidFill>
              </a:rPr>
              <a:t> height; </a:t>
            </a:r>
          </a:p>
          <a:p>
            <a:pPr>
              <a:buNone/>
            </a:pPr>
            <a:r>
              <a:rPr lang="en-IN" dirty="0" smtClean="0">
                <a:solidFill>
                  <a:schemeClr val="bg1"/>
                </a:solidFill>
              </a:rPr>
              <a:t>}</a:t>
            </a:r>
            <a:endParaRPr lang="en-US" dirty="0" smtClean="0">
              <a:solidFill>
                <a:schemeClr val="bg1"/>
              </a:solidFill>
            </a:endParaRPr>
          </a:p>
          <a:p>
            <a:pPr>
              <a:buNone/>
            </a:pPr>
            <a:endParaRPr lang="en-IN" dirty="0" smtClean="0">
              <a:solidFill>
                <a:schemeClr val="bg1"/>
              </a:solidFill>
            </a:endParaRPr>
          </a:p>
          <a:p>
            <a:pPr>
              <a:buNone/>
            </a:pPr>
            <a:endParaRPr lang="en-IN" dirty="0" smtClean="0">
              <a:solidFill>
                <a:schemeClr val="bg1"/>
              </a:solidFill>
            </a:endParaRPr>
          </a:p>
          <a:p>
            <a:pPr>
              <a:buNone/>
            </a:pPr>
            <a:r>
              <a:rPr lang="en-IN" b="1" dirty="0" smtClean="0">
                <a:solidFill>
                  <a:schemeClr val="bg1"/>
                </a:solidFill>
              </a:rPr>
              <a:t>What is the output of the following code?</a:t>
            </a:r>
          </a:p>
          <a:p>
            <a:pPr>
              <a:buNone/>
            </a:pPr>
            <a:endParaRPr lang="en-US" b="1" dirty="0" smtClean="0"/>
          </a:p>
          <a:p>
            <a:pPr>
              <a:buNone/>
            </a:pPr>
            <a:endParaRPr lang="en-US" b="1" dirty="0" smtClean="0"/>
          </a:p>
          <a:p>
            <a:pPr>
              <a:buNone/>
            </a:pPr>
            <a:endParaRPr lang="en-US" b="1" dirty="0" smtClean="0"/>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b="1" dirty="0" smtClean="0">
                <a:solidFill>
                  <a:schemeClr val="bg1"/>
                </a:solidFill>
              </a:rPr>
              <a:t>class Demo </a:t>
            </a:r>
          </a:p>
          <a:p>
            <a:pPr>
              <a:buNone/>
            </a:pPr>
            <a:r>
              <a:rPr lang="en-IN" b="1" dirty="0" smtClean="0">
                <a:solidFill>
                  <a:schemeClr val="bg1"/>
                </a:solidFill>
              </a:rPr>
              <a:t>{ </a:t>
            </a:r>
          </a:p>
          <a:p>
            <a:pPr>
              <a:buNone/>
            </a:pPr>
            <a:r>
              <a:rPr lang="en-IN" b="1" dirty="0" smtClean="0">
                <a:solidFill>
                  <a:schemeClr val="bg1"/>
                </a:solidFill>
              </a:rPr>
              <a:t>public static void main(String </a:t>
            </a:r>
            <a:r>
              <a:rPr lang="en-IN" b="1" dirty="0" err="1" smtClean="0">
                <a:solidFill>
                  <a:schemeClr val="bg1"/>
                </a:solidFill>
              </a:rPr>
              <a:t>args</a:t>
            </a:r>
            <a:r>
              <a:rPr lang="en-IN" b="1" dirty="0" smtClean="0">
                <a:solidFill>
                  <a:schemeClr val="bg1"/>
                </a:solidFill>
              </a:rPr>
              <a:t>[]) { </a:t>
            </a:r>
          </a:p>
          <a:p>
            <a:pPr>
              <a:buNone/>
            </a:pPr>
            <a:r>
              <a:rPr lang="en-IN" b="1" dirty="0" smtClean="0">
                <a:solidFill>
                  <a:schemeClr val="bg1"/>
                </a:solidFill>
              </a:rPr>
              <a:t>Person p = new Person(); </a:t>
            </a:r>
          </a:p>
          <a:p>
            <a:pPr>
              <a:buNone/>
            </a:pPr>
            <a:r>
              <a:rPr lang="en-IN" b="1" dirty="0" smtClean="0">
                <a:solidFill>
                  <a:schemeClr val="bg1"/>
                </a:solidFill>
              </a:rPr>
              <a:t>p.name = "</a:t>
            </a:r>
            <a:r>
              <a:rPr lang="en-IN" b="1" dirty="0" err="1" smtClean="0">
                <a:solidFill>
                  <a:schemeClr val="bg1"/>
                </a:solidFill>
              </a:rPr>
              <a:t>EJava</a:t>
            </a:r>
            <a:r>
              <a:rPr lang="en-IN" b="1" dirty="0" smtClean="0">
                <a:solidFill>
                  <a:schemeClr val="bg1"/>
                </a:solidFill>
              </a:rPr>
              <a:t>"; </a:t>
            </a:r>
          </a:p>
          <a:p>
            <a:pPr>
              <a:buNone/>
            </a:pPr>
            <a:r>
              <a:rPr lang="en-IN" b="1" dirty="0" err="1" smtClean="0">
                <a:solidFill>
                  <a:schemeClr val="bg1"/>
                </a:solidFill>
              </a:rPr>
              <a:t>anotherMethod</a:t>
            </a:r>
            <a:r>
              <a:rPr lang="en-IN" b="1" dirty="0" smtClean="0">
                <a:solidFill>
                  <a:schemeClr val="bg1"/>
                </a:solidFill>
              </a:rPr>
              <a:t>(p); </a:t>
            </a:r>
          </a:p>
          <a:p>
            <a:pPr>
              <a:buNone/>
            </a:pPr>
            <a:r>
              <a:rPr lang="en-IN" b="1" dirty="0" err="1" smtClean="0">
                <a:solidFill>
                  <a:schemeClr val="bg1"/>
                </a:solidFill>
              </a:rPr>
              <a:t>System.out.println</a:t>
            </a:r>
            <a:r>
              <a:rPr lang="en-IN" b="1" dirty="0" smtClean="0">
                <a:solidFill>
                  <a:schemeClr val="bg1"/>
                </a:solidFill>
              </a:rPr>
              <a:t>(p.name); </a:t>
            </a:r>
          </a:p>
          <a:p>
            <a:pPr>
              <a:buNone/>
            </a:pPr>
            <a:r>
              <a:rPr lang="en-IN" b="1" dirty="0" err="1" smtClean="0">
                <a:solidFill>
                  <a:schemeClr val="bg1"/>
                </a:solidFill>
              </a:rPr>
              <a:t>someMethod</a:t>
            </a:r>
            <a:r>
              <a:rPr lang="en-IN" b="1" dirty="0" smtClean="0">
                <a:solidFill>
                  <a:schemeClr val="bg1"/>
                </a:solidFill>
              </a:rPr>
              <a:t>(p); </a:t>
            </a:r>
          </a:p>
          <a:p>
            <a:pPr>
              <a:buNone/>
            </a:pPr>
            <a:r>
              <a:rPr lang="en-IN" b="1" dirty="0" err="1" smtClean="0">
                <a:solidFill>
                  <a:schemeClr val="bg1"/>
                </a:solidFill>
              </a:rPr>
              <a:t>System.out.println</a:t>
            </a:r>
            <a:r>
              <a:rPr lang="en-IN" b="1" dirty="0" smtClean="0">
                <a:solidFill>
                  <a:schemeClr val="bg1"/>
                </a:solidFill>
              </a:rPr>
              <a:t>(p.name); </a:t>
            </a:r>
          </a:p>
          <a:p>
            <a:pPr>
              <a:buNone/>
            </a:pPr>
            <a:r>
              <a:rPr lang="en-IN" b="1" dirty="0" smtClean="0">
                <a:solidFill>
                  <a:schemeClr val="bg1"/>
                </a:solidFill>
              </a:rPr>
              <a:t>} </a:t>
            </a:r>
          </a:p>
          <a:p>
            <a:pPr>
              <a:buNone/>
            </a:pPr>
            <a:endParaRPr lang="en-US" b="1" dirty="0" smtClean="0"/>
          </a:p>
          <a:p>
            <a:pPr>
              <a:buNone/>
            </a:pPr>
            <a:endParaRPr lang="en-US" b="1" dirty="0" smtClean="0"/>
          </a:p>
          <a:p>
            <a:pPr>
              <a:buNone/>
            </a:pPr>
            <a:endParaRPr lang="en-US" b="1" dirty="0" smtClean="0"/>
          </a:p>
          <a:p>
            <a:pPr>
              <a:buNone/>
            </a:pPr>
            <a:endParaRPr lang="en-US" b="1" dirty="0" smtClean="0"/>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a:buNone/>
            </a:pPr>
            <a:r>
              <a:rPr lang="en-IN" b="1" dirty="0" smtClean="0">
                <a:solidFill>
                  <a:schemeClr val="bg1"/>
                </a:solidFill>
              </a:rPr>
              <a:t>static void </a:t>
            </a:r>
            <a:r>
              <a:rPr lang="en-IN" b="1" dirty="0" err="1" smtClean="0">
                <a:solidFill>
                  <a:schemeClr val="bg1"/>
                </a:solidFill>
              </a:rPr>
              <a:t>someMethod</a:t>
            </a:r>
            <a:r>
              <a:rPr lang="en-IN" b="1" dirty="0" smtClean="0">
                <a:solidFill>
                  <a:schemeClr val="bg1"/>
                </a:solidFill>
              </a:rPr>
              <a:t>(Person p) {</a:t>
            </a:r>
          </a:p>
          <a:p>
            <a:pPr>
              <a:buNone/>
            </a:pPr>
            <a:r>
              <a:rPr lang="en-IN" b="1" dirty="0" smtClean="0">
                <a:solidFill>
                  <a:schemeClr val="bg1"/>
                </a:solidFill>
              </a:rPr>
              <a:t>p.name = "</a:t>
            </a:r>
            <a:r>
              <a:rPr lang="en-IN" b="1" dirty="0" err="1" smtClean="0">
                <a:solidFill>
                  <a:schemeClr val="bg1"/>
                </a:solidFill>
              </a:rPr>
              <a:t>someMethod</a:t>
            </a:r>
            <a:r>
              <a:rPr lang="en-IN" b="1" dirty="0" smtClean="0">
                <a:solidFill>
                  <a:schemeClr val="bg1"/>
                </a:solidFill>
              </a:rPr>
              <a:t>"; </a:t>
            </a:r>
          </a:p>
          <a:p>
            <a:pPr>
              <a:buNone/>
            </a:pPr>
            <a:r>
              <a:rPr lang="en-IN" b="1" dirty="0" err="1" smtClean="0">
                <a:solidFill>
                  <a:schemeClr val="bg1"/>
                </a:solidFill>
              </a:rPr>
              <a:t>System.out.println</a:t>
            </a:r>
            <a:r>
              <a:rPr lang="en-IN" b="1" dirty="0" smtClean="0">
                <a:solidFill>
                  <a:schemeClr val="bg1"/>
                </a:solidFill>
              </a:rPr>
              <a:t>(p.name); </a:t>
            </a:r>
          </a:p>
          <a:p>
            <a:pPr>
              <a:buNone/>
            </a:pPr>
            <a:r>
              <a:rPr lang="en-IN" b="1" dirty="0" smtClean="0">
                <a:solidFill>
                  <a:schemeClr val="bg1"/>
                </a:solidFill>
              </a:rPr>
              <a:t>} </a:t>
            </a:r>
          </a:p>
          <a:p>
            <a:pPr>
              <a:buNone/>
            </a:pPr>
            <a:r>
              <a:rPr lang="en-IN" b="1" dirty="0" smtClean="0">
                <a:solidFill>
                  <a:schemeClr val="bg1"/>
                </a:solidFill>
              </a:rPr>
              <a:t>static void </a:t>
            </a:r>
            <a:r>
              <a:rPr lang="en-IN" b="1" dirty="0" err="1" smtClean="0">
                <a:solidFill>
                  <a:schemeClr val="bg1"/>
                </a:solidFill>
              </a:rPr>
              <a:t>anotherMethod</a:t>
            </a:r>
            <a:r>
              <a:rPr lang="en-IN" b="1" dirty="0" smtClean="0">
                <a:solidFill>
                  <a:schemeClr val="bg1"/>
                </a:solidFill>
              </a:rPr>
              <a:t>(Person p) { </a:t>
            </a:r>
          </a:p>
          <a:p>
            <a:pPr>
              <a:buNone/>
            </a:pPr>
            <a:r>
              <a:rPr lang="en-IN" b="1" dirty="0" smtClean="0">
                <a:solidFill>
                  <a:schemeClr val="bg1"/>
                </a:solidFill>
              </a:rPr>
              <a:t>p = new Person(); </a:t>
            </a:r>
          </a:p>
          <a:p>
            <a:pPr>
              <a:buNone/>
            </a:pPr>
            <a:r>
              <a:rPr lang="en-IN" b="1" dirty="0" smtClean="0">
                <a:solidFill>
                  <a:schemeClr val="bg1"/>
                </a:solidFill>
              </a:rPr>
              <a:t>p.name = "</a:t>
            </a:r>
            <a:r>
              <a:rPr lang="en-IN" b="1" dirty="0" err="1" smtClean="0">
                <a:solidFill>
                  <a:schemeClr val="bg1"/>
                </a:solidFill>
              </a:rPr>
              <a:t>anotherMethod</a:t>
            </a:r>
            <a:r>
              <a:rPr lang="en-IN" b="1" dirty="0" smtClean="0">
                <a:solidFill>
                  <a:schemeClr val="bg1"/>
                </a:solidFill>
              </a:rPr>
              <a:t>"; </a:t>
            </a:r>
          </a:p>
          <a:p>
            <a:pPr>
              <a:buNone/>
            </a:pPr>
            <a:r>
              <a:rPr lang="en-IN" b="1" dirty="0" err="1" smtClean="0">
                <a:solidFill>
                  <a:schemeClr val="bg1"/>
                </a:solidFill>
              </a:rPr>
              <a:t>System.out.println</a:t>
            </a:r>
            <a:r>
              <a:rPr lang="en-IN" b="1" dirty="0" smtClean="0">
                <a:solidFill>
                  <a:schemeClr val="bg1"/>
                </a:solidFill>
              </a:rPr>
              <a:t>(p.name); </a:t>
            </a:r>
          </a:p>
          <a:p>
            <a:pPr>
              <a:buNone/>
            </a:pPr>
            <a:r>
              <a:rPr lang="en-IN" b="1" dirty="0" smtClean="0">
                <a:solidFill>
                  <a:schemeClr val="bg1"/>
                </a:solidFill>
              </a:rPr>
              <a:t>} </a:t>
            </a:r>
          </a:p>
          <a:p>
            <a:pPr>
              <a:buNone/>
            </a:pPr>
            <a:r>
              <a:rPr lang="en-IN" b="1" dirty="0" smtClean="0">
                <a:solidFill>
                  <a:schemeClr val="bg1"/>
                </a:solidFill>
              </a:rPr>
              <a:t>}</a:t>
            </a:r>
            <a:endParaRPr lang="en-US" b="1" dirty="0" smtClean="0">
              <a:solidFill>
                <a:schemeClr val="bg1"/>
              </a:solidFill>
            </a:endParaRPr>
          </a:p>
          <a:p>
            <a:pPr>
              <a:buNone/>
            </a:pPr>
            <a:endParaRPr lang="en-US" b="1" dirty="0" smtClean="0"/>
          </a:p>
          <a:p>
            <a:pPr>
              <a:buNone/>
            </a:pPr>
            <a:endParaRPr lang="en-US" b="1" dirty="0" smtClean="0"/>
          </a:p>
          <a:p>
            <a:pPr>
              <a:buNone/>
            </a:pPr>
            <a:endParaRPr lang="en-US" b="1" dirty="0" smtClean="0"/>
          </a:p>
          <a:p>
            <a:pPr>
              <a:buNone/>
            </a:pPr>
            <a:endParaRPr lang="en-US" b="1" dirty="0" smtClean="0"/>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smtClean="0">
                <a:solidFill>
                  <a:schemeClr val="bg1"/>
                </a:solidFill>
              </a:rPr>
              <a:t>A. </a:t>
            </a:r>
            <a:r>
              <a:rPr lang="en-IN" dirty="0" err="1" smtClean="0">
                <a:solidFill>
                  <a:schemeClr val="bg1"/>
                </a:solidFill>
              </a:rPr>
              <a:t>anotherMethod</a:t>
            </a:r>
            <a:r>
              <a:rPr lang="en-IN" dirty="0" smtClean="0">
                <a:solidFill>
                  <a:schemeClr val="bg1"/>
                </a:solidFill>
              </a:rPr>
              <a:t/>
            </a:r>
            <a:br>
              <a:rPr lang="en-IN" dirty="0" smtClean="0">
                <a:solidFill>
                  <a:schemeClr val="bg1"/>
                </a:solidFill>
              </a:rPr>
            </a:br>
            <a:r>
              <a:rPr lang="en-IN" dirty="0" err="1" smtClean="0">
                <a:solidFill>
                  <a:schemeClr val="bg1"/>
                </a:solidFill>
              </a:rPr>
              <a:t>anotherMethod</a:t>
            </a:r>
            <a:r>
              <a:rPr lang="en-IN" dirty="0" smtClean="0">
                <a:solidFill>
                  <a:schemeClr val="bg1"/>
                </a:solidFill>
              </a:rPr>
              <a:t/>
            </a:r>
            <a:br>
              <a:rPr lang="en-IN" dirty="0" smtClean="0">
                <a:solidFill>
                  <a:schemeClr val="bg1"/>
                </a:solidFill>
              </a:rPr>
            </a:br>
            <a:r>
              <a:rPr lang="en-IN" dirty="0" err="1" smtClean="0">
                <a:solidFill>
                  <a:schemeClr val="bg1"/>
                </a:solidFill>
              </a:rPr>
              <a:t>someMethod</a:t>
            </a:r>
            <a:r>
              <a:rPr lang="en-IN" dirty="0" smtClean="0">
                <a:solidFill>
                  <a:schemeClr val="bg1"/>
                </a:solidFill>
              </a:rPr>
              <a:t/>
            </a:r>
            <a:br>
              <a:rPr lang="en-IN" dirty="0" smtClean="0">
                <a:solidFill>
                  <a:schemeClr val="bg1"/>
                </a:solidFill>
              </a:rPr>
            </a:br>
            <a:r>
              <a:rPr lang="en-IN" dirty="0" err="1" smtClean="0">
                <a:solidFill>
                  <a:schemeClr val="bg1"/>
                </a:solidFill>
              </a:rPr>
              <a:t>someMethod</a:t>
            </a:r>
            <a:endParaRPr lang="en-IN" dirty="0" smtClean="0">
              <a:solidFill>
                <a:schemeClr val="bg1"/>
              </a:solidFill>
            </a:endParaRPr>
          </a:p>
          <a:p>
            <a:pPr>
              <a:buNone/>
            </a:pPr>
            <a:r>
              <a:rPr lang="en-IN" b="1" dirty="0" err="1" smtClean="0">
                <a:solidFill>
                  <a:schemeClr val="bg1"/>
                </a:solidFill>
              </a:rPr>
              <a:t>B.</a:t>
            </a:r>
            <a:r>
              <a:rPr lang="en-IN" dirty="0" err="1" smtClean="0">
                <a:solidFill>
                  <a:schemeClr val="bg1"/>
                </a:solidFill>
              </a:rPr>
              <a:t>anotherMethod</a:t>
            </a:r>
            <a:r>
              <a:rPr lang="en-IN" dirty="0" smtClean="0">
                <a:solidFill>
                  <a:schemeClr val="bg1"/>
                </a:solidFill>
              </a:rPr>
              <a:t/>
            </a:r>
            <a:br>
              <a:rPr lang="en-IN" dirty="0" smtClean="0">
                <a:solidFill>
                  <a:schemeClr val="bg1"/>
                </a:solidFill>
              </a:rPr>
            </a:br>
            <a:r>
              <a:rPr lang="en-IN" dirty="0" err="1" smtClean="0">
                <a:solidFill>
                  <a:schemeClr val="bg1"/>
                </a:solidFill>
              </a:rPr>
              <a:t>EJava</a:t>
            </a:r>
            <a:r>
              <a:rPr lang="en-IN" dirty="0" smtClean="0">
                <a:solidFill>
                  <a:schemeClr val="bg1"/>
                </a:solidFill>
              </a:rPr>
              <a:t/>
            </a:r>
            <a:br>
              <a:rPr lang="en-IN" dirty="0" smtClean="0">
                <a:solidFill>
                  <a:schemeClr val="bg1"/>
                </a:solidFill>
              </a:rPr>
            </a:br>
            <a:r>
              <a:rPr lang="en-IN" dirty="0" err="1" smtClean="0">
                <a:solidFill>
                  <a:schemeClr val="bg1"/>
                </a:solidFill>
              </a:rPr>
              <a:t>someMethod</a:t>
            </a:r>
            <a:r>
              <a:rPr lang="en-IN" dirty="0" smtClean="0">
                <a:solidFill>
                  <a:schemeClr val="bg1"/>
                </a:solidFill>
              </a:rPr>
              <a:t/>
            </a:r>
            <a:br>
              <a:rPr lang="en-IN" dirty="0" smtClean="0">
                <a:solidFill>
                  <a:schemeClr val="bg1"/>
                </a:solidFill>
              </a:rPr>
            </a:br>
            <a:r>
              <a:rPr lang="en-IN" dirty="0" err="1" smtClean="0">
                <a:solidFill>
                  <a:schemeClr val="bg1"/>
                </a:solidFill>
              </a:rPr>
              <a:t>someMethod</a:t>
            </a:r>
            <a:endParaRPr lang="en-IN" dirty="0" smtClean="0">
              <a:solidFill>
                <a:schemeClr val="bg1"/>
              </a:solidFill>
            </a:endParaRPr>
          </a:p>
          <a:p>
            <a:pPr>
              <a:buNone/>
            </a:pPr>
            <a:r>
              <a:rPr lang="en-IN" b="1" dirty="0" err="1" smtClean="0">
                <a:solidFill>
                  <a:schemeClr val="bg1"/>
                </a:solidFill>
              </a:rPr>
              <a:t>C</a:t>
            </a:r>
            <a:r>
              <a:rPr lang="en-IN" dirty="0" err="1" smtClean="0">
                <a:solidFill>
                  <a:schemeClr val="bg1"/>
                </a:solidFill>
              </a:rPr>
              <a:t>.anotherMethod</a:t>
            </a:r>
            <a:r>
              <a:rPr lang="en-IN" dirty="0" smtClean="0">
                <a:solidFill>
                  <a:schemeClr val="bg1"/>
                </a:solidFill>
              </a:rPr>
              <a:t/>
            </a:r>
            <a:br>
              <a:rPr lang="en-IN" dirty="0" smtClean="0">
                <a:solidFill>
                  <a:schemeClr val="bg1"/>
                </a:solidFill>
              </a:rPr>
            </a:br>
            <a:r>
              <a:rPr lang="en-IN" dirty="0" err="1" smtClean="0">
                <a:solidFill>
                  <a:schemeClr val="bg1"/>
                </a:solidFill>
              </a:rPr>
              <a:t>EJava</a:t>
            </a:r>
            <a:r>
              <a:rPr lang="en-IN" dirty="0" smtClean="0">
                <a:solidFill>
                  <a:schemeClr val="bg1"/>
                </a:solidFill>
              </a:rPr>
              <a:t/>
            </a:r>
            <a:br>
              <a:rPr lang="en-IN" dirty="0" smtClean="0">
                <a:solidFill>
                  <a:schemeClr val="bg1"/>
                </a:solidFill>
              </a:rPr>
            </a:br>
            <a:r>
              <a:rPr lang="en-IN" dirty="0" err="1" smtClean="0">
                <a:solidFill>
                  <a:schemeClr val="bg1"/>
                </a:solidFill>
              </a:rPr>
              <a:t>someMethod</a:t>
            </a:r>
            <a:r>
              <a:rPr lang="en-IN" dirty="0" smtClean="0">
                <a:solidFill>
                  <a:schemeClr val="bg1"/>
                </a:solidFill>
              </a:rPr>
              <a:t/>
            </a:r>
            <a:br>
              <a:rPr lang="en-IN" dirty="0" smtClean="0">
                <a:solidFill>
                  <a:schemeClr val="bg1"/>
                </a:solidFill>
              </a:rPr>
            </a:br>
            <a:r>
              <a:rPr lang="en-IN" dirty="0" err="1" smtClean="0">
                <a:solidFill>
                  <a:schemeClr val="bg1"/>
                </a:solidFill>
              </a:rPr>
              <a:t>EJava</a:t>
            </a:r>
            <a:endParaRPr lang="en-IN" dirty="0" smtClean="0">
              <a:solidFill>
                <a:schemeClr val="bg1"/>
              </a:solidFill>
            </a:endParaRPr>
          </a:p>
          <a:p>
            <a:pPr>
              <a:buNone/>
            </a:pPr>
            <a:r>
              <a:rPr lang="en-IN" b="1" dirty="0" smtClean="0">
                <a:solidFill>
                  <a:schemeClr val="bg1"/>
                </a:solidFill>
              </a:rPr>
              <a:t>D. </a:t>
            </a:r>
            <a:r>
              <a:rPr lang="en-IN" dirty="0" smtClean="0">
                <a:solidFill>
                  <a:schemeClr val="bg1"/>
                </a:solidFill>
              </a:rPr>
              <a:t>Compilation error.</a:t>
            </a:r>
          </a:p>
          <a:p>
            <a:pPr>
              <a:buNone/>
            </a:pPr>
            <a:endParaRPr lang="en-US" dirty="0" smtClean="0"/>
          </a:p>
          <a:p>
            <a:pPr>
              <a:buNone/>
            </a:pPr>
            <a:r>
              <a:rPr lang="en-US" b="1" dirty="0" err="1" smtClean="0">
                <a:solidFill>
                  <a:srgbClr val="FFFF00"/>
                </a:solidFill>
              </a:rPr>
              <a:t>Answer:</a:t>
            </a:r>
            <a:r>
              <a:rPr lang="en-US" dirty="0" err="1" smtClean="0">
                <a:solidFill>
                  <a:srgbClr val="FFFF00"/>
                </a:solidFill>
              </a:rPr>
              <a:t>B</a:t>
            </a:r>
            <a:endParaRPr lang="en-IN" dirty="0" smtClean="0">
              <a:solidFill>
                <a:srgbClr val="FFFF00"/>
              </a:solidFill>
            </a:endParaRPr>
          </a:p>
          <a:p>
            <a:pPr>
              <a:buNone/>
            </a:pPr>
            <a:endParaRPr lang="en-US" b="1" dirty="0" smtClean="0"/>
          </a:p>
          <a:p>
            <a:pPr>
              <a:buNone/>
            </a:pPr>
            <a:endParaRPr lang="en-US" b="1" dirty="0" smtClean="0"/>
          </a:p>
          <a:p>
            <a:pPr>
              <a:buNone/>
            </a:pPr>
            <a:endParaRPr lang="en-US" b="1" dirty="0" smtClean="0"/>
          </a:p>
          <a:p>
            <a:pPr>
              <a:buNone/>
            </a:pPr>
            <a:endParaRPr lang="en-US" b="1" dirty="0" smtClean="0"/>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smtClean="0">
                <a:solidFill>
                  <a:schemeClr val="bg1"/>
                </a:solidFill>
              </a:rPr>
              <a:t>19 .</a:t>
            </a:r>
            <a:r>
              <a:rPr lang="en-IN" dirty="0" smtClean="0">
                <a:solidFill>
                  <a:schemeClr val="bg1"/>
                </a:solidFill>
              </a:rPr>
              <a:t> </a:t>
            </a:r>
            <a:r>
              <a:rPr lang="en-IN" b="1" dirty="0" smtClean="0">
                <a:solidFill>
                  <a:schemeClr val="bg1"/>
                </a:solidFill>
              </a:rPr>
              <a:t>Given the following signature of method </a:t>
            </a:r>
            <a:r>
              <a:rPr lang="en-IN" b="1" dirty="0" err="1" smtClean="0">
                <a:solidFill>
                  <a:schemeClr val="bg1"/>
                </a:solidFill>
              </a:rPr>
              <a:t>eJava</a:t>
            </a:r>
            <a:r>
              <a:rPr lang="en-IN" b="1" dirty="0" smtClean="0">
                <a:solidFill>
                  <a:schemeClr val="bg1"/>
                </a:solidFill>
              </a:rPr>
              <a:t>, choose the options that correctly overload this method:</a:t>
            </a:r>
          </a:p>
          <a:p>
            <a:pPr>
              <a:buNone/>
            </a:pPr>
            <a:r>
              <a:rPr lang="en-IN" b="1" dirty="0" smtClean="0">
                <a:solidFill>
                  <a:schemeClr val="bg1"/>
                </a:solidFill>
              </a:rPr>
              <a:t>public String </a:t>
            </a:r>
            <a:r>
              <a:rPr lang="en-IN" b="1" dirty="0" err="1" smtClean="0">
                <a:solidFill>
                  <a:schemeClr val="bg1"/>
                </a:solidFill>
              </a:rPr>
              <a:t>eJava</a:t>
            </a:r>
            <a:r>
              <a:rPr lang="en-IN" b="1" dirty="0" smtClean="0">
                <a:solidFill>
                  <a:schemeClr val="bg1"/>
                </a:solidFill>
              </a:rPr>
              <a:t>(</a:t>
            </a:r>
            <a:r>
              <a:rPr lang="en-IN" b="1" dirty="0" err="1" smtClean="0">
                <a:solidFill>
                  <a:schemeClr val="bg1"/>
                </a:solidFill>
              </a:rPr>
              <a:t>int</a:t>
            </a:r>
            <a:r>
              <a:rPr lang="en-IN" b="1" dirty="0" smtClean="0">
                <a:solidFill>
                  <a:schemeClr val="bg1"/>
                </a:solidFill>
              </a:rPr>
              <a:t> age, String name, double duration)</a:t>
            </a:r>
          </a:p>
          <a:p>
            <a:pPr>
              <a:buNone/>
            </a:pPr>
            <a:r>
              <a:rPr lang="en-IN" b="1" dirty="0" smtClean="0">
                <a:solidFill>
                  <a:schemeClr val="bg1"/>
                </a:solidFill>
              </a:rPr>
              <a:t>A</a:t>
            </a:r>
            <a:r>
              <a:rPr lang="en-IN" dirty="0" smtClean="0">
                <a:solidFill>
                  <a:schemeClr val="bg1"/>
                </a:solidFill>
              </a:rPr>
              <a:t>. private String </a:t>
            </a:r>
            <a:r>
              <a:rPr lang="en-IN" dirty="0" err="1" smtClean="0">
                <a:solidFill>
                  <a:schemeClr val="bg1"/>
                </a:solidFill>
              </a:rPr>
              <a:t>eJava</a:t>
            </a:r>
            <a:r>
              <a:rPr lang="en-IN" dirty="0" smtClean="0">
                <a:solidFill>
                  <a:schemeClr val="bg1"/>
                </a:solidFill>
              </a:rPr>
              <a:t>(</a:t>
            </a:r>
            <a:r>
              <a:rPr lang="en-IN" dirty="0" err="1" smtClean="0">
                <a:solidFill>
                  <a:schemeClr val="bg1"/>
                </a:solidFill>
              </a:rPr>
              <a:t>int</a:t>
            </a:r>
            <a:r>
              <a:rPr lang="en-IN" dirty="0" smtClean="0">
                <a:solidFill>
                  <a:schemeClr val="bg1"/>
                </a:solidFill>
              </a:rPr>
              <a:t> </a:t>
            </a:r>
            <a:r>
              <a:rPr lang="en-IN" dirty="0" err="1" smtClean="0">
                <a:solidFill>
                  <a:schemeClr val="bg1"/>
                </a:solidFill>
              </a:rPr>
              <a:t>val</a:t>
            </a:r>
            <a:r>
              <a:rPr lang="en-IN" dirty="0" smtClean="0">
                <a:solidFill>
                  <a:schemeClr val="bg1"/>
                </a:solidFill>
              </a:rPr>
              <a:t>, String </a:t>
            </a:r>
            <a:r>
              <a:rPr lang="en-IN" dirty="0" err="1" smtClean="0">
                <a:solidFill>
                  <a:schemeClr val="bg1"/>
                </a:solidFill>
              </a:rPr>
              <a:t>firstName</a:t>
            </a:r>
            <a:r>
              <a:rPr lang="en-IN" dirty="0" smtClean="0">
                <a:solidFill>
                  <a:schemeClr val="bg1"/>
                </a:solidFill>
              </a:rPr>
              <a:t>, double </a:t>
            </a:r>
            <a:r>
              <a:rPr lang="en-IN" dirty="0" err="1" smtClean="0">
                <a:solidFill>
                  <a:schemeClr val="bg1"/>
                </a:solidFill>
              </a:rPr>
              <a:t>dur</a:t>
            </a:r>
            <a:r>
              <a:rPr lang="en-IN" dirty="0" smtClean="0">
                <a:solidFill>
                  <a:schemeClr val="bg1"/>
                </a:solidFill>
              </a:rPr>
              <a:t>)</a:t>
            </a:r>
          </a:p>
          <a:p>
            <a:pPr>
              <a:buNone/>
            </a:pPr>
            <a:r>
              <a:rPr lang="en-IN" b="1" dirty="0" smtClean="0">
                <a:solidFill>
                  <a:schemeClr val="bg1"/>
                </a:solidFill>
              </a:rPr>
              <a:t>B</a:t>
            </a:r>
            <a:r>
              <a:rPr lang="en-IN" dirty="0" smtClean="0">
                <a:solidFill>
                  <a:schemeClr val="bg1"/>
                </a:solidFill>
              </a:rPr>
              <a:t>. public void </a:t>
            </a:r>
            <a:r>
              <a:rPr lang="en-IN" dirty="0" err="1" smtClean="0">
                <a:solidFill>
                  <a:schemeClr val="bg1"/>
                </a:solidFill>
              </a:rPr>
              <a:t>eJava</a:t>
            </a:r>
            <a:r>
              <a:rPr lang="en-IN" dirty="0" smtClean="0">
                <a:solidFill>
                  <a:schemeClr val="bg1"/>
                </a:solidFill>
              </a:rPr>
              <a:t>(</a:t>
            </a:r>
            <a:r>
              <a:rPr lang="en-IN" dirty="0" err="1" smtClean="0">
                <a:solidFill>
                  <a:schemeClr val="bg1"/>
                </a:solidFill>
              </a:rPr>
              <a:t>int</a:t>
            </a:r>
            <a:r>
              <a:rPr lang="en-IN" dirty="0" smtClean="0">
                <a:solidFill>
                  <a:schemeClr val="bg1"/>
                </a:solidFill>
              </a:rPr>
              <a:t> val1, String val2, double val3)</a:t>
            </a:r>
          </a:p>
          <a:p>
            <a:pPr>
              <a:buNone/>
            </a:pPr>
            <a:r>
              <a:rPr lang="en-IN" b="1" dirty="0" smtClean="0">
                <a:solidFill>
                  <a:schemeClr val="bg1"/>
                </a:solidFill>
              </a:rPr>
              <a:t>C. </a:t>
            </a:r>
            <a:r>
              <a:rPr lang="en-IN" dirty="0" smtClean="0">
                <a:solidFill>
                  <a:schemeClr val="bg1"/>
                </a:solidFill>
              </a:rPr>
              <a:t>String </a:t>
            </a:r>
            <a:r>
              <a:rPr lang="en-IN" dirty="0" err="1" smtClean="0">
                <a:solidFill>
                  <a:schemeClr val="bg1"/>
                </a:solidFill>
              </a:rPr>
              <a:t>eJava</a:t>
            </a:r>
            <a:r>
              <a:rPr lang="en-IN" dirty="0" smtClean="0">
                <a:solidFill>
                  <a:schemeClr val="bg1"/>
                </a:solidFill>
              </a:rPr>
              <a:t>(String name, </a:t>
            </a:r>
            <a:r>
              <a:rPr lang="en-IN" dirty="0" err="1" smtClean="0">
                <a:solidFill>
                  <a:schemeClr val="bg1"/>
                </a:solidFill>
              </a:rPr>
              <a:t>int</a:t>
            </a:r>
            <a:r>
              <a:rPr lang="en-IN" dirty="0" smtClean="0">
                <a:solidFill>
                  <a:schemeClr val="bg1"/>
                </a:solidFill>
              </a:rPr>
              <a:t> age, double duration)</a:t>
            </a:r>
          </a:p>
          <a:p>
            <a:pPr>
              <a:buNone/>
            </a:pPr>
            <a:r>
              <a:rPr lang="en-IN" b="1" dirty="0" smtClean="0">
                <a:solidFill>
                  <a:schemeClr val="bg1"/>
                </a:solidFill>
              </a:rPr>
              <a:t>D. </a:t>
            </a:r>
            <a:r>
              <a:rPr lang="en-IN" dirty="0" smtClean="0">
                <a:solidFill>
                  <a:schemeClr val="bg1"/>
                </a:solidFill>
              </a:rPr>
              <a:t>float </a:t>
            </a:r>
            <a:r>
              <a:rPr lang="en-IN" dirty="0" err="1" smtClean="0">
                <a:solidFill>
                  <a:schemeClr val="bg1"/>
                </a:solidFill>
              </a:rPr>
              <a:t>eJava</a:t>
            </a:r>
            <a:r>
              <a:rPr lang="en-IN" dirty="0" smtClean="0">
                <a:solidFill>
                  <a:schemeClr val="bg1"/>
                </a:solidFill>
              </a:rPr>
              <a:t>(double name, String age, byte duration)</a:t>
            </a:r>
          </a:p>
          <a:p>
            <a:pPr>
              <a:buNone/>
            </a:pPr>
            <a:r>
              <a:rPr lang="en-IN" b="1" dirty="0" smtClean="0">
                <a:solidFill>
                  <a:schemeClr val="bg1"/>
                </a:solidFill>
              </a:rPr>
              <a:t>E. </a:t>
            </a:r>
            <a:r>
              <a:rPr lang="en-IN" dirty="0" err="1" smtClean="0">
                <a:solidFill>
                  <a:schemeClr val="bg1"/>
                </a:solidFill>
              </a:rPr>
              <a:t>ArrayList</a:t>
            </a:r>
            <a:r>
              <a:rPr lang="en-IN" dirty="0" smtClean="0">
                <a:solidFill>
                  <a:schemeClr val="bg1"/>
                </a:solidFill>
              </a:rPr>
              <a:t>&lt;String&gt; </a:t>
            </a:r>
            <a:r>
              <a:rPr lang="en-IN" dirty="0" err="1" smtClean="0">
                <a:solidFill>
                  <a:schemeClr val="bg1"/>
                </a:solidFill>
              </a:rPr>
              <a:t>eJava</a:t>
            </a:r>
            <a:r>
              <a:rPr lang="en-IN" dirty="0" smtClean="0">
                <a:solidFill>
                  <a:schemeClr val="bg1"/>
                </a:solidFill>
              </a:rPr>
              <a:t>()</a:t>
            </a:r>
          </a:p>
          <a:p>
            <a:pPr>
              <a:buNone/>
            </a:pPr>
            <a:r>
              <a:rPr lang="en-IN" b="1" dirty="0" smtClean="0">
                <a:solidFill>
                  <a:schemeClr val="bg1"/>
                </a:solidFill>
              </a:rPr>
              <a:t>F. </a:t>
            </a:r>
            <a:r>
              <a:rPr lang="en-IN" dirty="0" smtClean="0">
                <a:solidFill>
                  <a:schemeClr val="bg1"/>
                </a:solidFill>
              </a:rPr>
              <a:t>char[] </a:t>
            </a:r>
            <a:r>
              <a:rPr lang="en-IN" dirty="0" err="1" smtClean="0">
                <a:solidFill>
                  <a:schemeClr val="bg1"/>
                </a:solidFill>
              </a:rPr>
              <a:t>eJava</a:t>
            </a:r>
            <a:r>
              <a:rPr lang="en-IN" dirty="0" smtClean="0">
                <a:solidFill>
                  <a:schemeClr val="bg1"/>
                </a:solidFill>
              </a:rPr>
              <a:t>(double numbers)</a:t>
            </a:r>
          </a:p>
          <a:p>
            <a:pPr>
              <a:buNone/>
            </a:pPr>
            <a:r>
              <a:rPr lang="en-IN" b="1" dirty="0" smtClean="0">
                <a:solidFill>
                  <a:schemeClr val="bg1"/>
                </a:solidFill>
              </a:rPr>
              <a:t>G. </a:t>
            </a:r>
            <a:r>
              <a:rPr lang="en-IN" dirty="0" smtClean="0">
                <a:solidFill>
                  <a:schemeClr val="bg1"/>
                </a:solidFill>
              </a:rPr>
              <a:t>String </a:t>
            </a:r>
            <a:r>
              <a:rPr lang="en-IN" dirty="0" err="1" smtClean="0">
                <a:solidFill>
                  <a:schemeClr val="bg1"/>
                </a:solidFill>
              </a:rPr>
              <a:t>eJava</a:t>
            </a:r>
            <a:r>
              <a:rPr lang="en-IN" dirty="0" smtClean="0">
                <a:solidFill>
                  <a:schemeClr val="bg1"/>
                </a:solidFill>
              </a:rPr>
              <a:t>()</a:t>
            </a:r>
          </a:p>
          <a:p>
            <a:pPr>
              <a:buNone/>
            </a:pPr>
            <a:endParaRPr lang="en-US" dirty="0" smtClean="0"/>
          </a:p>
          <a:p>
            <a:pPr>
              <a:buNone/>
            </a:pPr>
            <a:r>
              <a:rPr lang="en-US" b="1" dirty="0" smtClean="0">
                <a:solidFill>
                  <a:schemeClr val="bg1"/>
                </a:solidFill>
              </a:rPr>
              <a:t>Answer:</a:t>
            </a:r>
            <a:r>
              <a:rPr lang="en-US" dirty="0" smtClean="0">
                <a:solidFill>
                  <a:schemeClr val="bg1"/>
                </a:solidFill>
              </a:rPr>
              <a:t> C,D,E,F,G</a:t>
            </a:r>
            <a:endParaRPr lang="en-IN" dirty="0">
              <a:solidFill>
                <a:schemeClr val="bg1"/>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blinds(horizontal)">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smtClean="0">
                <a:solidFill>
                  <a:schemeClr val="bg1"/>
                </a:solidFill>
              </a:rPr>
              <a:t>20 .</a:t>
            </a:r>
            <a:r>
              <a:rPr lang="en-IN" dirty="0" smtClean="0">
                <a:solidFill>
                  <a:schemeClr val="bg1"/>
                </a:solidFill>
              </a:rPr>
              <a:t> </a:t>
            </a:r>
            <a:r>
              <a:rPr lang="en-IN" b="1" dirty="0" smtClean="0">
                <a:solidFill>
                  <a:schemeClr val="bg1"/>
                </a:solidFill>
              </a:rPr>
              <a:t>Select the incorrect options:</a:t>
            </a:r>
          </a:p>
          <a:p>
            <a:pPr>
              <a:buNone/>
            </a:pPr>
            <a:r>
              <a:rPr lang="en-IN" b="1" dirty="0" err="1" smtClean="0">
                <a:solidFill>
                  <a:schemeClr val="bg1"/>
                </a:solidFill>
              </a:rPr>
              <a:t>A.</a:t>
            </a:r>
            <a:r>
              <a:rPr lang="en-IN" dirty="0" err="1" smtClean="0">
                <a:solidFill>
                  <a:schemeClr val="bg1"/>
                </a:solidFill>
              </a:rPr>
              <a:t>If</a:t>
            </a:r>
            <a:r>
              <a:rPr lang="en-IN" dirty="0" smtClean="0">
                <a:solidFill>
                  <a:schemeClr val="bg1"/>
                </a:solidFill>
              </a:rPr>
              <a:t> a user defines a private constructor for a public class, Java creates a public default constructor for the class.</a:t>
            </a:r>
          </a:p>
          <a:p>
            <a:pPr>
              <a:buNone/>
            </a:pPr>
            <a:r>
              <a:rPr lang="en-IN" b="1" dirty="0" smtClean="0">
                <a:solidFill>
                  <a:schemeClr val="bg1"/>
                </a:solidFill>
              </a:rPr>
              <a:t>B</a:t>
            </a:r>
            <a:r>
              <a:rPr lang="en-IN" dirty="0" smtClean="0">
                <a:solidFill>
                  <a:schemeClr val="bg1"/>
                </a:solidFill>
              </a:rPr>
              <a:t>. A class that gets a default constructor doesn’t have overloaded constructors.</a:t>
            </a:r>
          </a:p>
          <a:p>
            <a:pPr>
              <a:buNone/>
            </a:pPr>
            <a:r>
              <a:rPr lang="en-IN" b="1" dirty="0" smtClean="0">
                <a:solidFill>
                  <a:schemeClr val="bg1"/>
                </a:solidFill>
              </a:rPr>
              <a:t>C. </a:t>
            </a:r>
            <a:r>
              <a:rPr lang="en-IN" dirty="0" smtClean="0">
                <a:solidFill>
                  <a:schemeClr val="bg1"/>
                </a:solidFill>
              </a:rPr>
              <a:t>A user can overload the default constructor of a class.</a:t>
            </a:r>
          </a:p>
          <a:p>
            <a:pPr>
              <a:buNone/>
            </a:pPr>
            <a:r>
              <a:rPr lang="en-IN" b="1" dirty="0" smtClean="0">
                <a:solidFill>
                  <a:schemeClr val="bg1"/>
                </a:solidFill>
              </a:rPr>
              <a:t>D. </a:t>
            </a:r>
            <a:r>
              <a:rPr lang="en-IN" dirty="0" smtClean="0">
                <a:solidFill>
                  <a:schemeClr val="bg1"/>
                </a:solidFill>
              </a:rPr>
              <a:t>The following class is eligible for default constructor: </a:t>
            </a:r>
            <a:br>
              <a:rPr lang="en-IN" dirty="0" smtClean="0">
                <a:solidFill>
                  <a:schemeClr val="bg1"/>
                </a:solidFill>
              </a:rPr>
            </a:br>
            <a:r>
              <a:rPr lang="en-IN" dirty="0" smtClean="0">
                <a:solidFill>
                  <a:schemeClr val="bg1"/>
                </a:solidFill>
              </a:rPr>
              <a:t>class </a:t>
            </a:r>
            <a:r>
              <a:rPr lang="en-IN" dirty="0" err="1" smtClean="0">
                <a:solidFill>
                  <a:schemeClr val="bg1"/>
                </a:solidFill>
              </a:rPr>
              <a:t>EJava</a:t>
            </a:r>
            <a:r>
              <a:rPr lang="en-IN" dirty="0" smtClean="0">
                <a:solidFill>
                  <a:schemeClr val="bg1"/>
                </a:solidFill>
              </a:rPr>
              <a:t> {}</a:t>
            </a:r>
          </a:p>
          <a:p>
            <a:pPr>
              <a:buNone/>
            </a:pPr>
            <a:r>
              <a:rPr lang="en-IN" b="1" dirty="0" smtClean="0">
                <a:solidFill>
                  <a:schemeClr val="bg1"/>
                </a:solidFill>
              </a:rPr>
              <a:t>E. </a:t>
            </a:r>
            <a:r>
              <a:rPr lang="en-IN" dirty="0" smtClean="0">
                <a:solidFill>
                  <a:schemeClr val="bg1"/>
                </a:solidFill>
              </a:rPr>
              <a:t>The following class is also eligible for a default constructor: </a:t>
            </a:r>
            <a:br>
              <a:rPr lang="en-IN" dirty="0" smtClean="0">
                <a:solidFill>
                  <a:schemeClr val="bg1"/>
                </a:solidFill>
              </a:rPr>
            </a:br>
            <a:r>
              <a:rPr lang="en-IN" dirty="0" smtClean="0">
                <a:solidFill>
                  <a:schemeClr val="bg1"/>
                </a:solidFill>
              </a:rPr>
              <a:t>class </a:t>
            </a:r>
            <a:r>
              <a:rPr lang="en-IN" dirty="0" err="1" smtClean="0">
                <a:solidFill>
                  <a:schemeClr val="bg1"/>
                </a:solidFill>
              </a:rPr>
              <a:t>EJava</a:t>
            </a:r>
            <a:r>
              <a:rPr lang="en-IN" dirty="0" smtClean="0">
                <a:solidFill>
                  <a:schemeClr val="bg1"/>
                </a:solidFill>
              </a:rPr>
              <a:t> {</a:t>
            </a:r>
            <a:br>
              <a:rPr lang="en-IN" dirty="0" smtClean="0">
                <a:solidFill>
                  <a:schemeClr val="bg1"/>
                </a:solidFill>
              </a:rPr>
            </a:br>
            <a:r>
              <a:rPr lang="en-IN" dirty="0" smtClean="0">
                <a:solidFill>
                  <a:schemeClr val="bg1"/>
                </a:solidFill>
              </a:rPr>
              <a:t>void </a:t>
            </a:r>
            <a:r>
              <a:rPr lang="en-IN" dirty="0" err="1" smtClean="0">
                <a:solidFill>
                  <a:schemeClr val="bg1"/>
                </a:solidFill>
              </a:rPr>
              <a:t>EJava</a:t>
            </a:r>
            <a:r>
              <a:rPr lang="en-IN" dirty="0" smtClean="0">
                <a:solidFill>
                  <a:schemeClr val="bg1"/>
                </a:solidFill>
              </a:rPr>
              <a:t>() {}</a:t>
            </a:r>
            <a:br>
              <a:rPr lang="en-IN" dirty="0" smtClean="0">
                <a:solidFill>
                  <a:schemeClr val="bg1"/>
                </a:solidFill>
              </a:rPr>
            </a:br>
            <a:r>
              <a:rPr lang="en-IN" dirty="0" smtClean="0">
                <a:solidFill>
                  <a:schemeClr val="bg1"/>
                </a:solidFill>
              </a:rPr>
              <a:t>}</a:t>
            </a:r>
          </a:p>
          <a:p>
            <a:pPr>
              <a:buNone/>
            </a:pPr>
            <a:r>
              <a:rPr lang="en-US" b="1" dirty="0" smtClean="0">
                <a:solidFill>
                  <a:srgbClr val="FFFF00"/>
                </a:solidFill>
              </a:rPr>
              <a:t>Answer:</a:t>
            </a:r>
            <a:r>
              <a:rPr lang="en-US" dirty="0" smtClean="0">
                <a:solidFill>
                  <a:srgbClr val="FFFF00"/>
                </a:solidFill>
              </a:rPr>
              <a:t> A,C</a:t>
            </a:r>
            <a:endParaRPr lang="en-IN"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smtClean="0">
                <a:solidFill>
                  <a:schemeClr val="bg1"/>
                </a:solidFill>
              </a:rPr>
              <a:t>21 .</a:t>
            </a:r>
            <a:r>
              <a:rPr lang="en-IN" dirty="0" smtClean="0">
                <a:solidFill>
                  <a:schemeClr val="bg1"/>
                </a:solidFill>
              </a:rPr>
              <a:t> </a:t>
            </a:r>
            <a:r>
              <a:rPr lang="en-IN" b="1" dirty="0" smtClean="0">
                <a:solidFill>
                  <a:schemeClr val="bg1"/>
                </a:solidFill>
              </a:rPr>
              <a:t>Given the following code,</a:t>
            </a:r>
          </a:p>
          <a:p>
            <a:pPr>
              <a:buNone/>
            </a:pPr>
            <a:r>
              <a:rPr lang="en-IN" dirty="0" smtClean="0">
                <a:solidFill>
                  <a:schemeClr val="bg1"/>
                </a:solidFill>
              </a:rPr>
              <a:t>class Course { </a:t>
            </a:r>
          </a:p>
          <a:p>
            <a:pPr>
              <a:buNone/>
            </a:pPr>
            <a:r>
              <a:rPr lang="en-IN" dirty="0" smtClean="0">
                <a:solidFill>
                  <a:schemeClr val="bg1"/>
                </a:solidFill>
              </a:rPr>
              <a:t>void </a:t>
            </a:r>
            <a:r>
              <a:rPr lang="en-IN" dirty="0" err="1" smtClean="0">
                <a:solidFill>
                  <a:schemeClr val="bg1"/>
                </a:solidFill>
              </a:rPr>
              <a:t>enroll</a:t>
            </a:r>
            <a:r>
              <a:rPr lang="en-IN" dirty="0" smtClean="0">
                <a:solidFill>
                  <a:schemeClr val="bg1"/>
                </a:solidFill>
              </a:rPr>
              <a:t>(long duration) {</a:t>
            </a:r>
          </a:p>
          <a:p>
            <a:pPr>
              <a:buNone/>
            </a:pPr>
            <a:r>
              <a:rPr lang="en-IN" dirty="0" smtClean="0">
                <a:solidFill>
                  <a:schemeClr val="bg1"/>
                </a:solidFill>
              </a:rPr>
              <a:t> </a:t>
            </a:r>
            <a:r>
              <a:rPr lang="en-IN" dirty="0" err="1" smtClean="0">
                <a:solidFill>
                  <a:schemeClr val="bg1"/>
                </a:solidFill>
              </a:rPr>
              <a:t>System.out.println</a:t>
            </a:r>
            <a:r>
              <a:rPr lang="en-IN" dirty="0" smtClean="0">
                <a:solidFill>
                  <a:schemeClr val="bg1"/>
                </a:solidFill>
              </a:rPr>
              <a:t>("long"); </a:t>
            </a:r>
          </a:p>
          <a:p>
            <a:pPr>
              <a:buNone/>
            </a:pPr>
            <a:r>
              <a:rPr lang="en-IN" dirty="0" smtClean="0">
                <a:solidFill>
                  <a:schemeClr val="bg1"/>
                </a:solidFill>
              </a:rPr>
              <a:t>} </a:t>
            </a:r>
          </a:p>
          <a:p>
            <a:pPr>
              <a:buNone/>
            </a:pPr>
            <a:r>
              <a:rPr lang="en-IN" dirty="0" smtClean="0">
                <a:solidFill>
                  <a:schemeClr val="bg1"/>
                </a:solidFill>
              </a:rPr>
              <a:t>void </a:t>
            </a:r>
            <a:r>
              <a:rPr lang="en-IN" dirty="0" err="1" smtClean="0">
                <a:solidFill>
                  <a:schemeClr val="bg1"/>
                </a:solidFill>
              </a:rPr>
              <a:t>enroll</a:t>
            </a:r>
            <a:r>
              <a:rPr lang="en-IN" dirty="0" smtClean="0">
                <a:solidFill>
                  <a:schemeClr val="bg1"/>
                </a:solidFill>
              </a:rPr>
              <a:t>(</a:t>
            </a:r>
            <a:r>
              <a:rPr lang="en-IN" dirty="0" err="1" smtClean="0">
                <a:solidFill>
                  <a:schemeClr val="bg1"/>
                </a:solidFill>
              </a:rPr>
              <a:t>int</a:t>
            </a:r>
            <a:r>
              <a:rPr lang="en-IN" dirty="0" smtClean="0">
                <a:solidFill>
                  <a:schemeClr val="bg1"/>
                </a:solidFill>
              </a:rPr>
              <a:t> duration) { </a:t>
            </a:r>
          </a:p>
          <a:p>
            <a:pPr>
              <a:buNone/>
            </a:pPr>
            <a:r>
              <a:rPr lang="en-IN" dirty="0" err="1" smtClean="0">
                <a:solidFill>
                  <a:schemeClr val="bg1"/>
                </a:solidFill>
              </a:rPr>
              <a:t>System.out.println</a:t>
            </a:r>
            <a:r>
              <a:rPr lang="en-IN" dirty="0" smtClean="0">
                <a:solidFill>
                  <a:schemeClr val="bg1"/>
                </a:solidFill>
              </a:rPr>
              <a:t>("</a:t>
            </a:r>
            <a:r>
              <a:rPr lang="en-IN" dirty="0" err="1" smtClean="0">
                <a:solidFill>
                  <a:schemeClr val="bg1"/>
                </a:solidFill>
              </a:rPr>
              <a:t>int</a:t>
            </a:r>
            <a:r>
              <a:rPr lang="en-IN" dirty="0" smtClean="0">
                <a:solidFill>
                  <a:schemeClr val="bg1"/>
                </a:solidFill>
              </a:rPr>
              <a:t>"); </a:t>
            </a:r>
          </a:p>
          <a:p>
            <a:pPr>
              <a:buNone/>
            </a:pPr>
            <a:r>
              <a:rPr lang="en-IN" dirty="0" smtClean="0">
                <a:solidFill>
                  <a:schemeClr val="bg1"/>
                </a:solidFill>
              </a:rPr>
              <a:t>} </a:t>
            </a:r>
          </a:p>
          <a:p>
            <a:pPr>
              <a:buNone/>
            </a:pPr>
            <a:r>
              <a:rPr lang="en-IN" dirty="0" smtClean="0">
                <a:solidFill>
                  <a:schemeClr val="bg1"/>
                </a:solidFill>
              </a:rPr>
              <a:t>void </a:t>
            </a:r>
            <a:r>
              <a:rPr lang="en-IN" dirty="0" err="1" smtClean="0">
                <a:solidFill>
                  <a:schemeClr val="bg1"/>
                </a:solidFill>
              </a:rPr>
              <a:t>enroll</a:t>
            </a:r>
            <a:r>
              <a:rPr lang="en-IN" dirty="0" smtClean="0">
                <a:solidFill>
                  <a:schemeClr val="bg1"/>
                </a:solidFill>
              </a:rPr>
              <a:t>(String s) { </a:t>
            </a:r>
            <a:r>
              <a:rPr lang="en-IN" dirty="0" err="1" smtClean="0">
                <a:solidFill>
                  <a:schemeClr val="bg1"/>
                </a:solidFill>
              </a:rPr>
              <a:t>System.out.println</a:t>
            </a:r>
            <a:r>
              <a:rPr lang="en-IN" dirty="0" smtClean="0">
                <a:solidFill>
                  <a:schemeClr val="bg1"/>
                </a:solidFill>
              </a:rPr>
              <a:t>("String"); </a:t>
            </a:r>
          </a:p>
          <a:p>
            <a:pPr>
              <a:buNone/>
            </a:pPr>
            <a:r>
              <a:rPr lang="en-IN" dirty="0" smtClean="0">
                <a:solidFill>
                  <a:schemeClr val="bg1"/>
                </a:solidFill>
              </a:rPr>
              <a:t>} </a:t>
            </a:r>
          </a:p>
          <a:p>
            <a:pPr>
              <a:buNone/>
            </a:pPr>
            <a:r>
              <a:rPr lang="en-IN" dirty="0" smtClean="0">
                <a:solidFill>
                  <a:schemeClr val="bg1"/>
                </a:solidFill>
              </a:rPr>
              <a:t>void </a:t>
            </a:r>
            <a:r>
              <a:rPr lang="en-IN" dirty="0" err="1" smtClean="0">
                <a:solidFill>
                  <a:schemeClr val="bg1"/>
                </a:solidFill>
              </a:rPr>
              <a:t>enroll</a:t>
            </a:r>
            <a:r>
              <a:rPr lang="en-IN" dirty="0" smtClean="0">
                <a:solidFill>
                  <a:schemeClr val="bg1"/>
                </a:solidFill>
              </a:rPr>
              <a:t>(Object o) { </a:t>
            </a:r>
            <a:r>
              <a:rPr lang="en-IN" dirty="0" err="1" smtClean="0">
                <a:solidFill>
                  <a:schemeClr val="bg1"/>
                </a:solidFill>
              </a:rPr>
              <a:t>System.out.println</a:t>
            </a:r>
            <a:r>
              <a:rPr lang="en-IN" dirty="0" smtClean="0">
                <a:solidFill>
                  <a:schemeClr val="bg1"/>
                </a:solidFill>
              </a:rPr>
              <a:t>("Object"); </a:t>
            </a:r>
          </a:p>
          <a:p>
            <a:pPr>
              <a:buNone/>
            </a:pPr>
            <a:r>
              <a:rPr lang="en-IN" dirty="0" smtClean="0">
                <a:solidFill>
                  <a:schemeClr val="bg1"/>
                </a:solidFill>
              </a:rPr>
              <a:t>} </a:t>
            </a:r>
          </a:p>
          <a:p>
            <a:pPr>
              <a:buNone/>
            </a:pPr>
            <a:r>
              <a:rPr lang="en-IN" dirty="0" smtClean="0">
                <a:solidFill>
                  <a:schemeClr val="bg1"/>
                </a:solidFill>
              </a:rPr>
              <a:t>}</a:t>
            </a:r>
            <a:endParaRPr lang="en-IN" dirty="0">
              <a:solidFill>
                <a:schemeClr val="bg1"/>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The Difference In Both </a:t>
            </a:r>
            <a:r>
              <a:rPr lang="en-US" sz="3600" b="1" dirty="0" err="1" smtClean="0">
                <a:solidFill>
                  <a:schemeClr val="bg1"/>
                </a:solidFill>
              </a:rPr>
              <a:t>newInstance</a:t>
            </a:r>
            <a:r>
              <a:rPr lang="en-US" sz="3600" b="1" dirty="0" smtClean="0">
                <a:solidFill>
                  <a:schemeClr val="bg1"/>
                </a:solidFill>
              </a:rPr>
              <a:t>()</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400" dirty="0" smtClean="0">
                <a:solidFill>
                  <a:schemeClr val="bg1"/>
                </a:solidFill>
              </a:rPr>
              <a:t>The </a:t>
            </a:r>
            <a:r>
              <a:rPr lang="en-IN" sz="2400" b="1" dirty="0" err="1" smtClean="0">
                <a:solidFill>
                  <a:srgbClr val="FFFF00"/>
                </a:solidFill>
              </a:rPr>
              <a:t>newInstance</a:t>
            </a:r>
            <a:r>
              <a:rPr lang="en-IN" sz="2400" b="1" dirty="0" smtClean="0">
                <a:solidFill>
                  <a:srgbClr val="FFFF00"/>
                </a:solidFill>
              </a:rPr>
              <a:t>() </a:t>
            </a:r>
            <a:r>
              <a:rPr lang="en-IN" sz="2400" dirty="0" smtClean="0">
                <a:solidFill>
                  <a:schemeClr val="bg1"/>
                </a:solidFill>
              </a:rPr>
              <a:t>method of </a:t>
            </a:r>
            <a:r>
              <a:rPr lang="en-IN" sz="2400" b="1" dirty="0" smtClean="0">
                <a:solidFill>
                  <a:srgbClr val="FFFF00"/>
                </a:solidFill>
              </a:rPr>
              <a:t>Class</a:t>
            </a:r>
            <a:r>
              <a:rPr lang="en-IN" sz="2400" dirty="0" smtClean="0">
                <a:solidFill>
                  <a:schemeClr val="bg1"/>
                </a:solidFill>
              </a:rPr>
              <a:t> </a:t>
            </a:r>
            <a:r>
              <a:rPr lang="en-IN" sz="2400" dirty="0" err="1" smtClean="0">
                <a:solidFill>
                  <a:schemeClr val="bg1"/>
                </a:solidFill>
              </a:rPr>
              <a:t>class</a:t>
            </a:r>
            <a:r>
              <a:rPr lang="en-IN" sz="2400" dirty="0" smtClean="0">
                <a:solidFill>
                  <a:schemeClr val="bg1"/>
                </a:solidFill>
              </a:rPr>
              <a:t> can invoke only </a:t>
            </a:r>
            <a:r>
              <a:rPr lang="en-IN" sz="2400" b="1" dirty="0" smtClean="0">
                <a:solidFill>
                  <a:srgbClr val="FFFF00"/>
                </a:solidFill>
              </a:rPr>
              <a:t>no-</a:t>
            </a:r>
            <a:r>
              <a:rPr lang="en-IN" sz="2400" b="1" dirty="0" err="1" smtClean="0">
                <a:solidFill>
                  <a:srgbClr val="FFFF00"/>
                </a:solidFill>
              </a:rPr>
              <a:t>arg</a:t>
            </a:r>
            <a:r>
              <a:rPr lang="en-IN" sz="2400" b="1" dirty="0" smtClean="0">
                <a:solidFill>
                  <a:srgbClr val="FFFF00"/>
                </a:solidFill>
              </a:rPr>
              <a:t> </a:t>
            </a:r>
          </a:p>
          <a:p>
            <a:pPr>
              <a:buNone/>
            </a:pPr>
            <a:r>
              <a:rPr lang="en-IN" sz="2400" b="1" dirty="0" smtClean="0">
                <a:solidFill>
                  <a:srgbClr val="FFFF00"/>
                </a:solidFill>
              </a:rPr>
              <a:t>constructor</a:t>
            </a:r>
            <a:r>
              <a:rPr lang="en-IN" sz="2400" b="1" dirty="0" smtClean="0">
                <a:solidFill>
                  <a:schemeClr val="bg1"/>
                </a:solidFill>
              </a:rPr>
              <a:t> </a:t>
            </a:r>
            <a:r>
              <a:rPr lang="en-IN" sz="2400" dirty="0" smtClean="0">
                <a:solidFill>
                  <a:schemeClr val="bg1"/>
                </a:solidFill>
              </a:rPr>
              <a:t>of the class when a class has </a:t>
            </a:r>
            <a:r>
              <a:rPr lang="en-IN" sz="2400" b="1" dirty="0" smtClean="0">
                <a:solidFill>
                  <a:srgbClr val="FFFF00"/>
                </a:solidFill>
              </a:rPr>
              <a:t>parameterized </a:t>
            </a:r>
          </a:p>
          <a:p>
            <a:pPr>
              <a:buNone/>
            </a:pPr>
            <a:r>
              <a:rPr lang="en-IN" sz="2400" b="1" dirty="0" smtClean="0">
                <a:solidFill>
                  <a:srgbClr val="FFFF00"/>
                </a:solidFill>
              </a:rPr>
              <a:t>constructors</a:t>
            </a:r>
            <a:r>
              <a:rPr lang="en-IN" sz="2400" b="1" dirty="0" smtClean="0">
                <a:solidFill>
                  <a:schemeClr val="bg1"/>
                </a:solidFill>
              </a:rPr>
              <a:t> </a:t>
            </a:r>
            <a:r>
              <a:rPr lang="en-IN" sz="2400" dirty="0" smtClean="0">
                <a:solidFill>
                  <a:schemeClr val="bg1"/>
                </a:solidFill>
              </a:rPr>
              <a:t>we cannot use </a:t>
            </a:r>
            <a:r>
              <a:rPr lang="en-IN" sz="2400" b="1" dirty="0" err="1" smtClean="0">
                <a:solidFill>
                  <a:srgbClr val="FFFF00"/>
                </a:solidFill>
              </a:rPr>
              <a:t>newInstance</a:t>
            </a:r>
            <a:r>
              <a:rPr lang="en-IN" sz="2400" b="1" dirty="0" smtClean="0">
                <a:solidFill>
                  <a:srgbClr val="FFFF00"/>
                </a:solidFill>
              </a:rPr>
              <a:t>() </a:t>
            </a:r>
            <a:r>
              <a:rPr lang="en-IN" sz="2400" dirty="0" smtClean="0">
                <a:solidFill>
                  <a:schemeClr val="bg1"/>
                </a:solidFill>
              </a:rPr>
              <a:t>method of </a:t>
            </a:r>
            <a:r>
              <a:rPr lang="en-IN" sz="2400" b="1" dirty="0" smtClean="0">
                <a:solidFill>
                  <a:srgbClr val="FFFF00"/>
                </a:solidFill>
              </a:rPr>
              <a:t>Class</a:t>
            </a:r>
            <a:r>
              <a:rPr lang="en-IN" sz="2400" dirty="0" smtClean="0">
                <a:solidFill>
                  <a:schemeClr val="bg1"/>
                </a:solidFill>
              </a:rPr>
              <a:t> </a:t>
            </a:r>
            <a:r>
              <a:rPr lang="en-IN" sz="2400" dirty="0" err="1" smtClean="0">
                <a:solidFill>
                  <a:schemeClr val="bg1"/>
                </a:solidFill>
              </a:rPr>
              <a:t>class</a:t>
            </a:r>
            <a:r>
              <a:rPr lang="en-IN" sz="2400" dirty="0" smtClean="0">
                <a:solidFill>
                  <a:schemeClr val="bg1"/>
                </a:solidFill>
              </a:rPr>
              <a:t> </a:t>
            </a:r>
          </a:p>
          <a:p>
            <a:pPr>
              <a:buNone/>
            </a:pPr>
            <a:r>
              <a:rPr lang="en-IN" sz="2400" dirty="0" smtClean="0">
                <a:solidFill>
                  <a:schemeClr val="bg1"/>
                </a:solidFill>
              </a:rPr>
              <a:t>at that place we need to go for the </a:t>
            </a:r>
            <a:r>
              <a:rPr lang="en-IN" sz="2400" b="1" dirty="0" err="1" smtClean="0">
                <a:solidFill>
                  <a:srgbClr val="FFFF00"/>
                </a:solidFill>
              </a:rPr>
              <a:t>newInstance</a:t>
            </a:r>
            <a:r>
              <a:rPr lang="en-IN" sz="2400" b="1" dirty="0" smtClean="0">
                <a:solidFill>
                  <a:srgbClr val="FFFF00"/>
                </a:solidFill>
              </a:rPr>
              <a:t>() </a:t>
            </a:r>
            <a:r>
              <a:rPr lang="en-IN" sz="2400" dirty="0" smtClean="0">
                <a:solidFill>
                  <a:schemeClr val="bg1"/>
                </a:solidFill>
              </a:rPr>
              <a:t>method of </a:t>
            </a:r>
          </a:p>
          <a:p>
            <a:pPr>
              <a:buNone/>
            </a:pPr>
            <a:r>
              <a:rPr lang="en-IN" sz="2400" dirty="0" smtClean="0">
                <a:solidFill>
                  <a:schemeClr val="bg1"/>
                </a:solidFill>
              </a:rPr>
              <a:t>the </a:t>
            </a:r>
            <a:r>
              <a:rPr lang="en-IN" sz="2400" b="1" dirty="0" smtClean="0">
                <a:solidFill>
                  <a:srgbClr val="FFFF00"/>
                </a:solidFill>
              </a:rPr>
              <a:t>Constructor</a:t>
            </a:r>
            <a:r>
              <a:rPr lang="en-IN" sz="2400" dirty="0" smtClean="0">
                <a:solidFill>
                  <a:schemeClr val="bg1"/>
                </a:solidFill>
              </a:rPr>
              <a:t> class:</a:t>
            </a:r>
          </a:p>
          <a:p>
            <a:pPr>
              <a:buNone/>
            </a:pPr>
            <a:endParaRPr lang="en-US" sz="2400" dirty="0" smtClean="0">
              <a:solidFill>
                <a:schemeClr val="bg1"/>
              </a:solidFill>
            </a:endParaRPr>
          </a:p>
          <a:p>
            <a:pPr>
              <a:buNone/>
            </a:pPr>
            <a:r>
              <a:rPr lang="en-US" sz="2800" u="sng" dirty="0" smtClean="0">
                <a:solidFill>
                  <a:srgbClr val="00B0F0"/>
                </a:solidFill>
              </a:rPr>
              <a:t>Sample Code:</a:t>
            </a:r>
          </a:p>
          <a:p>
            <a:pPr>
              <a:buNone/>
            </a:pPr>
            <a:r>
              <a:rPr lang="en-US" sz="2400" dirty="0" smtClean="0">
                <a:solidFill>
                  <a:schemeClr val="accent2">
                    <a:lumMod val="20000"/>
                    <a:lumOff val="80000"/>
                  </a:schemeClr>
                </a:solidFill>
              </a:rPr>
              <a:t>Constructor c=</a:t>
            </a:r>
            <a:r>
              <a:rPr lang="en-US" sz="2400" dirty="0" err="1" smtClean="0">
                <a:solidFill>
                  <a:schemeClr val="accent2">
                    <a:lumMod val="20000"/>
                    <a:lumOff val="80000"/>
                  </a:schemeClr>
                </a:solidFill>
              </a:rPr>
              <a:t>Person.class.getConstructor</a:t>
            </a:r>
            <a:r>
              <a:rPr lang="en-US" sz="2400" dirty="0" smtClean="0">
                <a:solidFill>
                  <a:schemeClr val="accent2">
                    <a:lumMod val="20000"/>
                    <a:lumOff val="80000"/>
                  </a:schemeClr>
                </a:solidFill>
              </a:rPr>
              <a:t>(</a:t>
            </a:r>
            <a:r>
              <a:rPr lang="en-US" sz="2400" dirty="0" err="1" smtClean="0">
                <a:solidFill>
                  <a:schemeClr val="accent2">
                    <a:lumMod val="20000"/>
                    <a:lumOff val="80000"/>
                  </a:schemeClr>
                </a:solidFill>
              </a:rPr>
              <a:t>int.class,String.class</a:t>
            </a:r>
            <a:r>
              <a:rPr lang="en-US" sz="2400" dirty="0" smtClean="0">
                <a:solidFill>
                  <a:schemeClr val="accent2">
                    <a:lumMod val="20000"/>
                    <a:lumOff val="80000"/>
                  </a:schemeClr>
                </a:solidFill>
              </a:rPr>
              <a:t>);</a:t>
            </a:r>
          </a:p>
          <a:p>
            <a:pPr>
              <a:buNone/>
            </a:pPr>
            <a:r>
              <a:rPr lang="en-US" sz="2400" dirty="0" smtClean="0">
                <a:solidFill>
                  <a:schemeClr val="accent2">
                    <a:lumMod val="20000"/>
                    <a:lumOff val="80000"/>
                  </a:schemeClr>
                </a:solidFill>
              </a:rPr>
              <a:t> Person p=(Person)</a:t>
            </a:r>
            <a:r>
              <a:rPr lang="en-US" sz="2400" dirty="0" err="1" smtClean="0">
                <a:solidFill>
                  <a:schemeClr val="accent2">
                    <a:lumMod val="20000"/>
                    <a:lumOff val="80000"/>
                  </a:schemeClr>
                </a:solidFill>
              </a:rPr>
              <a:t>c.newInstance</a:t>
            </a:r>
            <a:r>
              <a:rPr lang="en-US" sz="2400" dirty="0" smtClean="0">
                <a:solidFill>
                  <a:schemeClr val="accent2">
                    <a:lumMod val="20000"/>
                    <a:lumOff val="80000"/>
                  </a:schemeClr>
                </a:solidFill>
              </a:rPr>
              <a:t>(25,”Amit”);</a:t>
            </a:r>
          </a:p>
          <a:p>
            <a:pPr>
              <a:buNone/>
            </a:pPr>
            <a:endParaRPr lang="en-US" sz="2800" dirty="0" smtClean="0">
              <a:solidFill>
                <a:schemeClr val="bg1"/>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55000" lnSpcReduction="20000"/>
          </a:bodyPr>
          <a:lstStyle/>
          <a:p>
            <a:pPr>
              <a:buNone/>
            </a:pPr>
            <a:r>
              <a:rPr lang="en-IN" b="1" dirty="0" smtClean="0">
                <a:solidFill>
                  <a:schemeClr val="bg1"/>
                </a:solidFill>
              </a:rPr>
              <a:t>What is the output of the following code?</a:t>
            </a:r>
          </a:p>
          <a:p>
            <a:pPr>
              <a:buNone/>
            </a:pPr>
            <a:r>
              <a:rPr lang="en-IN" dirty="0" smtClean="0">
                <a:solidFill>
                  <a:schemeClr val="bg1"/>
                </a:solidFill>
              </a:rPr>
              <a:t>class Demo {</a:t>
            </a:r>
          </a:p>
          <a:p>
            <a:pPr>
              <a:buNone/>
            </a:pPr>
            <a:r>
              <a:rPr lang="en-IN" dirty="0" smtClean="0">
                <a:solidFill>
                  <a:schemeClr val="bg1"/>
                </a:solidFill>
              </a:rPr>
              <a:t> public static void main(String </a:t>
            </a:r>
            <a:r>
              <a:rPr lang="en-IN" dirty="0" err="1" smtClean="0">
                <a:solidFill>
                  <a:schemeClr val="bg1"/>
                </a:solidFill>
              </a:rPr>
              <a:t>args</a:t>
            </a:r>
            <a:r>
              <a:rPr lang="en-IN" dirty="0" smtClean="0">
                <a:solidFill>
                  <a:schemeClr val="bg1"/>
                </a:solidFill>
              </a:rPr>
              <a:t>[]) { </a:t>
            </a:r>
          </a:p>
          <a:p>
            <a:pPr>
              <a:buNone/>
            </a:pPr>
            <a:r>
              <a:rPr lang="en-IN" dirty="0" smtClean="0">
                <a:solidFill>
                  <a:schemeClr val="bg1"/>
                </a:solidFill>
              </a:rPr>
              <a:t>Course </a:t>
            </a:r>
            <a:r>
              <a:rPr lang="en-IN" dirty="0" err="1" smtClean="0">
                <a:solidFill>
                  <a:schemeClr val="bg1"/>
                </a:solidFill>
              </a:rPr>
              <a:t>course</a:t>
            </a:r>
            <a:r>
              <a:rPr lang="en-IN" dirty="0" smtClean="0">
                <a:solidFill>
                  <a:schemeClr val="bg1"/>
                </a:solidFill>
              </a:rPr>
              <a:t> = new Course(); </a:t>
            </a:r>
          </a:p>
          <a:p>
            <a:pPr>
              <a:buNone/>
            </a:pPr>
            <a:r>
              <a:rPr lang="en-IN" dirty="0" smtClean="0">
                <a:solidFill>
                  <a:schemeClr val="bg1"/>
                </a:solidFill>
              </a:rPr>
              <a:t>char c = 10; </a:t>
            </a:r>
          </a:p>
          <a:p>
            <a:pPr>
              <a:buNone/>
            </a:pPr>
            <a:r>
              <a:rPr lang="en-IN" dirty="0" err="1" smtClean="0">
                <a:solidFill>
                  <a:schemeClr val="bg1"/>
                </a:solidFill>
              </a:rPr>
              <a:t>course.enroll</a:t>
            </a:r>
            <a:r>
              <a:rPr lang="en-IN" dirty="0" smtClean="0">
                <a:solidFill>
                  <a:schemeClr val="bg1"/>
                </a:solidFill>
              </a:rPr>
              <a:t>(c); </a:t>
            </a:r>
          </a:p>
          <a:p>
            <a:pPr>
              <a:buNone/>
            </a:pPr>
            <a:r>
              <a:rPr lang="en-IN" dirty="0" err="1" smtClean="0">
                <a:solidFill>
                  <a:schemeClr val="bg1"/>
                </a:solidFill>
              </a:rPr>
              <a:t>course.enroll</a:t>
            </a:r>
            <a:r>
              <a:rPr lang="en-IN" dirty="0" smtClean="0">
                <a:solidFill>
                  <a:schemeClr val="bg1"/>
                </a:solidFill>
              </a:rPr>
              <a:t>("Object"); </a:t>
            </a:r>
          </a:p>
          <a:p>
            <a:pPr>
              <a:buNone/>
            </a:pPr>
            <a:r>
              <a:rPr lang="en-IN" dirty="0" smtClean="0">
                <a:solidFill>
                  <a:schemeClr val="bg1"/>
                </a:solidFill>
              </a:rPr>
              <a:t>} </a:t>
            </a:r>
          </a:p>
          <a:p>
            <a:pPr>
              <a:buNone/>
            </a:pPr>
            <a:r>
              <a:rPr lang="en-IN" dirty="0" smtClean="0">
                <a:solidFill>
                  <a:schemeClr val="bg1"/>
                </a:solidFill>
              </a:rPr>
              <a:t>}</a:t>
            </a:r>
          </a:p>
          <a:p>
            <a:pPr>
              <a:buNone/>
            </a:pPr>
            <a:r>
              <a:rPr lang="en-IN" b="1" dirty="0" err="1" smtClean="0">
                <a:solidFill>
                  <a:schemeClr val="bg1"/>
                </a:solidFill>
              </a:rPr>
              <a:t>A.</a:t>
            </a:r>
            <a:r>
              <a:rPr lang="en-IN" dirty="0" err="1" smtClean="0">
                <a:solidFill>
                  <a:schemeClr val="bg1"/>
                </a:solidFill>
              </a:rPr>
              <a:t>Compilation</a:t>
            </a:r>
            <a:r>
              <a:rPr lang="en-IN" dirty="0" smtClean="0">
                <a:solidFill>
                  <a:schemeClr val="bg1"/>
                </a:solidFill>
              </a:rPr>
              <a:t> error</a:t>
            </a:r>
          </a:p>
          <a:p>
            <a:pPr>
              <a:buNone/>
            </a:pPr>
            <a:r>
              <a:rPr lang="en-IN" b="1" dirty="0" err="1" smtClean="0">
                <a:solidFill>
                  <a:schemeClr val="bg1"/>
                </a:solidFill>
              </a:rPr>
              <a:t>B</a:t>
            </a:r>
            <a:r>
              <a:rPr lang="en-IN" dirty="0" err="1" smtClean="0">
                <a:solidFill>
                  <a:schemeClr val="bg1"/>
                </a:solidFill>
              </a:rPr>
              <a:t>.Runtime</a:t>
            </a:r>
            <a:r>
              <a:rPr lang="en-IN" dirty="0" smtClean="0">
                <a:solidFill>
                  <a:schemeClr val="bg1"/>
                </a:solidFill>
              </a:rPr>
              <a:t> exception</a:t>
            </a:r>
          </a:p>
          <a:p>
            <a:pPr>
              <a:buNone/>
            </a:pPr>
            <a:r>
              <a:rPr lang="en-IN" b="1" dirty="0" smtClean="0">
                <a:solidFill>
                  <a:schemeClr val="bg1"/>
                </a:solidFill>
              </a:rPr>
              <a:t>C</a:t>
            </a:r>
            <a:r>
              <a:rPr lang="en-IN" dirty="0" smtClean="0">
                <a:solidFill>
                  <a:schemeClr val="bg1"/>
                </a:solidFill>
              </a:rPr>
              <a:t>.int</a:t>
            </a:r>
            <a:br>
              <a:rPr lang="en-IN" dirty="0" smtClean="0">
                <a:solidFill>
                  <a:schemeClr val="bg1"/>
                </a:solidFill>
              </a:rPr>
            </a:br>
            <a:r>
              <a:rPr lang="en-IN" dirty="0" smtClean="0">
                <a:solidFill>
                  <a:schemeClr val="bg1"/>
                </a:solidFill>
              </a:rPr>
              <a:t>String</a:t>
            </a:r>
          </a:p>
          <a:p>
            <a:pPr>
              <a:buNone/>
            </a:pPr>
            <a:r>
              <a:rPr lang="en-IN" b="1" dirty="0" err="1" smtClean="0">
                <a:solidFill>
                  <a:schemeClr val="bg1"/>
                </a:solidFill>
              </a:rPr>
              <a:t>D.</a:t>
            </a:r>
            <a:r>
              <a:rPr lang="en-IN" dirty="0" err="1" smtClean="0">
                <a:solidFill>
                  <a:schemeClr val="bg1"/>
                </a:solidFill>
              </a:rPr>
              <a:t>long</a:t>
            </a:r>
            <a:r>
              <a:rPr lang="en-IN" dirty="0" smtClean="0">
                <a:solidFill>
                  <a:schemeClr val="bg1"/>
                </a:solidFill>
              </a:rPr>
              <a:t/>
            </a:r>
            <a:br>
              <a:rPr lang="en-IN" dirty="0" smtClean="0">
                <a:solidFill>
                  <a:schemeClr val="bg1"/>
                </a:solidFill>
              </a:rPr>
            </a:br>
            <a:r>
              <a:rPr lang="en-IN" dirty="0" smtClean="0">
                <a:solidFill>
                  <a:schemeClr val="bg1"/>
                </a:solidFill>
              </a:rPr>
              <a:t>Object</a:t>
            </a:r>
          </a:p>
          <a:p>
            <a:pPr>
              <a:buNone/>
            </a:pPr>
            <a:r>
              <a:rPr lang="en-US" b="1" dirty="0" smtClean="0">
                <a:solidFill>
                  <a:srgbClr val="FFFF00"/>
                </a:solidFill>
              </a:rPr>
              <a:t>Answer: C</a:t>
            </a:r>
            <a:endParaRPr lang="en-IN" b="1" dirty="0">
              <a:solidFill>
                <a:srgbClr val="FFFF00"/>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blinds(horizontal)">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b="1" dirty="0">
              <a:solidFill>
                <a:schemeClr val="bg1"/>
              </a:solidFill>
            </a:endParaRPr>
          </a:p>
        </p:txBody>
      </p:sp>
      <p:sp>
        <p:nvSpPr>
          <p:cNvPr id="3" name="Content Placeholder 2"/>
          <p:cNvSpPr>
            <a:spLocks noGrp="1"/>
          </p:cNvSpPr>
          <p:nvPr>
            <p:ph idx="1"/>
          </p:nvPr>
        </p:nvSpPr>
        <p:spPr/>
        <p:txBody>
          <a:bodyPr>
            <a:normAutofit fontScale="55000" lnSpcReduction="20000"/>
          </a:bodyPr>
          <a:lstStyle/>
          <a:p>
            <a:pPr>
              <a:buNone/>
            </a:pPr>
            <a:r>
              <a:rPr lang="en-IN" b="1" dirty="0" smtClean="0">
                <a:solidFill>
                  <a:schemeClr val="bg1"/>
                </a:solidFill>
              </a:rPr>
              <a:t>22 .</a:t>
            </a:r>
            <a:r>
              <a:rPr lang="en-IN" dirty="0" smtClean="0">
                <a:solidFill>
                  <a:schemeClr val="bg1"/>
                </a:solidFill>
              </a:rPr>
              <a:t> </a:t>
            </a:r>
            <a:r>
              <a:rPr lang="en-IN" b="1" dirty="0" smtClean="0">
                <a:solidFill>
                  <a:schemeClr val="bg1"/>
                </a:solidFill>
              </a:rPr>
              <a:t>Examine the following code and select the correct options:</a:t>
            </a:r>
          </a:p>
          <a:p>
            <a:pPr>
              <a:buNone/>
            </a:pPr>
            <a:r>
              <a:rPr lang="en-IN" dirty="0" smtClean="0">
                <a:solidFill>
                  <a:schemeClr val="bg1"/>
                </a:solidFill>
              </a:rPr>
              <a:t>class </a:t>
            </a:r>
            <a:r>
              <a:rPr lang="en-IN" dirty="0" err="1" smtClean="0">
                <a:solidFill>
                  <a:schemeClr val="bg1"/>
                </a:solidFill>
              </a:rPr>
              <a:t>EJava</a:t>
            </a:r>
            <a:r>
              <a:rPr lang="en-IN" dirty="0" smtClean="0">
                <a:solidFill>
                  <a:schemeClr val="bg1"/>
                </a:solidFill>
              </a:rPr>
              <a:t> { </a:t>
            </a:r>
          </a:p>
          <a:p>
            <a:pPr>
              <a:buNone/>
            </a:pPr>
            <a:r>
              <a:rPr lang="en-IN" dirty="0" smtClean="0">
                <a:solidFill>
                  <a:schemeClr val="bg1"/>
                </a:solidFill>
              </a:rPr>
              <a:t>public </a:t>
            </a:r>
            <a:r>
              <a:rPr lang="en-IN" dirty="0" err="1" smtClean="0">
                <a:solidFill>
                  <a:schemeClr val="bg1"/>
                </a:solidFill>
              </a:rPr>
              <a:t>EJava</a:t>
            </a:r>
            <a:r>
              <a:rPr lang="en-IN" dirty="0" smtClean="0">
                <a:solidFill>
                  <a:schemeClr val="bg1"/>
                </a:solidFill>
              </a:rPr>
              <a:t>() { </a:t>
            </a:r>
          </a:p>
          <a:p>
            <a:pPr>
              <a:buNone/>
            </a:pPr>
            <a:r>
              <a:rPr lang="en-IN" dirty="0" smtClean="0">
                <a:solidFill>
                  <a:schemeClr val="bg1"/>
                </a:solidFill>
              </a:rPr>
              <a:t>this(7); </a:t>
            </a:r>
          </a:p>
          <a:p>
            <a:pPr>
              <a:buNone/>
            </a:pPr>
            <a:r>
              <a:rPr lang="en-IN" dirty="0" err="1" smtClean="0">
                <a:solidFill>
                  <a:schemeClr val="bg1"/>
                </a:solidFill>
              </a:rPr>
              <a:t>System.out.println</a:t>
            </a:r>
            <a:r>
              <a:rPr lang="en-IN" dirty="0" smtClean="0">
                <a:solidFill>
                  <a:schemeClr val="bg1"/>
                </a:solidFill>
              </a:rPr>
              <a:t>("public"); </a:t>
            </a:r>
          </a:p>
          <a:p>
            <a:pPr>
              <a:buNone/>
            </a:pPr>
            <a:r>
              <a:rPr lang="en-IN" dirty="0" smtClean="0">
                <a:solidFill>
                  <a:schemeClr val="bg1"/>
                </a:solidFill>
              </a:rPr>
              <a:t>} </a:t>
            </a:r>
          </a:p>
          <a:p>
            <a:pPr>
              <a:buNone/>
            </a:pPr>
            <a:r>
              <a:rPr lang="en-IN" dirty="0" smtClean="0">
                <a:solidFill>
                  <a:schemeClr val="bg1"/>
                </a:solidFill>
              </a:rPr>
              <a:t>private </a:t>
            </a:r>
            <a:r>
              <a:rPr lang="en-IN" dirty="0" err="1" smtClean="0">
                <a:solidFill>
                  <a:schemeClr val="bg1"/>
                </a:solidFill>
              </a:rPr>
              <a:t>EJava</a:t>
            </a:r>
            <a:r>
              <a:rPr lang="en-IN" dirty="0" smtClean="0">
                <a:solidFill>
                  <a:schemeClr val="bg1"/>
                </a:solidFill>
              </a:rPr>
              <a:t>(</a:t>
            </a:r>
            <a:r>
              <a:rPr lang="en-IN" dirty="0" err="1" smtClean="0">
                <a:solidFill>
                  <a:schemeClr val="bg1"/>
                </a:solidFill>
              </a:rPr>
              <a:t>int</a:t>
            </a:r>
            <a:r>
              <a:rPr lang="en-IN" dirty="0" smtClean="0">
                <a:solidFill>
                  <a:schemeClr val="bg1"/>
                </a:solidFill>
              </a:rPr>
              <a:t> </a:t>
            </a:r>
            <a:r>
              <a:rPr lang="en-IN" dirty="0" err="1" smtClean="0">
                <a:solidFill>
                  <a:schemeClr val="bg1"/>
                </a:solidFill>
              </a:rPr>
              <a:t>val</a:t>
            </a:r>
            <a:r>
              <a:rPr lang="en-IN" dirty="0" smtClean="0">
                <a:solidFill>
                  <a:schemeClr val="bg1"/>
                </a:solidFill>
              </a:rPr>
              <a:t>) { </a:t>
            </a:r>
          </a:p>
          <a:p>
            <a:pPr>
              <a:buNone/>
            </a:pPr>
            <a:r>
              <a:rPr lang="en-IN" dirty="0" smtClean="0">
                <a:solidFill>
                  <a:schemeClr val="bg1"/>
                </a:solidFill>
              </a:rPr>
              <a:t>this("Sunday"); </a:t>
            </a:r>
          </a:p>
          <a:p>
            <a:pPr>
              <a:buNone/>
            </a:pPr>
            <a:r>
              <a:rPr lang="en-IN" dirty="0" err="1" smtClean="0">
                <a:solidFill>
                  <a:schemeClr val="bg1"/>
                </a:solidFill>
              </a:rPr>
              <a:t>System.out.println</a:t>
            </a:r>
            <a:r>
              <a:rPr lang="en-IN" dirty="0" smtClean="0">
                <a:solidFill>
                  <a:schemeClr val="bg1"/>
                </a:solidFill>
              </a:rPr>
              <a:t>("private"); </a:t>
            </a:r>
          </a:p>
          <a:p>
            <a:pPr>
              <a:buNone/>
            </a:pPr>
            <a:r>
              <a:rPr lang="en-IN" dirty="0" smtClean="0">
                <a:solidFill>
                  <a:schemeClr val="bg1"/>
                </a:solidFill>
              </a:rPr>
              <a:t>} </a:t>
            </a:r>
          </a:p>
          <a:p>
            <a:pPr>
              <a:buNone/>
            </a:pPr>
            <a:r>
              <a:rPr lang="en-IN" dirty="0" smtClean="0">
                <a:solidFill>
                  <a:schemeClr val="bg1"/>
                </a:solidFill>
              </a:rPr>
              <a:t>protected </a:t>
            </a:r>
            <a:r>
              <a:rPr lang="en-IN" dirty="0" err="1" smtClean="0">
                <a:solidFill>
                  <a:schemeClr val="bg1"/>
                </a:solidFill>
              </a:rPr>
              <a:t>EJava</a:t>
            </a:r>
            <a:r>
              <a:rPr lang="en-IN" dirty="0" smtClean="0">
                <a:solidFill>
                  <a:schemeClr val="bg1"/>
                </a:solidFill>
              </a:rPr>
              <a:t>(String </a:t>
            </a:r>
            <a:r>
              <a:rPr lang="en-IN" dirty="0" err="1" smtClean="0">
                <a:solidFill>
                  <a:schemeClr val="bg1"/>
                </a:solidFill>
              </a:rPr>
              <a:t>val</a:t>
            </a:r>
            <a:r>
              <a:rPr lang="en-IN" dirty="0" smtClean="0">
                <a:solidFill>
                  <a:schemeClr val="bg1"/>
                </a:solidFill>
              </a:rPr>
              <a:t>) { </a:t>
            </a:r>
          </a:p>
          <a:p>
            <a:pPr>
              <a:buNone/>
            </a:pPr>
            <a:r>
              <a:rPr lang="en-IN" dirty="0" err="1" smtClean="0">
                <a:solidFill>
                  <a:schemeClr val="bg1"/>
                </a:solidFill>
              </a:rPr>
              <a:t>System.out.println</a:t>
            </a:r>
            <a:r>
              <a:rPr lang="en-IN" dirty="0" smtClean="0">
                <a:solidFill>
                  <a:schemeClr val="bg1"/>
                </a:solidFill>
              </a:rPr>
              <a:t>("protected"); </a:t>
            </a:r>
          </a:p>
          <a:p>
            <a:pPr>
              <a:buNone/>
            </a:pPr>
            <a:r>
              <a:rPr lang="en-IN" dirty="0" smtClean="0">
                <a:solidFill>
                  <a:schemeClr val="bg1"/>
                </a:solidFill>
              </a:rPr>
              <a:t>} </a:t>
            </a:r>
          </a:p>
          <a:p>
            <a:pPr>
              <a:buNone/>
            </a:pPr>
            <a:r>
              <a:rPr lang="en-IN" dirty="0" smtClean="0">
                <a:solidFill>
                  <a:schemeClr val="bg1"/>
                </a:solidFill>
              </a:rPr>
              <a:t>} </a:t>
            </a:r>
          </a:p>
          <a:p>
            <a:pPr>
              <a:buNone/>
            </a:pPr>
            <a:r>
              <a:rPr lang="en-IN" dirty="0" smtClean="0">
                <a:solidFill>
                  <a:schemeClr val="bg1"/>
                </a:solidFill>
              </a:rPr>
              <a:t>class </a:t>
            </a:r>
            <a:r>
              <a:rPr lang="en-IN" dirty="0" err="1" smtClean="0">
                <a:solidFill>
                  <a:schemeClr val="bg1"/>
                </a:solidFill>
              </a:rPr>
              <a:t>TestEJava</a:t>
            </a:r>
            <a:r>
              <a:rPr lang="en-IN" dirty="0" smtClean="0">
                <a:solidFill>
                  <a:schemeClr val="bg1"/>
                </a:solidFill>
              </a:rPr>
              <a:t> { public static void main(String[] </a:t>
            </a:r>
            <a:r>
              <a:rPr lang="en-IN" dirty="0" err="1" smtClean="0">
                <a:solidFill>
                  <a:schemeClr val="bg1"/>
                </a:solidFill>
              </a:rPr>
              <a:t>args</a:t>
            </a:r>
            <a:r>
              <a:rPr lang="en-IN" dirty="0" smtClean="0">
                <a:solidFill>
                  <a:schemeClr val="bg1"/>
                </a:solidFill>
              </a:rPr>
              <a:t>) { </a:t>
            </a:r>
          </a:p>
          <a:p>
            <a:pPr>
              <a:buNone/>
            </a:pPr>
            <a:r>
              <a:rPr lang="en-IN" dirty="0" err="1" smtClean="0">
                <a:solidFill>
                  <a:schemeClr val="bg1"/>
                </a:solidFill>
              </a:rPr>
              <a:t>EJava</a:t>
            </a:r>
            <a:r>
              <a:rPr lang="en-IN" dirty="0" smtClean="0">
                <a:solidFill>
                  <a:schemeClr val="bg1"/>
                </a:solidFill>
              </a:rPr>
              <a:t> </a:t>
            </a:r>
            <a:r>
              <a:rPr lang="en-IN" dirty="0" err="1" smtClean="0">
                <a:solidFill>
                  <a:schemeClr val="bg1"/>
                </a:solidFill>
              </a:rPr>
              <a:t>eJava</a:t>
            </a:r>
            <a:r>
              <a:rPr lang="en-IN" dirty="0" smtClean="0">
                <a:solidFill>
                  <a:schemeClr val="bg1"/>
                </a:solidFill>
              </a:rPr>
              <a:t> = new </a:t>
            </a:r>
            <a:r>
              <a:rPr lang="en-IN" dirty="0" err="1" smtClean="0">
                <a:solidFill>
                  <a:schemeClr val="bg1"/>
                </a:solidFill>
              </a:rPr>
              <a:t>EJava</a:t>
            </a:r>
            <a:r>
              <a:rPr lang="en-IN" dirty="0" smtClean="0">
                <a:solidFill>
                  <a:schemeClr val="bg1"/>
                </a:solidFill>
              </a:rPr>
              <a:t>(); } }</a:t>
            </a:r>
            <a:endParaRPr lang="en-IN" dirty="0">
              <a:solidFill>
                <a:schemeClr val="bg1"/>
              </a:solidFill>
            </a:endParaRPr>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Popular Interview Questions</a:t>
            </a:r>
            <a:endParaRPr lang="en-IN"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b="1" dirty="0" err="1" smtClean="0">
                <a:solidFill>
                  <a:schemeClr val="bg1"/>
                </a:solidFill>
              </a:rPr>
              <a:t>A</a:t>
            </a:r>
            <a:r>
              <a:rPr lang="en-IN" dirty="0" err="1" smtClean="0">
                <a:solidFill>
                  <a:schemeClr val="bg1"/>
                </a:solidFill>
              </a:rPr>
              <a:t>.The</a:t>
            </a:r>
            <a:r>
              <a:rPr lang="en-IN" dirty="0" smtClean="0">
                <a:solidFill>
                  <a:schemeClr val="bg1"/>
                </a:solidFill>
              </a:rPr>
              <a:t> class </a:t>
            </a:r>
            <a:r>
              <a:rPr lang="en-IN" dirty="0" err="1" smtClean="0">
                <a:solidFill>
                  <a:schemeClr val="bg1"/>
                </a:solidFill>
              </a:rPr>
              <a:t>EJava</a:t>
            </a:r>
            <a:r>
              <a:rPr lang="en-IN" dirty="0" smtClean="0">
                <a:solidFill>
                  <a:schemeClr val="bg1"/>
                </a:solidFill>
              </a:rPr>
              <a:t> defines three overloaded constructors.</a:t>
            </a:r>
          </a:p>
          <a:p>
            <a:pPr>
              <a:buNone/>
            </a:pPr>
            <a:r>
              <a:rPr lang="en-IN" b="1" dirty="0" smtClean="0">
                <a:solidFill>
                  <a:schemeClr val="bg1"/>
                </a:solidFill>
              </a:rPr>
              <a:t>B</a:t>
            </a:r>
            <a:r>
              <a:rPr lang="en-IN" dirty="0" smtClean="0">
                <a:solidFill>
                  <a:schemeClr val="bg1"/>
                </a:solidFill>
              </a:rPr>
              <a:t>. The class </a:t>
            </a:r>
            <a:r>
              <a:rPr lang="en-IN" dirty="0" err="1" smtClean="0">
                <a:solidFill>
                  <a:schemeClr val="bg1"/>
                </a:solidFill>
              </a:rPr>
              <a:t>EJava</a:t>
            </a:r>
            <a:r>
              <a:rPr lang="en-IN" dirty="0" smtClean="0">
                <a:solidFill>
                  <a:schemeClr val="bg1"/>
                </a:solidFill>
              </a:rPr>
              <a:t> defines two overloaded constructors. The private constructor isn’t counted as an overloaded constructor.</a:t>
            </a:r>
          </a:p>
          <a:p>
            <a:pPr>
              <a:buNone/>
            </a:pPr>
            <a:r>
              <a:rPr lang="en-IN" b="1" dirty="0" smtClean="0">
                <a:solidFill>
                  <a:schemeClr val="bg1"/>
                </a:solidFill>
              </a:rPr>
              <a:t>C</a:t>
            </a:r>
            <a:r>
              <a:rPr lang="en-IN" dirty="0" smtClean="0">
                <a:solidFill>
                  <a:schemeClr val="bg1"/>
                </a:solidFill>
              </a:rPr>
              <a:t>. Constructors with different access modifiers can’t call each other.</a:t>
            </a:r>
          </a:p>
          <a:p>
            <a:pPr>
              <a:buNone/>
            </a:pPr>
            <a:r>
              <a:rPr lang="en-IN" b="1" dirty="0" smtClean="0">
                <a:solidFill>
                  <a:schemeClr val="bg1"/>
                </a:solidFill>
              </a:rPr>
              <a:t>D</a:t>
            </a:r>
            <a:r>
              <a:rPr lang="en-IN" dirty="0" smtClean="0">
                <a:solidFill>
                  <a:schemeClr val="bg1"/>
                </a:solidFill>
              </a:rPr>
              <a:t>. The code prints the following: </a:t>
            </a:r>
            <a:br>
              <a:rPr lang="en-IN" dirty="0" smtClean="0">
                <a:solidFill>
                  <a:schemeClr val="bg1"/>
                </a:solidFill>
              </a:rPr>
            </a:br>
            <a:r>
              <a:rPr lang="en-IN" dirty="0" smtClean="0">
                <a:solidFill>
                  <a:schemeClr val="bg1"/>
                </a:solidFill>
              </a:rPr>
              <a:t>protected</a:t>
            </a:r>
            <a:br>
              <a:rPr lang="en-IN" dirty="0" smtClean="0">
                <a:solidFill>
                  <a:schemeClr val="bg1"/>
                </a:solidFill>
              </a:rPr>
            </a:br>
            <a:r>
              <a:rPr lang="en-IN" dirty="0" smtClean="0">
                <a:solidFill>
                  <a:schemeClr val="bg1"/>
                </a:solidFill>
              </a:rPr>
              <a:t>private</a:t>
            </a:r>
            <a:br>
              <a:rPr lang="en-IN" dirty="0" smtClean="0">
                <a:solidFill>
                  <a:schemeClr val="bg1"/>
                </a:solidFill>
              </a:rPr>
            </a:br>
            <a:r>
              <a:rPr lang="en-IN" dirty="0" smtClean="0">
                <a:solidFill>
                  <a:schemeClr val="bg1"/>
                </a:solidFill>
              </a:rPr>
              <a:t>public</a:t>
            </a:r>
          </a:p>
          <a:p>
            <a:pPr>
              <a:buNone/>
            </a:pPr>
            <a:r>
              <a:rPr lang="en-IN" b="1" dirty="0" err="1" smtClean="0">
                <a:solidFill>
                  <a:schemeClr val="bg1"/>
                </a:solidFill>
              </a:rPr>
              <a:t>E</a:t>
            </a:r>
            <a:r>
              <a:rPr lang="en-IN" dirty="0" err="1" smtClean="0">
                <a:solidFill>
                  <a:schemeClr val="bg1"/>
                </a:solidFill>
              </a:rPr>
              <a:t>.The</a:t>
            </a:r>
            <a:r>
              <a:rPr lang="en-IN" dirty="0" smtClean="0">
                <a:solidFill>
                  <a:schemeClr val="bg1"/>
                </a:solidFill>
              </a:rPr>
              <a:t> code prints the following: </a:t>
            </a:r>
            <a:br>
              <a:rPr lang="en-IN" dirty="0" smtClean="0">
                <a:solidFill>
                  <a:schemeClr val="bg1"/>
                </a:solidFill>
              </a:rPr>
            </a:br>
            <a:r>
              <a:rPr lang="en-IN" dirty="0" smtClean="0">
                <a:solidFill>
                  <a:schemeClr val="bg1"/>
                </a:solidFill>
              </a:rPr>
              <a:t>public</a:t>
            </a:r>
            <a:br>
              <a:rPr lang="en-IN" dirty="0" smtClean="0">
                <a:solidFill>
                  <a:schemeClr val="bg1"/>
                </a:solidFill>
              </a:rPr>
            </a:br>
            <a:r>
              <a:rPr lang="en-IN" dirty="0" smtClean="0">
                <a:solidFill>
                  <a:schemeClr val="bg1"/>
                </a:solidFill>
              </a:rPr>
              <a:t>private</a:t>
            </a:r>
            <a:br>
              <a:rPr lang="en-IN" dirty="0" smtClean="0">
                <a:solidFill>
                  <a:schemeClr val="bg1"/>
                </a:solidFill>
              </a:rPr>
            </a:br>
            <a:r>
              <a:rPr lang="en-IN" dirty="0" smtClean="0">
                <a:solidFill>
                  <a:schemeClr val="bg1"/>
                </a:solidFill>
              </a:rPr>
              <a:t>protected</a:t>
            </a:r>
          </a:p>
          <a:p>
            <a:pPr>
              <a:buNone/>
            </a:pPr>
            <a:r>
              <a:rPr lang="en-US" b="1" dirty="0" smtClean="0">
                <a:solidFill>
                  <a:srgbClr val="FFFF00"/>
                </a:solidFill>
              </a:rPr>
              <a:t>Answer:</a:t>
            </a:r>
            <a:r>
              <a:rPr lang="en-US" dirty="0" smtClean="0">
                <a:solidFill>
                  <a:srgbClr val="FFFF00"/>
                </a:solidFill>
              </a:rPr>
              <a:t> A &amp; D</a:t>
            </a:r>
            <a:endParaRPr lang="en-IN" dirty="0" smtClean="0">
              <a:solidFill>
                <a:srgbClr val="FFFF00"/>
              </a:solidFill>
            </a:endParaRPr>
          </a:p>
          <a:p>
            <a:pPr>
              <a:buNone/>
            </a:pPr>
            <a:endParaRPr lang="en-IN" dirty="0"/>
          </a:p>
        </p:txBody>
      </p:sp>
    </p:spTree>
    <p:extLst>
      <p:ext uri="{BB962C8B-B14F-4D97-AF65-F5344CB8AC3E}">
        <p14:creationId xmlns="" xmlns:p14="http://schemas.microsoft.com/office/powerpoint/2010/main" val="42740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bg1"/>
                </a:solidFill>
              </a:rPr>
              <a:t>CHAPTER 17</a:t>
            </a:r>
            <a:endParaRPr lang="en-IN" sz="5400" dirty="0"/>
          </a:p>
        </p:txBody>
      </p:sp>
      <p:sp>
        <p:nvSpPr>
          <p:cNvPr id="3" name="Content Placeholder 2"/>
          <p:cNvSpPr>
            <a:spLocks noGrp="1"/>
          </p:cNvSpPr>
          <p:nvPr>
            <p:ph idx="1"/>
          </p:nvPr>
        </p:nvSpPr>
        <p:spPr>
          <a:xfrm>
            <a:off x="457200" y="1600200"/>
            <a:ext cx="8229600" cy="4900634"/>
          </a:xfrm>
        </p:spPr>
        <p:txBody>
          <a:bodyPr>
            <a:normAutofit lnSpcReduction="10000"/>
          </a:bodyPr>
          <a:lstStyle/>
          <a:p>
            <a:pPr>
              <a:lnSpc>
                <a:spcPct val="80000"/>
              </a:lnSpc>
              <a:buNone/>
            </a:pPr>
            <a:r>
              <a:rPr lang="en-US" sz="2000" dirty="0" smtClean="0">
                <a:solidFill>
                  <a:schemeClr val="bg1"/>
                </a:solidFill>
              </a:rPr>
              <a:t> 			</a:t>
            </a:r>
          </a:p>
          <a:p>
            <a:pPr>
              <a:lnSpc>
                <a:spcPct val="80000"/>
              </a:lnSpc>
              <a:buNone/>
            </a:pPr>
            <a:r>
              <a:rPr lang="en-US" sz="2000" b="1" dirty="0" smtClean="0">
                <a:solidFill>
                  <a:schemeClr val="bg1"/>
                </a:solidFill>
              </a:rPr>
              <a:t>		</a:t>
            </a:r>
            <a:r>
              <a:rPr lang="en-US" sz="3600" b="1" u="sng" dirty="0" smtClean="0">
                <a:solidFill>
                  <a:schemeClr val="bg1"/>
                </a:solidFill>
              </a:rPr>
              <a:t>OOPs </a:t>
            </a:r>
            <a:r>
              <a:rPr lang="en-US" sz="3600" b="1" dirty="0" smtClean="0">
                <a:solidFill>
                  <a:schemeClr val="bg1"/>
                </a:solidFill>
              </a:rPr>
              <a:t> </a:t>
            </a:r>
            <a:r>
              <a:rPr lang="en-US" sz="3600" b="1" u="sng" dirty="0" smtClean="0">
                <a:solidFill>
                  <a:schemeClr val="bg1"/>
                </a:solidFill>
              </a:rPr>
              <a:t>&amp; Advanced OOPs</a:t>
            </a:r>
          </a:p>
          <a:p>
            <a:pPr>
              <a:lnSpc>
                <a:spcPct val="80000"/>
              </a:lnSpc>
              <a:buNone/>
            </a:pPr>
            <a:r>
              <a:rPr lang="en-US" b="1" dirty="0" smtClean="0">
                <a:solidFill>
                  <a:schemeClr val="bg1"/>
                </a:solidFill>
              </a:rPr>
              <a:t>		</a:t>
            </a:r>
            <a:endParaRPr lang="en-US" sz="3600" b="1" u="sng" dirty="0" smtClean="0">
              <a:solidFill>
                <a:schemeClr val="bg1"/>
              </a:solidFill>
            </a:endParaRPr>
          </a:p>
          <a:p>
            <a:pPr>
              <a:lnSpc>
                <a:spcPct val="80000"/>
              </a:lnSpc>
              <a:buNone/>
            </a:pPr>
            <a:endParaRPr lang="en-US" b="1" u="sng" dirty="0" smtClean="0">
              <a:solidFill>
                <a:schemeClr val="bg1"/>
              </a:solidFill>
            </a:endParaRPr>
          </a:p>
          <a:p>
            <a:pPr>
              <a:lnSpc>
                <a:spcPct val="80000"/>
              </a:lnSpc>
              <a:buNone/>
            </a:pPr>
            <a:r>
              <a:rPr lang="en-US" sz="4000" b="1" u="sng" dirty="0" smtClean="0">
                <a:solidFill>
                  <a:schemeClr val="bg1"/>
                </a:solidFill>
              </a:rPr>
              <a:t>Topics Covered</a:t>
            </a:r>
          </a:p>
          <a:p>
            <a:r>
              <a:rPr lang="en-US" sz="3600" b="1" dirty="0" smtClean="0">
                <a:solidFill>
                  <a:srgbClr val="FFFF00"/>
                </a:solidFill>
              </a:rPr>
              <a:t>OOP Basics</a:t>
            </a:r>
            <a:endParaRPr lang="en-IN" sz="3600" b="1" dirty="0" smtClean="0">
              <a:solidFill>
                <a:srgbClr val="FFFF00"/>
              </a:solidFill>
            </a:endParaRPr>
          </a:p>
          <a:p>
            <a:r>
              <a:rPr lang="en-US" sz="3600" b="1" dirty="0" smtClean="0">
                <a:solidFill>
                  <a:srgbClr val="FFFF00"/>
                </a:solidFill>
              </a:rPr>
              <a:t>Encapsulation</a:t>
            </a:r>
          </a:p>
          <a:p>
            <a:r>
              <a:rPr lang="en-US" sz="3600" b="1" dirty="0" smtClean="0">
                <a:solidFill>
                  <a:srgbClr val="FFFF00"/>
                </a:solidFill>
              </a:rPr>
              <a:t>Inheritance &amp; Advance Concepts</a:t>
            </a:r>
          </a:p>
          <a:p>
            <a:r>
              <a:rPr lang="en-US" sz="3600" b="1" dirty="0" smtClean="0">
                <a:solidFill>
                  <a:srgbClr val="FFFF00"/>
                </a:solidFill>
              </a:rPr>
              <a:t>Polymorphism &amp; Advance Concepts</a:t>
            </a:r>
          </a:p>
        </p:txBody>
      </p:sp>
      <p:pic>
        <p:nvPicPr>
          <p:cNvPr id="6"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Benefit We Get With </a:t>
            </a:r>
            <a:r>
              <a:rPr lang="en-US" sz="3600" b="1" dirty="0" err="1" smtClean="0">
                <a:solidFill>
                  <a:schemeClr val="bg1"/>
                </a:solidFill>
              </a:rPr>
              <a:t>newInstance</a:t>
            </a:r>
            <a:r>
              <a:rPr lang="en-US" sz="3600" b="1" dirty="0" smtClean="0">
                <a:solidFill>
                  <a:schemeClr val="bg1"/>
                </a:solidFill>
              </a:rPr>
              <a:t>() Compared With new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marL="514350" indent="-514350">
              <a:buAutoNum type="arabicPeriod"/>
            </a:pPr>
            <a:r>
              <a:rPr lang="en-US" sz="2800" dirty="0" smtClean="0">
                <a:solidFill>
                  <a:schemeClr val="bg1"/>
                </a:solidFill>
              </a:rPr>
              <a:t>Allows us to create objects at runtime </a:t>
            </a:r>
          </a:p>
          <a:p>
            <a:pPr marL="514350" indent="-514350">
              <a:buAutoNum type="arabicPeriod"/>
            </a:pPr>
            <a:endParaRPr lang="en-US" sz="2800" dirty="0" smtClean="0">
              <a:solidFill>
                <a:schemeClr val="bg1"/>
              </a:solidFill>
            </a:endParaRPr>
          </a:p>
          <a:p>
            <a:pPr marL="514350" indent="-514350">
              <a:buAutoNum type="arabicPeriod"/>
            </a:pPr>
            <a:r>
              <a:rPr lang="en-US" sz="2800" smtClean="0">
                <a:solidFill>
                  <a:schemeClr val="bg1"/>
                </a:solidFill>
              </a:rPr>
              <a:t>It </a:t>
            </a:r>
            <a:r>
              <a:rPr lang="en-US" sz="2800" dirty="0" smtClean="0">
                <a:solidFill>
                  <a:schemeClr val="bg1"/>
                </a:solidFill>
              </a:rPr>
              <a:t>is the way many frameworks like Spring and Hibernate create objects for us.</a:t>
            </a:r>
          </a:p>
          <a:p>
            <a:pPr marL="514350" indent="-514350">
              <a:buAutoNum type="arabicPeriod"/>
            </a:pPr>
            <a:endParaRPr lang="en-US" sz="2800" dirty="0" smtClean="0">
              <a:solidFill>
                <a:schemeClr val="bg1"/>
              </a:solidFill>
            </a:endParaRPr>
          </a:p>
          <a:p>
            <a:pPr marL="514350" indent="-514350">
              <a:buAutoNum type="arabicPeriod"/>
            </a:pPr>
            <a:r>
              <a:rPr lang="en-US" sz="2800" dirty="0" smtClean="0">
                <a:solidFill>
                  <a:schemeClr val="bg1"/>
                </a:solidFill>
              </a:rPr>
              <a:t>Helps us implement Factory Pattern in a more clean way</a:t>
            </a:r>
          </a:p>
          <a:p>
            <a:pPr marL="514350" indent="-514350">
              <a:buAutoNum type="arabicPeriod"/>
            </a:pPr>
            <a:endParaRPr lang="en-US" sz="2800" dirty="0" smtClean="0">
              <a:solidFill>
                <a:srgbClr val="FFFF00"/>
              </a:solidFill>
            </a:endParaRP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Happens In Memory When An Object Is Created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800" dirty="0" smtClean="0">
                <a:solidFill>
                  <a:schemeClr val="bg1"/>
                </a:solidFill>
              </a:rPr>
              <a:t>Whenever we create an object in java then </a:t>
            </a:r>
          </a:p>
          <a:p>
            <a:pPr>
              <a:buNone/>
            </a:pPr>
            <a:r>
              <a:rPr lang="en-US" sz="2800" dirty="0" smtClean="0">
                <a:solidFill>
                  <a:schemeClr val="bg1"/>
                </a:solidFill>
              </a:rPr>
              <a:t>following actions are taken:</a:t>
            </a:r>
          </a:p>
          <a:p>
            <a:pPr>
              <a:buNone/>
            </a:pPr>
            <a:endParaRPr lang="en-US" sz="2800" b="1" dirty="0" smtClean="0">
              <a:solidFill>
                <a:srgbClr val="0070C0"/>
              </a:solidFill>
            </a:endParaRPr>
          </a:p>
          <a:p>
            <a:pPr marL="457200" indent="-457200">
              <a:buNone/>
            </a:pPr>
            <a:r>
              <a:rPr lang="en-US" sz="2800" dirty="0" smtClean="0">
                <a:solidFill>
                  <a:schemeClr val="bg1"/>
                </a:solidFill>
              </a:rPr>
              <a:t>1.	The operator new allocates space for the object with it’s </a:t>
            </a:r>
            <a:r>
              <a:rPr lang="en-US" sz="2800" dirty="0" smtClean="0">
                <a:solidFill>
                  <a:srgbClr val="FFFF00"/>
                </a:solidFill>
              </a:rPr>
              <a:t>instance members </a:t>
            </a:r>
            <a:r>
              <a:rPr lang="en-US" sz="2800" dirty="0" smtClean="0">
                <a:solidFill>
                  <a:schemeClr val="bg1"/>
                </a:solidFill>
              </a:rPr>
              <a:t>in a memory area called </a:t>
            </a:r>
            <a:r>
              <a:rPr lang="en-US" sz="2800" dirty="0" smtClean="0">
                <a:solidFill>
                  <a:srgbClr val="FFFF00"/>
                </a:solidFill>
              </a:rPr>
              <a:t>heap.</a:t>
            </a:r>
          </a:p>
          <a:p>
            <a:pPr>
              <a:buNone/>
            </a:pPr>
            <a:endParaRPr lang="en-US" b="1" dirty="0" smtClean="0">
              <a:solidFill>
                <a:srgbClr val="FF0000"/>
              </a:solidFill>
            </a:endParaRPr>
          </a:p>
          <a:p>
            <a:pPr>
              <a:buNone/>
            </a:pPr>
            <a:endParaRPr lang="en-US"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Happens In Memory When An Object Is Created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marL="457200" indent="-457200">
              <a:buNone/>
            </a:pPr>
            <a:r>
              <a:rPr lang="en-US" sz="2800" dirty="0" smtClean="0">
                <a:solidFill>
                  <a:schemeClr val="bg1"/>
                </a:solidFill>
              </a:rPr>
              <a:t>2. Then these instance members are initialized with their default values which are as below:</a:t>
            </a:r>
          </a:p>
          <a:p>
            <a:pPr>
              <a:buNone/>
            </a:pPr>
            <a:endParaRPr lang="en-US" b="1" dirty="0" smtClean="0">
              <a:solidFill>
                <a:srgbClr val="FF0000"/>
              </a:solidFill>
            </a:endParaRPr>
          </a:p>
          <a:p>
            <a:pPr>
              <a:buNone/>
            </a:pPr>
            <a:endParaRPr lang="en-US" b="1" dirty="0" smtClean="0">
              <a:solidFill>
                <a:srgbClr val="0070C0"/>
              </a:solidFill>
            </a:endParaRPr>
          </a:p>
        </p:txBody>
      </p:sp>
      <p:graphicFrame>
        <p:nvGraphicFramePr>
          <p:cNvPr id="4" name="Table 3"/>
          <p:cNvGraphicFramePr>
            <a:graphicFrameLocks noGrp="1"/>
          </p:cNvGraphicFramePr>
          <p:nvPr/>
        </p:nvGraphicFramePr>
        <p:xfrm>
          <a:off x="642910" y="2857496"/>
          <a:ext cx="7786742" cy="1984848"/>
        </p:xfrm>
        <a:graphic>
          <a:graphicData uri="http://schemas.openxmlformats.org/drawingml/2006/table">
            <a:tbl>
              <a:tblPr firstRow="1" bandRow="1">
                <a:tableStyleId>{5C22544A-7EE6-4342-B048-85BDC9FD1C3A}</a:tableStyleId>
              </a:tblPr>
              <a:tblGrid>
                <a:gridCol w="3893371"/>
                <a:gridCol w="3893371"/>
              </a:tblGrid>
              <a:tr h="298176">
                <a:tc>
                  <a:txBody>
                    <a:bodyPr/>
                    <a:lstStyle/>
                    <a:p>
                      <a:r>
                        <a:rPr lang="en-IN" dirty="0" smtClean="0"/>
                        <a:t>Type</a:t>
                      </a:r>
                      <a:endParaRPr lang="en-IN" dirty="0"/>
                    </a:p>
                  </a:txBody>
                  <a:tcPr/>
                </a:tc>
                <a:tc>
                  <a:txBody>
                    <a:bodyPr/>
                    <a:lstStyle/>
                    <a:p>
                      <a:r>
                        <a:rPr lang="en-IN" dirty="0" smtClean="0"/>
                        <a:t>Default Value</a:t>
                      </a:r>
                      <a:endParaRPr lang="en-IN" dirty="0"/>
                    </a:p>
                  </a:txBody>
                  <a:tcPr/>
                </a:tc>
              </a:tr>
              <a:tr h="521808">
                <a:tc>
                  <a:txBody>
                    <a:bodyPr/>
                    <a:lstStyle/>
                    <a:p>
                      <a:r>
                        <a:rPr lang="en-IN" b="1" dirty="0" err="1" smtClean="0"/>
                        <a:t>int,short,long,byte,float,double</a:t>
                      </a:r>
                      <a:endParaRPr lang="en-IN" b="1" dirty="0"/>
                    </a:p>
                  </a:txBody>
                  <a:tcPr/>
                </a:tc>
                <a:tc>
                  <a:txBody>
                    <a:bodyPr/>
                    <a:lstStyle/>
                    <a:p>
                      <a:r>
                        <a:rPr lang="en-IN" b="1" dirty="0" smtClean="0">
                          <a:solidFill>
                            <a:srgbClr val="FF0000"/>
                          </a:solidFill>
                        </a:rPr>
                        <a:t>0 and 0.0</a:t>
                      </a:r>
                      <a:endParaRPr lang="en-IN" b="1" dirty="0">
                        <a:solidFill>
                          <a:srgbClr val="FF0000"/>
                        </a:solidFill>
                      </a:endParaRPr>
                    </a:p>
                  </a:txBody>
                  <a:tcPr/>
                </a:tc>
              </a:tr>
              <a:tr h="298176">
                <a:tc>
                  <a:txBody>
                    <a:bodyPr/>
                    <a:lstStyle/>
                    <a:p>
                      <a:r>
                        <a:rPr lang="en-IN" b="1" dirty="0" smtClean="0"/>
                        <a:t>char </a:t>
                      </a:r>
                      <a:endParaRPr lang="en-IN" b="1" dirty="0"/>
                    </a:p>
                  </a:txBody>
                  <a:tcPr/>
                </a:tc>
                <a:tc>
                  <a:txBody>
                    <a:bodyPr/>
                    <a:lstStyle/>
                    <a:p>
                      <a:r>
                        <a:rPr lang="en-IN" b="1" dirty="0" smtClean="0">
                          <a:solidFill>
                            <a:srgbClr val="FF0000"/>
                          </a:solidFill>
                        </a:rPr>
                        <a:t>‘\u0000’ or ‘\0’</a:t>
                      </a:r>
                      <a:endParaRPr lang="en-IN" b="1" dirty="0">
                        <a:solidFill>
                          <a:srgbClr val="FF0000"/>
                        </a:solidFill>
                      </a:endParaRPr>
                    </a:p>
                  </a:txBody>
                  <a:tcPr/>
                </a:tc>
              </a:tr>
              <a:tr h="298176">
                <a:tc>
                  <a:txBody>
                    <a:bodyPr/>
                    <a:lstStyle/>
                    <a:p>
                      <a:r>
                        <a:rPr lang="en-IN" b="1" dirty="0" err="1" smtClean="0"/>
                        <a:t>boolean</a:t>
                      </a:r>
                      <a:endParaRPr lang="en-IN" b="1" dirty="0"/>
                    </a:p>
                  </a:txBody>
                  <a:tcPr/>
                </a:tc>
                <a:tc>
                  <a:txBody>
                    <a:bodyPr/>
                    <a:lstStyle/>
                    <a:p>
                      <a:r>
                        <a:rPr lang="en-IN" b="1" dirty="0" smtClean="0">
                          <a:solidFill>
                            <a:srgbClr val="FF0000"/>
                          </a:solidFill>
                        </a:rPr>
                        <a:t>false</a:t>
                      </a:r>
                      <a:endParaRPr lang="en-IN" b="1" dirty="0">
                        <a:solidFill>
                          <a:srgbClr val="FF0000"/>
                        </a:solidFill>
                      </a:endParaRPr>
                    </a:p>
                  </a:txBody>
                  <a:tcPr/>
                </a:tc>
              </a:tr>
              <a:tr h="298176">
                <a:tc>
                  <a:txBody>
                    <a:bodyPr/>
                    <a:lstStyle/>
                    <a:p>
                      <a:r>
                        <a:rPr lang="en-IN" b="1" dirty="0" smtClean="0"/>
                        <a:t>object or array reference</a:t>
                      </a:r>
                      <a:endParaRPr lang="en-IN" b="1" dirty="0"/>
                    </a:p>
                  </a:txBody>
                  <a:tcPr/>
                </a:tc>
                <a:tc>
                  <a:txBody>
                    <a:bodyPr/>
                    <a:lstStyle/>
                    <a:p>
                      <a:r>
                        <a:rPr lang="en-IN" b="1" dirty="0" smtClean="0">
                          <a:solidFill>
                            <a:srgbClr val="FF0000"/>
                          </a:solidFill>
                        </a:rPr>
                        <a:t>null</a:t>
                      </a:r>
                      <a:endParaRPr lang="en-IN" b="1" dirty="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Happens In Memory When An Object Is Created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marL="457200" indent="-457200">
              <a:buAutoNum type="arabicPlain" startAt="3"/>
            </a:pPr>
            <a:r>
              <a:rPr lang="en-US" sz="2800" dirty="0" smtClean="0">
                <a:solidFill>
                  <a:schemeClr val="bg1"/>
                </a:solidFill>
              </a:rPr>
              <a:t>After initializing object with </a:t>
            </a:r>
            <a:r>
              <a:rPr lang="en-US" sz="2800" b="1" dirty="0" smtClean="0">
                <a:solidFill>
                  <a:srgbClr val="FFFF00"/>
                </a:solidFill>
              </a:rPr>
              <a:t>default values </a:t>
            </a:r>
            <a:r>
              <a:rPr lang="en-US" sz="2800" dirty="0" smtClean="0">
                <a:solidFill>
                  <a:schemeClr val="bg1"/>
                </a:solidFill>
              </a:rPr>
              <a:t>, java calls appropriate constructor of the class </a:t>
            </a:r>
          </a:p>
          <a:p>
            <a:pPr marL="457200" indent="-457200">
              <a:buAutoNum type="arabicPlain" startAt="3"/>
            </a:pPr>
            <a:endParaRPr lang="en-US" sz="2800" dirty="0" smtClean="0">
              <a:solidFill>
                <a:schemeClr val="bg1"/>
              </a:solidFill>
            </a:endParaRPr>
          </a:p>
          <a:p>
            <a:pPr marL="457200" indent="-457200">
              <a:buAutoNum type="arabicPlain" startAt="3"/>
            </a:pPr>
            <a:r>
              <a:rPr lang="en-US" sz="2800" dirty="0" smtClean="0">
                <a:solidFill>
                  <a:schemeClr val="bg1"/>
                </a:solidFill>
              </a:rPr>
              <a:t>The constructor </a:t>
            </a:r>
            <a:r>
              <a:rPr lang="en-US" sz="2800" b="1" dirty="0" smtClean="0">
                <a:solidFill>
                  <a:srgbClr val="FFFF00"/>
                </a:solidFill>
              </a:rPr>
              <a:t>initializes</a:t>
            </a:r>
            <a:r>
              <a:rPr lang="en-US" sz="2800" dirty="0" smtClean="0">
                <a:solidFill>
                  <a:schemeClr val="bg1"/>
                </a:solidFill>
              </a:rPr>
              <a:t> the object with proper data</a:t>
            </a:r>
          </a:p>
          <a:p>
            <a:pPr marL="457200" indent="-457200">
              <a:buAutoNum type="arabicPlain" startAt="3"/>
            </a:pPr>
            <a:endParaRPr lang="en-US" sz="2800" dirty="0" smtClean="0">
              <a:solidFill>
                <a:schemeClr val="bg1"/>
              </a:solidFill>
            </a:endParaRPr>
          </a:p>
          <a:p>
            <a:pPr marL="457200" indent="-457200">
              <a:buAutoNum type="arabicPlain" startAt="3"/>
            </a:pPr>
            <a:r>
              <a:rPr lang="en-US" sz="2800" dirty="0" smtClean="0">
                <a:solidFill>
                  <a:schemeClr val="bg1"/>
                </a:solidFill>
              </a:rPr>
              <a:t>Then finally </a:t>
            </a:r>
            <a:r>
              <a:rPr lang="en-US" sz="2800" b="1" dirty="0" smtClean="0">
                <a:solidFill>
                  <a:srgbClr val="FFFF00"/>
                </a:solidFill>
              </a:rPr>
              <a:t>new</a:t>
            </a:r>
            <a:r>
              <a:rPr lang="en-US" sz="2800" dirty="0" smtClean="0">
                <a:solidFill>
                  <a:schemeClr val="bg1"/>
                </a:solidFill>
              </a:rPr>
              <a:t> returns the address of the object which gets stored in the </a:t>
            </a:r>
            <a:r>
              <a:rPr lang="en-US" sz="2800" b="1" dirty="0" smtClean="0">
                <a:solidFill>
                  <a:srgbClr val="FFFF00"/>
                </a:solidFill>
              </a:rPr>
              <a:t>reference</a:t>
            </a:r>
          </a:p>
          <a:p>
            <a:pPr>
              <a:buNone/>
            </a:pPr>
            <a:endParaRPr lang="en-US" sz="2800"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What Happens In Memory When An Object Is Created ?</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endParaRPr lang="en-US" b="1" dirty="0" smtClean="0">
              <a:solidFill>
                <a:srgbClr val="FF0000"/>
              </a:solidFill>
            </a:endParaRPr>
          </a:p>
          <a:p>
            <a:pPr>
              <a:buNone/>
            </a:pPr>
            <a:endParaRPr lang="en-US" b="1" dirty="0" smtClean="0">
              <a:solidFill>
                <a:srgbClr val="0070C0"/>
              </a:solidFill>
            </a:endParaRPr>
          </a:p>
        </p:txBody>
      </p:sp>
      <p:sp>
        <p:nvSpPr>
          <p:cNvPr id="4" name="TextBox 3"/>
          <p:cNvSpPr txBox="1"/>
          <p:nvPr/>
        </p:nvSpPr>
        <p:spPr>
          <a:xfrm>
            <a:off x="3286116" y="1571612"/>
            <a:ext cx="720080" cy="369332"/>
          </a:xfrm>
          <a:prstGeom prst="rect">
            <a:avLst/>
          </a:prstGeom>
          <a:noFill/>
        </p:spPr>
        <p:txBody>
          <a:bodyPr wrap="square" rtlCol="0">
            <a:spAutoFit/>
          </a:bodyPr>
          <a:lstStyle/>
          <a:p>
            <a:r>
              <a:rPr lang="en-US" b="1" dirty="0" smtClean="0">
                <a:solidFill>
                  <a:srgbClr val="FFFF00"/>
                </a:solidFill>
              </a:rPr>
              <a:t>1000</a:t>
            </a:r>
            <a:endParaRPr lang="en-IN" b="1" dirty="0">
              <a:solidFill>
                <a:srgbClr val="FFFF00"/>
              </a:solidFill>
            </a:endParaRPr>
          </a:p>
        </p:txBody>
      </p:sp>
      <p:sp>
        <p:nvSpPr>
          <p:cNvPr id="5" name="TextBox 4"/>
          <p:cNvSpPr txBox="1"/>
          <p:nvPr/>
        </p:nvSpPr>
        <p:spPr>
          <a:xfrm>
            <a:off x="4000496" y="2000240"/>
            <a:ext cx="864096" cy="1477328"/>
          </a:xfrm>
          <a:prstGeom prst="rect">
            <a:avLst/>
          </a:prstGeom>
          <a:noFill/>
        </p:spPr>
        <p:txBody>
          <a:bodyPr wrap="square" rtlCol="0">
            <a:spAutoFit/>
          </a:bodyPr>
          <a:lstStyle/>
          <a:p>
            <a:r>
              <a:rPr lang="en-US" b="1" dirty="0" smtClean="0"/>
              <a:t>  </a:t>
            </a:r>
            <a:r>
              <a:rPr lang="en-US" b="1" dirty="0" smtClean="0">
                <a:solidFill>
                  <a:schemeClr val="bg1"/>
                </a:solidFill>
              </a:rPr>
              <a:t>roll</a:t>
            </a:r>
          </a:p>
          <a:p>
            <a:endParaRPr lang="en-US" b="1" dirty="0" smtClean="0"/>
          </a:p>
          <a:p>
            <a:r>
              <a:rPr lang="en-US" b="1" dirty="0" smtClean="0">
                <a:solidFill>
                  <a:schemeClr val="bg1"/>
                </a:solidFill>
              </a:rPr>
              <a:t>name</a:t>
            </a:r>
          </a:p>
          <a:p>
            <a:endParaRPr lang="en-US" b="1" dirty="0" smtClean="0"/>
          </a:p>
          <a:p>
            <a:r>
              <a:rPr lang="en-US" b="1" dirty="0" smtClean="0">
                <a:solidFill>
                  <a:schemeClr val="bg1"/>
                </a:solidFill>
              </a:rPr>
              <a:t> per</a:t>
            </a:r>
            <a:endParaRPr lang="en-IN" b="1" dirty="0">
              <a:solidFill>
                <a:schemeClr val="bg1"/>
              </a:solidFill>
            </a:endParaRPr>
          </a:p>
        </p:txBody>
      </p:sp>
      <p:sp>
        <p:nvSpPr>
          <p:cNvPr id="6" name="TextBox 5"/>
          <p:cNvSpPr txBox="1"/>
          <p:nvPr/>
        </p:nvSpPr>
        <p:spPr>
          <a:xfrm>
            <a:off x="1214414" y="4500570"/>
            <a:ext cx="360040" cy="369332"/>
          </a:xfrm>
          <a:prstGeom prst="rect">
            <a:avLst/>
          </a:prstGeom>
          <a:noFill/>
        </p:spPr>
        <p:txBody>
          <a:bodyPr wrap="square" rtlCol="0">
            <a:spAutoFit/>
          </a:bodyPr>
          <a:lstStyle/>
          <a:p>
            <a:r>
              <a:rPr lang="en-US" b="1" dirty="0" smtClean="0">
                <a:solidFill>
                  <a:schemeClr val="bg1"/>
                </a:solidFill>
              </a:rPr>
              <a:t>s</a:t>
            </a:r>
            <a:endParaRPr lang="en-IN" b="1" dirty="0">
              <a:solidFill>
                <a:schemeClr val="bg1"/>
              </a:solidFill>
            </a:endParaRPr>
          </a:p>
        </p:txBody>
      </p:sp>
      <p:cxnSp>
        <p:nvCxnSpPr>
          <p:cNvPr id="7" name="Straight Arrow Connector 6"/>
          <p:cNvCxnSpPr/>
          <p:nvPr/>
        </p:nvCxnSpPr>
        <p:spPr>
          <a:xfrm rot="5400000" flipH="1" flipV="1">
            <a:off x="1250133" y="2035959"/>
            <a:ext cx="2286016" cy="17859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2976" y="4143380"/>
            <a:ext cx="1008112" cy="360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9" name="TextBox 8"/>
          <p:cNvSpPr txBox="1"/>
          <p:nvPr/>
        </p:nvSpPr>
        <p:spPr>
          <a:xfrm>
            <a:off x="1214414" y="4143380"/>
            <a:ext cx="720080" cy="369332"/>
          </a:xfrm>
          <a:prstGeom prst="rect">
            <a:avLst/>
          </a:prstGeom>
          <a:noFill/>
        </p:spPr>
        <p:txBody>
          <a:bodyPr wrap="square" rtlCol="0">
            <a:spAutoFit/>
          </a:bodyPr>
          <a:lstStyle/>
          <a:p>
            <a:r>
              <a:rPr lang="en-US" b="1" dirty="0" smtClean="0">
                <a:solidFill>
                  <a:srgbClr val="FFFF00"/>
                </a:solidFill>
              </a:rPr>
              <a:t>1000</a:t>
            </a:r>
            <a:endParaRPr lang="en-IN" b="1" dirty="0">
              <a:solidFill>
                <a:srgbClr val="FFFF00"/>
              </a:solidFill>
            </a:endParaRPr>
          </a:p>
        </p:txBody>
      </p:sp>
      <p:sp>
        <p:nvSpPr>
          <p:cNvPr id="11" name="TextBox 10"/>
          <p:cNvSpPr txBox="1"/>
          <p:nvPr/>
        </p:nvSpPr>
        <p:spPr>
          <a:xfrm>
            <a:off x="3286116" y="2000240"/>
            <a:ext cx="648072" cy="1477328"/>
          </a:xfrm>
          <a:prstGeom prst="rect">
            <a:avLst/>
          </a:prstGeom>
          <a:noFill/>
        </p:spPr>
        <p:txBody>
          <a:bodyPr wrap="square" rtlCol="0">
            <a:spAutoFit/>
          </a:bodyPr>
          <a:lstStyle/>
          <a:p>
            <a:r>
              <a:rPr lang="en-US" b="1" dirty="0" smtClean="0">
                <a:solidFill>
                  <a:schemeClr val="bg1"/>
                </a:solidFill>
              </a:rPr>
              <a:t>  0</a:t>
            </a:r>
          </a:p>
          <a:p>
            <a:endParaRPr lang="en-US" b="1" dirty="0" smtClean="0"/>
          </a:p>
          <a:p>
            <a:r>
              <a:rPr lang="en-US" b="1" dirty="0" smtClean="0">
                <a:solidFill>
                  <a:schemeClr val="bg1"/>
                </a:solidFill>
              </a:rPr>
              <a:t>null</a:t>
            </a:r>
          </a:p>
          <a:p>
            <a:endParaRPr lang="en-US" b="1" dirty="0" smtClean="0"/>
          </a:p>
          <a:p>
            <a:r>
              <a:rPr lang="en-US" b="1" dirty="0" smtClean="0">
                <a:solidFill>
                  <a:schemeClr val="bg1"/>
                </a:solidFill>
              </a:rPr>
              <a:t> 0.0</a:t>
            </a:r>
            <a:endParaRPr lang="en-IN" b="1" dirty="0">
              <a:solidFill>
                <a:schemeClr val="bg1"/>
              </a:solidFill>
            </a:endParaRPr>
          </a:p>
        </p:txBody>
      </p:sp>
      <p:sp>
        <p:nvSpPr>
          <p:cNvPr id="12" name="Rectangle 11"/>
          <p:cNvSpPr/>
          <p:nvPr/>
        </p:nvSpPr>
        <p:spPr>
          <a:xfrm>
            <a:off x="3286116" y="3000372"/>
            <a:ext cx="720080"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3" name="Rectangle 12"/>
          <p:cNvSpPr/>
          <p:nvPr/>
        </p:nvSpPr>
        <p:spPr>
          <a:xfrm>
            <a:off x="3286116" y="2504296"/>
            <a:ext cx="720080"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4" name="Rectangle 13"/>
          <p:cNvSpPr/>
          <p:nvPr/>
        </p:nvSpPr>
        <p:spPr>
          <a:xfrm>
            <a:off x="3286116" y="2000240"/>
            <a:ext cx="720080"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2" name="Oval 21"/>
          <p:cNvSpPr/>
          <p:nvPr/>
        </p:nvSpPr>
        <p:spPr>
          <a:xfrm>
            <a:off x="2786050" y="1571612"/>
            <a:ext cx="2000264" cy="25003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Callout 22"/>
          <p:cNvSpPr/>
          <p:nvPr/>
        </p:nvSpPr>
        <p:spPr>
          <a:xfrm>
            <a:off x="5929322" y="1428736"/>
            <a:ext cx="2428892" cy="612648"/>
          </a:xfrm>
          <a:prstGeom prst="wedgeEllipseCallout">
            <a:avLst>
              <a:gd name="adj1" fmla="val -101842"/>
              <a:gd name="adj2" fmla="val 57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0000"/>
                </a:solidFill>
              </a:rPr>
              <a:t>This is heap</a:t>
            </a:r>
            <a:endParaRPr lang="en-IN" b="1" dirty="0">
              <a:solidFill>
                <a:srgbClr val="FF0000"/>
              </a:solidFill>
            </a:endParaRPr>
          </a:p>
        </p:txBody>
      </p:sp>
      <p:sp>
        <p:nvSpPr>
          <p:cNvPr id="24" name="Oval 23"/>
          <p:cNvSpPr/>
          <p:nvPr/>
        </p:nvSpPr>
        <p:spPr>
          <a:xfrm>
            <a:off x="714348" y="3929066"/>
            <a:ext cx="2000264" cy="11430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Callout 24"/>
          <p:cNvSpPr/>
          <p:nvPr/>
        </p:nvSpPr>
        <p:spPr>
          <a:xfrm>
            <a:off x="4000496" y="3857628"/>
            <a:ext cx="2428892" cy="612648"/>
          </a:xfrm>
          <a:prstGeom prst="wedgeEllipseCallout">
            <a:avLst>
              <a:gd name="adj1" fmla="val -101842"/>
              <a:gd name="adj2" fmla="val 57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0000"/>
                </a:solidFill>
              </a:rPr>
              <a:t>This is stack</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Syntax Of Calling Class Methods</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800" dirty="0" smtClean="0">
                <a:solidFill>
                  <a:schemeClr val="bg1"/>
                </a:solidFill>
              </a:rPr>
              <a:t>To call a class method we use </a:t>
            </a:r>
            <a:r>
              <a:rPr lang="en-US" sz="2800" dirty="0" smtClean="0">
                <a:solidFill>
                  <a:srgbClr val="FFFF00"/>
                </a:solidFill>
              </a:rPr>
              <a:t>object reference </a:t>
            </a:r>
          </a:p>
          <a:p>
            <a:pPr>
              <a:buNone/>
            </a:pPr>
            <a:r>
              <a:rPr lang="en-US" sz="2800" dirty="0" smtClean="0">
                <a:solidFill>
                  <a:schemeClr val="bg1"/>
                </a:solidFill>
              </a:rPr>
              <a:t>followed by </a:t>
            </a:r>
            <a:r>
              <a:rPr lang="en-US" sz="2800" dirty="0" smtClean="0">
                <a:solidFill>
                  <a:srgbClr val="FFFF00"/>
                </a:solidFill>
              </a:rPr>
              <a:t>.(dot) operator </a:t>
            </a:r>
            <a:r>
              <a:rPr lang="en-US" sz="2800" dirty="0" smtClean="0">
                <a:solidFill>
                  <a:schemeClr val="bg1"/>
                </a:solidFill>
              </a:rPr>
              <a:t>and method name</a:t>
            </a:r>
          </a:p>
          <a:p>
            <a:pPr>
              <a:buNone/>
            </a:pPr>
            <a:endParaRPr lang="en-US" sz="2800" b="1" dirty="0" smtClean="0">
              <a:solidFill>
                <a:schemeClr val="bg1"/>
              </a:solidFill>
            </a:endParaRPr>
          </a:p>
          <a:p>
            <a:pPr marL="457200" indent="-457200">
              <a:buNone/>
            </a:pPr>
            <a:r>
              <a:rPr lang="en-US" sz="2800" b="1" dirty="0" smtClean="0">
                <a:solidFill>
                  <a:schemeClr val="bg1"/>
                </a:solidFill>
              </a:rPr>
              <a:t>   </a:t>
            </a:r>
          </a:p>
          <a:p>
            <a:pPr marL="457200" indent="-457200">
              <a:buNone/>
            </a:pPr>
            <a:r>
              <a:rPr lang="en-US" sz="2800" b="1" dirty="0" smtClean="0">
                <a:solidFill>
                  <a:srgbClr val="FFFF00"/>
                </a:solidFill>
              </a:rPr>
              <a:t>&lt;object reference&gt;. &lt;</a:t>
            </a:r>
            <a:r>
              <a:rPr lang="en-US" sz="2800" b="1" dirty="0" err="1" smtClean="0">
                <a:solidFill>
                  <a:srgbClr val="FFFF00"/>
                </a:solidFill>
              </a:rPr>
              <a:t>method_name</a:t>
            </a:r>
            <a:r>
              <a:rPr lang="en-US" sz="2800" b="1" dirty="0" smtClean="0">
                <a:solidFill>
                  <a:srgbClr val="FFFF00"/>
                </a:solidFill>
              </a:rPr>
              <a:t>&gt;( );</a:t>
            </a:r>
          </a:p>
          <a:p>
            <a:pPr>
              <a:buNone/>
            </a:pPr>
            <a:endParaRPr lang="en-US" sz="2800" b="1" dirty="0"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Syntax Of Calling Class Methods</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endParaRPr lang="en-US" b="1" dirty="0" smtClean="0">
              <a:solidFill>
                <a:srgbClr val="FF0000"/>
              </a:solidFill>
            </a:endParaRPr>
          </a:p>
          <a:p>
            <a:pPr>
              <a:buNone/>
            </a:pPr>
            <a:endParaRPr lang="en-US" b="1" dirty="0" smtClean="0">
              <a:solidFill>
                <a:srgbClr val="FF0000"/>
              </a:solidFill>
            </a:endParaRPr>
          </a:p>
          <a:p>
            <a:pPr>
              <a:buNone/>
            </a:pPr>
            <a:r>
              <a:rPr lang="en-US" b="1" dirty="0" err="1" smtClean="0">
                <a:solidFill>
                  <a:srgbClr val="FFFF00"/>
                </a:solidFill>
              </a:rPr>
              <a:t>s.setData</a:t>
            </a:r>
            <a:r>
              <a:rPr lang="en-US" b="1" dirty="0" smtClean="0">
                <a:solidFill>
                  <a:srgbClr val="FFFF00"/>
                </a:solidFill>
              </a:rPr>
              <a:t>(10,”Amit”,78.2);</a:t>
            </a:r>
          </a:p>
          <a:p>
            <a:pPr>
              <a:buNone/>
            </a:pPr>
            <a:endParaRPr lang="en-US" b="1" dirty="0" smtClean="0">
              <a:solidFill>
                <a:srgbClr val="FFFF00"/>
              </a:solidFill>
            </a:endParaRPr>
          </a:p>
          <a:p>
            <a:pPr>
              <a:buNone/>
            </a:pPr>
            <a:endParaRPr lang="en-US" b="1" dirty="0" smtClean="0">
              <a:solidFill>
                <a:srgbClr val="FFFF00"/>
              </a:solidFill>
            </a:endParaRPr>
          </a:p>
          <a:p>
            <a:pPr>
              <a:buNone/>
            </a:pPr>
            <a:r>
              <a:rPr lang="en-US" b="1" dirty="0" err="1" smtClean="0">
                <a:solidFill>
                  <a:srgbClr val="FFFF00"/>
                </a:solidFill>
              </a:rPr>
              <a:t>s.showData</a:t>
            </a:r>
            <a:r>
              <a:rPr lang="en-US" b="1" dirty="0" smtClean="0">
                <a:solidFill>
                  <a:srgbClr val="FFFF00"/>
                </a:solidFill>
              </a:rPr>
              <a:t>( );</a:t>
            </a:r>
          </a:p>
          <a:p>
            <a:pPr>
              <a:buNone/>
            </a:pPr>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Complete Code</a:t>
            </a:r>
            <a:endParaRPr lang="en-IN" sz="3600" b="1" dirty="0">
              <a:solidFill>
                <a:schemeClr val="bg1"/>
              </a:solidFill>
            </a:endParaRPr>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solidFill>
                  <a:srgbClr val="FFFF00"/>
                </a:solidFill>
              </a:rPr>
              <a:t>class Student</a:t>
            </a:r>
          </a:p>
          <a:p>
            <a:pPr>
              <a:buNone/>
            </a:pPr>
            <a:r>
              <a:rPr lang="en-US" b="1" dirty="0" smtClean="0">
                <a:solidFill>
                  <a:srgbClr val="FFFF00"/>
                </a:solidFill>
              </a:rPr>
              <a:t>{</a:t>
            </a:r>
          </a:p>
          <a:p>
            <a:pPr>
              <a:buNone/>
            </a:pPr>
            <a:r>
              <a:rPr lang="en-US" b="1" dirty="0" smtClean="0">
                <a:solidFill>
                  <a:srgbClr val="FFFF00"/>
                </a:solidFill>
              </a:rPr>
              <a:t>private </a:t>
            </a:r>
            <a:r>
              <a:rPr lang="en-US" b="1" dirty="0" err="1" smtClean="0">
                <a:solidFill>
                  <a:srgbClr val="FFFF00"/>
                </a:solidFill>
              </a:rPr>
              <a:t>int</a:t>
            </a:r>
            <a:r>
              <a:rPr lang="en-US" b="1" dirty="0" smtClean="0">
                <a:solidFill>
                  <a:srgbClr val="FFFF00"/>
                </a:solidFill>
              </a:rPr>
              <a:t> roll;</a:t>
            </a:r>
          </a:p>
          <a:p>
            <a:pPr>
              <a:buNone/>
            </a:pPr>
            <a:r>
              <a:rPr lang="en-US" b="1" dirty="0" smtClean="0">
                <a:solidFill>
                  <a:srgbClr val="FFFF00"/>
                </a:solidFill>
              </a:rPr>
              <a:t>private String name;</a:t>
            </a:r>
          </a:p>
          <a:p>
            <a:pPr>
              <a:buNone/>
            </a:pPr>
            <a:r>
              <a:rPr lang="en-US" b="1" dirty="0" smtClean="0">
                <a:solidFill>
                  <a:srgbClr val="FFFF00"/>
                </a:solidFill>
              </a:rPr>
              <a:t>private double per;</a:t>
            </a:r>
          </a:p>
          <a:p>
            <a:pPr>
              <a:buNone/>
            </a:pPr>
            <a:r>
              <a:rPr lang="en-US" b="1" dirty="0" smtClean="0">
                <a:solidFill>
                  <a:srgbClr val="FFFF00"/>
                </a:solidFill>
              </a:rPr>
              <a:t>public void </a:t>
            </a:r>
            <a:r>
              <a:rPr lang="en-US" b="1" dirty="0" err="1" smtClean="0">
                <a:solidFill>
                  <a:srgbClr val="FFFF00"/>
                </a:solidFill>
              </a:rPr>
              <a:t>setData</a:t>
            </a:r>
            <a:r>
              <a:rPr lang="en-US" b="1" dirty="0" smtClean="0">
                <a:solidFill>
                  <a:srgbClr val="FFFF00"/>
                </a:solidFill>
              </a:rPr>
              <a:t>(</a:t>
            </a:r>
            <a:r>
              <a:rPr lang="en-US" b="1" dirty="0" err="1" smtClean="0">
                <a:solidFill>
                  <a:srgbClr val="FFFF00"/>
                </a:solidFill>
              </a:rPr>
              <a:t>int</a:t>
            </a:r>
            <a:r>
              <a:rPr lang="en-US" b="1" dirty="0" smtClean="0">
                <a:solidFill>
                  <a:srgbClr val="FFFF00"/>
                </a:solidFill>
              </a:rPr>
              <a:t> </a:t>
            </a:r>
            <a:r>
              <a:rPr lang="en-US" b="1" dirty="0" err="1" smtClean="0">
                <a:solidFill>
                  <a:srgbClr val="FFFF00"/>
                </a:solidFill>
              </a:rPr>
              <a:t>r,String</a:t>
            </a:r>
            <a:r>
              <a:rPr lang="en-US" b="1" dirty="0" smtClean="0">
                <a:solidFill>
                  <a:srgbClr val="FFFF00"/>
                </a:solidFill>
              </a:rPr>
              <a:t> </a:t>
            </a:r>
            <a:r>
              <a:rPr lang="en-US" b="1" dirty="0" err="1" smtClean="0">
                <a:solidFill>
                  <a:srgbClr val="FFFF00"/>
                </a:solidFill>
              </a:rPr>
              <a:t>s,double</a:t>
            </a:r>
            <a:r>
              <a:rPr lang="en-US" b="1" dirty="0" smtClean="0">
                <a:solidFill>
                  <a:srgbClr val="FFFF00"/>
                </a:solidFill>
              </a:rPr>
              <a:t> p)</a:t>
            </a:r>
          </a:p>
          <a:p>
            <a:pPr>
              <a:buNone/>
            </a:pPr>
            <a:r>
              <a:rPr lang="en-US" b="1" dirty="0" smtClean="0">
                <a:solidFill>
                  <a:srgbClr val="FFFF00"/>
                </a:solidFill>
              </a:rPr>
              <a:t>{</a:t>
            </a:r>
          </a:p>
          <a:p>
            <a:pPr>
              <a:buNone/>
            </a:pPr>
            <a:r>
              <a:rPr lang="en-US" b="1" dirty="0" smtClean="0">
                <a:solidFill>
                  <a:srgbClr val="FFFF00"/>
                </a:solidFill>
              </a:rPr>
              <a:t>roll=r;</a:t>
            </a:r>
          </a:p>
          <a:p>
            <a:pPr>
              <a:buNone/>
            </a:pPr>
            <a:r>
              <a:rPr lang="en-US" b="1" dirty="0" smtClean="0">
                <a:solidFill>
                  <a:srgbClr val="FFFF00"/>
                </a:solidFill>
              </a:rPr>
              <a:t>name=s;</a:t>
            </a:r>
          </a:p>
          <a:p>
            <a:pPr>
              <a:buNone/>
            </a:pPr>
            <a:r>
              <a:rPr lang="en-US" b="1" dirty="0" smtClean="0">
                <a:solidFill>
                  <a:srgbClr val="FFFF00"/>
                </a:solidFill>
              </a:rPr>
              <a:t>per=p;</a:t>
            </a:r>
          </a:p>
          <a:p>
            <a:pPr>
              <a:buNone/>
            </a:pPr>
            <a:r>
              <a:rPr lang="en-US"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Complete Code</a:t>
            </a:r>
            <a:endParaRPr lang="en-IN" sz="3600"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500" b="1" dirty="0" smtClean="0">
                <a:solidFill>
                  <a:srgbClr val="FFFF00"/>
                </a:solidFill>
              </a:rPr>
              <a:t>public void </a:t>
            </a:r>
            <a:r>
              <a:rPr lang="en-US" sz="2500" b="1" dirty="0" err="1" smtClean="0">
                <a:solidFill>
                  <a:srgbClr val="FFFF00"/>
                </a:solidFill>
              </a:rPr>
              <a:t>showData</a:t>
            </a:r>
            <a:r>
              <a:rPr lang="en-US" sz="2500" b="1" dirty="0" smtClean="0">
                <a:solidFill>
                  <a:srgbClr val="FFFF00"/>
                </a:solidFill>
              </a:rPr>
              <a:t>()</a:t>
            </a:r>
          </a:p>
          <a:p>
            <a:pPr>
              <a:buNone/>
            </a:pPr>
            <a:r>
              <a:rPr lang="en-US" sz="2500" b="1" dirty="0" smtClean="0">
                <a:solidFill>
                  <a:srgbClr val="FFFF00"/>
                </a:solidFill>
              </a:rPr>
              <a:t>{</a:t>
            </a:r>
          </a:p>
          <a:p>
            <a:pPr>
              <a:buNone/>
            </a:pPr>
            <a:r>
              <a:rPr lang="en-US" sz="2500" b="1" dirty="0" err="1" smtClean="0">
                <a:solidFill>
                  <a:srgbClr val="FFFF00"/>
                </a:solidFill>
              </a:rPr>
              <a:t>System.out.println</a:t>
            </a:r>
            <a:r>
              <a:rPr lang="en-US" sz="2500" b="1" dirty="0" smtClean="0">
                <a:solidFill>
                  <a:srgbClr val="FFFF00"/>
                </a:solidFill>
              </a:rPr>
              <a:t>(“Roll= “+roll);</a:t>
            </a:r>
          </a:p>
          <a:p>
            <a:pPr>
              <a:buNone/>
            </a:pPr>
            <a:r>
              <a:rPr lang="en-US" sz="2500" b="1" dirty="0" err="1" smtClean="0">
                <a:solidFill>
                  <a:srgbClr val="FFFF00"/>
                </a:solidFill>
              </a:rPr>
              <a:t>System.out.println</a:t>
            </a:r>
            <a:r>
              <a:rPr lang="en-US" sz="2500" b="1" dirty="0" smtClean="0">
                <a:solidFill>
                  <a:srgbClr val="FFFF00"/>
                </a:solidFill>
              </a:rPr>
              <a:t>(“Name=“+name);</a:t>
            </a:r>
          </a:p>
          <a:p>
            <a:pPr>
              <a:buNone/>
            </a:pPr>
            <a:r>
              <a:rPr lang="en-US" sz="2500" b="1" dirty="0" err="1" smtClean="0">
                <a:solidFill>
                  <a:srgbClr val="FFFF00"/>
                </a:solidFill>
              </a:rPr>
              <a:t>System.out.println</a:t>
            </a:r>
            <a:r>
              <a:rPr lang="en-US" sz="2500" b="1" dirty="0" smtClean="0">
                <a:solidFill>
                  <a:srgbClr val="FFFF00"/>
                </a:solidFill>
              </a:rPr>
              <a:t>(“Per=“+per);</a:t>
            </a:r>
          </a:p>
          <a:p>
            <a:pPr>
              <a:buNone/>
            </a:pPr>
            <a:r>
              <a:rPr lang="en-US" sz="2500" b="1" dirty="0" smtClean="0">
                <a:solidFill>
                  <a:srgbClr val="FFFF00"/>
                </a:solidFill>
              </a:rPr>
              <a:t>}</a:t>
            </a:r>
          </a:p>
          <a:p>
            <a:pPr>
              <a:buNone/>
            </a:pPr>
            <a:r>
              <a:rPr lang="en-US" sz="2500"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Complete Code</a:t>
            </a:r>
            <a:endParaRPr lang="en-IN" sz="3600"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US" b="1" dirty="0" smtClean="0">
                <a:solidFill>
                  <a:srgbClr val="FFFF00"/>
                </a:solidFill>
              </a:rPr>
              <a:t>class </a:t>
            </a:r>
            <a:r>
              <a:rPr lang="en-US" b="1" dirty="0" err="1" smtClean="0">
                <a:solidFill>
                  <a:srgbClr val="FFFF00"/>
                </a:solidFill>
              </a:rPr>
              <a:t>UseStudent</a:t>
            </a:r>
            <a:endParaRPr lang="en-US" b="1" dirty="0" smtClean="0">
              <a:solidFill>
                <a:srgbClr val="FFFF00"/>
              </a:solidFill>
            </a:endParaRPr>
          </a:p>
          <a:p>
            <a:pPr>
              <a:buNone/>
            </a:pPr>
            <a:r>
              <a:rPr lang="en-US" b="1" dirty="0" smtClean="0">
                <a:solidFill>
                  <a:srgbClr val="FFFF00"/>
                </a:solidFill>
              </a:rPr>
              <a:t>{</a:t>
            </a:r>
          </a:p>
          <a:p>
            <a:pPr>
              <a:buNone/>
            </a:pPr>
            <a:r>
              <a:rPr lang="en-US" b="1" dirty="0" smtClean="0">
                <a:solidFill>
                  <a:srgbClr val="FFFF00"/>
                </a:solidFill>
              </a:rPr>
              <a:t>public static void main(String [ ] </a:t>
            </a:r>
            <a:r>
              <a:rPr lang="en-US" b="1" dirty="0" err="1" smtClean="0">
                <a:solidFill>
                  <a:srgbClr val="FFFF00"/>
                </a:solidFill>
              </a:rPr>
              <a:t>args</a:t>
            </a:r>
            <a:r>
              <a:rPr lang="en-US" b="1" dirty="0" smtClean="0">
                <a:solidFill>
                  <a:srgbClr val="FFFF00"/>
                </a:solidFill>
              </a:rPr>
              <a:t>)</a:t>
            </a:r>
          </a:p>
          <a:p>
            <a:pPr>
              <a:buNone/>
            </a:pPr>
            <a:r>
              <a:rPr lang="en-US" b="1" dirty="0" smtClean="0">
                <a:solidFill>
                  <a:srgbClr val="FFFF00"/>
                </a:solidFill>
              </a:rPr>
              <a:t>{</a:t>
            </a:r>
          </a:p>
          <a:p>
            <a:pPr>
              <a:buNone/>
            </a:pPr>
            <a:r>
              <a:rPr lang="en-US" b="1" dirty="0" smtClean="0">
                <a:solidFill>
                  <a:srgbClr val="FFFF00"/>
                </a:solidFill>
              </a:rPr>
              <a:t>Student s;</a:t>
            </a:r>
          </a:p>
          <a:p>
            <a:pPr>
              <a:buNone/>
            </a:pPr>
            <a:r>
              <a:rPr lang="en-US" b="1" dirty="0" smtClean="0">
                <a:solidFill>
                  <a:srgbClr val="FFFF00"/>
                </a:solidFill>
              </a:rPr>
              <a:t>s=new Student( );</a:t>
            </a:r>
          </a:p>
          <a:p>
            <a:pPr>
              <a:buNone/>
            </a:pPr>
            <a:r>
              <a:rPr lang="en-US" b="1" dirty="0" err="1" smtClean="0">
                <a:solidFill>
                  <a:srgbClr val="FFFF00"/>
                </a:solidFill>
              </a:rPr>
              <a:t>s.setData</a:t>
            </a:r>
            <a:r>
              <a:rPr lang="en-US" b="1" dirty="0" smtClean="0">
                <a:solidFill>
                  <a:srgbClr val="FFFF00"/>
                </a:solidFill>
              </a:rPr>
              <a:t>(10,”Amit”,78.2);</a:t>
            </a:r>
          </a:p>
          <a:p>
            <a:pPr>
              <a:buNone/>
            </a:pPr>
            <a:r>
              <a:rPr lang="en-US" b="1" dirty="0" err="1" smtClean="0">
                <a:solidFill>
                  <a:srgbClr val="FFFF00"/>
                </a:solidFill>
              </a:rPr>
              <a:t>s.showData</a:t>
            </a:r>
            <a:r>
              <a:rPr lang="en-US" b="1" dirty="0" smtClean="0">
                <a:solidFill>
                  <a:srgbClr val="FFFF00"/>
                </a:solidFill>
              </a:rPr>
              <a:t>( );</a:t>
            </a:r>
          </a:p>
          <a:p>
            <a:pPr>
              <a:buNone/>
            </a:pPr>
            <a:r>
              <a:rPr lang="en-US" b="1" dirty="0" smtClean="0">
                <a:solidFill>
                  <a:srgbClr val="FFFF00"/>
                </a:solidFill>
              </a:rPr>
              <a:t>}</a:t>
            </a:r>
          </a:p>
          <a:p>
            <a:pPr>
              <a:buNone/>
            </a:pPr>
            <a:r>
              <a:rPr lang="en-US" b="1" dirty="0" smtClean="0">
                <a:solidFill>
                  <a:srgbClr val="FFFF00"/>
                </a:solidFill>
              </a:rPr>
              <a:t>}</a:t>
            </a:r>
          </a:p>
          <a:p>
            <a:pPr>
              <a:buNone/>
            </a:pPr>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What is OOP?</a:t>
            </a:r>
            <a:endParaRPr lang="en-US" b="1" dirty="0">
              <a:solidFill>
                <a:schemeClr val="bg1"/>
              </a:solidFill>
              <a:latin typeface="+mn-lt"/>
            </a:endParaRPr>
          </a:p>
        </p:txBody>
      </p:sp>
      <p:sp>
        <p:nvSpPr>
          <p:cNvPr id="12" name="Content Placeholder 11"/>
          <p:cNvSpPr>
            <a:spLocks noGrp="1"/>
          </p:cNvSpPr>
          <p:nvPr>
            <p:ph sz="quarter" idx="1"/>
          </p:nvPr>
        </p:nvSpPr>
        <p:spPr>
          <a:xfrm>
            <a:off x="428596" y="1714488"/>
            <a:ext cx="7210396" cy="4521127"/>
          </a:xfrm>
        </p:spPr>
        <p:txBody>
          <a:bodyPr>
            <a:normAutofit/>
          </a:bodyPr>
          <a:lstStyle/>
          <a:p>
            <a:r>
              <a:rPr lang="en-US" sz="2600" dirty="0" smtClean="0">
                <a:solidFill>
                  <a:schemeClr val="bg1"/>
                </a:solidFill>
              </a:rPr>
              <a:t>A programming paradigm which is based on real world model of objects or entities.</a:t>
            </a:r>
          </a:p>
          <a:p>
            <a:pPr>
              <a:buNone/>
            </a:pPr>
            <a:endParaRPr lang="en-US" sz="2600" dirty="0" smtClean="0">
              <a:solidFill>
                <a:schemeClr val="bg1"/>
              </a:solidFill>
            </a:endParaRPr>
          </a:p>
          <a:p>
            <a:r>
              <a:rPr lang="en-IN" sz="2600" dirty="0" smtClean="0">
                <a:solidFill>
                  <a:schemeClr val="bg1"/>
                </a:solidFill>
              </a:rPr>
              <a:t>It is organized around </a:t>
            </a:r>
            <a:r>
              <a:rPr lang="en-IN" sz="2600" b="1" dirty="0" smtClean="0">
                <a:solidFill>
                  <a:srgbClr val="FFFF00"/>
                </a:solidFill>
              </a:rPr>
              <a:t>objects</a:t>
            </a:r>
            <a:r>
              <a:rPr lang="en-IN" sz="2600" dirty="0" smtClean="0">
                <a:solidFill>
                  <a:schemeClr val="bg1"/>
                </a:solidFill>
              </a:rPr>
              <a:t> rather than "actions" and </a:t>
            </a:r>
            <a:r>
              <a:rPr lang="en-IN" sz="2600" b="1" dirty="0" smtClean="0">
                <a:solidFill>
                  <a:srgbClr val="FFFF00"/>
                </a:solidFill>
              </a:rPr>
              <a:t>data</a:t>
            </a:r>
            <a:r>
              <a:rPr lang="en-IN" sz="2600" dirty="0" smtClean="0">
                <a:solidFill>
                  <a:schemeClr val="bg1"/>
                </a:solidFill>
              </a:rPr>
              <a:t> rather than “logic”.</a:t>
            </a:r>
            <a:r>
              <a:rPr lang="en-US" sz="2600" dirty="0" smtClean="0">
                <a:solidFill>
                  <a:schemeClr val="bg1"/>
                </a:solidFill>
              </a:rPr>
              <a:t> </a:t>
            </a:r>
          </a:p>
          <a:p>
            <a:pPr>
              <a:buNone/>
            </a:pPr>
            <a:endParaRPr lang="en-US" sz="2600" dirty="0" smtClean="0">
              <a:solidFill>
                <a:schemeClr val="bg1"/>
              </a:solidFill>
            </a:endParaRPr>
          </a:p>
          <a:p>
            <a:r>
              <a:rPr lang="en-IN" sz="2600" dirty="0" smtClean="0">
                <a:solidFill>
                  <a:schemeClr val="bg1"/>
                </a:solidFill>
              </a:rPr>
              <a:t>Object-oriented programming takes the view that what we really care about are the objects we want to manipulate rather than the logic required to manipulate them. </a:t>
            </a:r>
            <a:endParaRPr lang="en-IN" sz="2600" dirty="0">
              <a:solidFill>
                <a:schemeClr val="bg1"/>
              </a:solidFill>
            </a:endParaRPr>
          </a:p>
        </p:txBody>
      </p:sp>
    </p:spTree>
    <p:extLst>
      <p:ext uri="{BB962C8B-B14F-4D97-AF65-F5344CB8AC3E}">
        <p14:creationId xmlns="" xmlns:p14="http://schemas.microsoft.com/office/powerpoint/2010/main" val="33692253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33400"/>
            <a:ext cx="8643998" cy="990600"/>
          </a:xfrm>
        </p:spPr>
        <p:txBody>
          <a:bodyPr>
            <a:noAutofit/>
          </a:bodyPr>
          <a:lstStyle/>
          <a:p>
            <a:r>
              <a:rPr lang="en-US" sz="3600" b="1" dirty="0" smtClean="0">
                <a:solidFill>
                  <a:schemeClr val="bg1"/>
                </a:solidFill>
              </a:rPr>
              <a:t>What Elements A Java Class Can Contain ?</a:t>
            </a:r>
            <a:endParaRPr lang="en-IN" sz="3600"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solidFill>
                  <a:schemeClr val="bg1"/>
                </a:solidFill>
              </a:rPr>
              <a:t>A java class can have following elements:</a:t>
            </a:r>
          </a:p>
          <a:p>
            <a:pPr marL="457200" indent="-457200">
              <a:buAutoNum type="arabicPeriod"/>
            </a:pPr>
            <a:endParaRPr lang="en-US" b="1" dirty="0" smtClean="0">
              <a:solidFill>
                <a:srgbClr val="0070C0"/>
              </a:solidFill>
            </a:endParaRPr>
          </a:p>
          <a:p>
            <a:pPr marL="457200" indent="-457200">
              <a:buAutoNum type="arabicPeriod"/>
            </a:pPr>
            <a:r>
              <a:rPr lang="en-US" b="1" dirty="0" smtClean="0">
                <a:solidFill>
                  <a:srgbClr val="FFFF00"/>
                </a:solidFill>
              </a:rPr>
              <a:t>Instance Fields(</a:t>
            </a:r>
            <a:r>
              <a:rPr lang="en-US" b="1" dirty="0" smtClean="0">
                <a:solidFill>
                  <a:schemeClr val="accent6">
                    <a:lumMod val="60000"/>
                    <a:lumOff val="40000"/>
                  </a:schemeClr>
                </a:solidFill>
              </a:rPr>
              <a:t>variables declared at class level</a:t>
            </a:r>
            <a:r>
              <a:rPr lang="en-US" b="1" dirty="0" smtClean="0">
                <a:solidFill>
                  <a:srgbClr val="FFFF00"/>
                </a:solidFill>
              </a:rPr>
              <a:t>)</a:t>
            </a:r>
          </a:p>
          <a:p>
            <a:pPr marL="457200" indent="-457200">
              <a:buAutoNum type="arabicPeriod"/>
            </a:pPr>
            <a:r>
              <a:rPr lang="en-US" b="1" dirty="0" smtClean="0">
                <a:solidFill>
                  <a:srgbClr val="FFFF00"/>
                </a:solidFill>
              </a:rPr>
              <a:t>Static Fields</a:t>
            </a:r>
          </a:p>
          <a:p>
            <a:pPr marL="457200" indent="-457200">
              <a:buAutoNum type="arabicPeriod"/>
            </a:pPr>
            <a:r>
              <a:rPr lang="en-US" b="1" dirty="0" smtClean="0">
                <a:solidFill>
                  <a:srgbClr val="FFFF00"/>
                </a:solidFill>
              </a:rPr>
              <a:t>Instance Methods</a:t>
            </a:r>
          </a:p>
          <a:p>
            <a:pPr marL="457200" indent="-457200">
              <a:buAutoNum type="arabicPeriod"/>
            </a:pPr>
            <a:r>
              <a:rPr lang="en-US" b="1" dirty="0" smtClean="0">
                <a:solidFill>
                  <a:srgbClr val="FFFF00"/>
                </a:solidFill>
              </a:rPr>
              <a:t>Static Methods</a:t>
            </a:r>
          </a:p>
          <a:p>
            <a:pPr marL="457200" indent="-457200">
              <a:buAutoNum type="arabicPeriod"/>
            </a:pPr>
            <a:r>
              <a:rPr lang="en-US" b="1" dirty="0" smtClean="0">
                <a:solidFill>
                  <a:srgbClr val="FFFF00"/>
                </a:solidFill>
              </a:rPr>
              <a:t>Constructors</a:t>
            </a:r>
          </a:p>
          <a:p>
            <a:pPr marL="457200" indent="-457200">
              <a:buAutoNum type="arabicPeriod"/>
            </a:pPr>
            <a:r>
              <a:rPr lang="en-US" b="1" dirty="0" err="1" smtClean="0">
                <a:solidFill>
                  <a:srgbClr val="FFFF00"/>
                </a:solidFill>
              </a:rPr>
              <a:t>Initializer</a:t>
            </a:r>
            <a:r>
              <a:rPr lang="en-US" b="1" dirty="0" smtClean="0">
                <a:solidFill>
                  <a:srgbClr val="FFFF00"/>
                </a:solidFill>
              </a:rPr>
              <a:t> blocks(</a:t>
            </a:r>
            <a:r>
              <a:rPr lang="en-US" b="1" dirty="0" smtClean="0">
                <a:solidFill>
                  <a:schemeClr val="accent6">
                    <a:lumMod val="60000"/>
                    <a:lumOff val="40000"/>
                  </a:schemeClr>
                </a:solidFill>
              </a:rPr>
              <a:t>instance </a:t>
            </a:r>
            <a:r>
              <a:rPr lang="en-US" b="1" dirty="0" err="1" smtClean="0">
                <a:solidFill>
                  <a:schemeClr val="accent6">
                    <a:lumMod val="60000"/>
                    <a:lumOff val="40000"/>
                  </a:schemeClr>
                </a:solidFill>
              </a:rPr>
              <a:t>initializer</a:t>
            </a:r>
            <a:r>
              <a:rPr lang="en-US" b="1" dirty="0" smtClean="0">
                <a:solidFill>
                  <a:schemeClr val="accent6">
                    <a:lumMod val="60000"/>
                    <a:lumOff val="40000"/>
                  </a:schemeClr>
                </a:solidFill>
              </a:rPr>
              <a:t> and static </a:t>
            </a:r>
            <a:r>
              <a:rPr lang="en-US" b="1" dirty="0" err="1" smtClean="0">
                <a:solidFill>
                  <a:schemeClr val="accent6">
                    <a:lumMod val="60000"/>
                    <a:lumOff val="40000"/>
                  </a:schemeClr>
                </a:solidFill>
              </a:rPr>
              <a:t>initializer</a:t>
            </a:r>
            <a:r>
              <a:rPr lang="en-US" b="1" dirty="0" smtClean="0">
                <a:solidFill>
                  <a:srgbClr val="FFFF00"/>
                </a:solidFill>
              </a:rPr>
              <a:t>)</a:t>
            </a:r>
          </a:p>
          <a:p>
            <a:pPr marL="457200" indent="-457200">
              <a:buAutoNum type="arabicPeriod"/>
            </a:pPr>
            <a:r>
              <a:rPr lang="en-US" b="1" dirty="0" smtClean="0">
                <a:solidFill>
                  <a:srgbClr val="FFFF00"/>
                </a:solidFill>
              </a:rPr>
              <a:t>Nested/Inner Classes</a:t>
            </a:r>
          </a:p>
          <a:p>
            <a:pPr marL="457200" indent="-457200">
              <a:buAutoNum type="arabicPeriod"/>
            </a:pPr>
            <a:r>
              <a:rPr lang="en-US" b="1" dirty="0" smtClean="0">
                <a:solidFill>
                  <a:srgbClr val="FFFF00"/>
                </a:solidFill>
              </a:rPr>
              <a:t>Nested Interface</a:t>
            </a:r>
          </a:p>
        </p:txBody>
      </p:sp>
      <p:sp>
        <p:nvSpPr>
          <p:cNvPr id="4" name="Right Brace 3"/>
          <p:cNvSpPr/>
          <p:nvPr/>
        </p:nvSpPr>
        <p:spPr>
          <a:xfrm>
            <a:off x="7786710" y="2500306"/>
            <a:ext cx="584076" cy="2286016"/>
          </a:xfrm>
          <a:prstGeom prst="righ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p>
        </p:txBody>
      </p:sp>
      <p:sp>
        <p:nvSpPr>
          <p:cNvPr id="5" name="Rounded Rectangular Callout 4"/>
          <p:cNvSpPr/>
          <p:nvPr/>
        </p:nvSpPr>
        <p:spPr>
          <a:xfrm>
            <a:off x="5143504" y="2928934"/>
            <a:ext cx="1857388" cy="969838"/>
          </a:xfrm>
          <a:prstGeom prst="wedgeRoundRectCallout">
            <a:avLst>
              <a:gd name="adj1" fmla="val 99574"/>
              <a:gd name="adj2" fmla="val 10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Important For Interview</a:t>
            </a:r>
            <a:endParaRPr lang="en-IN" b="1" dirty="0"/>
          </a:p>
        </p:txBody>
      </p:sp>
      <p:sp>
        <p:nvSpPr>
          <p:cNvPr id="6" name="Right Brace 5"/>
          <p:cNvSpPr/>
          <p:nvPr/>
        </p:nvSpPr>
        <p:spPr>
          <a:xfrm>
            <a:off x="7858148" y="5214950"/>
            <a:ext cx="665038" cy="1071570"/>
          </a:xfrm>
          <a:prstGeom prst="righ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p>
        </p:txBody>
      </p:sp>
      <p:sp>
        <p:nvSpPr>
          <p:cNvPr id="7" name="Rounded Rectangular Callout 6"/>
          <p:cNvSpPr/>
          <p:nvPr/>
        </p:nvSpPr>
        <p:spPr>
          <a:xfrm>
            <a:off x="4929190" y="5143512"/>
            <a:ext cx="1928826" cy="1041276"/>
          </a:xfrm>
          <a:prstGeom prst="wedgeRoundRectCallout">
            <a:avLst>
              <a:gd name="adj1" fmla="val 99574"/>
              <a:gd name="adj2" fmla="val 10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Important For learning Modern Java features</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linds(horizontal)">
                                      <p:cBhvr>
                                        <p:cTn id="55" dur="500"/>
                                        <p:tgtEl>
                                          <p:spTgt spid="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Pillars Of OOPs</a:t>
            </a:r>
            <a:endParaRPr lang="en-US" b="1" dirty="0">
              <a:solidFill>
                <a:schemeClr val="bg1"/>
              </a:solidFill>
              <a:latin typeface="+mn-lt"/>
            </a:endParaRPr>
          </a:p>
        </p:txBody>
      </p:sp>
      <p:sp>
        <p:nvSpPr>
          <p:cNvPr id="3" name="Content Placeholder 2"/>
          <p:cNvSpPr>
            <a:spLocks noGrp="1"/>
          </p:cNvSpPr>
          <p:nvPr>
            <p:ph sz="quarter" idx="1"/>
          </p:nvPr>
        </p:nvSpPr>
        <p:spPr/>
        <p:txBody>
          <a:bodyPr/>
          <a:lstStyle/>
          <a:p>
            <a:pPr marL="514350" indent="-514350">
              <a:buNone/>
            </a:pPr>
            <a:endParaRPr lang="en-US" sz="2800" b="1" dirty="0" smtClean="0">
              <a:latin typeface="Times New Roman" pitchFamily="18" charset="0"/>
              <a:cs typeface="Times New Roman" pitchFamily="18" charset="0"/>
            </a:endParaRPr>
          </a:p>
          <a:p>
            <a:endParaRPr lang="en-US" dirty="0"/>
          </a:p>
        </p:txBody>
      </p:sp>
      <p:sp>
        <p:nvSpPr>
          <p:cNvPr id="5" name="Oval 4"/>
          <p:cNvSpPr/>
          <p:nvPr/>
        </p:nvSpPr>
        <p:spPr>
          <a:xfrm>
            <a:off x="3450101" y="3840479"/>
            <a:ext cx="1972994" cy="1463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lgerian" pitchFamily="82" charset="0"/>
              </a:rPr>
              <a:t>Object Oriented Programming</a:t>
            </a:r>
            <a:endParaRPr lang="en-IN" dirty="0">
              <a:latin typeface="Algerian" pitchFamily="82" charset="0"/>
            </a:endParaRPr>
          </a:p>
        </p:txBody>
      </p:sp>
      <p:sp>
        <p:nvSpPr>
          <p:cNvPr id="6" name="Rounded Rectangle 5"/>
          <p:cNvSpPr/>
          <p:nvPr/>
        </p:nvSpPr>
        <p:spPr>
          <a:xfrm>
            <a:off x="2511082" y="2222696"/>
            <a:ext cx="3777176" cy="88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lgerian" pitchFamily="82" charset="0"/>
              </a:rPr>
              <a:t>Abstraction and Encapsulation</a:t>
            </a:r>
            <a:endParaRPr lang="en-IN" dirty="0">
              <a:latin typeface="Algerian" pitchFamily="82" charset="0"/>
            </a:endParaRPr>
          </a:p>
        </p:txBody>
      </p:sp>
      <p:sp>
        <p:nvSpPr>
          <p:cNvPr id="7" name="Rounded Rectangle 6"/>
          <p:cNvSpPr/>
          <p:nvPr/>
        </p:nvSpPr>
        <p:spPr>
          <a:xfrm>
            <a:off x="611945" y="5641145"/>
            <a:ext cx="2331720" cy="984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lgerian" pitchFamily="82" charset="0"/>
              </a:rPr>
              <a:t>Inheritance</a:t>
            </a:r>
            <a:endParaRPr lang="en-IN" dirty="0">
              <a:latin typeface="Algerian" pitchFamily="82" charset="0"/>
            </a:endParaRPr>
          </a:p>
        </p:txBody>
      </p:sp>
      <p:sp>
        <p:nvSpPr>
          <p:cNvPr id="8" name="Rounded Rectangle 7"/>
          <p:cNvSpPr/>
          <p:nvPr/>
        </p:nvSpPr>
        <p:spPr>
          <a:xfrm>
            <a:off x="6119447" y="5711484"/>
            <a:ext cx="2606040" cy="956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lgerian" pitchFamily="82" charset="0"/>
              </a:rPr>
              <a:t>Polymorphism</a:t>
            </a:r>
            <a:endParaRPr lang="en-IN" dirty="0">
              <a:latin typeface="Algerian" pitchFamily="82" charset="0"/>
            </a:endParaRPr>
          </a:p>
        </p:txBody>
      </p:sp>
    </p:spTree>
    <p:extLst>
      <p:ext uri="{BB962C8B-B14F-4D97-AF65-F5344CB8AC3E}">
        <p14:creationId xmlns="" xmlns:p14="http://schemas.microsoft.com/office/powerpoint/2010/main" val="15757215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Abstraction and Encapsulation</a:t>
            </a:r>
            <a:endParaRPr lang="en-US" b="1" dirty="0">
              <a:solidFill>
                <a:schemeClr val="bg1"/>
              </a:solidFill>
              <a:latin typeface="+mn-lt"/>
            </a:endParaRPr>
          </a:p>
        </p:txBody>
      </p:sp>
      <p:sp>
        <p:nvSpPr>
          <p:cNvPr id="3" name="Content Placeholder 2"/>
          <p:cNvSpPr>
            <a:spLocks noGrp="1"/>
          </p:cNvSpPr>
          <p:nvPr>
            <p:ph sz="quarter" idx="1"/>
          </p:nvPr>
        </p:nvSpPr>
        <p:spPr>
          <a:xfrm>
            <a:off x="428596" y="1500174"/>
            <a:ext cx="7210396" cy="4521127"/>
          </a:xfrm>
        </p:spPr>
        <p:txBody>
          <a:bodyPr>
            <a:normAutofit/>
          </a:bodyPr>
          <a:lstStyle/>
          <a:p>
            <a:r>
              <a:rPr lang="en-IN" sz="2800" b="1" dirty="0" smtClean="0">
                <a:solidFill>
                  <a:srgbClr val="FFFF00"/>
                </a:solidFill>
              </a:rPr>
              <a:t>Abstraction</a:t>
            </a:r>
            <a:r>
              <a:rPr lang="en-IN" sz="2800" dirty="0" smtClean="0">
                <a:solidFill>
                  <a:srgbClr val="FFFF00"/>
                </a:solidFill>
              </a:rPr>
              <a:t> </a:t>
            </a:r>
            <a:r>
              <a:rPr lang="en-IN" sz="2800" dirty="0" smtClean="0">
                <a:solidFill>
                  <a:schemeClr val="bg1"/>
                </a:solidFill>
              </a:rPr>
              <a:t>: Focus on the meaning i.e. Suppress irrelevant “implementation” details.</a:t>
            </a:r>
          </a:p>
          <a:p>
            <a:endParaRPr lang="en-IN" sz="2800" dirty="0" smtClean="0">
              <a:solidFill>
                <a:schemeClr val="bg1"/>
              </a:solidFill>
            </a:endParaRPr>
          </a:p>
          <a:p>
            <a:r>
              <a:rPr lang="en-IN" sz="2800" b="1" dirty="0" smtClean="0">
                <a:solidFill>
                  <a:srgbClr val="FFFF00"/>
                </a:solidFill>
              </a:rPr>
              <a:t>Encapsulation</a:t>
            </a:r>
            <a:r>
              <a:rPr lang="en-IN" sz="2800" dirty="0" smtClean="0">
                <a:solidFill>
                  <a:srgbClr val="FFFF00"/>
                </a:solidFill>
              </a:rPr>
              <a:t> </a:t>
            </a:r>
            <a:r>
              <a:rPr lang="en-IN" sz="2800" dirty="0" smtClean="0">
                <a:solidFill>
                  <a:schemeClr val="bg1"/>
                </a:solidFill>
              </a:rPr>
              <a:t>is a process of binding or wrapping the data and the codes that operates on the data into a single entity. </a:t>
            </a:r>
          </a:p>
          <a:p>
            <a:endParaRPr lang="en-US" sz="2800" dirty="0" smtClean="0">
              <a:solidFill>
                <a:schemeClr val="bg1"/>
              </a:solidFill>
            </a:endParaRPr>
          </a:p>
          <a:p>
            <a:r>
              <a:rPr lang="en-US" sz="2800" dirty="0" smtClean="0">
                <a:solidFill>
                  <a:schemeClr val="bg1"/>
                </a:solidFill>
              </a:rPr>
              <a:t>Abstraction and Encapsulation go hand in hand.</a:t>
            </a:r>
          </a:p>
        </p:txBody>
      </p:sp>
      <p:pic>
        <p:nvPicPr>
          <p:cNvPr id="4" name="Picture 2" descr="F:\SCA\Java slide material\Encap.jpg"/>
          <p:cNvPicPr>
            <a:picLocks noChangeAspect="1" noChangeArrowheads="1"/>
          </p:cNvPicPr>
          <p:nvPr/>
        </p:nvPicPr>
        <p:blipFill>
          <a:blip r:embed="rId3"/>
          <a:srcRect/>
          <a:stretch>
            <a:fillRect/>
          </a:stretch>
        </p:blipFill>
        <p:spPr bwMode="auto">
          <a:xfrm>
            <a:off x="1785918" y="5143512"/>
            <a:ext cx="4929222" cy="1214446"/>
          </a:xfrm>
          <a:prstGeom prst="rect">
            <a:avLst/>
          </a:prstGeom>
          <a:noFill/>
        </p:spPr>
      </p:pic>
    </p:spTree>
    <p:extLst>
      <p:ext uri="{BB962C8B-B14F-4D97-AF65-F5344CB8AC3E}">
        <p14:creationId xmlns="" xmlns:p14="http://schemas.microsoft.com/office/powerpoint/2010/main" val="1003012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How To Achieve Encapsulation ?</a:t>
            </a:r>
            <a:endParaRPr lang="en-IN" sz="3600"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r>
              <a:rPr lang="en-IN" sz="3000" dirty="0" smtClean="0">
                <a:solidFill>
                  <a:schemeClr val="bg1"/>
                </a:solidFill>
              </a:rPr>
              <a:t>To achieve “</a:t>
            </a:r>
            <a:r>
              <a:rPr lang="en-IN" sz="3000" b="1" dirty="0" smtClean="0">
                <a:solidFill>
                  <a:srgbClr val="FFFF00"/>
                </a:solidFill>
              </a:rPr>
              <a:t>Encapsulation</a:t>
            </a:r>
            <a:r>
              <a:rPr lang="en-IN" sz="3000" dirty="0" smtClean="0">
                <a:solidFill>
                  <a:schemeClr val="bg1"/>
                </a:solidFill>
              </a:rPr>
              <a:t>” , we take 2 steps:</a:t>
            </a:r>
          </a:p>
          <a:p>
            <a:pPr lvl="1"/>
            <a:endParaRPr lang="en-US" dirty="0" smtClean="0">
              <a:solidFill>
                <a:schemeClr val="bg1"/>
              </a:solidFill>
            </a:endParaRPr>
          </a:p>
          <a:p>
            <a:pPr lvl="1"/>
            <a:r>
              <a:rPr lang="en-IN" dirty="0" smtClean="0">
                <a:solidFill>
                  <a:schemeClr val="bg1"/>
                </a:solidFill>
              </a:rPr>
              <a:t>Keep the instance variables </a:t>
            </a:r>
            <a:r>
              <a:rPr lang="en-IN" b="1" dirty="0" smtClean="0">
                <a:solidFill>
                  <a:srgbClr val="FFFF00"/>
                </a:solidFill>
              </a:rPr>
              <a:t>private</a:t>
            </a:r>
            <a:r>
              <a:rPr lang="en-IN" dirty="0" smtClean="0">
                <a:solidFill>
                  <a:schemeClr val="bg1"/>
                </a:solidFill>
              </a:rPr>
              <a:t> (or protected). </a:t>
            </a:r>
          </a:p>
          <a:p>
            <a:pPr lvl="1"/>
            <a:endParaRPr lang="en-US" dirty="0" smtClean="0">
              <a:solidFill>
                <a:schemeClr val="bg1"/>
              </a:solidFill>
            </a:endParaRPr>
          </a:p>
          <a:p>
            <a:pPr lvl="1"/>
            <a:endParaRPr lang="en-US" dirty="0" smtClean="0">
              <a:solidFill>
                <a:schemeClr val="bg1"/>
              </a:solidFill>
            </a:endParaRPr>
          </a:p>
          <a:p>
            <a:pPr lvl="1"/>
            <a:r>
              <a:rPr lang="en-US" dirty="0" smtClean="0">
                <a:solidFill>
                  <a:schemeClr val="bg1"/>
                </a:solidFill>
              </a:rPr>
              <a:t>Provide proper </a:t>
            </a:r>
            <a:r>
              <a:rPr lang="en-US" b="1" dirty="0" smtClean="0">
                <a:solidFill>
                  <a:srgbClr val="FFFF00"/>
                </a:solidFill>
              </a:rPr>
              <a:t>setter</a:t>
            </a:r>
            <a:r>
              <a:rPr lang="en-US" dirty="0" smtClean="0">
                <a:solidFill>
                  <a:srgbClr val="FFFF00"/>
                </a:solidFill>
              </a:rPr>
              <a:t> </a:t>
            </a:r>
            <a:r>
              <a:rPr lang="en-US" dirty="0" smtClean="0">
                <a:solidFill>
                  <a:schemeClr val="bg1"/>
                </a:solidFill>
              </a:rPr>
              <a:t>and </a:t>
            </a:r>
            <a:r>
              <a:rPr lang="en-US" b="1" dirty="0" smtClean="0">
                <a:solidFill>
                  <a:srgbClr val="FFFF00"/>
                </a:solidFill>
              </a:rPr>
              <a:t>getter</a:t>
            </a:r>
            <a:r>
              <a:rPr lang="en-US" dirty="0" smtClean="0">
                <a:solidFill>
                  <a:srgbClr val="FFFF00"/>
                </a:solidFill>
              </a:rPr>
              <a:t> </a:t>
            </a:r>
            <a:r>
              <a:rPr lang="en-US" dirty="0" smtClean="0">
                <a:solidFill>
                  <a:schemeClr val="bg1"/>
                </a:solidFill>
              </a:rPr>
              <a:t>methods in the class to operate on these members.</a:t>
            </a:r>
          </a:p>
          <a:p>
            <a:pPr lvl="1"/>
            <a:endParaRPr lang="en-US" dirty="0" smtClean="0">
              <a:solidFill>
                <a:schemeClr val="bg1"/>
              </a:solidFill>
            </a:endParaRPr>
          </a:p>
          <a:p>
            <a:pPr lvl="1"/>
            <a:r>
              <a:rPr lang="en-US" b="1" dirty="0" smtClean="0">
                <a:solidFill>
                  <a:srgbClr val="FFFF00"/>
                </a:solidFill>
              </a:rPr>
              <a:t>getter</a:t>
            </a:r>
            <a:r>
              <a:rPr lang="en-US" dirty="0" smtClean="0">
                <a:solidFill>
                  <a:schemeClr val="bg1"/>
                </a:solidFill>
              </a:rPr>
              <a:t> , </a:t>
            </a:r>
            <a:r>
              <a:rPr lang="en-US" b="1" dirty="0" smtClean="0">
                <a:solidFill>
                  <a:srgbClr val="FFFF00"/>
                </a:solidFill>
              </a:rPr>
              <a:t>setter </a:t>
            </a:r>
            <a:r>
              <a:rPr lang="en-US" dirty="0" smtClean="0">
                <a:solidFill>
                  <a:schemeClr val="bg1"/>
                </a:solidFill>
              </a:rPr>
              <a:t>are also called as </a:t>
            </a:r>
            <a:r>
              <a:rPr lang="en-US" b="1" dirty="0" smtClean="0">
                <a:solidFill>
                  <a:schemeClr val="bg1"/>
                </a:solidFill>
              </a:rPr>
              <a:t>“</a:t>
            </a:r>
            <a:r>
              <a:rPr lang="en-US" b="1" dirty="0" err="1" smtClean="0">
                <a:solidFill>
                  <a:srgbClr val="FFFF00"/>
                </a:solidFill>
              </a:rPr>
              <a:t>accessor</a:t>
            </a:r>
            <a:r>
              <a:rPr lang="en-US" b="1" dirty="0" smtClean="0">
                <a:solidFill>
                  <a:schemeClr val="bg1"/>
                </a:solidFill>
              </a:rPr>
              <a:t>” </a:t>
            </a:r>
            <a:r>
              <a:rPr lang="en-US" dirty="0" smtClean="0">
                <a:solidFill>
                  <a:schemeClr val="bg1"/>
                </a:solidFill>
              </a:rPr>
              <a:t>and </a:t>
            </a:r>
            <a:r>
              <a:rPr lang="en-US" b="1" dirty="0" smtClean="0">
                <a:solidFill>
                  <a:schemeClr val="bg1"/>
                </a:solidFill>
              </a:rPr>
              <a:t>“</a:t>
            </a:r>
            <a:r>
              <a:rPr lang="en-US" b="1" dirty="0" err="1" smtClean="0">
                <a:solidFill>
                  <a:srgbClr val="FFFF00"/>
                </a:solidFill>
              </a:rPr>
              <a:t>mutator</a:t>
            </a:r>
            <a:r>
              <a:rPr lang="en-US" b="1" dirty="0" smtClean="0">
                <a:solidFill>
                  <a:schemeClr val="bg1"/>
                </a:solidFill>
              </a:rPr>
              <a:t>” </a:t>
            </a:r>
            <a:r>
              <a:rPr lang="en-US" dirty="0" smtClean="0">
                <a:solidFill>
                  <a:schemeClr val="bg1"/>
                </a:solidFill>
              </a:rPr>
              <a:t>respectively.</a:t>
            </a:r>
            <a:endParaRPr lang="en-IN" dirty="0" smtClean="0">
              <a:solidFill>
                <a:schemeClr val="bg1"/>
              </a:solidFill>
            </a:endParaRPr>
          </a:p>
          <a:p>
            <a:endParaRPr lang="en-US" b="1" dirty="0" smtClean="0">
              <a:solidFill>
                <a:srgbClr val="FF0000"/>
              </a:solidFill>
            </a:endParaRPr>
          </a:p>
          <a:p>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EXAMPLE</a:t>
            </a:r>
            <a:endParaRPr lang="en-IN" b="1" dirty="0">
              <a:solidFill>
                <a:schemeClr val="bg1"/>
              </a:solidFill>
            </a:endParaRPr>
          </a:p>
        </p:txBody>
      </p:sp>
      <p:sp>
        <p:nvSpPr>
          <p:cNvPr id="4" name="Rectangle 3"/>
          <p:cNvSpPr/>
          <p:nvPr/>
        </p:nvSpPr>
        <p:spPr>
          <a:xfrm>
            <a:off x="214282" y="1582341"/>
            <a:ext cx="8786874" cy="4893647"/>
          </a:xfrm>
          <a:prstGeom prst="rect">
            <a:avLst/>
          </a:prstGeom>
        </p:spPr>
        <p:txBody>
          <a:bodyPr wrap="square">
            <a:spAutoFit/>
          </a:bodyPr>
          <a:lstStyle/>
          <a:p>
            <a:pPr>
              <a:buNone/>
            </a:pPr>
            <a:r>
              <a:rPr lang="en-IN" sz="2400" b="1" dirty="0" smtClean="0">
                <a:solidFill>
                  <a:srgbClr val="FFFF00"/>
                </a:solidFill>
              </a:rPr>
              <a:t>public class Person{</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private String name;</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private </a:t>
            </a:r>
            <a:r>
              <a:rPr lang="en-IN" sz="2400" b="1" dirty="0" err="1" smtClean="0">
                <a:solidFill>
                  <a:srgbClr val="FFFF00"/>
                </a:solidFill>
              </a:rPr>
              <a:t>int</a:t>
            </a:r>
            <a:r>
              <a:rPr lang="en-IN" sz="2400" b="1" dirty="0" smtClean="0">
                <a:solidFill>
                  <a:srgbClr val="FFFF00"/>
                </a:solidFill>
              </a:rPr>
              <a:t> age;</a:t>
            </a:r>
            <a:r>
              <a:rPr lang="en-IN" sz="2400" dirty="0" smtClean="0">
                <a:solidFill>
                  <a:srgbClr val="FFFF00"/>
                </a:solidFill>
              </a:rPr>
              <a:t/>
            </a:r>
            <a:br>
              <a:rPr lang="en-IN" sz="2400" dirty="0" smtClean="0">
                <a:solidFill>
                  <a:srgbClr val="FFFF00"/>
                </a:solidFill>
              </a:rPr>
            </a:br>
            <a:r>
              <a:rPr lang="en-IN" sz="2400" dirty="0" smtClean="0">
                <a:solidFill>
                  <a:srgbClr val="FFFF00"/>
                </a:solidFill>
              </a:rPr>
              <a:t/>
            </a:r>
            <a:br>
              <a:rPr lang="en-IN" sz="2400" dirty="0" smtClean="0">
                <a:solidFill>
                  <a:srgbClr val="FFFF00"/>
                </a:solidFill>
              </a:rPr>
            </a:br>
            <a:r>
              <a:rPr lang="en-IN" sz="2400" dirty="0" smtClean="0">
                <a:solidFill>
                  <a:srgbClr val="FFFF00"/>
                </a:solidFill>
              </a:rPr>
              <a:t/>
            </a:r>
            <a:br>
              <a:rPr lang="en-IN" sz="2400" dirty="0" smtClean="0">
                <a:solidFill>
                  <a:srgbClr val="FFFF00"/>
                </a:solidFill>
              </a:rPr>
            </a:br>
            <a:r>
              <a:rPr lang="en-IN" sz="2400" b="1" dirty="0" smtClean="0">
                <a:solidFill>
                  <a:srgbClr val="FFFF00"/>
                </a:solidFill>
              </a:rPr>
              <a:t>public void </a:t>
            </a:r>
            <a:r>
              <a:rPr lang="en-IN" sz="2400" b="1" dirty="0" err="1" smtClean="0">
                <a:solidFill>
                  <a:srgbClr val="FFFF00"/>
                </a:solidFill>
              </a:rPr>
              <a:t>setName</a:t>
            </a:r>
            <a:r>
              <a:rPr lang="en-IN" sz="2400" b="1" dirty="0" smtClean="0">
                <a:solidFill>
                  <a:srgbClr val="FFFF00"/>
                </a:solidFill>
              </a:rPr>
              <a:t>(String name){</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this.name=name;</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a:t>
            </a:r>
            <a:r>
              <a:rPr lang="en-IN" sz="2400" dirty="0" smtClean="0">
                <a:solidFill>
                  <a:srgbClr val="FFFF00"/>
                </a:solidFill>
              </a:rPr>
              <a:t/>
            </a:r>
            <a:br>
              <a:rPr lang="en-IN" sz="2400" dirty="0" smtClean="0">
                <a:solidFill>
                  <a:srgbClr val="FFFF00"/>
                </a:solidFill>
              </a:rPr>
            </a:br>
            <a:r>
              <a:rPr lang="en-IN" sz="2400" dirty="0" smtClean="0">
                <a:solidFill>
                  <a:srgbClr val="FFFF00"/>
                </a:solidFill>
              </a:rPr>
              <a:t/>
            </a:r>
            <a:br>
              <a:rPr lang="en-IN" sz="2400" dirty="0" smtClean="0">
                <a:solidFill>
                  <a:srgbClr val="FFFF00"/>
                </a:solidFill>
              </a:rPr>
            </a:br>
            <a:r>
              <a:rPr lang="en-IN" sz="2400" b="1" dirty="0" smtClean="0">
                <a:solidFill>
                  <a:srgbClr val="FFFF00"/>
                </a:solidFill>
              </a:rPr>
              <a:t>public String </a:t>
            </a:r>
            <a:r>
              <a:rPr lang="en-IN" sz="2400" b="1" dirty="0" err="1" smtClean="0">
                <a:solidFill>
                  <a:srgbClr val="FFFF00"/>
                </a:solidFill>
              </a:rPr>
              <a:t>getName</a:t>
            </a:r>
            <a:r>
              <a:rPr lang="en-IN" sz="2400" b="1" dirty="0" smtClean="0">
                <a:solidFill>
                  <a:srgbClr val="FFFF00"/>
                </a:solidFill>
              </a:rPr>
              <a:t>(){</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return name;</a:t>
            </a:r>
            <a:r>
              <a:rPr lang="en-IN" sz="2400" dirty="0" smtClean="0">
                <a:solidFill>
                  <a:srgbClr val="FFFF00"/>
                </a:solidFill>
              </a:rPr>
              <a:t/>
            </a:r>
            <a:br>
              <a:rPr lang="en-IN" sz="2400" dirty="0" smtClean="0">
                <a:solidFill>
                  <a:srgbClr val="FFFF00"/>
                </a:solidFill>
              </a:rPr>
            </a:br>
            <a:r>
              <a:rPr lang="en-IN" sz="2400" b="1" dirty="0" smtClean="0">
                <a:solidFill>
                  <a:srgbClr val="FFFF00"/>
                </a:solidFill>
              </a:rPr>
              <a:t>}</a:t>
            </a:r>
            <a:r>
              <a:rPr lang="en-IN" sz="2400" dirty="0" smtClean="0">
                <a:solidFill>
                  <a:srgbClr val="FFFF00"/>
                </a:solidFill>
              </a:rPr>
              <a:t/>
            </a:r>
            <a:br>
              <a:rPr lang="en-IN" sz="2400" dirty="0" smtClean="0">
                <a:solidFill>
                  <a:srgbClr val="FFFF00"/>
                </a:solidFill>
              </a:rPr>
            </a:br>
            <a:endParaRPr lang="en-IN" sz="2400" dirty="0">
              <a:solidFill>
                <a:srgbClr val="FFFF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IN" dirty="0" smtClean="0"/>
              <a:t/>
            </a:r>
            <a:br>
              <a:rPr lang="en-IN" dirty="0" smtClean="0"/>
            </a:br>
            <a:r>
              <a:rPr lang="en-IN" dirty="0" smtClean="0"/>
              <a:t/>
            </a:r>
            <a:br>
              <a:rPr lang="en-IN" dirty="0" smtClean="0"/>
            </a:br>
            <a:r>
              <a:rPr lang="en-IN" b="1" dirty="0" smtClean="0">
                <a:solidFill>
                  <a:srgbClr val="FFFF00"/>
                </a:solidFill>
              </a:rPr>
              <a:t>public void </a:t>
            </a:r>
            <a:r>
              <a:rPr lang="en-IN" b="1" dirty="0" err="1" smtClean="0">
                <a:solidFill>
                  <a:srgbClr val="FFFF00"/>
                </a:solidFill>
              </a:rPr>
              <a:t>setAge</a:t>
            </a:r>
            <a:r>
              <a:rPr lang="en-IN" b="1" dirty="0" smtClean="0">
                <a:solidFill>
                  <a:srgbClr val="FFFF00"/>
                </a:solidFill>
              </a:rPr>
              <a:t>(</a:t>
            </a:r>
            <a:r>
              <a:rPr lang="en-IN" b="1" dirty="0" err="1" smtClean="0">
                <a:solidFill>
                  <a:srgbClr val="FFFF00"/>
                </a:solidFill>
              </a:rPr>
              <a:t>int</a:t>
            </a:r>
            <a:r>
              <a:rPr lang="en-IN" b="1" dirty="0" smtClean="0">
                <a:solidFill>
                  <a:srgbClr val="FFFF00"/>
                </a:solidFill>
              </a:rPr>
              <a:t> age){</a:t>
            </a:r>
            <a:r>
              <a:rPr lang="en-IN" dirty="0" smtClean="0">
                <a:solidFill>
                  <a:srgbClr val="FFFF00"/>
                </a:solidFill>
              </a:rPr>
              <a:t/>
            </a:r>
            <a:br>
              <a:rPr lang="en-IN" dirty="0" smtClean="0">
                <a:solidFill>
                  <a:srgbClr val="FFFF00"/>
                </a:solidFill>
              </a:rPr>
            </a:br>
            <a:r>
              <a:rPr lang="en-IN" b="1" dirty="0" err="1" smtClean="0">
                <a:solidFill>
                  <a:srgbClr val="FFFF00"/>
                </a:solidFill>
              </a:rPr>
              <a:t>this.age</a:t>
            </a:r>
            <a:r>
              <a:rPr lang="en-IN" b="1" dirty="0" smtClean="0">
                <a:solidFill>
                  <a:srgbClr val="FFFF00"/>
                </a:solidFill>
              </a:rPr>
              <a:t>=age;</a:t>
            </a:r>
            <a:r>
              <a:rPr lang="en-IN" dirty="0" smtClean="0">
                <a:solidFill>
                  <a:srgbClr val="FFFF00"/>
                </a:solidFill>
              </a:rPr>
              <a:t/>
            </a:r>
            <a:br>
              <a:rPr lang="en-IN" dirty="0" smtClean="0">
                <a:solidFill>
                  <a:srgbClr val="FFFF00"/>
                </a:solidFill>
              </a:rPr>
            </a:br>
            <a:r>
              <a:rPr lang="en-IN" b="1" dirty="0" smtClean="0">
                <a:solidFill>
                  <a:srgbClr val="FFFF00"/>
                </a:solidFill>
              </a:rPr>
              <a:t>}</a:t>
            </a:r>
            <a:r>
              <a:rPr lang="en-IN" dirty="0" smtClean="0">
                <a:solidFill>
                  <a:srgbClr val="FFFF00"/>
                </a:solidFill>
              </a:rPr>
              <a:t/>
            </a:r>
            <a:br>
              <a:rPr lang="en-IN" dirty="0" smtClean="0">
                <a:solidFill>
                  <a:srgbClr val="FFFF00"/>
                </a:solidFill>
              </a:rPr>
            </a:br>
            <a:r>
              <a:rPr lang="en-IN" dirty="0" smtClean="0">
                <a:solidFill>
                  <a:srgbClr val="FFFF00"/>
                </a:solidFill>
              </a:rPr>
              <a:t/>
            </a:r>
            <a:br>
              <a:rPr lang="en-IN" dirty="0" smtClean="0">
                <a:solidFill>
                  <a:srgbClr val="FFFF00"/>
                </a:solidFill>
              </a:rPr>
            </a:br>
            <a:r>
              <a:rPr lang="en-IN" b="1" dirty="0" smtClean="0">
                <a:solidFill>
                  <a:srgbClr val="FFFF00"/>
                </a:solidFill>
              </a:rPr>
              <a:t>public </a:t>
            </a:r>
            <a:r>
              <a:rPr lang="en-IN" b="1" dirty="0" err="1" smtClean="0">
                <a:solidFill>
                  <a:srgbClr val="FFFF00"/>
                </a:solidFill>
              </a:rPr>
              <a:t>int</a:t>
            </a:r>
            <a:r>
              <a:rPr lang="en-IN" b="1" dirty="0" smtClean="0">
                <a:solidFill>
                  <a:srgbClr val="FFFF00"/>
                </a:solidFill>
              </a:rPr>
              <a:t> </a:t>
            </a:r>
            <a:r>
              <a:rPr lang="en-IN" b="1" dirty="0" err="1" smtClean="0">
                <a:solidFill>
                  <a:srgbClr val="FFFF00"/>
                </a:solidFill>
              </a:rPr>
              <a:t>getAge</a:t>
            </a:r>
            <a:r>
              <a:rPr lang="en-IN" b="1" dirty="0" smtClean="0">
                <a:solidFill>
                  <a:srgbClr val="FFFF00"/>
                </a:solidFill>
              </a:rPr>
              <a:t>(){</a:t>
            </a:r>
            <a:r>
              <a:rPr lang="en-IN" dirty="0" smtClean="0">
                <a:solidFill>
                  <a:srgbClr val="FFFF00"/>
                </a:solidFill>
              </a:rPr>
              <a:t/>
            </a:r>
            <a:br>
              <a:rPr lang="en-IN" dirty="0" smtClean="0">
                <a:solidFill>
                  <a:srgbClr val="FFFF00"/>
                </a:solidFill>
              </a:rPr>
            </a:br>
            <a:r>
              <a:rPr lang="en-IN" b="1" dirty="0" smtClean="0">
                <a:solidFill>
                  <a:srgbClr val="FFFF00"/>
                </a:solidFill>
              </a:rPr>
              <a:t>return age;</a:t>
            </a:r>
          </a:p>
          <a:p>
            <a:pPr>
              <a:buNone/>
            </a:pPr>
            <a:r>
              <a:rPr lang="en-IN" b="1" dirty="0" smtClean="0">
                <a:solidFill>
                  <a:srgbClr val="FFFF00"/>
                </a:solidFill>
              </a:rPr>
              <a:t>	}</a:t>
            </a:r>
            <a:r>
              <a:rPr lang="en-IN" dirty="0" smtClean="0">
                <a:solidFill>
                  <a:srgbClr val="FFFF00"/>
                </a:solidFill>
              </a:rPr>
              <a:t/>
            </a:r>
            <a:br>
              <a:rPr lang="en-IN" dirty="0" smtClean="0">
                <a:solidFill>
                  <a:srgbClr val="FFFF00"/>
                </a:solidFill>
              </a:rPr>
            </a:br>
            <a:endParaRPr lang="en-IN" dirty="0" smtClean="0">
              <a:solidFill>
                <a:srgbClr val="FFFF00"/>
              </a:solidFill>
            </a:endParaRPr>
          </a:p>
          <a:p>
            <a:pPr>
              <a:buNone/>
            </a:pPr>
            <a:r>
              <a:rPr lang="en-IN" b="1" dirty="0" smtClean="0">
                <a:solidFill>
                  <a:srgbClr val="FFFF00"/>
                </a:solidFill>
              </a:rPr>
              <a:t>}</a:t>
            </a:r>
            <a:r>
              <a:rPr lang="en-IN" dirty="0" smtClean="0">
                <a:solidFill>
                  <a:srgbClr val="FFFF00"/>
                </a:solidFill>
              </a:rPr>
              <a:t/>
            </a:r>
            <a:br>
              <a:rPr lang="en-IN" dirty="0" smtClean="0">
                <a:solidFill>
                  <a:srgbClr val="FFFF00"/>
                </a:solidFill>
              </a:rPr>
            </a:br>
            <a:endParaRPr lang="en-IN" dirty="0">
              <a:solidFill>
                <a:srgbClr val="FFFF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Advantages Of </a:t>
            </a:r>
            <a:r>
              <a:rPr lang="en-US" b="1" dirty="0" smtClean="0">
                <a:solidFill>
                  <a:schemeClr val="bg1"/>
                </a:solidFill>
              </a:rPr>
              <a:t> Encapsulation</a:t>
            </a:r>
            <a:endParaRPr lang="en-IN" b="1" dirty="0">
              <a:solidFill>
                <a:schemeClr val="bg1"/>
              </a:solidFill>
            </a:endParaRPr>
          </a:p>
        </p:txBody>
      </p:sp>
      <p:sp>
        <p:nvSpPr>
          <p:cNvPr id="3" name="Content Placeholder 2"/>
          <p:cNvSpPr>
            <a:spLocks noGrp="1"/>
          </p:cNvSpPr>
          <p:nvPr>
            <p:ph sz="quarter" idx="1"/>
          </p:nvPr>
        </p:nvSpPr>
        <p:spPr/>
        <p:txBody>
          <a:bodyPr/>
          <a:lstStyle/>
          <a:p>
            <a:pPr marL="457200" indent="-457200">
              <a:buAutoNum type="arabicPeriod"/>
            </a:pPr>
            <a:endParaRPr lang="en-US" b="1" dirty="0" smtClean="0"/>
          </a:p>
          <a:p>
            <a:pPr marL="457200" indent="-457200">
              <a:buAutoNum type="arabicPeriod"/>
            </a:pPr>
            <a:r>
              <a:rPr lang="en-US" sz="2800" dirty="0" smtClean="0">
                <a:solidFill>
                  <a:schemeClr val="bg1"/>
                </a:solidFill>
              </a:rPr>
              <a:t>Encapsulated code is more </a:t>
            </a:r>
            <a:r>
              <a:rPr lang="en-US" sz="2800" b="1" dirty="0" smtClean="0">
                <a:solidFill>
                  <a:srgbClr val="FFFF00"/>
                </a:solidFill>
              </a:rPr>
              <a:t>flexible</a:t>
            </a:r>
            <a:r>
              <a:rPr lang="en-US" sz="2800" dirty="0" smtClean="0">
                <a:solidFill>
                  <a:schemeClr val="bg1"/>
                </a:solidFill>
              </a:rPr>
              <a:t>.</a:t>
            </a:r>
          </a:p>
          <a:p>
            <a:pPr marL="457200" indent="-457200">
              <a:buAutoNum type="arabicPeriod"/>
            </a:pPr>
            <a:endParaRPr lang="en-US" sz="2800" dirty="0" smtClean="0">
              <a:solidFill>
                <a:schemeClr val="bg1"/>
              </a:solidFill>
            </a:endParaRPr>
          </a:p>
          <a:p>
            <a:pPr marL="457200" indent="-457200">
              <a:buAutoNum type="arabicPeriod"/>
            </a:pPr>
            <a:r>
              <a:rPr lang="en-US" sz="2800" dirty="0" smtClean="0">
                <a:solidFill>
                  <a:schemeClr val="bg1"/>
                </a:solidFill>
              </a:rPr>
              <a:t>Encapsulation makes </a:t>
            </a:r>
            <a:r>
              <a:rPr lang="en-US" sz="2800" b="1" dirty="0" smtClean="0">
                <a:solidFill>
                  <a:srgbClr val="FFFF00"/>
                </a:solidFill>
              </a:rPr>
              <a:t>unit testing </a:t>
            </a:r>
            <a:r>
              <a:rPr lang="en-US" sz="2800" dirty="0" smtClean="0">
                <a:solidFill>
                  <a:schemeClr val="bg1"/>
                </a:solidFill>
              </a:rPr>
              <a:t>easy.</a:t>
            </a:r>
            <a:endParaRPr lang="en-IN" sz="2800" dirty="0" smtClean="0">
              <a:solidFill>
                <a:schemeClr val="bg1"/>
              </a:solidFill>
            </a:endParaRPr>
          </a:p>
          <a:p>
            <a:pPr marL="457200" indent="-457200">
              <a:buAutoNum type="arabicPeriod"/>
            </a:pPr>
            <a:endParaRPr lang="en-IN" sz="2800" dirty="0" smtClean="0">
              <a:solidFill>
                <a:schemeClr val="bg1"/>
              </a:solidFill>
            </a:endParaRPr>
          </a:p>
          <a:p>
            <a:pPr marL="457200" indent="-457200">
              <a:buAutoNum type="arabicPeriod"/>
            </a:pPr>
            <a:r>
              <a:rPr lang="en-IN" sz="2800" dirty="0" smtClean="0">
                <a:solidFill>
                  <a:schemeClr val="bg1"/>
                </a:solidFill>
              </a:rPr>
              <a:t>The fields can be made </a:t>
            </a:r>
            <a:r>
              <a:rPr lang="en-IN" sz="2800" b="1" dirty="0" smtClean="0">
                <a:solidFill>
                  <a:srgbClr val="FFFF00"/>
                </a:solidFill>
              </a:rPr>
              <a:t>read-only</a:t>
            </a:r>
          </a:p>
          <a:p>
            <a:pPr marL="0" indent="0">
              <a:buNone/>
            </a:pPr>
            <a:endParaRPr lang="en-US" b="1" dirty="0" smtClean="0">
              <a:solidFill>
                <a:srgbClr val="0070C0"/>
              </a:solidFill>
            </a:endParaRPr>
          </a:p>
          <a:p>
            <a:pPr marL="0" indent="0">
              <a:buNone/>
            </a:pPr>
            <a:endParaRPr lang="en-US" dirty="0"/>
          </a:p>
          <a:p>
            <a:pPr marL="457200" indent="-457200">
              <a:buAutoNum type="arabicPeriod"/>
            </a:pPr>
            <a:endParaRPr lang="en-IN" dirty="0" smtClean="0"/>
          </a:p>
          <a:p>
            <a:pPr marL="457200" indent="-457200">
              <a:buAutoNum type="arabicPeriod"/>
            </a:pPr>
            <a:endParaRPr lang="en-US" dirty="0" smtClean="0"/>
          </a:p>
          <a:p>
            <a:pPr marL="0" indent="0">
              <a:buNone/>
            </a:pPr>
            <a:endParaRPr lang="en-US" dirty="0" smtClean="0"/>
          </a:p>
        </p:txBody>
      </p:sp>
    </p:spTree>
    <p:extLst>
      <p:ext uri="{BB962C8B-B14F-4D97-AF65-F5344CB8AC3E}">
        <p14:creationId xmlns:p14="http://schemas.microsoft.com/office/powerpoint/2010/main" xmlns=""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Object Initialization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SzPct val="100000"/>
            </a:pPr>
            <a:r>
              <a:rPr lang="en-US" sz="2800" dirty="0" smtClean="0">
                <a:solidFill>
                  <a:schemeClr val="bg1"/>
                </a:solidFill>
              </a:rPr>
              <a:t>In Java to initialize an object we have </a:t>
            </a:r>
            <a:r>
              <a:rPr lang="en-US" sz="2800" b="1" u="sng" dirty="0" smtClean="0">
                <a:solidFill>
                  <a:srgbClr val="FFFF00"/>
                </a:solidFill>
              </a:rPr>
              <a:t>3 options</a:t>
            </a:r>
            <a:r>
              <a:rPr lang="en-US" sz="2800" b="1" u="sng" dirty="0" smtClean="0">
                <a:solidFill>
                  <a:schemeClr val="bg1"/>
                </a:solidFill>
              </a:rPr>
              <a:t>:</a:t>
            </a:r>
            <a:endParaRPr lang="en-US" sz="2800" dirty="0" smtClean="0">
              <a:solidFill>
                <a:schemeClr val="bg1"/>
              </a:solidFill>
            </a:endParaRPr>
          </a:p>
          <a:p>
            <a:pPr>
              <a:buSzPct val="100000"/>
              <a:buNone/>
            </a:pPr>
            <a:endParaRPr lang="en-US" sz="2800" dirty="0" smtClean="0">
              <a:solidFill>
                <a:schemeClr val="bg1"/>
              </a:solidFill>
            </a:endParaRPr>
          </a:p>
          <a:p>
            <a:pPr marL="457200" indent="-457200">
              <a:buSzPct val="100000"/>
              <a:buFont typeface="+mj-lt"/>
              <a:buAutoNum type="arabicPeriod"/>
            </a:pPr>
            <a:r>
              <a:rPr lang="en-US" sz="2800" b="1" dirty="0" smtClean="0">
                <a:solidFill>
                  <a:srgbClr val="FFFF00"/>
                </a:solidFill>
              </a:rPr>
              <a:t>Explicit initialization.</a:t>
            </a:r>
          </a:p>
          <a:p>
            <a:pPr>
              <a:buSzPct val="100000"/>
            </a:pPr>
            <a:endParaRPr lang="en-US" sz="2800" dirty="0" smtClean="0">
              <a:solidFill>
                <a:srgbClr val="FFFF00"/>
              </a:solidFill>
            </a:endParaRPr>
          </a:p>
          <a:p>
            <a:pPr marL="457200" indent="-457200">
              <a:buSzPct val="100000"/>
              <a:buFont typeface="+mj-lt"/>
              <a:buAutoNum type="arabicPeriod" startAt="2"/>
            </a:pPr>
            <a:r>
              <a:rPr lang="en-US" sz="2800" b="1" dirty="0" smtClean="0">
                <a:solidFill>
                  <a:srgbClr val="FFFF00"/>
                </a:solidFill>
              </a:rPr>
              <a:t>Using constructors</a:t>
            </a:r>
          </a:p>
          <a:p>
            <a:pPr>
              <a:buSzPct val="100000"/>
            </a:pPr>
            <a:endParaRPr lang="en-US" sz="2800" dirty="0" smtClean="0">
              <a:solidFill>
                <a:srgbClr val="FFFF00"/>
              </a:solidFill>
            </a:endParaRPr>
          </a:p>
          <a:p>
            <a:pPr marL="457200" indent="-457200">
              <a:buSzPct val="100000"/>
              <a:buFont typeface="+mj-lt"/>
              <a:buAutoNum type="arabicPeriod" startAt="3"/>
            </a:pPr>
            <a:r>
              <a:rPr lang="en-US" sz="2800" b="1" dirty="0" smtClean="0">
                <a:solidFill>
                  <a:srgbClr val="FFFF00"/>
                </a:solidFill>
              </a:rPr>
              <a:t>Using </a:t>
            </a:r>
            <a:r>
              <a:rPr lang="en-US" sz="2800" b="1" dirty="0" err="1" smtClean="0">
                <a:solidFill>
                  <a:srgbClr val="FFFF00"/>
                </a:solidFill>
              </a:rPr>
              <a:t>initializer</a:t>
            </a:r>
            <a:r>
              <a:rPr lang="en-US" sz="2800" b="1" dirty="0" smtClean="0">
                <a:solidFill>
                  <a:srgbClr val="FFFF00"/>
                </a:solidFill>
              </a:rPr>
              <a:t> blocks.</a:t>
            </a:r>
          </a:p>
          <a:p>
            <a:pPr marL="0" indent="0">
              <a:buNone/>
            </a:pPr>
            <a:endParaRPr lang="en-US" b="1" dirty="0" smtClean="0">
              <a:solidFill>
                <a:srgbClr val="0070C0"/>
              </a:solidFill>
            </a:endParaRPr>
          </a:p>
          <a:p>
            <a:pPr marL="0" indent="0">
              <a:buNone/>
            </a:pPr>
            <a:endParaRPr lang="en-US" dirty="0"/>
          </a:p>
          <a:p>
            <a:pPr marL="457200" indent="-457200">
              <a:buAutoNum type="arabicPeriod"/>
            </a:pPr>
            <a:endParaRPr lang="en-IN" dirty="0" smtClean="0"/>
          </a:p>
          <a:p>
            <a:pPr marL="457200" indent="-457200">
              <a:buAutoNum type="arabicPeriod"/>
            </a:pPr>
            <a:endParaRPr lang="en-US" dirty="0" smtClean="0"/>
          </a:p>
          <a:p>
            <a:pPr marL="0" indent="0">
              <a:buNone/>
            </a:pPr>
            <a:endParaRPr lang="en-US" dirty="0" smtClean="0"/>
          </a:p>
        </p:txBody>
      </p:sp>
    </p:spTree>
    <p:extLst>
      <p:ext uri="{BB962C8B-B14F-4D97-AF65-F5344CB8AC3E}">
        <p14:creationId xmlns:p14="http://schemas.microsoft.com/office/powerpoint/2010/main" xmlns=""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Explicit Initialization</a:t>
            </a:r>
            <a:endParaRPr lang="en-IN" b="1" dirty="0">
              <a:solidFill>
                <a:schemeClr val="bg1"/>
              </a:solidFill>
            </a:endParaRPr>
          </a:p>
        </p:txBody>
      </p:sp>
      <p:sp>
        <p:nvSpPr>
          <p:cNvPr id="3" name="Content Placeholder 2"/>
          <p:cNvSpPr>
            <a:spLocks noGrp="1"/>
          </p:cNvSpPr>
          <p:nvPr>
            <p:ph sz="quarter" idx="1"/>
          </p:nvPr>
        </p:nvSpPr>
        <p:spPr>
          <a:xfrm>
            <a:off x="251520" y="1556792"/>
            <a:ext cx="8647936" cy="4824536"/>
          </a:xfrm>
        </p:spPr>
        <p:txBody>
          <a:bodyPr>
            <a:noAutofit/>
          </a:bodyPr>
          <a:lstStyle/>
          <a:p>
            <a:pPr>
              <a:buSzPct val="110000"/>
              <a:buFont typeface="Arial" pitchFamily="34" charset="0"/>
              <a:buChar char="•"/>
            </a:pPr>
            <a:r>
              <a:rPr lang="en-US" sz="2800" dirty="0" smtClean="0">
                <a:solidFill>
                  <a:schemeClr val="bg1"/>
                </a:solidFill>
              </a:rPr>
              <a:t>Java permits us to initialize members of the class at the point of their declaration and such way of initialization is known as </a:t>
            </a:r>
            <a:r>
              <a:rPr lang="en-US" sz="2800" b="1" u="sng" dirty="0" smtClean="0">
                <a:solidFill>
                  <a:srgbClr val="FFFF00"/>
                </a:solidFill>
              </a:rPr>
              <a:t>Explicit initialization</a:t>
            </a:r>
            <a:r>
              <a:rPr lang="en-US" sz="2800" dirty="0" smtClean="0">
                <a:solidFill>
                  <a:srgbClr val="FFFF00"/>
                </a:solidFill>
              </a:rPr>
              <a:t>.</a:t>
            </a:r>
          </a:p>
          <a:p>
            <a:pPr>
              <a:buSzPct val="110000"/>
              <a:buFont typeface="Arial" pitchFamily="34" charset="0"/>
              <a:buChar char="•"/>
            </a:pPr>
            <a:endParaRPr lang="en-US" sz="2800" dirty="0" smtClean="0"/>
          </a:p>
          <a:p>
            <a:pPr>
              <a:buSzPct val="110000"/>
              <a:buFont typeface="Arial" pitchFamily="34" charset="0"/>
              <a:buChar char="•"/>
            </a:pPr>
            <a:r>
              <a:rPr lang="en-US" sz="2800" dirty="0" smtClean="0">
                <a:solidFill>
                  <a:schemeClr val="bg1"/>
                </a:solidFill>
              </a:rPr>
              <a:t>C++ considers this way as error, but in Java this is considered the fastest way of initialization.</a:t>
            </a:r>
          </a:p>
          <a:p>
            <a:pPr>
              <a:buSzPct val="110000"/>
              <a:buFont typeface="Arial" pitchFamily="34" charset="0"/>
              <a:buChar char="•"/>
            </a:pPr>
            <a:endParaRPr lang="en-US" sz="2800" dirty="0" smtClean="0">
              <a:solidFill>
                <a:schemeClr val="bg1"/>
              </a:solidFill>
            </a:endParaRPr>
          </a:p>
          <a:p>
            <a:pPr>
              <a:buSzPct val="110000"/>
              <a:buFont typeface="Arial" pitchFamily="34" charset="0"/>
              <a:buChar char="•"/>
            </a:pPr>
            <a:r>
              <a:rPr lang="en-US" sz="2800" dirty="0" smtClean="0">
                <a:solidFill>
                  <a:schemeClr val="bg1"/>
                </a:solidFill>
              </a:rPr>
              <a:t>This is preferred when all objects should have the same value at initialization.</a:t>
            </a:r>
          </a:p>
          <a:p>
            <a:pPr>
              <a:buSzPct val="110000"/>
              <a:buFont typeface="Arial" pitchFamily="34" charset="0"/>
              <a:buChar char="•"/>
            </a:pPr>
            <a:endParaRPr lang="en-US" sz="2800" dirty="0" smtClean="0">
              <a:solidFill>
                <a:schemeClr val="bg1"/>
              </a:solidFill>
            </a:endParaRPr>
          </a:p>
          <a:p>
            <a:pPr>
              <a:buSzPct val="110000"/>
              <a:buFont typeface="Arial" pitchFamily="34" charset="0"/>
              <a:buChar char="•"/>
            </a:pPr>
            <a:r>
              <a:rPr lang="en-US" sz="2800" dirty="0" smtClean="0">
                <a:solidFill>
                  <a:schemeClr val="bg1"/>
                </a:solidFill>
              </a:rPr>
              <a:t>Let us take an example of a class named Account.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Explicit Initialization</a:t>
            </a:r>
            <a:endParaRPr lang="en-IN" b="1" dirty="0">
              <a:solidFill>
                <a:schemeClr val="bg1"/>
              </a:solidFill>
            </a:endParaRPr>
          </a:p>
        </p:txBody>
      </p:sp>
      <p:sp>
        <p:nvSpPr>
          <p:cNvPr id="3" name="Content Placeholder 2"/>
          <p:cNvSpPr>
            <a:spLocks noGrp="1"/>
          </p:cNvSpPr>
          <p:nvPr>
            <p:ph sz="quarter" idx="1"/>
          </p:nvPr>
        </p:nvSpPr>
        <p:spPr>
          <a:xfrm>
            <a:off x="179512" y="1412776"/>
            <a:ext cx="8784976" cy="5445224"/>
          </a:xfrm>
        </p:spPr>
        <p:txBody>
          <a:bodyPr>
            <a:normAutofit fontScale="55000" lnSpcReduction="20000"/>
          </a:bodyPr>
          <a:lstStyle/>
          <a:p>
            <a:pPr>
              <a:buSzPct val="110000"/>
              <a:buNone/>
            </a:pPr>
            <a:r>
              <a:rPr lang="en-US" b="1" dirty="0" smtClean="0">
                <a:solidFill>
                  <a:srgbClr val="FFFF00"/>
                </a:solidFill>
              </a:rPr>
              <a:t>class Account</a:t>
            </a:r>
          </a:p>
          <a:p>
            <a:pPr>
              <a:buSzPct val="110000"/>
              <a:buNone/>
            </a:pPr>
            <a:r>
              <a:rPr lang="en-US" b="1" dirty="0" smtClean="0">
                <a:solidFill>
                  <a:srgbClr val="FFFF00"/>
                </a:solidFill>
              </a:rPr>
              <a:t>{</a:t>
            </a:r>
          </a:p>
          <a:p>
            <a:pPr>
              <a:buSzPct val="110000"/>
              <a:buNone/>
            </a:pPr>
            <a:r>
              <a:rPr lang="en-US" dirty="0" smtClean="0">
                <a:solidFill>
                  <a:srgbClr val="FFFF00"/>
                </a:solidFill>
              </a:rPr>
              <a:t> private </a:t>
            </a:r>
            <a:r>
              <a:rPr lang="en-US" dirty="0" err="1" smtClean="0">
                <a:solidFill>
                  <a:srgbClr val="FFFF00"/>
                </a:solidFill>
              </a:rPr>
              <a:t>int</a:t>
            </a:r>
            <a:r>
              <a:rPr lang="en-US" dirty="0" smtClean="0">
                <a:solidFill>
                  <a:srgbClr val="FFFF00"/>
                </a:solidFill>
              </a:rPr>
              <a:t> id=101;</a:t>
            </a:r>
          </a:p>
          <a:p>
            <a:pPr>
              <a:buSzPct val="110000"/>
              <a:buNone/>
            </a:pPr>
            <a:r>
              <a:rPr lang="en-US" dirty="0" smtClean="0">
                <a:solidFill>
                  <a:srgbClr val="FFFF00"/>
                </a:solidFill>
              </a:rPr>
              <a:t> private String name=“AMIT”;</a:t>
            </a:r>
          </a:p>
          <a:p>
            <a:pPr>
              <a:buSzPct val="110000"/>
              <a:buNone/>
            </a:pPr>
            <a:r>
              <a:rPr lang="en-US" dirty="0" smtClean="0">
                <a:solidFill>
                  <a:srgbClr val="FFFF00"/>
                </a:solidFill>
              </a:rPr>
              <a:t> private double balance=50000.0;</a:t>
            </a:r>
          </a:p>
          <a:p>
            <a:pPr>
              <a:buSzPct val="110000"/>
              <a:buNone/>
            </a:pPr>
            <a:r>
              <a:rPr lang="en-US" dirty="0" smtClean="0">
                <a:solidFill>
                  <a:srgbClr val="FFFF00"/>
                </a:solidFill>
              </a:rPr>
              <a:t> public void show( )</a:t>
            </a:r>
          </a:p>
          <a:p>
            <a:pPr>
              <a:buSzPct val="110000"/>
              <a:buNone/>
            </a:pPr>
            <a:r>
              <a:rPr lang="en-US" dirty="0" smtClean="0">
                <a:solidFill>
                  <a:srgbClr val="FFFF00"/>
                </a:solidFill>
              </a:rPr>
              <a:t> {</a:t>
            </a:r>
          </a:p>
          <a:p>
            <a:pPr>
              <a:buSzPct val="110000"/>
              <a:buNone/>
            </a:pPr>
            <a:r>
              <a:rPr lang="en-US" dirty="0" smtClean="0">
                <a:solidFill>
                  <a:srgbClr val="FFFF00"/>
                </a:solidFill>
              </a:rPr>
              <a:t> S.O.P(id+“\n”+name+“\n”+balance);</a:t>
            </a:r>
          </a:p>
          <a:p>
            <a:pPr>
              <a:buSzPct val="110000"/>
              <a:buNone/>
            </a:pPr>
            <a:r>
              <a:rPr lang="en-US" dirty="0" smtClean="0">
                <a:solidFill>
                  <a:srgbClr val="FFFF00"/>
                </a:solidFill>
              </a:rPr>
              <a:t> }</a:t>
            </a:r>
          </a:p>
          <a:p>
            <a:pPr>
              <a:buSzPct val="110000"/>
              <a:buNone/>
            </a:pPr>
            <a:r>
              <a:rPr lang="en-US" b="1" dirty="0" smtClean="0">
                <a:solidFill>
                  <a:srgbClr val="FFFF00"/>
                </a:solidFill>
              </a:rPr>
              <a:t>}</a:t>
            </a:r>
          </a:p>
          <a:p>
            <a:pPr>
              <a:buSzPct val="110000"/>
              <a:buNone/>
            </a:pPr>
            <a:r>
              <a:rPr lang="en-US" b="1" dirty="0" smtClean="0">
                <a:solidFill>
                  <a:srgbClr val="FFFF00"/>
                </a:solidFill>
              </a:rPr>
              <a:t>class </a:t>
            </a:r>
            <a:r>
              <a:rPr lang="en-US" b="1" dirty="0" err="1" smtClean="0">
                <a:solidFill>
                  <a:srgbClr val="FFFF00"/>
                </a:solidFill>
              </a:rPr>
              <a:t>UseAccount</a:t>
            </a:r>
            <a:endParaRPr lang="en-US" b="1" dirty="0" smtClean="0">
              <a:solidFill>
                <a:srgbClr val="FFFF00"/>
              </a:solidFill>
            </a:endParaRPr>
          </a:p>
          <a:p>
            <a:pPr>
              <a:buSzPct val="110000"/>
              <a:buNone/>
            </a:pPr>
            <a:r>
              <a:rPr lang="en-US" b="1" dirty="0" smtClean="0">
                <a:solidFill>
                  <a:srgbClr val="FFFF00"/>
                </a:solidFill>
              </a:rPr>
              <a:t>{</a:t>
            </a:r>
          </a:p>
          <a:p>
            <a:pPr>
              <a:buSzPct val="110000"/>
              <a:buNone/>
            </a:pPr>
            <a:r>
              <a:rPr lang="en-US" dirty="0" smtClean="0">
                <a:solidFill>
                  <a:srgbClr val="FFFF00"/>
                </a:solidFill>
              </a:rPr>
              <a:t> public static void main(String [ ] </a:t>
            </a:r>
            <a:r>
              <a:rPr lang="en-US" dirty="0" err="1" smtClean="0">
                <a:solidFill>
                  <a:srgbClr val="FFFF00"/>
                </a:solidFill>
              </a:rPr>
              <a:t>args</a:t>
            </a:r>
            <a:r>
              <a:rPr lang="en-US" dirty="0" smtClean="0">
                <a:solidFill>
                  <a:srgbClr val="FFFF00"/>
                </a:solidFill>
              </a:rPr>
              <a:t>)</a:t>
            </a:r>
          </a:p>
          <a:p>
            <a:pPr>
              <a:buSzPct val="110000"/>
              <a:buNone/>
            </a:pPr>
            <a:r>
              <a:rPr lang="en-US" dirty="0" smtClean="0">
                <a:solidFill>
                  <a:srgbClr val="FFFF00"/>
                </a:solidFill>
              </a:rPr>
              <a:t> {</a:t>
            </a:r>
          </a:p>
          <a:p>
            <a:pPr>
              <a:buSzPct val="110000"/>
              <a:buNone/>
            </a:pPr>
            <a:r>
              <a:rPr lang="en-US" b="1" dirty="0" smtClean="0">
                <a:solidFill>
                  <a:srgbClr val="FFFF00"/>
                </a:solidFill>
              </a:rPr>
              <a:t> Account A;</a:t>
            </a:r>
          </a:p>
          <a:p>
            <a:pPr>
              <a:buSzPct val="110000"/>
              <a:buNone/>
            </a:pPr>
            <a:r>
              <a:rPr lang="en-US" b="1" dirty="0" smtClean="0">
                <a:solidFill>
                  <a:srgbClr val="FFFF00"/>
                </a:solidFill>
              </a:rPr>
              <a:t> A=new Account( );</a:t>
            </a:r>
          </a:p>
          <a:p>
            <a:pPr>
              <a:buSzPct val="110000"/>
              <a:buNone/>
            </a:pPr>
            <a:r>
              <a:rPr lang="en-US" dirty="0" smtClean="0">
                <a:solidFill>
                  <a:srgbClr val="FFFF00"/>
                </a:solidFill>
              </a:rPr>
              <a:t> </a:t>
            </a:r>
            <a:r>
              <a:rPr lang="en-US" dirty="0" err="1" smtClean="0">
                <a:solidFill>
                  <a:srgbClr val="FFFF00"/>
                </a:solidFill>
              </a:rPr>
              <a:t>A.show</a:t>
            </a:r>
            <a:r>
              <a:rPr lang="en-US" dirty="0" smtClean="0">
                <a:solidFill>
                  <a:srgbClr val="FFFF00"/>
                </a:solidFill>
              </a:rPr>
              <a:t>( );</a:t>
            </a:r>
          </a:p>
          <a:p>
            <a:pPr>
              <a:buSzPct val="110000"/>
              <a:buNone/>
            </a:pPr>
            <a:r>
              <a:rPr lang="en-US" dirty="0" smtClean="0">
                <a:solidFill>
                  <a:srgbClr val="FFFF00"/>
                </a:solidFill>
              </a:rPr>
              <a:t> }</a:t>
            </a:r>
          </a:p>
          <a:p>
            <a:pPr>
              <a:buSzPct val="110000"/>
              <a:buNone/>
            </a:pPr>
            <a:r>
              <a:rPr lang="en-US" b="1" dirty="0" smtClean="0">
                <a:solidFill>
                  <a:srgbClr val="FFFF00"/>
                </a:solidFill>
              </a:rPr>
              <a:t>} </a:t>
            </a:r>
          </a:p>
        </p:txBody>
      </p:sp>
      <p:sp>
        <p:nvSpPr>
          <p:cNvPr id="7" name="Rectangle 6"/>
          <p:cNvSpPr/>
          <p:nvPr/>
        </p:nvSpPr>
        <p:spPr>
          <a:xfrm>
            <a:off x="5598970" y="4005064"/>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5598970" y="4509120"/>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583580" y="3496448"/>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995936" y="4077072"/>
            <a:ext cx="1008112" cy="360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cxnSp>
        <p:nvCxnSpPr>
          <p:cNvPr id="11" name="Straight Arrow Connector 10"/>
          <p:cNvCxnSpPr>
            <a:stCxn id="10" idx="0"/>
          </p:cNvCxnSpPr>
          <p:nvPr/>
        </p:nvCxnSpPr>
        <p:spPr>
          <a:xfrm flipV="1">
            <a:off x="4499992" y="3501008"/>
            <a:ext cx="1080120" cy="5760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72132" y="3500438"/>
            <a:ext cx="1152128" cy="1477328"/>
          </a:xfrm>
          <a:prstGeom prst="rect">
            <a:avLst/>
          </a:prstGeom>
          <a:noFill/>
        </p:spPr>
        <p:txBody>
          <a:bodyPr wrap="square" rtlCol="0">
            <a:spAutoFit/>
          </a:bodyPr>
          <a:lstStyle/>
          <a:p>
            <a:r>
              <a:rPr lang="en-US" b="1" dirty="0" smtClean="0"/>
              <a:t>  </a:t>
            </a:r>
            <a:r>
              <a:rPr lang="en-US" b="1" dirty="0" smtClean="0">
                <a:solidFill>
                  <a:schemeClr val="bg1"/>
                </a:solidFill>
              </a:rPr>
              <a:t>101</a:t>
            </a:r>
          </a:p>
          <a:p>
            <a:endParaRPr lang="en-US" b="1" dirty="0" smtClean="0"/>
          </a:p>
          <a:p>
            <a:r>
              <a:rPr lang="en-US" b="1" dirty="0" smtClean="0">
                <a:solidFill>
                  <a:schemeClr val="accent6">
                    <a:lumMod val="60000"/>
                    <a:lumOff val="40000"/>
                  </a:schemeClr>
                </a:solidFill>
              </a:rPr>
              <a:t>2000</a:t>
            </a:r>
          </a:p>
          <a:p>
            <a:r>
              <a:rPr lang="en-US" b="1" dirty="0" smtClean="0"/>
              <a:t> </a:t>
            </a:r>
          </a:p>
          <a:p>
            <a:r>
              <a:rPr lang="en-US" b="1" dirty="0" smtClean="0">
                <a:solidFill>
                  <a:schemeClr val="bg1"/>
                </a:solidFill>
              </a:rPr>
              <a:t>50000</a:t>
            </a:r>
            <a:endParaRPr lang="en-IN" b="1" dirty="0">
              <a:solidFill>
                <a:schemeClr val="bg1"/>
              </a:solidFill>
            </a:endParaRPr>
          </a:p>
        </p:txBody>
      </p:sp>
      <p:sp>
        <p:nvSpPr>
          <p:cNvPr id="13" name="TextBox 12"/>
          <p:cNvSpPr txBox="1"/>
          <p:nvPr/>
        </p:nvSpPr>
        <p:spPr>
          <a:xfrm>
            <a:off x="4355976" y="4355812"/>
            <a:ext cx="360040" cy="369332"/>
          </a:xfrm>
          <a:prstGeom prst="rect">
            <a:avLst/>
          </a:prstGeom>
          <a:noFill/>
        </p:spPr>
        <p:txBody>
          <a:bodyPr wrap="square" rtlCol="0">
            <a:spAutoFit/>
          </a:bodyPr>
          <a:lstStyle/>
          <a:p>
            <a:r>
              <a:rPr lang="en-US" b="1" dirty="0" smtClean="0">
                <a:solidFill>
                  <a:schemeClr val="bg1"/>
                </a:solidFill>
              </a:rPr>
              <a:t>A</a:t>
            </a:r>
            <a:endParaRPr lang="en-IN" b="1" dirty="0">
              <a:solidFill>
                <a:schemeClr val="bg1"/>
              </a:solidFill>
            </a:endParaRPr>
          </a:p>
        </p:txBody>
      </p:sp>
      <p:cxnSp>
        <p:nvCxnSpPr>
          <p:cNvPr id="16" name="Straight Arrow Connector 15"/>
          <p:cNvCxnSpPr>
            <a:stCxn id="7" idx="3"/>
          </p:cNvCxnSpPr>
          <p:nvPr/>
        </p:nvCxnSpPr>
        <p:spPr>
          <a:xfrm>
            <a:off x="6516216" y="4257092"/>
            <a:ext cx="504056"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00892" y="4000504"/>
            <a:ext cx="1571636" cy="400110"/>
          </a:xfrm>
          <a:prstGeom prst="rect">
            <a:avLst/>
          </a:prstGeom>
          <a:noFill/>
          <a:ln>
            <a:solidFill>
              <a:schemeClr val="bg1"/>
            </a:solidFill>
          </a:ln>
        </p:spPr>
        <p:txBody>
          <a:bodyPr wrap="square" rtlCol="0">
            <a:spAutoFit/>
          </a:bodyPr>
          <a:lstStyle/>
          <a:p>
            <a:r>
              <a:rPr lang="en-US" sz="2000" dirty="0" smtClean="0">
                <a:solidFill>
                  <a:schemeClr val="bg1"/>
                </a:solidFill>
              </a:rPr>
              <a:t>“A    M   I    T”</a:t>
            </a:r>
            <a:endParaRPr lang="en-IN" sz="2000" dirty="0">
              <a:solidFill>
                <a:schemeClr val="bg1"/>
              </a:solidFill>
            </a:endParaRPr>
          </a:p>
        </p:txBody>
      </p:sp>
      <p:sp>
        <p:nvSpPr>
          <p:cNvPr id="34" name="TextBox 33"/>
          <p:cNvSpPr txBox="1"/>
          <p:nvPr/>
        </p:nvSpPr>
        <p:spPr>
          <a:xfrm>
            <a:off x="5508104" y="3203684"/>
            <a:ext cx="720080" cy="369332"/>
          </a:xfrm>
          <a:prstGeom prst="rect">
            <a:avLst/>
          </a:prstGeom>
          <a:noFill/>
        </p:spPr>
        <p:txBody>
          <a:bodyPr wrap="square" rtlCol="0">
            <a:spAutoFit/>
          </a:bodyPr>
          <a:lstStyle/>
          <a:p>
            <a:r>
              <a:rPr lang="en-US" b="1" dirty="0" smtClean="0">
                <a:solidFill>
                  <a:schemeClr val="accent6">
                    <a:lumMod val="60000"/>
                    <a:lumOff val="40000"/>
                  </a:schemeClr>
                </a:solidFill>
              </a:rPr>
              <a:t>1000</a:t>
            </a:r>
            <a:endParaRPr lang="en-IN" b="1" dirty="0">
              <a:solidFill>
                <a:schemeClr val="accent6">
                  <a:lumMod val="60000"/>
                  <a:lumOff val="40000"/>
                </a:schemeClr>
              </a:solidFill>
            </a:endParaRPr>
          </a:p>
        </p:txBody>
      </p:sp>
      <p:sp>
        <p:nvSpPr>
          <p:cNvPr id="35" name="TextBox 34"/>
          <p:cNvSpPr txBox="1"/>
          <p:nvPr/>
        </p:nvSpPr>
        <p:spPr>
          <a:xfrm>
            <a:off x="4139952" y="4067780"/>
            <a:ext cx="720080" cy="369332"/>
          </a:xfrm>
          <a:prstGeom prst="rect">
            <a:avLst/>
          </a:prstGeom>
          <a:noFill/>
        </p:spPr>
        <p:txBody>
          <a:bodyPr wrap="square" rtlCol="0">
            <a:spAutoFit/>
          </a:bodyPr>
          <a:lstStyle/>
          <a:p>
            <a:r>
              <a:rPr lang="en-US" b="1" dirty="0" smtClean="0">
                <a:solidFill>
                  <a:schemeClr val="accent6">
                    <a:lumMod val="60000"/>
                    <a:lumOff val="40000"/>
                  </a:schemeClr>
                </a:solidFill>
              </a:rPr>
              <a:t>1000</a:t>
            </a:r>
            <a:endParaRPr lang="en-IN" b="1" dirty="0">
              <a:solidFill>
                <a:schemeClr val="accent6">
                  <a:lumMod val="60000"/>
                  <a:lumOff val="40000"/>
                </a:schemeClr>
              </a:solidFill>
            </a:endParaRPr>
          </a:p>
        </p:txBody>
      </p:sp>
      <p:sp>
        <p:nvSpPr>
          <p:cNvPr id="36" name="TextBox 35"/>
          <p:cNvSpPr txBox="1"/>
          <p:nvPr/>
        </p:nvSpPr>
        <p:spPr>
          <a:xfrm>
            <a:off x="6929454" y="4917056"/>
            <a:ext cx="792088" cy="369332"/>
          </a:xfrm>
          <a:prstGeom prst="rect">
            <a:avLst/>
          </a:prstGeom>
          <a:noFill/>
          <a:ln>
            <a:solidFill>
              <a:schemeClr val="bg1"/>
            </a:solidFill>
          </a:ln>
        </p:spPr>
        <p:txBody>
          <a:bodyPr wrap="square" rtlCol="0">
            <a:spAutoFit/>
          </a:bodyPr>
          <a:lstStyle/>
          <a:p>
            <a:r>
              <a:rPr lang="en-US" b="1" dirty="0" smtClean="0">
                <a:solidFill>
                  <a:schemeClr val="accent6">
                    <a:lumMod val="60000"/>
                    <a:lumOff val="40000"/>
                  </a:schemeClr>
                </a:solidFill>
              </a:rPr>
              <a:t>2000</a:t>
            </a:r>
            <a:endParaRPr lang="en-IN" b="1" dirty="0">
              <a:solidFill>
                <a:schemeClr val="accent6">
                  <a:lumMod val="60000"/>
                  <a:lumOff val="40000"/>
                </a:schemeClr>
              </a:solidFill>
            </a:endParaRPr>
          </a:p>
        </p:txBody>
      </p:sp>
      <p:cxnSp>
        <p:nvCxnSpPr>
          <p:cNvPr id="17" name="Straight Arrow Connector 16"/>
          <p:cNvCxnSpPr>
            <a:stCxn id="36" idx="0"/>
          </p:cNvCxnSpPr>
          <p:nvPr/>
        </p:nvCxnSpPr>
        <p:spPr>
          <a:xfrm rot="16200000" flipV="1">
            <a:off x="7026390" y="4617948"/>
            <a:ext cx="487924" cy="11029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3" presetClass="entr" presetSubtype="1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linds(horizontal)">
                                      <p:cBhvr>
                                        <p:cTn id="43" dur="500"/>
                                        <p:tgtEl>
                                          <p:spTgt spid="1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linds(horizontal)">
                                      <p:cBhvr>
                                        <p:cTn id="61" dur="500"/>
                                        <p:tgtEl>
                                          <p:spTgt spid="9"/>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5" presetClass="entr" presetSubtype="10"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checkerboard(across)">
                                      <p:cBhvr>
                                        <p:cTn id="68" dur="500"/>
                                        <p:tgtEl>
                                          <p:spTgt spid="11"/>
                                        </p:tgtEl>
                                      </p:cBhvr>
                                    </p:animEffec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5" presetClass="entr" presetSubtype="1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checkerboard(across)">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
                                            <p:txEl>
                                              <p:pRg st="18" end="18"/>
                                            </p:txEl>
                                          </p:spTgt>
                                        </p:tgtEl>
                                        <p:attrNameLst>
                                          <p:attrName>style.visibility</p:attrName>
                                        </p:attrNameLst>
                                      </p:cBhvr>
                                      <p:to>
                                        <p:strVal val="visible"/>
                                      </p:to>
                                    </p:set>
                                  </p:childTnLst>
                                </p:cTn>
                              </p:par>
                              <p:par>
                                <p:cTn id="86" presetID="5" presetClass="entr" presetSubtype="10" fill="hold"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checkerboard(across)">
                                      <p:cBhvr>
                                        <p:cTn id="8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33" grpId="0" animBg="1"/>
      <p:bldP spid="34" grpId="0"/>
      <p:bldP spid="35"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latin typeface="+mn-lt"/>
              </a:rPr>
              <a:t>Important  Terminologies Of  OOPs</a:t>
            </a:r>
            <a:endParaRPr lang="en-US" b="1" dirty="0">
              <a:solidFill>
                <a:schemeClr val="bg1"/>
              </a:solidFill>
              <a:latin typeface="+mn-lt"/>
            </a:endParaRPr>
          </a:p>
        </p:txBody>
      </p:sp>
      <p:sp>
        <p:nvSpPr>
          <p:cNvPr id="12" name="Content Placeholder 11"/>
          <p:cNvSpPr>
            <a:spLocks noGrp="1"/>
          </p:cNvSpPr>
          <p:nvPr>
            <p:ph sz="quarter" idx="1"/>
          </p:nvPr>
        </p:nvSpPr>
        <p:spPr>
          <a:xfrm>
            <a:off x="428596" y="1643050"/>
            <a:ext cx="7210396" cy="4521127"/>
          </a:xfrm>
        </p:spPr>
        <p:txBody>
          <a:bodyPr>
            <a:normAutofit fontScale="62500" lnSpcReduction="20000"/>
          </a:bodyPr>
          <a:lstStyle/>
          <a:p>
            <a:endParaRPr lang="en-US" dirty="0" smtClean="0"/>
          </a:p>
          <a:p>
            <a:r>
              <a:rPr lang="en-US" dirty="0" smtClean="0">
                <a:solidFill>
                  <a:schemeClr val="bg1"/>
                </a:solidFill>
              </a:rPr>
              <a:t>Object </a:t>
            </a:r>
          </a:p>
          <a:p>
            <a:endParaRPr lang="en-US" dirty="0" smtClean="0">
              <a:solidFill>
                <a:schemeClr val="bg1"/>
              </a:solidFill>
            </a:endParaRPr>
          </a:p>
          <a:p>
            <a:r>
              <a:rPr lang="en-US" dirty="0" smtClean="0">
                <a:solidFill>
                  <a:schemeClr val="bg1"/>
                </a:solidFill>
              </a:rPr>
              <a:t>Class</a:t>
            </a:r>
          </a:p>
          <a:p>
            <a:endParaRPr lang="en-US" dirty="0" smtClean="0">
              <a:solidFill>
                <a:schemeClr val="bg1"/>
              </a:solidFill>
            </a:endParaRPr>
          </a:p>
          <a:p>
            <a:r>
              <a:rPr lang="en-US" b="1" dirty="0" smtClean="0">
                <a:solidFill>
                  <a:srgbClr val="FFFF00"/>
                </a:solidFill>
              </a:rPr>
              <a:t>Abstraction </a:t>
            </a:r>
          </a:p>
          <a:p>
            <a:endParaRPr lang="en-US" b="1" dirty="0" smtClean="0">
              <a:solidFill>
                <a:srgbClr val="FFFF00"/>
              </a:solidFill>
            </a:endParaRPr>
          </a:p>
          <a:p>
            <a:r>
              <a:rPr lang="en-US" b="1" dirty="0" smtClean="0">
                <a:solidFill>
                  <a:srgbClr val="FFFF00"/>
                </a:solidFill>
              </a:rPr>
              <a:t>Encapsulation</a:t>
            </a:r>
          </a:p>
          <a:p>
            <a:endParaRPr lang="en-US" b="1" dirty="0" smtClean="0">
              <a:solidFill>
                <a:srgbClr val="FFFF00"/>
              </a:solidFill>
            </a:endParaRPr>
          </a:p>
          <a:p>
            <a:r>
              <a:rPr lang="en-US" b="1" dirty="0" smtClean="0">
                <a:solidFill>
                  <a:srgbClr val="FFFF00"/>
                </a:solidFill>
              </a:rPr>
              <a:t>Polymorphism</a:t>
            </a:r>
          </a:p>
          <a:p>
            <a:endParaRPr lang="en-US" b="1" dirty="0" smtClean="0">
              <a:solidFill>
                <a:srgbClr val="FFFF00"/>
              </a:solidFill>
            </a:endParaRPr>
          </a:p>
          <a:p>
            <a:r>
              <a:rPr lang="en-US" b="1" dirty="0" smtClean="0">
                <a:solidFill>
                  <a:srgbClr val="FFFF00"/>
                </a:solidFill>
              </a:rPr>
              <a:t>Inheritance</a:t>
            </a:r>
          </a:p>
          <a:p>
            <a:endParaRPr lang="en-US" b="1" dirty="0" smtClean="0">
              <a:solidFill>
                <a:srgbClr val="FFFF00"/>
              </a:solidFill>
            </a:endParaRPr>
          </a:p>
          <a:p>
            <a:r>
              <a:rPr lang="en-US" b="1" dirty="0" smtClean="0">
                <a:solidFill>
                  <a:srgbClr val="FFFF00"/>
                </a:solidFill>
              </a:rPr>
              <a:t>Composition</a:t>
            </a:r>
            <a:endParaRPr lang="en-IN" b="1" dirty="0">
              <a:solidFill>
                <a:srgbClr val="FFFF00"/>
              </a:solidFill>
            </a:endParaRPr>
          </a:p>
        </p:txBody>
      </p:sp>
    </p:spTree>
    <p:extLst>
      <p:ext uri="{BB962C8B-B14F-4D97-AF65-F5344CB8AC3E}">
        <p14:creationId xmlns="" xmlns:p14="http://schemas.microsoft.com/office/powerpoint/2010/main" val="33692253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Constructors</a:t>
            </a:r>
            <a:endParaRPr lang="en-IN" b="1" dirty="0">
              <a:solidFill>
                <a:schemeClr val="bg1"/>
              </a:solidFill>
            </a:endParaRPr>
          </a:p>
        </p:txBody>
      </p:sp>
      <p:sp>
        <p:nvSpPr>
          <p:cNvPr id="3" name="Content Placeholder 2"/>
          <p:cNvSpPr>
            <a:spLocks noGrp="1"/>
          </p:cNvSpPr>
          <p:nvPr>
            <p:ph sz="quarter" idx="1"/>
          </p:nvPr>
        </p:nvSpPr>
        <p:spPr>
          <a:xfrm>
            <a:off x="251520" y="1556792"/>
            <a:ext cx="8647936" cy="4968552"/>
          </a:xfrm>
        </p:spPr>
        <p:txBody>
          <a:bodyPr>
            <a:normAutofit fontScale="70000" lnSpcReduction="20000"/>
          </a:bodyPr>
          <a:lstStyle/>
          <a:p>
            <a:pPr>
              <a:buNone/>
            </a:pPr>
            <a:r>
              <a:rPr lang="en-US" sz="2800" b="1" dirty="0" smtClean="0">
                <a:solidFill>
                  <a:srgbClr val="FFFF00"/>
                </a:solidFill>
              </a:rPr>
              <a:t>class Account</a:t>
            </a:r>
          </a:p>
          <a:p>
            <a:pPr>
              <a:buNone/>
            </a:pPr>
            <a:r>
              <a:rPr lang="en-US" sz="2800" b="1" dirty="0" smtClean="0">
                <a:solidFill>
                  <a:srgbClr val="FFFF00"/>
                </a:solidFill>
              </a:rPr>
              <a:t>{</a:t>
            </a:r>
          </a:p>
          <a:p>
            <a:pPr>
              <a:buNone/>
            </a:pPr>
            <a:r>
              <a:rPr lang="en-US" sz="2800" dirty="0" smtClean="0">
                <a:solidFill>
                  <a:srgbClr val="FFFF00"/>
                </a:solidFill>
              </a:rPr>
              <a:t> private </a:t>
            </a:r>
            <a:r>
              <a:rPr lang="en-US" sz="2800" dirty="0" err="1" smtClean="0">
                <a:solidFill>
                  <a:srgbClr val="FFFF00"/>
                </a:solidFill>
              </a:rPr>
              <a:t>int</a:t>
            </a:r>
            <a:r>
              <a:rPr lang="en-US" sz="2800" dirty="0" smtClean="0">
                <a:solidFill>
                  <a:srgbClr val="FFFF00"/>
                </a:solidFill>
              </a:rPr>
              <a:t> </a:t>
            </a:r>
            <a:r>
              <a:rPr lang="en-US" sz="2800" dirty="0" err="1" smtClean="0">
                <a:solidFill>
                  <a:srgbClr val="FFFF00"/>
                </a:solidFill>
              </a:rPr>
              <a:t>accid</a:t>
            </a:r>
            <a:r>
              <a:rPr lang="en-US" sz="2800" dirty="0" smtClean="0">
                <a:solidFill>
                  <a:srgbClr val="FFFF00"/>
                </a:solidFill>
              </a:rPr>
              <a:t>;</a:t>
            </a:r>
          </a:p>
          <a:p>
            <a:pPr>
              <a:buNone/>
            </a:pPr>
            <a:r>
              <a:rPr lang="en-US" sz="2800" dirty="0" smtClean="0">
                <a:solidFill>
                  <a:srgbClr val="FFFF00"/>
                </a:solidFill>
              </a:rPr>
              <a:t> private String name;</a:t>
            </a:r>
          </a:p>
          <a:p>
            <a:pPr>
              <a:buNone/>
            </a:pPr>
            <a:r>
              <a:rPr lang="en-US" sz="2800" dirty="0" smtClean="0">
                <a:solidFill>
                  <a:srgbClr val="FFFF00"/>
                </a:solidFill>
              </a:rPr>
              <a:t> private double balance;</a:t>
            </a:r>
          </a:p>
          <a:p>
            <a:pPr>
              <a:buNone/>
            </a:pPr>
            <a:r>
              <a:rPr lang="en-US" sz="2800" b="1" dirty="0" smtClean="0">
                <a:solidFill>
                  <a:srgbClr val="FFFF00"/>
                </a:solidFill>
              </a:rPr>
              <a:t>  public Account()</a:t>
            </a:r>
          </a:p>
          <a:p>
            <a:pPr>
              <a:buNone/>
            </a:pPr>
            <a:r>
              <a:rPr lang="en-US" sz="2800" dirty="0" smtClean="0">
                <a:solidFill>
                  <a:srgbClr val="FFFF00"/>
                </a:solidFill>
              </a:rPr>
              <a:t> </a:t>
            </a:r>
            <a:r>
              <a:rPr lang="en-US" sz="2800" b="1" dirty="0" smtClean="0">
                <a:solidFill>
                  <a:srgbClr val="FFFF00"/>
                </a:solidFill>
              </a:rPr>
              <a:t> {</a:t>
            </a:r>
          </a:p>
          <a:p>
            <a:pPr>
              <a:buNone/>
            </a:pPr>
            <a:r>
              <a:rPr lang="en-US" sz="2800" dirty="0" smtClean="0">
                <a:solidFill>
                  <a:srgbClr val="FFFF00"/>
                </a:solidFill>
              </a:rPr>
              <a:t>    </a:t>
            </a:r>
            <a:r>
              <a:rPr lang="en-US" sz="2800" dirty="0" err="1" smtClean="0">
                <a:solidFill>
                  <a:srgbClr val="FFFF00"/>
                </a:solidFill>
              </a:rPr>
              <a:t>accid</a:t>
            </a:r>
            <a:r>
              <a:rPr lang="en-US" sz="2800" dirty="0" smtClean="0">
                <a:solidFill>
                  <a:srgbClr val="FFFF00"/>
                </a:solidFill>
              </a:rPr>
              <a:t>=101;                          </a:t>
            </a:r>
            <a:r>
              <a:rPr lang="en-US" sz="2800" b="1" dirty="0" smtClean="0">
                <a:solidFill>
                  <a:srgbClr val="FFFF00"/>
                </a:solidFill>
              </a:rPr>
              <a:t>  </a:t>
            </a:r>
          </a:p>
          <a:p>
            <a:pPr>
              <a:buNone/>
            </a:pPr>
            <a:r>
              <a:rPr lang="en-US" sz="2800" dirty="0" smtClean="0">
                <a:solidFill>
                  <a:srgbClr val="FFFF00"/>
                </a:solidFill>
              </a:rPr>
              <a:t>    name=“AMIT”</a:t>
            </a:r>
          </a:p>
          <a:p>
            <a:pPr>
              <a:buNone/>
            </a:pPr>
            <a:r>
              <a:rPr lang="en-US" sz="2800" dirty="0" smtClean="0">
                <a:solidFill>
                  <a:srgbClr val="FFFF00"/>
                </a:solidFill>
              </a:rPr>
              <a:t>    balance=50000.0;</a:t>
            </a:r>
          </a:p>
          <a:p>
            <a:pPr>
              <a:buNone/>
            </a:pPr>
            <a:r>
              <a:rPr lang="en-US" sz="2800" b="1" dirty="0" smtClean="0">
                <a:solidFill>
                  <a:srgbClr val="FFFF00"/>
                </a:solidFill>
              </a:rPr>
              <a:t>   }</a:t>
            </a:r>
          </a:p>
          <a:p>
            <a:pPr>
              <a:buNone/>
            </a:pPr>
            <a:r>
              <a:rPr lang="en-US" sz="2800" dirty="0" smtClean="0">
                <a:solidFill>
                  <a:srgbClr val="FFFF00"/>
                </a:solidFill>
              </a:rPr>
              <a:t>  public void show()</a:t>
            </a:r>
          </a:p>
          <a:p>
            <a:pPr>
              <a:buNone/>
            </a:pPr>
            <a:r>
              <a:rPr lang="en-US" sz="2800" dirty="0" smtClean="0">
                <a:solidFill>
                  <a:srgbClr val="FFFF00"/>
                </a:solidFill>
              </a:rPr>
              <a:t>  {</a:t>
            </a:r>
          </a:p>
          <a:p>
            <a:pPr>
              <a:buNone/>
            </a:pPr>
            <a:r>
              <a:rPr lang="en-US" sz="2800" dirty="0" smtClean="0">
                <a:solidFill>
                  <a:srgbClr val="FFFF00"/>
                </a:solidFill>
              </a:rPr>
              <a:t>    </a:t>
            </a:r>
            <a:r>
              <a:rPr lang="en-US" sz="2800" dirty="0" err="1" smtClean="0">
                <a:solidFill>
                  <a:srgbClr val="FFFF00"/>
                </a:solidFill>
              </a:rPr>
              <a:t>System.out.println</a:t>
            </a:r>
            <a:r>
              <a:rPr lang="en-US" sz="2800" dirty="0" smtClean="0">
                <a:solidFill>
                  <a:srgbClr val="FFFF00"/>
                </a:solidFill>
              </a:rPr>
              <a:t>(</a:t>
            </a:r>
            <a:r>
              <a:rPr lang="en-US" sz="2800" dirty="0" err="1" smtClean="0">
                <a:solidFill>
                  <a:srgbClr val="FFFF00"/>
                </a:solidFill>
              </a:rPr>
              <a:t>accid</a:t>
            </a:r>
            <a:r>
              <a:rPr lang="en-US" sz="2800" dirty="0" smtClean="0">
                <a:solidFill>
                  <a:srgbClr val="FFFF00"/>
                </a:solidFill>
              </a:rPr>
              <a:t>+”\n”+name+”\n”+balance);</a:t>
            </a:r>
          </a:p>
          <a:p>
            <a:pPr>
              <a:buNone/>
            </a:pPr>
            <a:r>
              <a:rPr lang="en-US" sz="2800" dirty="0" smtClean="0">
                <a:solidFill>
                  <a:srgbClr val="FFFF00"/>
                </a:solidFill>
              </a:rPr>
              <a:t>   }</a:t>
            </a:r>
          </a:p>
          <a:p>
            <a:pPr>
              <a:buNone/>
            </a:pPr>
            <a:r>
              <a:rPr lang="en-US" sz="2800" b="1" dirty="0" smtClean="0">
                <a:solidFill>
                  <a:srgbClr val="FFFF00"/>
                </a:solidFill>
              </a:rPr>
              <a:t>}</a:t>
            </a:r>
            <a:r>
              <a:rPr lang="en-US" dirty="0" smtClean="0">
                <a:solidFill>
                  <a:srgbClr val="FFFF00"/>
                </a:solidFill>
              </a:rPr>
              <a:t> </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Constructors</a:t>
            </a:r>
            <a:endParaRPr lang="en-IN" b="1" dirty="0">
              <a:solidFill>
                <a:schemeClr val="bg1"/>
              </a:solidFill>
            </a:endParaRPr>
          </a:p>
        </p:txBody>
      </p:sp>
      <p:sp>
        <p:nvSpPr>
          <p:cNvPr id="3" name="Content Placeholder 2"/>
          <p:cNvSpPr>
            <a:spLocks noGrp="1"/>
          </p:cNvSpPr>
          <p:nvPr>
            <p:ph sz="quarter" idx="1"/>
          </p:nvPr>
        </p:nvSpPr>
        <p:spPr>
          <a:xfrm>
            <a:off x="251520" y="1556792"/>
            <a:ext cx="8647936" cy="4824536"/>
          </a:xfrm>
        </p:spPr>
        <p:txBody>
          <a:bodyPr>
            <a:normAutofit/>
          </a:bodyPr>
          <a:lstStyle/>
          <a:p>
            <a:pPr>
              <a:buNone/>
            </a:pPr>
            <a:r>
              <a:rPr lang="en-US" sz="2400" b="1" dirty="0" smtClean="0">
                <a:solidFill>
                  <a:srgbClr val="FFFF00"/>
                </a:solidFill>
              </a:rPr>
              <a:t>class </a:t>
            </a:r>
            <a:r>
              <a:rPr lang="en-US" sz="2400" b="1" dirty="0" err="1" smtClean="0">
                <a:solidFill>
                  <a:srgbClr val="FFFF00"/>
                </a:solidFill>
              </a:rPr>
              <a:t>CreateAccount</a:t>
            </a:r>
            <a:endParaRPr lang="en-US" sz="2400" b="1" dirty="0" smtClean="0">
              <a:solidFill>
                <a:srgbClr val="FFFF00"/>
              </a:solidFill>
            </a:endParaRPr>
          </a:p>
          <a:p>
            <a:pPr>
              <a:buNone/>
            </a:pPr>
            <a:r>
              <a:rPr lang="en-US" sz="2400" b="1" dirty="0" smtClean="0">
                <a:solidFill>
                  <a:srgbClr val="FFFF00"/>
                </a:solidFill>
              </a:rPr>
              <a:t>{</a:t>
            </a:r>
          </a:p>
          <a:p>
            <a:pPr>
              <a:buNone/>
            </a:pPr>
            <a:r>
              <a:rPr lang="en-US" sz="2400" dirty="0" smtClean="0">
                <a:solidFill>
                  <a:srgbClr val="FFFF00"/>
                </a:solidFill>
              </a:rPr>
              <a:t>  public static void main(String [] </a:t>
            </a:r>
            <a:r>
              <a:rPr lang="en-US" sz="2400" dirty="0" err="1" smtClean="0">
                <a:solidFill>
                  <a:srgbClr val="FFFF00"/>
                </a:solidFill>
              </a:rPr>
              <a:t>args</a:t>
            </a:r>
            <a:r>
              <a:rPr lang="en-US" sz="2400" dirty="0" smtClean="0">
                <a:solidFill>
                  <a:srgbClr val="FFFF00"/>
                </a:solidFill>
              </a:rPr>
              <a:t>)</a:t>
            </a:r>
          </a:p>
          <a:p>
            <a:pPr>
              <a:buNone/>
            </a:pPr>
            <a:r>
              <a:rPr lang="en-US" sz="2400" dirty="0" smtClean="0">
                <a:solidFill>
                  <a:srgbClr val="FFFF00"/>
                </a:solidFill>
              </a:rPr>
              <a:t>  {</a:t>
            </a:r>
          </a:p>
          <a:p>
            <a:pPr>
              <a:buNone/>
            </a:pPr>
            <a:r>
              <a:rPr lang="en-US" sz="2400" dirty="0" smtClean="0">
                <a:solidFill>
                  <a:srgbClr val="FFFF00"/>
                </a:solidFill>
              </a:rPr>
              <a:t>    Account A;</a:t>
            </a:r>
          </a:p>
          <a:p>
            <a:pPr>
              <a:buNone/>
            </a:pPr>
            <a:r>
              <a:rPr lang="en-US" sz="2400" dirty="0" smtClean="0">
                <a:solidFill>
                  <a:srgbClr val="FFFF00"/>
                </a:solidFill>
              </a:rPr>
              <a:t>    </a:t>
            </a:r>
            <a:r>
              <a:rPr lang="en-US" sz="2400" b="1" dirty="0" smtClean="0">
                <a:solidFill>
                  <a:schemeClr val="accent6">
                    <a:lumMod val="60000"/>
                    <a:lumOff val="40000"/>
                  </a:schemeClr>
                </a:solidFill>
              </a:rPr>
              <a:t>A=new Account(); </a:t>
            </a:r>
          </a:p>
          <a:p>
            <a:pPr>
              <a:buNone/>
            </a:pPr>
            <a:r>
              <a:rPr lang="en-US" sz="2400" dirty="0" smtClean="0">
                <a:solidFill>
                  <a:srgbClr val="FFFF00"/>
                </a:solidFill>
              </a:rPr>
              <a:t>    </a:t>
            </a:r>
            <a:r>
              <a:rPr lang="en-US" sz="2400" dirty="0" err="1" smtClean="0">
                <a:solidFill>
                  <a:srgbClr val="FFFF00"/>
                </a:solidFill>
              </a:rPr>
              <a:t>A.show</a:t>
            </a:r>
            <a:r>
              <a:rPr lang="en-US" sz="2400" dirty="0" smtClean="0">
                <a:solidFill>
                  <a:srgbClr val="FFFF00"/>
                </a:solidFill>
              </a:rPr>
              <a:t>();</a:t>
            </a:r>
          </a:p>
          <a:p>
            <a:pPr>
              <a:buNone/>
            </a:pPr>
            <a:r>
              <a:rPr lang="en-US" sz="2400" dirty="0" smtClean="0">
                <a:solidFill>
                  <a:srgbClr val="FFFF00"/>
                </a:solidFill>
              </a:rPr>
              <a:t>  }</a:t>
            </a:r>
          </a:p>
          <a:p>
            <a:pPr>
              <a:buNone/>
            </a:pPr>
            <a:r>
              <a:rPr lang="en-US" sz="2400" b="1" dirty="0" smtClean="0">
                <a:solidFill>
                  <a:srgbClr val="FFFF00"/>
                </a:solidFill>
              </a:rPr>
              <a:t>}</a:t>
            </a:r>
            <a:endParaRPr lang="en-IN" sz="2400" b="1" dirty="0" smtClean="0">
              <a:solidFill>
                <a:srgbClr val="FFFF00"/>
              </a:solidFill>
            </a:endParaRPr>
          </a:p>
          <a:p>
            <a:pPr>
              <a:buSzPct val="110000"/>
              <a:buNone/>
            </a:pPr>
            <a:r>
              <a:rPr lang="en-US" sz="2400" dirty="0" smtClean="0">
                <a:solidFill>
                  <a:srgbClr val="FFFF00"/>
                </a:solidFill>
              </a:rPr>
              <a:t> </a:t>
            </a:r>
            <a:endParaRPr lang="en-US" sz="2400" b="1" i="1" dirty="0" smtClean="0">
              <a:solidFill>
                <a:schemeClr val="accent6">
                  <a:lumMod val="60000"/>
                  <a:lumOff val="40000"/>
                </a:schemeClr>
              </a:solidFill>
            </a:endParaRPr>
          </a:p>
        </p:txBody>
      </p:sp>
      <p:cxnSp>
        <p:nvCxnSpPr>
          <p:cNvPr id="8" name="Straight Arrow Connector 7"/>
          <p:cNvCxnSpPr>
            <a:endCxn id="10" idx="1"/>
          </p:cNvCxnSpPr>
          <p:nvPr/>
        </p:nvCxnSpPr>
        <p:spPr>
          <a:xfrm flipV="1">
            <a:off x="3563888" y="3990256"/>
            <a:ext cx="1008112" cy="1480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0" y="3759423"/>
            <a:ext cx="3312368" cy="461665"/>
          </a:xfrm>
          <a:prstGeom prst="rect">
            <a:avLst/>
          </a:prstGeom>
          <a:noFill/>
        </p:spPr>
        <p:txBody>
          <a:bodyPr wrap="square" rtlCol="0">
            <a:spAutoFit/>
          </a:bodyPr>
          <a:lstStyle/>
          <a:p>
            <a:r>
              <a:rPr lang="en-US" sz="2400" dirty="0" smtClean="0">
                <a:solidFill>
                  <a:schemeClr val="bg1"/>
                </a:solidFill>
              </a:rPr>
              <a:t>Constructor gets called</a:t>
            </a:r>
            <a:endParaRPr lang="en-IN" sz="2400" dirty="0">
              <a:solidFill>
                <a:schemeClr val="bg1"/>
              </a:solidFill>
            </a:endParaRPr>
          </a:p>
        </p:txBody>
      </p:sp>
      <p:sp>
        <p:nvSpPr>
          <p:cNvPr id="6" name="Rectangle 5"/>
          <p:cNvSpPr/>
          <p:nvPr/>
        </p:nvSpPr>
        <p:spPr>
          <a:xfrm>
            <a:off x="3995936" y="2016372"/>
            <a:ext cx="1008112" cy="360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7" name="TextBox 6"/>
          <p:cNvSpPr txBox="1"/>
          <p:nvPr/>
        </p:nvSpPr>
        <p:spPr>
          <a:xfrm>
            <a:off x="5429256" y="1428736"/>
            <a:ext cx="1152128" cy="1477328"/>
          </a:xfrm>
          <a:prstGeom prst="rect">
            <a:avLst/>
          </a:prstGeom>
          <a:noFill/>
        </p:spPr>
        <p:txBody>
          <a:bodyPr wrap="square" rtlCol="0">
            <a:spAutoFit/>
          </a:bodyPr>
          <a:lstStyle/>
          <a:p>
            <a:r>
              <a:rPr lang="en-US" b="1" dirty="0" smtClean="0"/>
              <a:t>  </a:t>
            </a:r>
            <a:r>
              <a:rPr lang="en-US" b="1" dirty="0" smtClean="0">
                <a:solidFill>
                  <a:schemeClr val="bg1"/>
                </a:solidFill>
              </a:rPr>
              <a:t>101</a:t>
            </a:r>
          </a:p>
          <a:p>
            <a:endParaRPr lang="en-US" b="1" dirty="0" smtClean="0"/>
          </a:p>
          <a:p>
            <a:r>
              <a:rPr lang="en-US" b="1" dirty="0" smtClean="0">
                <a:solidFill>
                  <a:schemeClr val="accent6">
                    <a:lumMod val="60000"/>
                    <a:lumOff val="40000"/>
                  </a:schemeClr>
                </a:solidFill>
              </a:rPr>
              <a:t>2000</a:t>
            </a:r>
          </a:p>
          <a:p>
            <a:r>
              <a:rPr lang="en-US" b="1" dirty="0" smtClean="0"/>
              <a:t> </a:t>
            </a:r>
          </a:p>
          <a:p>
            <a:r>
              <a:rPr lang="en-US" b="1" dirty="0" smtClean="0">
                <a:solidFill>
                  <a:schemeClr val="bg1"/>
                </a:solidFill>
              </a:rPr>
              <a:t>50000</a:t>
            </a:r>
            <a:endParaRPr lang="en-IN" b="1" dirty="0">
              <a:solidFill>
                <a:schemeClr val="bg1"/>
              </a:solidFill>
            </a:endParaRPr>
          </a:p>
        </p:txBody>
      </p:sp>
      <p:sp>
        <p:nvSpPr>
          <p:cNvPr id="9" name="TextBox 8"/>
          <p:cNvSpPr txBox="1"/>
          <p:nvPr/>
        </p:nvSpPr>
        <p:spPr>
          <a:xfrm>
            <a:off x="7000892" y="1939804"/>
            <a:ext cx="1571636" cy="400110"/>
          </a:xfrm>
          <a:prstGeom prst="rect">
            <a:avLst/>
          </a:prstGeom>
          <a:noFill/>
          <a:ln>
            <a:solidFill>
              <a:schemeClr val="bg1"/>
            </a:solidFill>
          </a:ln>
        </p:spPr>
        <p:txBody>
          <a:bodyPr wrap="square" rtlCol="0">
            <a:spAutoFit/>
          </a:bodyPr>
          <a:lstStyle/>
          <a:p>
            <a:r>
              <a:rPr lang="en-US" sz="2000" dirty="0" smtClean="0">
                <a:solidFill>
                  <a:schemeClr val="bg1"/>
                </a:solidFill>
              </a:rPr>
              <a:t>“A    M   I    T”</a:t>
            </a:r>
            <a:endParaRPr lang="en-IN" sz="2000" dirty="0">
              <a:solidFill>
                <a:schemeClr val="bg1"/>
              </a:solidFill>
            </a:endParaRPr>
          </a:p>
        </p:txBody>
      </p:sp>
      <p:sp>
        <p:nvSpPr>
          <p:cNvPr id="11" name="TextBox 10"/>
          <p:cNvSpPr txBox="1"/>
          <p:nvPr/>
        </p:nvSpPr>
        <p:spPr>
          <a:xfrm>
            <a:off x="5508104" y="1142984"/>
            <a:ext cx="720080" cy="369332"/>
          </a:xfrm>
          <a:prstGeom prst="rect">
            <a:avLst/>
          </a:prstGeom>
          <a:noFill/>
        </p:spPr>
        <p:txBody>
          <a:bodyPr wrap="square" rtlCol="0">
            <a:spAutoFit/>
          </a:bodyPr>
          <a:lstStyle/>
          <a:p>
            <a:r>
              <a:rPr lang="en-US" b="1" dirty="0" smtClean="0">
                <a:solidFill>
                  <a:schemeClr val="accent6">
                    <a:lumMod val="60000"/>
                    <a:lumOff val="40000"/>
                  </a:schemeClr>
                </a:solidFill>
              </a:rPr>
              <a:t>1000</a:t>
            </a:r>
            <a:endParaRPr lang="en-IN" b="1" dirty="0">
              <a:solidFill>
                <a:schemeClr val="accent6">
                  <a:lumMod val="60000"/>
                  <a:lumOff val="40000"/>
                </a:schemeClr>
              </a:solidFill>
            </a:endParaRPr>
          </a:p>
        </p:txBody>
      </p:sp>
      <p:sp>
        <p:nvSpPr>
          <p:cNvPr id="12" name="TextBox 11"/>
          <p:cNvSpPr txBox="1"/>
          <p:nvPr/>
        </p:nvSpPr>
        <p:spPr>
          <a:xfrm>
            <a:off x="4139952" y="2007080"/>
            <a:ext cx="720080" cy="369332"/>
          </a:xfrm>
          <a:prstGeom prst="rect">
            <a:avLst/>
          </a:prstGeom>
          <a:noFill/>
        </p:spPr>
        <p:txBody>
          <a:bodyPr wrap="square" rtlCol="0">
            <a:spAutoFit/>
          </a:bodyPr>
          <a:lstStyle/>
          <a:p>
            <a:r>
              <a:rPr lang="en-US" b="1" dirty="0" smtClean="0">
                <a:solidFill>
                  <a:schemeClr val="accent6">
                    <a:lumMod val="60000"/>
                    <a:lumOff val="40000"/>
                  </a:schemeClr>
                </a:solidFill>
              </a:rPr>
              <a:t>1000</a:t>
            </a:r>
            <a:endParaRPr lang="en-IN" b="1" dirty="0">
              <a:solidFill>
                <a:schemeClr val="accent6">
                  <a:lumMod val="60000"/>
                  <a:lumOff val="40000"/>
                </a:schemeClr>
              </a:solidFill>
            </a:endParaRPr>
          </a:p>
        </p:txBody>
      </p:sp>
      <p:sp>
        <p:nvSpPr>
          <p:cNvPr id="13" name="TextBox 12"/>
          <p:cNvSpPr txBox="1"/>
          <p:nvPr/>
        </p:nvSpPr>
        <p:spPr>
          <a:xfrm>
            <a:off x="6929454" y="2773916"/>
            <a:ext cx="792088" cy="369332"/>
          </a:xfrm>
          <a:prstGeom prst="rect">
            <a:avLst/>
          </a:prstGeom>
          <a:noFill/>
          <a:ln>
            <a:solidFill>
              <a:schemeClr val="bg1"/>
            </a:solidFill>
          </a:ln>
        </p:spPr>
        <p:txBody>
          <a:bodyPr wrap="square" rtlCol="0">
            <a:spAutoFit/>
          </a:bodyPr>
          <a:lstStyle/>
          <a:p>
            <a:r>
              <a:rPr lang="en-US" b="1" dirty="0" smtClean="0">
                <a:solidFill>
                  <a:schemeClr val="accent6">
                    <a:lumMod val="60000"/>
                    <a:lumOff val="40000"/>
                  </a:schemeClr>
                </a:solidFill>
              </a:rPr>
              <a:t>2000</a:t>
            </a:r>
            <a:endParaRPr lang="en-IN" b="1" dirty="0">
              <a:solidFill>
                <a:schemeClr val="accent6">
                  <a:lumMod val="60000"/>
                  <a:lumOff val="40000"/>
                </a:schemeClr>
              </a:solidFill>
            </a:endParaRPr>
          </a:p>
        </p:txBody>
      </p:sp>
      <p:sp>
        <p:nvSpPr>
          <p:cNvPr id="14" name="TextBox 13"/>
          <p:cNvSpPr txBox="1"/>
          <p:nvPr/>
        </p:nvSpPr>
        <p:spPr>
          <a:xfrm>
            <a:off x="5643570" y="1500174"/>
            <a:ext cx="576064" cy="1477328"/>
          </a:xfrm>
          <a:prstGeom prst="rect">
            <a:avLst/>
          </a:prstGeom>
          <a:noFill/>
        </p:spPr>
        <p:txBody>
          <a:bodyPr wrap="square" rtlCol="0">
            <a:spAutoFit/>
          </a:bodyPr>
          <a:lstStyle/>
          <a:p>
            <a:r>
              <a:rPr lang="en-US" b="1" dirty="0" smtClean="0">
                <a:solidFill>
                  <a:schemeClr val="bg1"/>
                </a:solidFill>
              </a:rPr>
              <a:t>0</a:t>
            </a:r>
          </a:p>
          <a:p>
            <a:endParaRPr lang="en-US" b="1" dirty="0" smtClean="0"/>
          </a:p>
          <a:p>
            <a:r>
              <a:rPr lang="en-US" b="1" dirty="0" smtClean="0">
                <a:solidFill>
                  <a:schemeClr val="bg1"/>
                </a:solidFill>
              </a:rPr>
              <a:t>0</a:t>
            </a:r>
          </a:p>
          <a:p>
            <a:endParaRPr lang="en-US" b="1" dirty="0" smtClean="0"/>
          </a:p>
          <a:p>
            <a:r>
              <a:rPr lang="en-US" b="1" dirty="0" smtClean="0">
                <a:solidFill>
                  <a:schemeClr val="bg1"/>
                </a:solidFill>
              </a:rPr>
              <a:t>0</a:t>
            </a:r>
            <a:endParaRPr lang="en-IN" b="1" dirty="0">
              <a:solidFill>
                <a:schemeClr val="bg1"/>
              </a:solidFill>
            </a:endParaRPr>
          </a:p>
        </p:txBody>
      </p:sp>
      <p:cxnSp>
        <p:nvCxnSpPr>
          <p:cNvPr id="15" name="Straight Arrow Connector 14"/>
          <p:cNvCxnSpPr/>
          <p:nvPr/>
        </p:nvCxnSpPr>
        <p:spPr>
          <a:xfrm flipV="1">
            <a:off x="4214810" y="1428736"/>
            <a:ext cx="1080120" cy="5760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29256" y="2000240"/>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p:cNvSpPr/>
          <p:nvPr/>
        </p:nvSpPr>
        <p:spPr>
          <a:xfrm>
            <a:off x="5429256" y="2500306"/>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5429256" y="1496184"/>
            <a:ext cx="917246"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p:cNvCxnSpPr/>
          <p:nvPr/>
        </p:nvCxnSpPr>
        <p:spPr>
          <a:xfrm rot="5400000" flipH="1" flipV="1">
            <a:off x="7183762" y="2531750"/>
            <a:ext cx="500066" cy="85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429388" y="2071678"/>
            <a:ext cx="428628" cy="21887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7" grpId="0"/>
      <p:bldP spid="9" grpId="0" animBg="1"/>
      <p:bldP spid="11" grpId="0"/>
      <p:bldP spid="13" grpId="0" animBg="1"/>
      <p:bldP spid="14" grpId="0"/>
      <p:bldP spid="19" grpId="0" animBg="1"/>
      <p:bldP spid="20"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b="1" dirty="0" smtClean="0"/>
              <a:t/>
            </a:r>
            <a:br>
              <a:rPr lang="en-US" b="1" dirty="0" smtClean="0"/>
            </a:br>
            <a:r>
              <a:rPr lang="en-US" b="1" dirty="0" smtClean="0">
                <a:solidFill>
                  <a:schemeClr val="bg1"/>
                </a:solidFill>
              </a:rPr>
              <a:t>Creating Parameterized</a:t>
            </a:r>
            <a:br>
              <a:rPr lang="en-US" b="1" dirty="0" smtClean="0">
                <a:solidFill>
                  <a:schemeClr val="bg1"/>
                </a:solidFill>
              </a:rPr>
            </a:br>
            <a:r>
              <a:rPr lang="en-US" b="1" dirty="0" smtClean="0">
                <a:solidFill>
                  <a:schemeClr val="bg1"/>
                </a:solidFill>
              </a:rPr>
              <a:t>Constructors</a:t>
            </a:r>
            <a:endParaRPr lang="en-IN" b="1" dirty="0">
              <a:solidFill>
                <a:schemeClr val="bg1"/>
              </a:solidFill>
            </a:endParaRPr>
          </a:p>
        </p:txBody>
      </p:sp>
      <p:sp>
        <p:nvSpPr>
          <p:cNvPr id="3" name="Content Placeholder 2"/>
          <p:cNvSpPr>
            <a:spLocks noGrp="1"/>
          </p:cNvSpPr>
          <p:nvPr>
            <p:ph sz="quarter" idx="1"/>
          </p:nvPr>
        </p:nvSpPr>
        <p:spPr>
          <a:xfrm>
            <a:off x="251520" y="1556792"/>
            <a:ext cx="8647936" cy="5112568"/>
          </a:xfrm>
        </p:spPr>
        <p:txBody>
          <a:bodyPr>
            <a:normAutofit fontScale="92500" lnSpcReduction="10000"/>
          </a:bodyPr>
          <a:lstStyle/>
          <a:p>
            <a:pPr>
              <a:buSzPct val="110000"/>
              <a:buFont typeface="Arial" pitchFamily="34" charset="0"/>
              <a:buChar char="•"/>
            </a:pPr>
            <a:r>
              <a:rPr lang="en-US" sz="2400" dirty="0" smtClean="0">
                <a:solidFill>
                  <a:schemeClr val="bg1"/>
                </a:solidFill>
              </a:rPr>
              <a:t>It is same as creating a parameterized method, but while creating the object using new, programmer has to make sure that he passes those same parameters.</a:t>
            </a:r>
          </a:p>
          <a:p>
            <a:pPr>
              <a:buNone/>
            </a:pPr>
            <a:r>
              <a:rPr lang="en-US" sz="2200" dirty="0" smtClean="0"/>
              <a:t> </a:t>
            </a:r>
            <a:r>
              <a:rPr lang="en-US" sz="2200" b="1" dirty="0" smtClean="0">
                <a:solidFill>
                  <a:srgbClr val="FFFF00"/>
                </a:solidFill>
              </a:rPr>
              <a:t>class Account</a:t>
            </a:r>
          </a:p>
          <a:p>
            <a:pPr>
              <a:buNone/>
            </a:pPr>
            <a:r>
              <a:rPr lang="en-US" sz="2200" b="1" dirty="0" smtClean="0">
                <a:solidFill>
                  <a:srgbClr val="FFFF00"/>
                </a:solidFill>
              </a:rPr>
              <a:t>{</a:t>
            </a:r>
          </a:p>
          <a:p>
            <a:pPr>
              <a:buNone/>
            </a:pPr>
            <a:r>
              <a:rPr lang="en-US" sz="2200" dirty="0" smtClean="0">
                <a:solidFill>
                  <a:srgbClr val="FFFF00"/>
                </a:solidFill>
              </a:rPr>
              <a:t> private </a:t>
            </a:r>
            <a:r>
              <a:rPr lang="en-US" sz="2200" dirty="0" err="1" smtClean="0">
                <a:solidFill>
                  <a:srgbClr val="FFFF00"/>
                </a:solidFill>
              </a:rPr>
              <a:t>int</a:t>
            </a:r>
            <a:r>
              <a:rPr lang="en-US" sz="2200" dirty="0" smtClean="0">
                <a:solidFill>
                  <a:srgbClr val="FFFF00"/>
                </a:solidFill>
              </a:rPr>
              <a:t> </a:t>
            </a:r>
            <a:r>
              <a:rPr lang="en-US" sz="2200" dirty="0" err="1" smtClean="0">
                <a:solidFill>
                  <a:srgbClr val="FFFF00"/>
                </a:solidFill>
              </a:rPr>
              <a:t>accid</a:t>
            </a:r>
            <a:r>
              <a:rPr lang="en-US" sz="2200" dirty="0" smtClean="0">
                <a:solidFill>
                  <a:srgbClr val="FFFF00"/>
                </a:solidFill>
              </a:rPr>
              <a:t>;</a:t>
            </a:r>
          </a:p>
          <a:p>
            <a:pPr>
              <a:buNone/>
            </a:pPr>
            <a:r>
              <a:rPr lang="en-US" sz="2200" dirty="0" smtClean="0">
                <a:solidFill>
                  <a:srgbClr val="FFFF00"/>
                </a:solidFill>
              </a:rPr>
              <a:t> private String name;</a:t>
            </a:r>
          </a:p>
          <a:p>
            <a:pPr>
              <a:buNone/>
            </a:pPr>
            <a:r>
              <a:rPr lang="en-US" sz="2200" dirty="0" smtClean="0">
                <a:solidFill>
                  <a:srgbClr val="FFFF00"/>
                </a:solidFill>
              </a:rPr>
              <a:t> private double balance;</a:t>
            </a:r>
          </a:p>
          <a:p>
            <a:pPr>
              <a:buNone/>
            </a:pPr>
            <a:r>
              <a:rPr lang="en-US" sz="2200" b="1" dirty="0" smtClean="0"/>
              <a:t>  </a:t>
            </a:r>
            <a:r>
              <a:rPr lang="en-US" sz="2200" b="1" dirty="0" smtClean="0">
                <a:solidFill>
                  <a:schemeClr val="accent6">
                    <a:lumMod val="60000"/>
                    <a:lumOff val="40000"/>
                  </a:schemeClr>
                </a:solidFill>
              </a:rPr>
              <a:t>public Account(</a:t>
            </a:r>
            <a:r>
              <a:rPr lang="en-US" sz="2200" b="1" dirty="0" err="1" smtClean="0">
                <a:solidFill>
                  <a:schemeClr val="accent6">
                    <a:lumMod val="60000"/>
                    <a:lumOff val="40000"/>
                  </a:schemeClr>
                </a:solidFill>
              </a:rPr>
              <a:t>int</a:t>
            </a:r>
            <a:r>
              <a:rPr lang="en-US" sz="2200" b="1" dirty="0" smtClean="0">
                <a:solidFill>
                  <a:schemeClr val="accent6">
                    <a:lumMod val="60000"/>
                    <a:lumOff val="40000"/>
                  </a:schemeClr>
                </a:solidFill>
              </a:rPr>
              <a:t> id, String s, double b)</a:t>
            </a:r>
          </a:p>
          <a:p>
            <a:pPr>
              <a:buNone/>
            </a:pPr>
            <a:r>
              <a:rPr lang="en-US" sz="2200" dirty="0" smtClean="0"/>
              <a:t> </a:t>
            </a:r>
            <a:r>
              <a:rPr lang="en-US" sz="2200" b="1" dirty="0" smtClean="0"/>
              <a:t> </a:t>
            </a:r>
            <a:r>
              <a:rPr lang="en-US" sz="2200" b="1" dirty="0" smtClean="0">
                <a:solidFill>
                  <a:srgbClr val="FFFF00"/>
                </a:solidFill>
              </a:rPr>
              <a:t>{</a:t>
            </a:r>
          </a:p>
          <a:p>
            <a:pPr>
              <a:buNone/>
            </a:pPr>
            <a:r>
              <a:rPr lang="en-US" sz="2200" dirty="0" smtClean="0">
                <a:solidFill>
                  <a:srgbClr val="FFFF00"/>
                </a:solidFill>
              </a:rPr>
              <a:t>    </a:t>
            </a:r>
            <a:r>
              <a:rPr lang="en-US" sz="2200" dirty="0" err="1" smtClean="0">
                <a:solidFill>
                  <a:srgbClr val="FFFF00"/>
                </a:solidFill>
              </a:rPr>
              <a:t>accid</a:t>
            </a:r>
            <a:r>
              <a:rPr lang="en-US" sz="2200" dirty="0" smtClean="0">
                <a:solidFill>
                  <a:srgbClr val="FFFF00"/>
                </a:solidFill>
              </a:rPr>
              <a:t>=id;</a:t>
            </a:r>
            <a:endParaRPr lang="en-US" sz="2200" b="1" dirty="0" smtClean="0">
              <a:solidFill>
                <a:srgbClr val="FFFF00"/>
              </a:solidFill>
            </a:endParaRPr>
          </a:p>
          <a:p>
            <a:pPr>
              <a:buNone/>
            </a:pPr>
            <a:r>
              <a:rPr lang="en-US" sz="2200" dirty="0" smtClean="0">
                <a:solidFill>
                  <a:srgbClr val="FFFF00"/>
                </a:solidFill>
              </a:rPr>
              <a:t>    name=n;</a:t>
            </a:r>
          </a:p>
          <a:p>
            <a:pPr>
              <a:buNone/>
            </a:pPr>
            <a:r>
              <a:rPr lang="en-US" sz="2200" dirty="0" smtClean="0">
                <a:solidFill>
                  <a:srgbClr val="FFFF00"/>
                </a:solidFill>
              </a:rPr>
              <a:t>    balance=b;</a:t>
            </a:r>
          </a:p>
          <a:p>
            <a:pPr>
              <a:buNone/>
            </a:pPr>
            <a:r>
              <a:rPr lang="en-US" sz="2200" b="1" dirty="0" smtClean="0">
                <a:solidFill>
                  <a:srgbClr val="FFFF00"/>
                </a:solidFill>
              </a:rPr>
              <a:t>   }</a:t>
            </a:r>
          </a:p>
          <a:p>
            <a:pPr>
              <a:buSzPct val="110000"/>
              <a:buNone/>
            </a:pPr>
            <a:endParaRPr lang="en-US" dirty="0" smtClean="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0" y="116632"/>
            <a:ext cx="8534400" cy="987552"/>
          </a:xfrm>
        </p:spPr>
        <p:txBody>
          <a:bodyPr>
            <a:normAutofit fontScale="90000"/>
          </a:bodyPr>
          <a:lstStyle/>
          <a:p>
            <a:r>
              <a:rPr lang="en-US" b="1" dirty="0" smtClean="0"/>
              <a:t/>
            </a:r>
            <a:br>
              <a:rPr lang="en-US" b="1" dirty="0" smtClean="0"/>
            </a:br>
            <a:r>
              <a:rPr lang="en-US" b="1" dirty="0" smtClean="0">
                <a:solidFill>
                  <a:schemeClr val="bg1"/>
                </a:solidFill>
              </a:rPr>
              <a:t>Creating Parameterized</a:t>
            </a:r>
            <a:br>
              <a:rPr lang="en-US" b="1" dirty="0" smtClean="0">
                <a:solidFill>
                  <a:schemeClr val="bg1"/>
                </a:solidFill>
              </a:rPr>
            </a:br>
            <a:r>
              <a:rPr lang="en-US" b="1" dirty="0" smtClean="0">
                <a:solidFill>
                  <a:schemeClr val="bg1"/>
                </a:solidFill>
              </a:rPr>
              <a:t>Constructors</a:t>
            </a:r>
            <a:endParaRPr lang="en-IN" b="1" dirty="0">
              <a:solidFill>
                <a:schemeClr val="bg1"/>
              </a:solidFill>
            </a:endParaRPr>
          </a:p>
        </p:txBody>
      </p:sp>
      <p:sp>
        <p:nvSpPr>
          <p:cNvPr id="3" name="Content Placeholder 2"/>
          <p:cNvSpPr>
            <a:spLocks noGrp="1"/>
          </p:cNvSpPr>
          <p:nvPr>
            <p:ph sz="quarter" idx="1"/>
          </p:nvPr>
        </p:nvSpPr>
        <p:spPr>
          <a:xfrm>
            <a:off x="251520" y="1412776"/>
            <a:ext cx="8640960" cy="5330952"/>
          </a:xfrm>
        </p:spPr>
        <p:txBody>
          <a:bodyPr>
            <a:normAutofit fontScale="62500" lnSpcReduction="20000"/>
          </a:bodyPr>
          <a:lstStyle/>
          <a:p>
            <a:pPr>
              <a:buNone/>
            </a:pPr>
            <a:r>
              <a:rPr lang="en-US" sz="2900" dirty="0" smtClean="0"/>
              <a:t> </a:t>
            </a:r>
            <a:r>
              <a:rPr lang="en-US" sz="2900" dirty="0" smtClean="0">
                <a:solidFill>
                  <a:srgbClr val="FFFF00"/>
                </a:solidFill>
              </a:rPr>
              <a:t>public void show()</a:t>
            </a:r>
          </a:p>
          <a:p>
            <a:pPr>
              <a:buNone/>
            </a:pPr>
            <a:r>
              <a:rPr lang="en-US" sz="2900" dirty="0" smtClean="0">
                <a:solidFill>
                  <a:srgbClr val="FFFF00"/>
                </a:solidFill>
              </a:rPr>
              <a:t>  {</a:t>
            </a:r>
          </a:p>
          <a:p>
            <a:pPr>
              <a:buNone/>
            </a:pPr>
            <a:r>
              <a:rPr lang="en-US" sz="2900" dirty="0" smtClean="0">
                <a:solidFill>
                  <a:srgbClr val="FFFF00"/>
                </a:solidFill>
              </a:rPr>
              <a:t>    </a:t>
            </a:r>
            <a:r>
              <a:rPr lang="en-US" sz="2900" dirty="0" err="1" smtClean="0">
                <a:solidFill>
                  <a:srgbClr val="FFFF00"/>
                </a:solidFill>
              </a:rPr>
              <a:t>System.out.println</a:t>
            </a:r>
            <a:r>
              <a:rPr lang="en-US" sz="2900" dirty="0" smtClean="0">
                <a:solidFill>
                  <a:srgbClr val="FFFF00"/>
                </a:solidFill>
              </a:rPr>
              <a:t>(</a:t>
            </a:r>
            <a:r>
              <a:rPr lang="en-US" sz="2900" dirty="0" err="1" smtClean="0">
                <a:solidFill>
                  <a:srgbClr val="FFFF00"/>
                </a:solidFill>
              </a:rPr>
              <a:t>accid</a:t>
            </a:r>
            <a:r>
              <a:rPr lang="en-US" sz="2900" dirty="0" smtClean="0">
                <a:solidFill>
                  <a:srgbClr val="FFFF00"/>
                </a:solidFill>
              </a:rPr>
              <a:t>+”\n”+name+”\n”+balance);</a:t>
            </a:r>
          </a:p>
          <a:p>
            <a:pPr>
              <a:buNone/>
            </a:pPr>
            <a:r>
              <a:rPr lang="en-US" sz="2900" dirty="0" smtClean="0">
                <a:solidFill>
                  <a:srgbClr val="FFFF00"/>
                </a:solidFill>
              </a:rPr>
              <a:t>   }</a:t>
            </a:r>
          </a:p>
          <a:p>
            <a:pPr>
              <a:buNone/>
            </a:pPr>
            <a:r>
              <a:rPr lang="en-US" sz="2900" b="1" dirty="0" smtClean="0">
                <a:solidFill>
                  <a:srgbClr val="FFFF00"/>
                </a:solidFill>
              </a:rPr>
              <a:t>}</a:t>
            </a:r>
            <a:r>
              <a:rPr lang="en-US" sz="2900" dirty="0" smtClean="0">
                <a:solidFill>
                  <a:srgbClr val="FFFF00"/>
                </a:solidFill>
              </a:rPr>
              <a:t> </a:t>
            </a:r>
          </a:p>
          <a:p>
            <a:pPr>
              <a:buNone/>
            </a:pPr>
            <a:r>
              <a:rPr lang="en-US" sz="2900" b="1" dirty="0" smtClean="0">
                <a:solidFill>
                  <a:srgbClr val="FFFF00"/>
                </a:solidFill>
              </a:rPr>
              <a:t>class </a:t>
            </a:r>
            <a:r>
              <a:rPr lang="en-US" sz="2900" b="1" dirty="0" err="1" smtClean="0">
                <a:solidFill>
                  <a:srgbClr val="FFFF00"/>
                </a:solidFill>
              </a:rPr>
              <a:t>CreateAccount</a:t>
            </a:r>
            <a:endParaRPr lang="en-US" sz="2900" b="1" dirty="0" smtClean="0">
              <a:solidFill>
                <a:srgbClr val="FFFF00"/>
              </a:solidFill>
            </a:endParaRPr>
          </a:p>
          <a:p>
            <a:pPr>
              <a:buNone/>
            </a:pPr>
            <a:r>
              <a:rPr lang="en-US" sz="2900" b="1" dirty="0" smtClean="0">
                <a:solidFill>
                  <a:srgbClr val="FFFF00"/>
                </a:solidFill>
              </a:rPr>
              <a:t>{</a:t>
            </a:r>
          </a:p>
          <a:p>
            <a:pPr>
              <a:buNone/>
            </a:pPr>
            <a:r>
              <a:rPr lang="en-US" sz="2900" dirty="0" smtClean="0">
                <a:solidFill>
                  <a:srgbClr val="FFFF00"/>
                </a:solidFill>
              </a:rPr>
              <a:t>  public static void main(String [] </a:t>
            </a:r>
            <a:r>
              <a:rPr lang="en-US" sz="2900" dirty="0" err="1" smtClean="0">
                <a:solidFill>
                  <a:srgbClr val="FFFF00"/>
                </a:solidFill>
              </a:rPr>
              <a:t>args</a:t>
            </a:r>
            <a:r>
              <a:rPr lang="en-US" sz="2900" dirty="0" smtClean="0">
                <a:solidFill>
                  <a:srgbClr val="FFFF00"/>
                </a:solidFill>
              </a:rPr>
              <a:t>)</a:t>
            </a:r>
          </a:p>
          <a:p>
            <a:pPr>
              <a:buNone/>
            </a:pPr>
            <a:r>
              <a:rPr lang="en-US" sz="2900" dirty="0" smtClean="0">
                <a:solidFill>
                  <a:srgbClr val="FFFF00"/>
                </a:solidFill>
              </a:rPr>
              <a:t>  { </a:t>
            </a:r>
          </a:p>
          <a:p>
            <a:pPr>
              <a:buNone/>
            </a:pPr>
            <a:r>
              <a:rPr lang="en-US" sz="2900" dirty="0" smtClean="0">
                <a:solidFill>
                  <a:srgbClr val="FFFF00"/>
                </a:solidFill>
              </a:rPr>
              <a:t>    </a:t>
            </a:r>
            <a:r>
              <a:rPr lang="en-US" sz="2900" dirty="0" err="1" smtClean="0">
                <a:solidFill>
                  <a:srgbClr val="FFFF00"/>
                </a:solidFill>
              </a:rPr>
              <a:t>java.util.Scanner</a:t>
            </a:r>
            <a:r>
              <a:rPr lang="en-US" sz="2900" dirty="0" smtClean="0">
                <a:solidFill>
                  <a:srgbClr val="FFFF00"/>
                </a:solidFill>
              </a:rPr>
              <a:t> kb=new </a:t>
            </a:r>
            <a:r>
              <a:rPr lang="en-US" sz="2900" dirty="0" err="1" smtClean="0">
                <a:solidFill>
                  <a:srgbClr val="FFFF00"/>
                </a:solidFill>
              </a:rPr>
              <a:t>java.util.Scanner</a:t>
            </a:r>
            <a:r>
              <a:rPr lang="en-US" sz="2900" dirty="0" smtClean="0">
                <a:solidFill>
                  <a:srgbClr val="FFFF00"/>
                </a:solidFill>
              </a:rPr>
              <a:t>(</a:t>
            </a:r>
            <a:r>
              <a:rPr lang="en-US" sz="2900" dirty="0" err="1" smtClean="0">
                <a:solidFill>
                  <a:srgbClr val="FFFF00"/>
                </a:solidFill>
              </a:rPr>
              <a:t>System.in</a:t>
            </a:r>
            <a:r>
              <a:rPr lang="en-US" sz="2900" dirty="0" smtClean="0">
                <a:solidFill>
                  <a:srgbClr val="FFFF00"/>
                </a:solidFill>
              </a:rPr>
              <a:t>);</a:t>
            </a:r>
          </a:p>
          <a:p>
            <a:pPr>
              <a:buNone/>
            </a:pPr>
            <a:r>
              <a:rPr lang="en-US" sz="2900" dirty="0" smtClean="0">
                <a:solidFill>
                  <a:srgbClr val="FFFF00"/>
                </a:solidFill>
              </a:rPr>
              <a:t>    S.O.P(“Enter Account id, name and balance”);</a:t>
            </a:r>
          </a:p>
          <a:p>
            <a:pPr>
              <a:buNone/>
            </a:pPr>
            <a:r>
              <a:rPr lang="en-US" sz="2900" dirty="0" smtClean="0">
                <a:solidFill>
                  <a:srgbClr val="FFFF00"/>
                </a:solidFill>
              </a:rPr>
              <a:t>    </a:t>
            </a:r>
            <a:r>
              <a:rPr lang="en-US" sz="2900" dirty="0" err="1" smtClean="0">
                <a:solidFill>
                  <a:srgbClr val="FFFF00"/>
                </a:solidFill>
              </a:rPr>
              <a:t>int</a:t>
            </a:r>
            <a:r>
              <a:rPr lang="en-US" sz="2900" dirty="0" smtClean="0">
                <a:solidFill>
                  <a:srgbClr val="FFFF00"/>
                </a:solidFill>
              </a:rPr>
              <a:t> id=</a:t>
            </a:r>
            <a:r>
              <a:rPr lang="en-US" sz="2900" dirty="0" err="1" smtClean="0">
                <a:solidFill>
                  <a:srgbClr val="FFFF00"/>
                </a:solidFill>
              </a:rPr>
              <a:t>kb.nextInt</a:t>
            </a:r>
            <a:r>
              <a:rPr lang="en-US" sz="2900" dirty="0" smtClean="0">
                <a:solidFill>
                  <a:srgbClr val="FFFF00"/>
                </a:solidFill>
              </a:rPr>
              <a:t>();</a:t>
            </a:r>
          </a:p>
          <a:p>
            <a:pPr>
              <a:buNone/>
            </a:pPr>
            <a:r>
              <a:rPr lang="en-US" sz="2900" dirty="0" smtClean="0">
                <a:solidFill>
                  <a:srgbClr val="FFFF00"/>
                </a:solidFill>
              </a:rPr>
              <a:t>    String name=</a:t>
            </a:r>
            <a:r>
              <a:rPr lang="en-US" sz="2900" dirty="0" err="1" smtClean="0">
                <a:solidFill>
                  <a:srgbClr val="FFFF00"/>
                </a:solidFill>
              </a:rPr>
              <a:t>kb.nextLine</a:t>
            </a:r>
            <a:r>
              <a:rPr lang="en-US" sz="2900" dirty="0" smtClean="0">
                <a:solidFill>
                  <a:srgbClr val="FFFF00"/>
                </a:solidFill>
              </a:rPr>
              <a:t>();</a:t>
            </a:r>
          </a:p>
          <a:p>
            <a:pPr>
              <a:buNone/>
            </a:pPr>
            <a:r>
              <a:rPr lang="en-US" sz="2900" dirty="0" smtClean="0">
                <a:solidFill>
                  <a:srgbClr val="FFFF00"/>
                </a:solidFill>
              </a:rPr>
              <a:t>    double balance=</a:t>
            </a:r>
            <a:r>
              <a:rPr lang="en-US" sz="2900" dirty="0" err="1" smtClean="0">
                <a:solidFill>
                  <a:srgbClr val="FFFF00"/>
                </a:solidFill>
              </a:rPr>
              <a:t>kb.nextDouble</a:t>
            </a:r>
            <a:r>
              <a:rPr lang="en-US" sz="2900" dirty="0" smtClean="0">
                <a:solidFill>
                  <a:srgbClr val="FFFF00"/>
                </a:solidFill>
              </a:rPr>
              <a:t>();</a:t>
            </a:r>
          </a:p>
          <a:p>
            <a:pPr>
              <a:buNone/>
            </a:pPr>
            <a:r>
              <a:rPr lang="en-US" sz="2900" dirty="0" smtClean="0">
                <a:solidFill>
                  <a:srgbClr val="FFFF00"/>
                </a:solidFill>
              </a:rPr>
              <a:t>    Account A;</a:t>
            </a:r>
          </a:p>
          <a:p>
            <a:pPr>
              <a:buNone/>
            </a:pPr>
            <a:r>
              <a:rPr lang="en-US" sz="2900" dirty="0" smtClean="0"/>
              <a:t>    </a:t>
            </a:r>
            <a:r>
              <a:rPr lang="en-US" sz="2900" b="1" dirty="0" smtClean="0">
                <a:solidFill>
                  <a:schemeClr val="accent6">
                    <a:lumMod val="60000"/>
                    <a:lumOff val="40000"/>
                  </a:schemeClr>
                </a:solidFill>
              </a:rPr>
              <a:t>A=new Account(</a:t>
            </a:r>
            <a:r>
              <a:rPr lang="en-US" sz="2900" b="1" dirty="0" err="1" smtClean="0">
                <a:solidFill>
                  <a:schemeClr val="accent6">
                    <a:lumMod val="60000"/>
                    <a:lumOff val="40000"/>
                  </a:schemeClr>
                </a:solidFill>
              </a:rPr>
              <a:t>id,name,balance</a:t>
            </a:r>
            <a:r>
              <a:rPr lang="en-US" sz="2900" b="1" dirty="0" smtClean="0">
                <a:solidFill>
                  <a:schemeClr val="accent6">
                    <a:lumMod val="60000"/>
                    <a:lumOff val="40000"/>
                  </a:schemeClr>
                </a:solidFill>
              </a:rPr>
              <a:t>); </a:t>
            </a:r>
          </a:p>
          <a:p>
            <a:pPr>
              <a:buNone/>
            </a:pPr>
            <a:r>
              <a:rPr lang="en-US" sz="2900" dirty="0" smtClean="0"/>
              <a:t>    </a:t>
            </a:r>
            <a:r>
              <a:rPr lang="en-US" sz="2900" dirty="0" err="1" smtClean="0">
                <a:solidFill>
                  <a:srgbClr val="FFFF00"/>
                </a:solidFill>
              </a:rPr>
              <a:t>A.show</a:t>
            </a:r>
            <a:r>
              <a:rPr lang="en-US" sz="2900" dirty="0" smtClean="0">
                <a:solidFill>
                  <a:srgbClr val="FFFF00"/>
                </a:solidFill>
              </a:rPr>
              <a:t>();</a:t>
            </a:r>
          </a:p>
          <a:p>
            <a:pPr>
              <a:buNone/>
            </a:pPr>
            <a:r>
              <a:rPr lang="en-US" sz="2900" dirty="0" smtClean="0">
                <a:solidFill>
                  <a:srgbClr val="FFFF00"/>
                </a:solidFill>
              </a:rPr>
              <a:t>  }</a:t>
            </a:r>
          </a:p>
          <a:p>
            <a:pPr>
              <a:buNone/>
            </a:pPr>
            <a:r>
              <a:rPr lang="en-US" sz="2900" b="1" dirty="0" smtClean="0">
                <a:solidFill>
                  <a:srgbClr val="FFFF00"/>
                </a:solidFill>
              </a:rPr>
              <a:t>}</a:t>
            </a:r>
            <a:endParaRPr lang="en-IN" sz="2900" b="1" dirty="0" smtClean="0">
              <a:solidFill>
                <a:srgbClr val="FFFF00"/>
              </a:solidFill>
            </a:endParaRP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err="1" smtClean="0">
                <a:solidFill>
                  <a:schemeClr val="bg1"/>
                </a:solidFill>
              </a:rPr>
              <a:t>Initializer</a:t>
            </a:r>
            <a:r>
              <a:rPr lang="en-US" sz="4400" b="1" dirty="0" smtClean="0">
                <a:solidFill>
                  <a:schemeClr val="bg1"/>
                </a:solidFill>
              </a:rPr>
              <a:t> Blocks</a:t>
            </a:r>
            <a:endParaRPr lang="en-IN" sz="4400" b="1" dirty="0">
              <a:solidFill>
                <a:schemeClr val="bg1"/>
              </a:solidFill>
            </a:endParaRPr>
          </a:p>
        </p:txBody>
      </p:sp>
      <p:sp>
        <p:nvSpPr>
          <p:cNvPr id="3" name="Content Placeholder 2"/>
          <p:cNvSpPr>
            <a:spLocks noGrp="1"/>
          </p:cNvSpPr>
          <p:nvPr>
            <p:ph sz="quarter" idx="1"/>
          </p:nvPr>
        </p:nvSpPr>
        <p:spPr>
          <a:xfrm>
            <a:off x="214282" y="1285860"/>
            <a:ext cx="8715436" cy="5357850"/>
          </a:xfrm>
        </p:spPr>
        <p:txBody>
          <a:bodyPr>
            <a:normAutofit fontScale="85000" lnSpcReduction="10000"/>
          </a:bodyPr>
          <a:lstStyle/>
          <a:p>
            <a:r>
              <a:rPr lang="en-IN" sz="2800" dirty="0" smtClean="0">
                <a:solidFill>
                  <a:schemeClr val="bg1"/>
                </a:solidFill>
              </a:rPr>
              <a:t>In Java Instance </a:t>
            </a:r>
            <a:r>
              <a:rPr lang="en-IN" sz="2800" dirty="0" err="1" smtClean="0">
                <a:solidFill>
                  <a:schemeClr val="bg1"/>
                </a:solidFill>
              </a:rPr>
              <a:t>initializer</a:t>
            </a:r>
            <a:r>
              <a:rPr lang="en-IN" sz="2800" dirty="0" smtClean="0">
                <a:solidFill>
                  <a:schemeClr val="bg1"/>
                </a:solidFill>
              </a:rPr>
              <a:t> blocks are used to initialize instance data members or say objects. </a:t>
            </a:r>
          </a:p>
          <a:p>
            <a:r>
              <a:rPr lang="en-IN" sz="2800" dirty="0" smtClean="0">
                <a:solidFill>
                  <a:schemeClr val="bg1"/>
                </a:solidFill>
              </a:rPr>
              <a:t>It runs each time when an object of a class is created. </a:t>
            </a:r>
          </a:p>
          <a:p>
            <a:r>
              <a:rPr lang="en-IN" sz="2800" dirty="0" smtClean="0">
                <a:solidFill>
                  <a:schemeClr val="bg1"/>
                </a:solidFill>
              </a:rPr>
              <a:t>The whole block is copied inside each constructor of the class. </a:t>
            </a:r>
          </a:p>
          <a:p>
            <a:r>
              <a:rPr lang="en-IN" sz="2800" b="1" u="sng" dirty="0" smtClean="0">
                <a:solidFill>
                  <a:schemeClr val="bg1"/>
                </a:solidFill>
              </a:rPr>
              <a:t>Syntax :- </a:t>
            </a:r>
          </a:p>
          <a:p>
            <a:pPr>
              <a:buNone/>
            </a:pPr>
            <a:r>
              <a:rPr lang="en-IN" sz="2800" b="1" dirty="0" smtClean="0">
                <a:solidFill>
                  <a:srgbClr val="FFFF00"/>
                </a:solidFill>
              </a:rPr>
              <a:t>class &lt;</a:t>
            </a:r>
            <a:r>
              <a:rPr lang="en-IN" sz="2800" b="1" dirty="0" err="1" smtClean="0">
                <a:solidFill>
                  <a:srgbClr val="FFFF00"/>
                </a:solidFill>
              </a:rPr>
              <a:t>classname</a:t>
            </a:r>
            <a:r>
              <a:rPr lang="en-IN" sz="2800" b="1" dirty="0" smtClean="0">
                <a:solidFill>
                  <a:srgbClr val="FFFF00"/>
                </a:solidFill>
              </a:rPr>
              <a:t>&gt; </a:t>
            </a:r>
          </a:p>
          <a:p>
            <a:pPr>
              <a:buNone/>
            </a:pPr>
            <a:r>
              <a:rPr lang="en-IN" sz="2800" b="1" dirty="0" smtClean="0">
                <a:solidFill>
                  <a:srgbClr val="FFFF00"/>
                </a:solidFill>
              </a:rPr>
              <a:t>{ </a:t>
            </a:r>
          </a:p>
          <a:p>
            <a:pPr>
              <a:buNone/>
            </a:pPr>
            <a:r>
              <a:rPr lang="en-IN" sz="2800" dirty="0" smtClean="0">
                <a:solidFill>
                  <a:srgbClr val="FFFF00"/>
                </a:solidFill>
              </a:rPr>
              <a:t>&lt;data member&gt;; </a:t>
            </a:r>
          </a:p>
          <a:p>
            <a:pPr>
              <a:buNone/>
            </a:pPr>
            <a:r>
              <a:rPr lang="en-IN" sz="2800" b="1" dirty="0" smtClean="0">
                <a:solidFill>
                  <a:schemeClr val="bg1"/>
                </a:solidFill>
              </a:rPr>
              <a:t>// </a:t>
            </a:r>
            <a:r>
              <a:rPr lang="en-IN" sz="2800" b="1" dirty="0" err="1" smtClean="0">
                <a:solidFill>
                  <a:schemeClr val="bg1"/>
                </a:solidFill>
              </a:rPr>
              <a:t>initializer</a:t>
            </a:r>
            <a:r>
              <a:rPr lang="en-IN" sz="2800" b="1" dirty="0" smtClean="0">
                <a:solidFill>
                  <a:schemeClr val="bg1"/>
                </a:solidFill>
              </a:rPr>
              <a:t> block </a:t>
            </a:r>
          </a:p>
          <a:p>
            <a:pPr>
              <a:buNone/>
            </a:pPr>
            <a:r>
              <a:rPr lang="en-IN" sz="2800" b="1" dirty="0" smtClean="0">
                <a:solidFill>
                  <a:schemeClr val="accent6">
                    <a:lumMod val="60000"/>
                    <a:lumOff val="40000"/>
                  </a:schemeClr>
                </a:solidFill>
              </a:rPr>
              <a:t>{ </a:t>
            </a:r>
          </a:p>
          <a:p>
            <a:pPr>
              <a:buNone/>
            </a:pPr>
            <a:r>
              <a:rPr lang="en-IN" sz="2800" b="1" dirty="0" smtClean="0">
                <a:solidFill>
                  <a:schemeClr val="accent6">
                    <a:lumMod val="60000"/>
                    <a:lumOff val="40000"/>
                  </a:schemeClr>
                </a:solidFill>
              </a:rPr>
              <a:t>// </a:t>
            </a:r>
            <a:r>
              <a:rPr lang="en-IN" sz="2800" b="1" dirty="0" err="1" smtClean="0">
                <a:solidFill>
                  <a:schemeClr val="accent6">
                    <a:lumMod val="60000"/>
                    <a:lumOff val="40000"/>
                  </a:schemeClr>
                </a:solidFill>
              </a:rPr>
              <a:t>initializer</a:t>
            </a:r>
            <a:r>
              <a:rPr lang="en-IN" sz="2800" b="1" dirty="0" smtClean="0">
                <a:solidFill>
                  <a:schemeClr val="accent6">
                    <a:lumMod val="60000"/>
                    <a:lumOff val="40000"/>
                  </a:schemeClr>
                </a:solidFill>
              </a:rPr>
              <a:t> body </a:t>
            </a:r>
          </a:p>
          <a:p>
            <a:pPr>
              <a:buNone/>
            </a:pPr>
            <a:r>
              <a:rPr lang="en-IN" sz="2800" b="1" dirty="0" smtClean="0">
                <a:solidFill>
                  <a:schemeClr val="accent6">
                    <a:lumMod val="60000"/>
                    <a:lumOff val="40000"/>
                  </a:schemeClr>
                </a:solidFill>
              </a:rPr>
              <a:t>} </a:t>
            </a:r>
          </a:p>
          <a:p>
            <a:pPr>
              <a:buNone/>
            </a:pPr>
            <a:r>
              <a:rPr lang="en-IN" sz="2800" b="1" dirty="0" smtClean="0">
                <a:solidFill>
                  <a:srgbClr val="FFFF00"/>
                </a:solidFill>
              </a:rPr>
              <a:t>}</a:t>
            </a:r>
            <a:endParaRPr lang="en-US" sz="2800" dirty="0" smtClean="0">
              <a:solidFill>
                <a:srgbClr val="FFFF00"/>
              </a:solidFill>
            </a:endParaRPr>
          </a:p>
          <a:p>
            <a:endParaRPr lang="en-US"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err="1" smtClean="0">
                <a:solidFill>
                  <a:schemeClr val="bg1"/>
                </a:solidFill>
              </a:rPr>
              <a:t>Initializer</a:t>
            </a:r>
            <a:r>
              <a:rPr lang="en-US" sz="4400" b="1" dirty="0" smtClean="0">
                <a:solidFill>
                  <a:schemeClr val="bg1"/>
                </a:solidFill>
              </a:rPr>
              <a:t> Blocks</a:t>
            </a:r>
            <a:endParaRPr lang="en-IN" sz="4400" b="1" dirty="0">
              <a:solidFill>
                <a:schemeClr val="bg1"/>
              </a:solidFill>
            </a:endParaRPr>
          </a:p>
        </p:txBody>
      </p:sp>
      <p:sp>
        <p:nvSpPr>
          <p:cNvPr id="3" name="Content Placeholder 2"/>
          <p:cNvSpPr>
            <a:spLocks noGrp="1"/>
          </p:cNvSpPr>
          <p:nvPr>
            <p:ph sz="quarter" idx="1"/>
          </p:nvPr>
        </p:nvSpPr>
        <p:spPr>
          <a:xfrm>
            <a:off x="214282" y="1285860"/>
            <a:ext cx="8715436" cy="5357850"/>
          </a:xfrm>
        </p:spPr>
        <p:txBody>
          <a:bodyPr>
            <a:normAutofit fontScale="85000" lnSpcReduction="20000"/>
          </a:bodyPr>
          <a:lstStyle/>
          <a:p>
            <a:endParaRPr lang="en-IN" sz="2800" dirty="0" smtClean="0"/>
          </a:p>
          <a:p>
            <a:pPr>
              <a:buNone/>
            </a:pPr>
            <a:r>
              <a:rPr lang="en-IN" sz="2800" b="1" dirty="0" smtClean="0">
                <a:solidFill>
                  <a:srgbClr val="FFFF00"/>
                </a:solidFill>
              </a:rPr>
              <a:t>class Test </a:t>
            </a:r>
          </a:p>
          <a:p>
            <a:pPr>
              <a:buNone/>
            </a:pPr>
            <a:r>
              <a:rPr lang="en-IN" sz="2800" b="1" dirty="0" smtClean="0">
                <a:solidFill>
                  <a:srgbClr val="FFFF00"/>
                </a:solidFill>
              </a:rPr>
              <a:t>{ </a:t>
            </a:r>
          </a:p>
          <a:p>
            <a:pPr>
              <a:buNone/>
            </a:pPr>
            <a:r>
              <a:rPr lang="en-IN" sz="2800" dirty="0" err="1" smtClean="0">
                <a:solidFill>
                  <a:srgbClr val="FFFF00"/>
                </a:solidFill>
              </a:rPr>
              <a:t>int</a:t>
            </a:r>
            <a:r>
              <a:rPr lang="en-IN" sz="2800" dirty="0" smtClean="0">
                <a:solidFill>
                  <a:srgbClr val="FFFF00"/>
                </a:solidFill>
              </a:rPr>
              <a:t> </a:t>
            </a:r>
            <a:r>
              <a:rPr lang="en-IN" sz="2800" dirty="0" err="1" smtClean="0">
                <a:solidFill>
                  <a:srgbClr val="FFFF00"/>
                </a:solidFill>
              </a:rPr>
              <a:t>x,y</a:t>
            </a:r>
            <a:r>
              <a:rPr lang="en-IN" sz="2800" dirty="0" smtClean="0">
                <a:solidFill>
                  <a:srgbClr val="FFFF00"/>
                </a:solidFill>
              </a:rPr>
              <a:t>; </a:t>
            </a:r>
          </a:p>
          <a:p>
            <a:pPr>
              <a:buNone/>
            </a:pPr>
            <a:r>
              <a:rPr lang="en-IN" sz="2800" dirty="0" smtClean="0">
                <a:solidFill>
                  <a:srgbClr val="FFFF00"/>
                </a:solidFill>
              </a:rPr>
              <a:t>public Test( ) </a:t>
            </a:r>
          </a:p>
          <a:p>
            <a:pPr>
              <a:buNone/>
            </a:pPr>
            <a:r>
              <a:rPr lang="en-IN" sz="2800" dirty="0" smtClean="0">
                <a:solidFill>
                  <a:srgbClr val="FFFF00"/>
                </a:solidFill>
              </a:rPr>
              <a:t>{ </a:t>
            </a:r>
          </a:p>
          <a:p>
            <a:pPr>
              <a:buNone/>
            </a:pPr>
            <a:r>
              <a:rPr lang="en-IN" sz="2800" dirty="0" err="1" smtClean="0">
                <a:solidFill>
                  <a:srgbClr val="FFFF00"/>
                </a:solidFill>
              </a:rPr>
              <a:t>System.out.println</a:t>
            </a:r>
            <a:r>
              <a:rPr lang="en-IN" sz="2800" dirty="0" smtClean="0">
                <a:solidFill>
                  <a:srgbClr val="FFFF00"/>
                </a:solidFill>
              </a:rPr>
              <a:t>(“In constructor with y= ”+y); </a:t>
            </a:r>
          </a:p>
          <a:p>
            <a:pPr>
              <a:buNone/>
            </a:pPr>
            <a:r>
              <a:rPr lang="en-IN" sz="2800" dirty="0" smtClean="0">
                <a:solidFill>
                  <a:srgbClr val="FFFF00"/>
                </a:solidFill>
              </a:rPr>
              <a:t>} </a:t>
            </a:r>
          </a:p>
          <a:p>
            <a:pPr>
              <a:buNone/>
            </a:pPr>
            <a:r>
              <a:rPr lang="en-IN" sz="2800" b="1" dirty="0" smtClean="0">
                <a:solidFill>
                  <a:srgbClr val="FFFF00"/>
                </a:solidFill>
              </a:rPr>
              <a:t>{ </a:t>
            </a:r>
          </a:p>
          <a:p>
            <a:pPr>
              <a:buNone/>
            </a:pPr>
            <a:r>
              <a:rPr lang="en-IN" sz="2800" b="1" dirty="0" smtClean="0">
                <a:solidFill>
                  <a:srgbClr val="FFFF00"/>
                </a:solidFill>
              </a:rPr>
              <a:t>x=10; </a:t>
            </a:r>
          </a:p>
          <a:p>
            <a:pPr>
              <a:buNone/>
            </a:pPr>
            <a:r>
              <a:rPr lang="en-IN" sz="2800" b="1" dirty="0" err="1" smtClean="0">
                <a:solidFill>
                  <a:srgbClr val="FFFF00"/>
                </a:solidFill>
              </a:rPr>
              <a:t>System.out.println</a:t>
            </a:r>
            <a:r>
              <a:rPr lang="en-IN" sz="2800" b="1" dirty="0" smtClean="0">
                <a:solidFill>
                  <a:srgbClr val="FFFF00"/>
                </a:solidFill>
              </a:rPr>
              <a:t>(“In </a:t>
            </a:r>
            <a:r>
              <a:rPr lang="en-IN" sz="2800" b="1" dirty="0" err="1" smtClean="0">
                <a:solidFill>
                  <a:srgbClr val="FFFF00"/>
                </a:solidFill>
              </a:rPr>
              <a:t>initializer</a:t>
            </a:r>
            <a:r>
              <a:rPr lang="en-IN" sz="2800" b="1" dirty="0" smtClean="0">
                <a:solidFill>
                  <a:srgbClr val="FFFF00"/>
                </a:solidFill>
              </a:rPr>
              <a:t> block with x= ”+x); </a:t>
            </a:r>
          </a:p>
          <a:p>
            <a:pPr>
              <a:buNone/>
            </a:pPr>
            <a:r>
              <a:rPr lang="en-IN" sz="2800" b="1" dirty="0" smtClean="0">
                <a:solidFill>
                  <a:srgbClr val="FFFF00"/>
                </a:solidFill>
              </a:rPr>
              <a:t>y=20; </a:t>
            </a:r>
          </a:p>
          <a:p>
            <a:pPr>
              <a:buNone/>
            </a:pPr>
            <a:r>
              <a:rPr lang="en-IN" sz="2800" b="1" dirty="0" smtClean="0">
                <a:solidFill>
                  <a:srgbClr val="FFFF00"/>
                </a:solidFill>
              </a:rPr>
              <a:t>} </a:t>
            </a:r>
          </a:p>
          <a:p>
            <a:pPr>
              <a:buNone/>
            </a:pPr>
            <a:r>
              <a:rPr lang="en-IN" sz="2800" b="1" dirty="0" smtClean="0">
                <a:solidFill>
                  <a:srgbClr val="FFFF00"/>
                </a:solidFill>
              </a:rPr>
              <a:t>}</a:t>
            </a:r>
            <a:endParaRPr lang="en-US" sz="2800" dirty="0" smtClean="0">
              <a:solidFill>
                <a:srgbClr val="FFFF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err="1" smtClean="0">
                <a:solidFill>
                  <a:schemeClr val="bg1"/>
                </a:solidFill>
              </a:rPr>
              <a:t>Initializer</a:t>
            </a:r>
            <a:r>
              <a:rPr lang="en-US" sz="4400" b="1" dirty="0" smtClean="0">
                <a:solidFill>
                  <a:schemeClr val="bg1"/>
                </a:solidFill>
              </a:rPr>
              <a:t> Blocks</a:t>
            </a:r>
            <a:endParaRPr lang="en-IN" sz="4400" b="1" dirty="0">
              <a:solidFill>
                <a:schemeClr val="bg1"/>
              </a:solidFill>
            </a:endParaRPr>
          </a:p>
        </p:txBody>
      </p:sp>
      <p:sp>
        <p:nvSpPr>
          <p:cNvPr id="3" name="Content Placeholder 2"/>
          <p:cNvSpPr>
            <a:spLocks noGrp="1"/>
          </p:cNvSpPr>
          <p:nvPr>
            <p:ph sz="quarter" idx="1"/>
          </p:nvPr>
        </p:nvSpPr>
        <p:spPr>
          <a:xfrm>
            <a:off x="214282" y="1285860"/>
            <a:ext cx="8715436" cy="5357850"/>
          </a:xfrm>
        </p:spPr>
        <p:txBody>
          <a:bodyPr>
            <a:normAutofit fontScale="77500" lnSpcReduction="20000"/>
          </a:bodyPr>
          <a:lstStyle/>
          <a:p>
            <a:pPr>
              <a:buNone/>
            </a:pPr>
            <a:r>
              <a:rPr lang="en-IN" b="1" dirty="0" smtClean="0">
                <a:solidFill>
                  <a:srgbClr val="FFFF00"/>
                </a:solidFill>
              </a:rPr>
              <a:t>class </a:t>
            </a:r>
            <a:r>
              <a:rPr lang="en-IN" b="1" dirty="0" err="1" smtClean="0">
                <a:solidFill>
                  <a:srgbClr val="FFFF00"/>
                </a:solidFill>
              </a:rPr>
              <a:t>TestDemo</a:t>
            </a:r>
            <a:r>
              <a:rPr lang="en-IN" b="1" dirty="0" smtClean="0">
                <a:solidFill>
                  <a:srgbClr val="FFFF00"/>
                </a:solidFill>
              </a:rPr>
              <a:t> </a:t>
            </a:r>
          </a:p>
          <a:p>
            <a:pPr>
              <a:buNone/>
            </a:pPr>
            <a:r>
              <a:rPr lang="en-IN" b="1" dirty="0" smtClean="0">
                <a:solidFill>
                  <a:srgbClr val="FFFF00"/>
                </a:solidFill>
              </a:rPr>
              <a:t>{ </a:t>
            </a:r>
          </a:p>
          <a:p>
            <a:pPr>
              <a:buNone/>
            </a:pPr>
            <a:r>
              <a:rPr lang="en-IN" dirty="0" smtClean="0">
                <a:solidFill>
                  <a:srgbClr val="FFFF00"/>
                </a:solidFill>
              </a:rPr>
              <a:t>public static void main(String [ ] </a:t>
            </a:r>
            <a:r>
              <a:rPr lang="en-IN" dirty="0" err="1" smtClean="0">
                <a:solidFill>
                  <a:srgbClr val="FFFF00"/>
                </a:solidFill>
              </a:rPr>
              <a:t>args</a:t>
            </a:r>
            <a:r>
              <a:rPr lang="en-IN" dirty="0" smtClean="0">
                <a:solidFill>
                  <a:srgbClr val="FFFF00"/>
                </a:solidFill>
              </a:rPr>
              <a:t>) </a:t>
            </a:r>
          </a:p>
          <a:p>
            <a:pPr>
              <a:buNone/>
            </a:pPr>
            <a:r>
              <a:rPr lang="en-IN" dirty="0" smtClean="0">
                <a:solidFill>
                  <a:srgbClr val="FFFF00"/>
                </a:solidFill>
              </a:rPr>
              <a:t>{ </a:t>
            </a:r>
          </a:p>
          <a:p>
            <a:pPr>
              <a:buNone/>
            </a:pPr>
            <a:r>
              <a:rPr lang="en-IN" dirty="0" smtClean="0">
                <a:solidFill>
                  <a:srgbClr val="FFFF00"/>
                </a:solidFill>
              </a:rPr>
              <a:t>Test t1=new Test( ); </a:t>
            </a:r>
          </a:p>
          <a:p>
            <a:pPr>
              <a:buNone/>
            </a:pPr>
            <a:r>
              <a:rPr lang="en-IN" dirty="0" smtClean="0">
                <a:solidFill>
                  <a:srgbClr val="FFFF00"/>
                </a:solidFill>
              </a:rPr>
              <a:t>Test t2=new Test( ); </a:t>
            </a:r>
          </a:p>
          <a:p>
            <a:pPr>
              <a:buNone/>
            </a:pPr>
            <a:r>
              <a:rPr lang="en-IN" dirty="0" smtClean="0">
                <a:solidFill>
                  <a:srgbClr val="FFFF00"/>
                </a:solidFill>
              </a:rPr>
              <a:t>Test t3=new Test( ); </a:t>
            </a:r>
          </a:p>
          <a:p>
            <a:pPr>
              <a:buNone/>
            </a:pPr>
            <a:r>
              <a:rPr lang="en-IN" dirty="0" smtClean="0">
                <a:solidFill>
                  <a:srgbClr val="FFFF00"/>
                </a:solidFill>
              </a:rPr>
              <a:t>} </a:t>
            </a:r>
          </a:p>
          <a:p>
            <a:pPr>
              <a:buNone/>
            </a:pPr>
            <a:r>
              <a:rPr lang="en-IN" b="1" dirty="0" smtClean="0">
                <a:solidFill>
                  <a:srgbClr val="FFFF00"/>
                </a:solidFill>
              </a:rPr>
              <a:t>} </a:t>
            </a:r>
          </a:p>
          <a:p>
            <a:pPr>
              <a:buNone/>
            </a:pPr>
            <a:r>
              <a:rPr lang="en-IN" b="1" dirty="0" smtClean="0">
                <a:solidFill>
                  <a:schemeClr val="bg1"/>
                </a:solidFill>
              </a:rPr>
              <a:t>What can you observe in this output??? </a:t>
            </a:r>
          </a:p>
          <a:p>
            <a:pPr>
              <a:buNone/>
            </a:pPr>
            <a:r>
              <a:rPr lang="en-IN" dirty="0" smtClean="0">
                <a:solidFill>
                  <a:schemeClr val="bg1"/>
                </a:solidFill>
              </a:rPr>
              <a:t>The </a:t>
            </a:r>
            <a:r>
              <a:rPr lang="en-IN" dirty="0" err="1" smtClean="0">
                <a:solidFill>
                  <a:schemeClr val="bg1"/>
                </a:solidFill>
              </a:rPr>
              <a:t>initializer</a:t>
            </a:r>
            <a:r>
              <a:rPr lang="en-IN" dirty="0" smtClean="0">
                <a:solidFill>
                  <a:schemeClr val="bg1"/>
                </a:solidFill>
              </a:rPr>
              <a:t> blocks execute even before the constructor </a:t>
            </a:r>
          </a:p>
          <a:p>
            <a:pPr>
              <a:buNone/>
            </a:pPr>
            <a:r>
              <a:rPr lang="en-IN" dirty="0" smtClean="0">
                <a:solidFill>
                  <a:schemeClr val="bg1"/>
                </a:solidFill>
              </a:rPr>
              <a:t>body and executes every time an object of a class is </a:t>
            </a:r>
          </a:p>
          <a:p>
            <a:pPr>
              <a:buNone/>
            </a:pPr>
            <a:r>
              <a:rPr lang="en-IN" dirty="0" smtClean="0">
                <a:solidFill>
                  <a:schemeClr val="bg1"/>
                </a:solidFill>
              </a:rPr>
              <a:t>created.</a:t>
            </a:r>
            <a:endParaRPr lang="en-US" sz="2800" dirty="0" smtClean="0">
              <a:solidFill>
                <a:schemeClr val="bg1"/>
              </a:solidFill>
            </a:endParaRPr>
          </a:p>
        </p:txBody>
      </p:sp>
      <p:pic>
        <p:nvPicPr>
          <p:cNvPr id="6" name="Picture 2"/>
          <p:cNvPicPr>
            <a:picLocks noChangeAspect="1" noChangeArrowheads="1"/>
          </p:cNvPicPr>
          <p:nvPr/>
        </p:nvPicPr>
        <p:blipFill>
          <a:blip r:embed="rId2"/>
          <a:srcRect/>
          <a:stretch>
            <a:fillRect/>
          </a:stretch>
        </p:blipFill>
        <p:spPr bwMode="auto">
          <a:xfrm>
            <a:off x="3214678" y="2571744"/>
            <a:ext cx="5429288" cy="192882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blinds(horizontal)">
                                      <p:cBhvr>
                                        <p:cTn id="15" dur="500"/>
                                        <p:tgtEl>
                                          <p:spTgt spid="3">
                                            <p:txEl>
                                              <p:pRg st="10" end="1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blinds(horizontal)">
                                      <p:cBhvr>
                                        <p:cTn id="18" dur="500"/>
                                        <p:tgtEl>
                                          <p:spTgt spid="3">
                                            <p:txEl>
                                              <p:pRg st="11" end="1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animEffect transition="in" filter="blinds(horizontal)">
                                      <p:cBhvr>
                                        <p:cTn id="2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bg1"/>
                </a:solidFill>
              </a:rPr>
              <a:t>Inheritance </a:t>
            </a:r>
            <a:endParaRPr lang="en-IN" sz="4400" b="1" dirty="0">
              <a:solidFill>
                <a:schemeClr val="bg1"/>
              </a:solidFill>
            </a:endParaRPr>
          </a:p>
        </p:txBody>
      </p:sp>
      <p:sp>
        <p:nvSpPr>
          <p:cNvPr id="3" name="Content Placeholder 2"/>
          <p:cNvSpPr>
            <a:spLocks noGrp="1"/>
          </p:cNvSpPr>
          <p:nvPr>
            <p:ph sz="quarter" idx="1"/>
          </p:nvPr>
        </p:nvSpPr>
        <p:spPr/>
        <p:txBody>
          <a:bodyPr>
            <a:normAutofit/>
          </a:bodyPr>
          <a:lstStyle/>
          <a:p>
            <a:r>
              <a:rPr lang="en-IN" sz="2800" dirty="0" smtClean="0">
                <a:solidFill>
                  <a:schemeClr val="bg1"/>
                </a:solidFill>
              </a:rPr>
              <a:t>Inheritance is the process of reusing properties of one class into another. </a:t>
            </a:r>
          </a:p>
          <a:p>
            <a:endParaRPr lang="en-US" sz="2800" b="1" dirty="0" smtClean="0">
              <a:solidFill>
                <a:srgbClr val="FF0000"/>
              </a:solidFill>
            </a:endParaRPr>
          </a:p>
          <a:p>
            <a:endParaRPr lang="en-US" sz="2800" b="1" dirty="0" smtClean="0">
              <a:solidFill>
                <a:srgbClr val="FF0000"/>
              </a:solidFill>
            </a:endParaRPr>
          </a:p>
          <a:p>
            <a:r>
              <a:rPr lang="en-US" sz="2800" b="1" dirty="0" smtClean="0">
                <a:solidFill>
                  <a:srgbClr val="FFFF00"/>
                </a:solidFill>
              </a:rPr>
              <a:t>In simple words it means, </a:t>
            </a:r>
            <a:r>
              <a:rPr lang="en-US" sz="2800" dirty="0" smtClean="0">
                <a:solidFill>
                  <a:schemeClr val="bg1"/>
                </a:solidFill>
              </a:rPr>
              <a:t>creating new classes with some extra functionality from an existing </a:t>
            </a:r>
            <a:r>
              <a:rPr lang="en-US" sz="2800" b="1" dirty="0" smtClean="0">
                <a:solidFill>
                  <a:srgbClr val="FFFF00"/>
                </a:solidFill>
              </a:rPr>
              <a:t>class</a:t>
            </a:r>
            <a:r>
              <a:rPr lang="en-US" sz="2800" dirty="0" smtClean="0"/>
              <a:t> </a:t>
            </a:r>
            <a:r>
              <a:rPr lang="en-US" sz="2800" dirty="0" smtClean="0">
                <a:solidFill>
                  <a:schemeClr val="bg1"/>
                </a:solidFill>
              </a:rPr>
              <a:t>or </a:t>
            </a:r>
            <a:r>
              <a:rPr lang="en-US" sz="2800" b="1" dirty="0" smtClean="0">
                <a:solidFill>
                  <a:srgbClr val="FFFF00"/>
                </a:solidFill>
              </a:rPr>
              <a:t>interface.</a:t>
            </a:r>
            <a:endParaRPr lang="en-US" sz="2800" dirty="0" smtClean="0">
              <a:solidFill>
                <a:srgbClr val="FFFF00"/>
              </a:solidFill>
            </a:endParaRPr>
          </a:p>
          <a:p>
            <a:endParaRPr lang="en-US" sz="2800" dirty="0" smtClean="0"/>
          </a:p>
          <a:p>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5929322" y="1428736"/>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t>      </a:t>
            </a:r>
            <a:r>
              <a:rPr lang="en-US" dirty="0" smtClean="0">
                <a:solidFill>
                  <a:schemeClr val="bg1"/>
                </a:solidFill>
              </a:rPr>
              <a:t>A</a:t>
            </a:r>
            <a:endParaRPr lang="en-US" dirty="0">
              <a:solidFill>
                <a:schemeClr val="bg1"/>
              </a:solidFill>
            </a:endParaRPr>
          </a:p>
        </p:txBody>
      </p:sp>
      <p:sp>
        <p:nvSpPr>
          <p:cNvPr id="6150" name="Line 6"/>
          <p:cNvSpPr>
            <a:spLocks noChangeShapeType="1"/>
          </p:cNvSpPr>
          <p:nvPr/>
        </p:nvSpPr>
        <p:spPr bwMode="auto">
          <a:xfrm flipV="1">
            <a:off x="6443672" y="1885936"/>
            <a:ext cx="0" cy="609600"/>
          </a:xfrm>
          <a:prstGeom prst="line">
            <a:avLst/>
          </a:prstGeom>
          <a:noFill/>
          <a:ln w="9525">
            <a:solidFill>
              <a:schemeClr val="bg1"/>
            </a:solidFill>
            <a:round/>
            <a:headEnd/>
            <a:tailEnd type="triangle" w="med" len="med"/>
          </a:ln>
          <a:effectLst/>
        </p:spPr>
        <p:txBody>
          <a:bodyPr/>
          <a:lstStyle/>
          <a:p>
            <a:endParaRPr lang="en-IN"/>
          </a:p>
        </p:txBody>
      </p:sp>
      <p:sp>
        <p:nvSpPr>
          <p:cNvPr id="6151" name="Rectangle 7"/>
          <p:cNvSpPr>
            <a:spLocks noChangeArrowheads="1"/>
          </p:cNvSpPr>
          <p:nvPr/>
        </p:nvSpPr>
        <p:spPr bwMode="auto">
          <a:xfrm>
            <a:off x="5929322" y="2428868"/>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152" name="Text Box 8"/>
          <p:cNvSpPr txBox="1">
            <a:spLocks noChangeArrowheads="1"/>
          </p:cNvSpPr>
          <p:nvPr/>
        </p:nvSpPr>
        <p:spPr bwMode="auto">
          <a:xfrm>
            <a:off x="6286512" y="2571744"/>
            <a:ext cx="1006475" cy="366712"/>
          </a:xfrm>
          <a:prstGeom prst="rect">
            <a:avLst/>
          </a:prstGeom>
          <a:noFill/>
          <a:ln w="9525">
            <a:noFill/>
            <a:miter lim="800000"/>
            <a:headEnd/>
            <a:tailEnd/>
          </a:ln>
          <a:effectLst/>
        </p:spPr>
        <p:txBody>
          <a:bodyPr>
            <a:spAutoFit/>
          </a:bodyPr>
          <a:lstStyle/>
          <a:p>
            <a:pPr algn="l"/>
            <a:endParaRPr lang="en-US"/>
          </a:p>
        </p:txBody>
      </p:sp>
      <p:sp>
        <p:nvSpPr>
          <p:cNvPr id="6153" name="Text Box 9"/>
          <p:cNvSpPr txBox="1">
            <a:spLocks noChangeArrowheads="1"/>
          </p:cNvSpPr>
          <p:nvPr/>
        </p:nvSpPr>
        <p:spPr bwMode="auto">
          <a:xfrm>
            <a:off x="6286512" y="2500306"/>
            <a:ext cx="309700" cy="369332"/>
          </a:xfrm>
          <a:prstGeom prst="rect">
            <a:avLst/>
          </a:prstGeom>
          <a:noFill/>
          <a:ln w="9525">
            <a:noFill/>
            <a:miter lim="800000"/>
            <a:headEnd/>
            <a:tailEnd/>
          </a:ln>
          <a:effectLst/>
        </p:spPr>
        <p:txBody>
          <a:bodyPr wrap="none">
            <a:spAutoFit/>
          </a:bodyPr>
          <a:lstStyle/>
          <a:p>
            <a:pPr algn="l"/>
            <a:r>
              <a:rPr lang="en-US" dirty="0">
                <a:solidFill>
                  <a:schemeClr val="bg1"/>
                </a:solidFill>
              </a:rPr>
              <a:t>B</a:t>
            </a:r>
          </a:p>
        </p:txBody>
      </p:sp>
      <p:sp>
        <p:nvSpPr>
          <p:cNvPr id="6154" name="Text Box 10"/>
          <p:cNvSpPr txBox="1">
            <a:spLocks noChangeArrowheads="1"/>
          </p:cNvSpPr>
          <p:nvPr/>
        </p:nvSpPr>
        <p:spPr bwMode="auto">
          <a:xfrm>
            <a:off x="457200" y="990600"/>
            <a:ext cx="5334000" cy="2123658"/>
          </a:xfrm>
          <a:prstGeom prst="rect">
            <a:avLst/>
          </a:prstGeom>
          <a:noFill/>
          <a:ln w="9525">
            <a:noFill/>
            <a:miter lim="800000"/>
            <a:headEnd/>
            <a:tailEnd/>
          </a:ln>
          <a:effectLst/>
        </p:spPr>
        <p:txBody>
          <a:bodyPr>
            <a:spAutoFit/>
          </a:bodyPr>
          <a:lstStyle/>
          <a:p>
            <a:pPr algn="l">
              <a:spcBef>
                <a:spcPct val="50000"/>
              </a:spcBef>
            </a:pPr>
            <a:endParaRPr lang="en-US" sz="2400" b="1" dirty="0" smtClean="0"/>
          </a:p>
          <a:p>
            <a:pPr algn="l">
              <a:spcBef>
                <a:spcPct val="50000"/>
              </a:spcBef>
            </a:pPr>
            <a:r>
              <a:rPr lang="en-US" sz="2400" b="1" dirty="0" smtClean="0">
                <a:solidFill>
                  <a:schemeClr val="bg1"/>
                </a:solidFill>
              </a:rPr>
              <a:t>class </a:t>
            </a:r>
            <a:r>
              <a:rPr lang="en-US" sz="2400" b="1" dirty="0">
                <a:solidFill>
                  <a:schemeClr val="bg1"/>
                </a:solidFill>
              </a:rPr>
              <a:t>B extends A {  …..  }</a:t>
            </a:r>
          </a:p>
          <a:p>
            <a:pPr algn="l">
              <a:spcBef>
                <a:spcPct val="50000"/>
              </a:spcBef>
            </a:pPr>
            <a:r>
              <a:rPr lang="en-US" sz="2400" b="1" i="1" dirty="0">
                <a:solidFill>
                  <a:srgbClr val="FFFF00"/>
                </a:solidFill>
              </a:rPr>
              <a:t>A super class</a:t>
            </a:r>
          </a:p>
          <a:p>
            <a:pPr algn="l">
              <a:spcBef>
                <a:spcPct val="50000"/>
              </a:spcBef>
            </a:pPr>
            <a:r>
              <a:rPr lang="en-US" sz="2400" b="1" i="1" dirty="0">
                <a:solidFill>
                  <a:srgbClr val="FFFF00"/>
                </a:solidFill>
              </a:rPr>
              <a:t>B sub class</a:t>
            </a:r>
          </a:p>
        </p:txBody>
      </p:sp>
      <p:sp>
        <p:nvSpPr>
          <p:cNvPr id="6155" name="Rectangle 11"/>
          <p:cNvSpPr>
            <a:spLocks noChangeArrowheads="1"/>
          </p:cNvSpPr>
          <p:nvPr/>
        </p:nvSpPr>
        <p:spPr bwMode="auto">
          <a:xfrm>
            <a:off x="5943600" y="3476625"/>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t>       </a:t>
            </a:r>
            <a:r>
              <a:rPr lang="en-US" dirty="0" smtClean="0">
                <a:solidFill>
                  <a:schemeClr val="bg1"/>
                </a:solidFill>
              </a:rPr>
              <a:t>A</a:t>
            </a:r>
            <a:endParaRPr lang="en-US" dirty="0">
              <a:solidFill>
                <a:schemeClr val="bg1"/>
              </a:solidFill>
            </a:endParaRPr>
          </a:p>
        </p:txBody>
      </p:sp>
      <p:sp>
        <p:nvSpPr>
          <p:cNvPr id="6157" name="Rectangle 13"/>
          <p:cNvSpPr>
            <a:spLocks noChangeArrowheads="1"/>
          </p:cNvSpPr>
          <p:nvPr/>
        </p:nvSpPr>
        <p:spPr bwMode="auto">
          <a:xfrm>
            <a:off x="5943600" y="4600575"/>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159" name="Text Box 15"/>
          <p:cNvSpPr txBox="1">
            <a:spLocks noChangeArrowheads="1"/>
          </p:cNvSpPr>
          <p:nvPr/>
        </p:nvSpPr>
        <p:spPr bwMode="auto">
          <a:xfrm>
            <a:off x="6248400" y="4572000"/>
            <a:ext cx="362600" cy="369332"/>
          </a:xfrm>
          <a:prstGeom prst="rect">
            <a:avLst/>
          </a:prstGeom>
          <a:noFill/>
          <a:ln w="9525">
            <a:noFill/>
            <a:miter lim="800000"/>
            <a:headEnd/>
            <a:tailEnd/>
          </a:ln>
          <a:effectLst/>
        </p:spPr>
        <p:txBody>
          <a:bodyPr wrap="none">
            <a:spAutoFit/>
          </a:bodyPr>
          <a:lstStyle/>
          <a:p>
            <a:pPr algn="l"/>
            <a:r>
              <a:rPr lang="en-US" dirty="0" smtClean="0">
                <a:solidFill>
                  <a:schemeClr val="bg1"/>
                </a:solidFill>
              </a:rPr>
              <a:t> B</a:t>
            </a:r>
            <a:endParaRPr lang="en-US" dirty="0">
              <a:solidFill>
                <a:schemeClr val="bg1"/>
              </a:solidFill>
            </a:endParaRPr>
          </a:p>
        </p:txBody>
      </p:sp>
      <p:sp>
        <p:nvSpPr>
          <p:cNvPr id="6162" name="Text Box 18"/>
          <p:cNvSpPr txBox="1">
            <a:spLocks noChangeArrowheads="1"/>
          </p:cNvSpPr>
          <p:nvPr/>
        </p:nvSpPr>
        <p:spPr bwMode="auto">
          <a:xfrm>
            <a:off x="7286644" y="1500174"/>
            <a:ext cx="1600200" cy="396875"/>
          </a:xfrm>
          <a:prstGeom prst="rect">
            <a:avLst/>
          </a:prstGeom>
          <a:noFill/>
          <a:ln w="9525">
            <a:noFill/>
            <a:miter lim="800000"/>
            <a:headEnd/>
            <a:tailEnd/>
          </a:ln>
          <a:effectLst/>
        </p:spPr>
        <p:txBody>
          <a:bodyPr>
            <a:spAutoFit/>
          </a:bodyPr>
          <a:lstStyle/>
          <a:p>
            <a:pPr algn="l">
              <a:spcBef>
                <a:spcPct val="50000"/>
              </a:spcBef>
            </a:pPr>
            <a:r>
              <a:rPr lang="en-US" sz="2000" b="1" dirty="0">
                <a:solidFill>
                  <a:srgbClr val="FFFF00"/>
                </a:solidFill>
              </a:rPr>
              <a:t>&lt;&lt;class&gt;&gt;</a:t>
            </a:r>
          </a:p>
        </p:txBody>
      </p:sp>
      <p:sp>
        <p:nvSpPr>
          <p:cNvPr id="6163" name="Text Box 19"/>
          <p:cNvSpPr txBox="1">
            <a:spLocks noChangeArrowheads="1"/>
          </p:cNvSpPr>
          <p:nvPr/>
        </p:nvSpPr>
        <p:spPr bwMode="auto">
          <a:xfrm>
            <a:off x="7143768" y="2071678"/>
            <a:ext cx="1662114" cy="396875"/>
          </a:xfrm>
          <a:prstGeom prst="rect">
            <a:avLst/>
          </a:prstGeom>
          <a:noFill/>
          <a:ln w="9525">
            <a:noFill/>
            <a:miter lim="800000"/>
            <a:headEnd/>
            <a:tailEnd/>
          </a:ln>
          <a:effectLst/>
        </p:spPr>
        <p:txBody>
          <a:bodyPr wrap="square">
            <a:spAutoFit/>
          </a:bodyPr>
          <a:lstStyle/>
          <a:p>
            <a:pPr algn="l">
              <a:spcBef>
                <a:spcPct val="50000"/>
              </a:spcBef>
            </a:pPr>
            <a:r>
              <a:rPr lang="en-US" sz="2000" b="1" dirty="0">
                <a:solidFill>
                  <a:srgbClr val="FFFF00"/>
                </a:solidFill>
              </a:rPr>
              <a:t>&lt;&lt;class&gt;&gt;</a:t>
            </a:r>
          </a:p>
        </p:txBody>
      </p:sp>
      <p:sp>
        <p:nvSpPr>
          <p:cNvPr id="6164" name="Text Box 20"/>
          <p:cNvSpPr txBox="1">
            <a:spLocks noChangeArrowheads="1"/>
          </p:cNvSpPr>
          <p:nvPr/>
        </p:nvSpPr>
        <p:spPr bwMode="auto">
          <a:xfrm>
            <a:off x="6943724" y="4556125"/>
            <a:ext cx="1628803" cy="396875"/>
          </a:xfrm>
          <a:prstGeom prst="rect">
            <a:avLst/>
          </a:prstGeom>
          <a:noFill/>
          <a:ln w="9525">
            <a:noFill/>
            <a:miter lim="800000"/>
            <a:headEnd/>
            <a:tailEnd/>
          </a:ln>
          <a:effectLst/>
        </p:spPr>
        <p:txBody>
          <a:bodyPr wrap="square">
            <a:spAutoFit/>
          </a:bodyPr>
          <a:lstStyle/>
          <a:p>
            <a:pPr algn="l">
              <a:spcBef>
                <a:spcPct val="50000"/>
              </a:spcBef>
            </a:pPr>
            <a:r>
              <a:rPr lang="en-US" sz="2000" b="1" dirty="0">
                <a:solidFill>
                  <a:srgbClr val="FFFF00"/>
                </a:solidFill>
              </a:rPr>
              <a:t>&lt;&lt;class&gt;&gt;</a:t>
            </a:r>
          </a:p>
        </p:txBody>
      </p:sp>
      <p:sp>
        <p:nvSpPr>
          <p:cNvPr id="6165" name="Text Box 21"/>
          <p:cNvSpPr txBox="1">
            <a:spLocks noChangeArrowheads="1"/>
          </p:cNvSpPr>
          <p:nvPr/>
        </p:nvSpPr>
        <p:spPr bwMode="auto">
          <a:xfrm>
            <a:off x="6948488" y="3489325"/>
            <a:ext cx="2195512" cy="396875"/>
          </a:xfrm>
          <a:prstGeom prst="rect">
            <a:avLst/>
          </a:prstGeom>
          <a:noFill/>
          <a:ln w="9525">
            <a:noFill/>
            <a:miter lim="800000"/>
            <a:headEnd/>
            <a:tailEnd/>
          </a:ln>
          <a:effectLst/>
        </p:spPr>
        <p:txBody>
          <a:bodyPr wrap="square">
            <a:spAutoFit/>
          </a:bodyPr>
          <a:lstStyle/>
          <a:p>
            <a:pPr algn="l">
              <a:spcBef>
                <a:spcPct val="50000"/>
              </a:spcBef>
            </a:pPr>
            <a:r>
              <a:rPr lang="en-US" sz="2000" b="1" dirty="0">
                <a:solidFill>
                  <a:srgbClr val="FFFF00"/>
                </a:solidFill>
              </a:rPr>
              <a:t>&lt;&lt;interface&gt;&gt;</a:t>
            </a:r>
          </a:p>
        </p:txBody>
      </p:sp>
      <p:sp>
        <p:nvSpPr>
          <p:cNvPr id="6167" name="Line 23"/>
          <p:cNvSpPr>
            <a:spLocks noChangeShapeType="1"/>
          </p:cNvSpPr>
          <p:nvPr/>
        </p:nvSpPr>
        <p:spPr bwMode="auto">
          <a:xfrm flipV="1">
            <a:off x="6477000" y="3911600"/>
            <a:ext cx="0" cy="6858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6168" name="Text Box 24"/>
          <p:cNvSpPr txBox="1">
            <a:spLocks noChangeArrowheads="1"/>
          </p:cNvSpPr>
          <p:nvPr/>
        </p:nvSpPr>
        <p:spPr bwMode="auto">
          <a:xfrm>
            <a:off x="357158" y="3786190"/>
            <a:ext cx="5334000" cy="1569660"/>
          </a:xfrm>
          <a:prstGeom prst="rect">
            <a:avLst/>
          </a:prstGeom>
          <a:noFill/>
          <a:ln w="9525">
            <a:noFill/>
            <a:miter lim="800000"/>
            <a:headEnd/>
            <a:tailEnd/>
          </a:ln>
          <a:effectLst/>
        </p:spPr>
        <p:txBody>
          <a:bodyPr>
            <a:spAutoFit/>
          </a:bodyPr>
          <a:lstStyle/>
          <a:p>
            <a:pPr algn="l">
              <a:spcBef>
                <a:spcPct val="50000"/>
              </a:spcBef>
            </a:pPr>
            <a:r>
              <a:rPr lang="en-US" sz="2400" b="1" dirty="0">
                <a:solidFill>
                  <a:schemeClr val="bg1"/>
                </a:solidFill>
              </a:rPr>
              <a:t>class B implements A {  …..  }</a:t>
            </a:r>
          </a:p>
          <a:p>
            <a:pPr algn="l">
              <a:spcBef>
                <a:spcPct val="50000"/>
              </a:spcBef>
            </a:pPr>
            <a:r>
              <a:rPr lang="en-US" sz="2400" b="1" i="1" dirty="0">
                <a:solidFill>
                  <a:srgbClr val="FFFF00"/>
                </a:solidFill>
              </a:rPr>
              <a:t>A interface</a:t>
            </a:r>
          </a:p>
          <a:p>
            <a:pPr algn="l">
              <a:spcBef>
                <a:spcPct val="50000"/>
              </a:spcBef>
            </a:pPr>
            <a:r>
              <a:rPr lang="en-US" sz="2400" b="1" i="1" dirty="0">
                <a:solidFill>
                  <a:srgbClr val="FFFF00"/>
                </a:solidFill>
              </a:rPr>
              <a:t>B sub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box(in)">
                                      <p:cBhvr>
                                        <p:cTn id="7" dur="500"/>
                                        <p:tgtEl>
                                          <p:spTgt spid="61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150"/>
                                        </p:tgtEl>
                                        <p:attrNameLst>
                                          <p:attrName>style.visibility</p:attrName>
                                        </p:attrNameLst>
                                      </p:cBhvr>
                                      <p:to>
                                        <p:strVal val="visible"/>
                                      </p:to>
                                    </p:set>
                                    <p:animEffect transition="in" filter="box(in)">
                                      <p:cBhvr>
                                        <p:cTn id="15" dur="500"/>
                                        <p:tgtEl>
                                          <p:spTgt spid="615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151"/>
                                        </p:tgtEl>
                                        <p:attrNameLst>
                                          <p:attrName>style.visibility</p:attrName>
                                        </p:attrNameLst>
                                      </p:cBhvr>
                                      <p:to>
                                        <p:strVal val="visible"/>
                                      </p:to>
                                    </p:set>
                                    <p:animEffect transition="in" filter="box(in)">
                                      <p:cBhvr>
                                        <p:cTn id="18" dur="500"/>
                                        <p:tgtEl>
                                          <p:spTgt spid="6151"/>
                                        </p:tgtEl>
                                      </p:cBhvr>
                                    </p:animEffect>
                                  </p:childTnLst>
                                </p:cTn>
                              </p:par>
                              <p:par>
                                <p:cTn id="19" presetID="4" presetClass="entr" presetSubtype="16" fill="hold" grpId="0" nodeType="withEffect" nodePh="1">
                                  <p:stCondLst>
                                    <p:cond delay="0"/>
                                  </p:stCondLst>
                                  <p:endCondLst>
                                    <p:cond evt="begin" delay="0">
                                      <p:tn val="19"/>
                                    </p:cond>
                                  </p:endCondLst>
                                  <p:childTnLst>
                                    <p:set>
                                      <p:cBhvr>
                                        <p:cTn id="20" dur="1" fill="hold">
                                          <p:stCondLst>
                                            <p:cond delay="0"/>
                                          </p:stCondLst>
                                        </p:cTn>
                                        <p:tgtEl>
                                          <p:spTgt spid="6152"/>
                                        </p:tgtEl>
                                        <p:attrNameLst>
                                          <p:attrName>style.visibility</p:attrName>
                                        </p:attrNameLst>
                                      </p:cBhvr>
                                      <p:to>
                                        <p:strVal val="visible"/>
                                      </p:to>
                                    </p:set>
                                    <p:animEffect transition="in" filter="box(in)">
                                      <p:cBhvr>
                                        <p:cTn id="21" dur="500"/>
                                        <p:tgtEl>
                                          <p:spTgt spid="615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153"/>
                                        </p:tgtEl>
                                        <p:attrNameLst>
                                          <p:attrName>style.visibility</p:attrName>
                                        </p:attrNameLst>
                                      </p:cBhvr>
                                      <p:to>
                                        <p:strVal val="visible"/>
                                      </p:to>
                                    </p:set>
                                    <p:animEffect transition="in" filter="box(in)">
                                      <p:cBhvr>
                                        <p:cTn id="24" dur="500"/>
                                        <p:tgtEl>
                                          <p:spTgt spid="6153"/>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162"/>
                                        </p:tgtEl>
                                        <p:attrNameLst>
                                          <p:attrName>style.visibility</p:attrName>
                                        </p:attrNameLst>
                                      </p:cBhvr>
                                      <p:to>
                                        <p:strVal val="visible"/>
                                      </p:to>
                                    </p:set>
                                    <p:animEffect transition="in" filter="box(in)">
                                      <p:cBhvr>
                                        <p:cTn id="29" dur="500"/>
                                        <p:tgtEl>
                                          <p:spTgt spid="616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6163"/>
                                        </p:tgtEl>
                                        <p:attrNameLst>
                                          <p:attrName>style.visibility</p:attrName>
                                        </p:attrNameLst>
                                      </p:cBhvr>
                                      <p:to>
                                        <p:strVal val="visible"/>
                                      </p:to>
                                    </p:set>
                                    <p:animEffect transition="in" filter="box(in)">
                                      <p:cBhvr>
                                        <p:cTn id="34" dur="500"/>
                                        <p:tgtEl>
                                          <p:spTgt spid="616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6168"/>
                                        </p:tgtEl>
                                        <p:attrNameLst>
                                          <p:attrName>style.visibility</p:attrName>
                                        </p:attrNameLst>
                                      </p:cBhvr>
                                      <p:to>
                                        <p:strVal val="visible"/>
                                      </p:to>
                                    </p:set>
                                    <p:animEffect transition="in" filter="box(in)">
                                      <p:cBhvr>
                                        <p:cTn id="39" dur="500"/>
                                        <p:tgtEl>
                                          <p:spTgt spid="616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6155"/>
                                        </p:tgtEl>
                                        <p:attrNameLst>
                                          <p:attrName>style.visibility</p:attrName>
                                        </p:attrNameLst>
                                      </p:cBhvr>
                                      <p:to>
                                        <p:strVal val="visible"/>
                                      </p:to>
                                    </p:set>
                                    <p:animEffect transition="in" filter="box(in)">
                                      <p:cBhvr>
                                        <p:cTn id="44" dur="500"/>
                                        <p:tgtEl>
                                          <p:spTgt spid="6155"/>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6157"/>
                                        </p:tgtEl>
                                        <p:attrNameLst>
                                          <p:attrName>style.visibility</p:attrName>
                                        </p:attrNameLst>
                                      </p:cBhvr>
                                      <p:to>
                                        <p:strVal val="visible"/>
                                      </p:to>
                                    </p:set>
                                    <p:animEffect transition="in" filter="box(in)">
                                      <p:cBhvr>
                                        <p:cTn id="47" dur="500"/>
                                        <p:tgtEl>
                                          <p:spTgt spid="6157"/>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6159"/>
                                        </p:tgtEl>
                                        <p:attrNameLst>
                                          <p:attrName>style.visibility</p:attrName>
                                        </p:attrNameLst>
                                      </p:cBhvr>
                                      <p:to>
                                        <p:strVal val="visible"/>
                                      </p:to>
                                    </p:set>
                                    <p:animEffect transition="in" filter="box(in)">
                                      <p:cBhvr>
                                        <p:cTn id="50" dur="500"/>
                                        <p:tgtEl>
                                          <p:spTgt spid="615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6167"/>
                                        </p:tgtEl>
                                        <p:attrNameLst>
                                          <p:attrName>style.visibility</p:attrName>
                                        </p:attrNameLst>
                                      </p:cBhvr>
                                      <p:to>
                                        <p:strVal val="visible"/>
                                      </p:to>
                                    </p:set>
                                    <p:animEffect transition="in" filter="box(in)">
                                      <p:cBhvr>
                                        <p:cTn id="55" dur="500"/>
                                        <p:tgtEl>
                                          <p:spTgt spid="6167"/>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6165"/>
                                        </p:tgtEl>
                                        <p:attrNameLst>
                                          <p:attrName>style.visibility</p:attrName>
                                        </p:attrNameLst>
                                      </p:cBhvr>
                                      <p:to>
                                        <p:strVal val="visible"/>
                                      </p:to>
                                    </p:set>
                                    <p:animEffect transition="in" filter="box(in)">
                                      <p:cBhvr>
                                        <p:cTn id="60" dur="500"/>
                                        <p:tgtEl>
                                          <p:spTgt spid="6165"/>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6164"/>
                                        </p:tgtEl>
                                        <p:attrNameLst>
                                          <p:attrName>style.visibility</p:attrName>
                                        </p:attrNameLst>
                                      </p:cBhvr>
                                      <p:to>
                                        <p:strVal val="visible"/>
                                      </p:to>
                                    </p:set>
                                    <p:animEffect transition="in" filter="box(in)">
                                      <p:cBhvr>
                                        <p:cTn id="6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1" grpId="0" animBg="1"/>
      <p:bldP spid="6152" grpId="0"/>
      <p:bldP spid="6153" grpId="0"/>
      <p:bldP spid="6154" grpId="0"/>
      <p:bldP spid="6155" grpId="0" animBg="1"/>
      <p:bldP spid="6157" grpId="0" animBg="1"/>
      <p:bldP spid="6159" grpId="0"/>
      <p:bldP spid="6162" grpId="0"/>
      <p:bldP spid="6163" grpId="0"/>
      <p:bldP spid="6164" grpId="0"/>
      <p:bldP spid="6165" grpId="0"/>
      <p:bldP spid="6167" grpId="0" animBg="1"/>
      <p:bldP spid="616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lstStyle/>
          <a:p>
            <a:r>
              <a:rPr lang="en-US" sz="4000" b="1" dirty="0">
                <a:solidFill>
                  <a:schemeClr val="bg1"/>
                </a:solidFill>
              </a:rPr>
              <a:t>Various Forms of Inheritance</a:t>
            </a:r>
          </a:p>
        </p:txBody>
      </p:sp>
      <p:sp>
        <p:nvSpPr>
          <p:cNvPr id="3076" name="Rectangle 4"/>
          <p:cNvSpPr>
            <a:spLocks noChangeArrowheads="1"/>
          </p:cNvSpPr>
          <p:nvPr/>
        </p:nvSpPr>
        <p:spPr bwMode="auto">
          <a:xfrm>
            <a:off x="685800" y="15240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A</a:t>
            </a:r>
            <a:endParaRPr lang="en-US" dirty="0">
              <a:solidFill>
                <a:schemeClr val="bg1"/>
              </a:solidFill>
            </a:endParaRPr>
          </a:p>
        </p:txBody>
      </p:sp>
      <p:sp>
        <p:nvSpPr>
          <p:cNvPr id="3078" name="Line 6"/>
          <p:cNvSpPr>
            <a:spLocks noChangeShapeType="1"/>
          </p:cNvSpPr>
          <p:nvPr/>
        </p:nvSpPr>
        <p:spPr bwMode="auto">
          <a:xfrm flipV="1">
            <a:off x="1200150" y="1981200"/>
            <a:ext cx="0" cy="609600"/>
          </a:xfrm>
          <a:prstGeom prst="line">
            <a:avLst/>
          </a:prstGeom>
          <a:noFill/>
          <a:ln w="9525">
            <a:solidFill>
              <a:schemeClr val="bg1"/>
            </a:solidFill>
            <a:round/>
            <a:headEnd/>
            <a:tailEnd type="triangle" w="med" len="med"/>
          </a:ln>
          <a:effectLst/>
        </p:spPr>
        <p:txBody>
          <a:bodyPr/>
          <a:lstStyle/>
          <a:p>
            <a:endParaRPr lang="en-IN"/>
          </a:p>
        </p:txBody>
      </p:sp>
      <p:sp>
        <p:nvSpPr>
          <p:cNvPr id="3079" name="Rectangle 7"/>
          <p:cNvSpPr>
            <a:spLocks noChangeArrowheads="1"/>
          </p:cNvSpPr>
          <p:nvPr/>
        </p:nvSpPr>
        <p:spPr bwMode="auto">
          <a:xfrm>
            <a:off x="657225" y="2609850"/>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1" name="Text Box 9"/>
          <p:cNvSpPr txBox="1">
            <a:spLocks noChangeArrowheads="1"/>
          </p:cNvSpPr>
          <p:nvPr/>
        </p:nvSpPr>
        <p:spPr bwMode="auto">
          <a:xfrm>
            <a:off x="682625" y="2601913"/>
            <a:ext cx="1006475" cy="366712"/>
          </a:xfrm>
          <a:prstGeom prst="rect">
            <a:avLst/>
          </a:prstGeom>
          <a:noFill/>
          <a:ln w="9525">
            <a:noFill/>
            <a:miter lim="800000"/>
            <a:headEnd/>
            <a:tailEnd/>
          </a:ln>
          <a:effectLst/>
        </p:spPr>
        <p:txBody>
          <a:bodyPr>
            <a:spAutoFit/>
          </a:bodyPr>
          <a:lstStyle/>
          <a:p>
            <a:pPr algn="l"/>
            <a:endParaRPr lang="en-US"/>
          </a:p>
        </p:txBody>
      </p:sp>
      <p:sp>
        <p:nvSpPr>
          <p:cNvPr id="3082" name="Text Box 10"/>
          <p:cNvSpPr txBox="1">
            <a:spLocks noChangeArrowheads="1"/>
          </p:cNvSpPr>
          <p:nvPr/>
        </p:nvSpPr>
        <p:spPr bwMode="auto">
          <a:xfrm>
            <a:off x="1003300" y="2627313"/>
            <a:ext cx="309700" cy="369332"/>
          </a:xfrm>
          <a:prstGeom prst="rect">
            <a:avLst/>
          </a:prstGeom>
          <a:noFill/>
          <a:ln w="9525">
            <a:noFill/>
            <a:miter lim="800000"/>
            <a:headEnd/>
            <a:tailEnd/>
          </a:ln>
          <a:effectLst/>
        </p:spPr>
        <p:txBody>
          <a:bodyPr wrap="none">
            <a:spAutoFit/>
          </a:bodyPr>
          <a:lstStyle/>
          <a:p>
            <a:pPr algn="l"/>
            <a:r>
              <a:rPr lang="en-US" dirty="0">
                <a:solidFill>
                  <a:schemeClr val="bg1"/>
                </a:solidFill>
              </a:rPr>
              <a:t>B</a:t>
            </a:r>
          </a:p>
        </p:txBody>
      </p:sp>
      <p:sp>
        <p:nvSpPr>
          <p:cNvPr id="3083" name="Text Box 11"/>
          <p:cNvSpPr txBox="1">
            <a:spLocks noChangeArrowheads="1"/>
          </p:cNvSpPr>
          <p:nvPr/>
        </p:nvSpPr>
        <p:spPr bwMode="auto">
          <a:xfrm>
            <a:off x="762000" y="990600"/>
            <a:ext cx="2133600" cy="366713"/>
          </a:xfrm>
          <a:prstGeom prst="rect">
            <a:avLst/>
          </a:prstGeom>
          <a:noFill/>
          <a:ln w="9525">
            <a:noFill/>
            <a:miter lim="800000"/>
            <a:headEnd/>
            <a:tailEnd/>
          </a:ln>
          <a:effectLst/>
        </p:spPr>
        <p:txBody>
          <a:bodyPr>
            <a:spAutoFit/>
          </a:bodyPr>
          <a:lstStyle/>
          <a:p>
            <a:pPr algn="l">
              <a:spcBef>
                <a:spcPct val="50000"/>
              </a:spcBef>
            </a:pPr>
            <a:r>
              <a:rPr lang="en-US" b="1" dirty="0">
                <a:solidFill>
                  <a:srgbClr val="FFFF00"/>
                </a:solidFill>
              </a:rPr>
              <a:t>Single Inheritance</a:t>
            </a:r>
          </a:p>
        </p:txBody>
      </p:sp>
      <p:sp>
        <p:nvSpPr>
          <p:cNvPr id="3084" name="Rectangle 12"/>
          <p:cNvSpPr>
            <a:spLocks noChangeArrowheads="1"/>
          </p:cNvSpPr>
          <p:nvPr/>
        </p:nvSpPr>
        <p:spPr bwMode="auto">
          <a:xfrm>
            <a:off x="2133600" y="15240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A</a:t>
            </a:r>
            <a:endParaRPr lang="en-US" dirty="0">
              <a:solidFill>
                <a:schemeClr val="bg1"/>
              </a:solidFill>
            </a:endParaRPr>
          </a:p>
        </p:txBody>
      </p:sp>
      <p:sp>
        <p:nvSpPr>
          <p:cNvPr id="3087" name="Rectangle 15"/>
          <p:cNvSpPr>
            <a:spLocks noChangeArrowheads="1"/>
          </p:cNvSpPr>
          <p:nvPr/>
        </p:nvSpPr>
        <p:spPr bwMode="auto">
          <a:xfrm>
            <a:off x="2133600" y="25908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B</a:t>
            </a:r>
            <a:endParaRPr lang="en-US" dirty="0">
              <a:solidFill>
                <a:schemeClr val="bg1"/>
              </a:solidFill>
            </a:endParaRPr>
          </a:p>
        </p:txBody>
      </p:sp>
      <p:sp>
        <p:nvSpPr>
          <p:cNvPr id="3089" name="Text Box 17"/>
          <p:cNvSpPr txBox="1">
            <a:spLocks noChangeArrowheads="1"/>
          </p:cNvSpPr>
          <p:nvPr/>
        </p:nvSpPr>
        <p:spPr bwMode="auto">
          <a:xfrm>
            <a:off x="4648200" y="1066800"/>
            <a:ext cx="2743200" cy="366713"/>
          </a:xfrm>
          <a:prstGeom prst="rect">
            <a:avLst/>
          </a:prstGeom>
          <a:noFill/>
          <a:ln w="9525">
            <a:noFill/>
            <a:miter lim="800000"/>
            <a:headEnd/>
            <a:tailEnd/>
          </a:ln>
          <a:effectLst/>
        </p:spPr>
        <p:txBody>
          <a:bodyPr>
            <a:spAutoFit/>
          </a:bodyPr>
          <a:lstStyle/>
          <a:p>
            <a:pPr algn="l">
              <a:spcBef>
                <a:spcPct val="50000"/>
              </a:spcBef>
            </a:pPr>
            <a:r>
              <a:rPr lang="en-US" b="1" dirty="0">
                <a:solidFill>
                  <a:srgbClr val="FFFF00"/>
                </a:solidFill>
              </a:rPr>
              <a:t>Hierarchical Inheritance</a:t>
            </a:r>
          </a:p>
        </p:txBody>
      </p:sp>
      <p:sp>
        <p:nvSpPr>
          <p:cNvPr id="3090" name="Rectangle 18"/>
          <p:cNvSpPr>
            <a:spLocks noChangeArrowheads="1"/>
          </p:cNvSpPr>
          <p:nvPr/>
        </p:nvSpPr>
        <p:spPr bwMode="auto">
          <a:xfrm>
            <a:off x="4267200" y="16002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X</a:t>
            </a:r>
          </a:p>
        </p:txBody>
      </p:sp>
      <p:sp>
        <p:nvSpPr>
          <p:cNvPr id="3091" name="Line 19"/>
          <p:cNvSpPr>
            <a:spLocks noChangeShapeType="1"/>
          </p:cNvSpPr>
          <p:nvPr/>
        </p:nvSpPr>
        <p:spPr bwMode="auto">
          <a:xfrm flipV="1">
            <a:off x="4724400" y="2057400"/>
            <a:ext cx="0" cy="304800"/>
          </a:xfrm>
          <a:prstGeom prst="line">
            <a:avLst/>
          </a:prstGeom>
          <a:noFill/>
          <a:ln w="9525">
            <a:solidFill>
              <a:schemeClr val="bg1"/>
            </a:solidFill>
            <a:round/>
            <a:headEnd/>
            <a:tailEnd type="triangle" w="med" len="med"/>
          </a:ln>
          <a:effectLst/>
        </p:spPr>
        <p:txBody>
          <a:bodyPr/>
          <a:lstStyle/>
          <a:p>
            <a:endParaRPr lang="en-IN"/>
          </a:p>
        </p:txBody>
      </p:sp>
      <p:sp>
        <p:nvSpPr>
          <p:cNvPr id="3092" name="Line 20"/>
          <p:cNvSpPr>
            <a:spLocks noChangeShapeType="1"/>
          </p:cNvSpPr>
          <p:nvPr/>
        </p:nvSpPr>
        <p:spPr bwMode="auto">
          <a:xfrm>
            <a:off x="4000500" y="2374900"/>
            <a:ext cx="1447800" cy="0"/>
          </a:xfrm>
          <a:prstGeom prst="line">
            <a:avLst/>
          </a:prstGeom>
          <a:noFill/>
          <a:ln w="9525">
            <a:solidFill>
              <a:schemeClr val="bg1"/>
            </a:solidFill>
            <a:round/>
            <a:headEnd/>
            <a:tailEnd/>
          </a:ln>
          <a:effectLst/>
        </p:spPr>
        <p:txBody>
          <a:bodyPr/>
          <a:lstStyle/>
          <a:p>
            <a:endParaRPr lang="en-IN"/>
          </a:p>
        </p:txBody>
      </p:sp>
      <p:sp>
        <p:nvSpPr>
          <p:cNvPr id="3093" name="Rectangle 21"/>
          <p:cNvSpPr>
            <a:spLocks noChangeArrowheads="1"/>
          </p:cNvSpPr>
          <p:nvPr/>
        </p:nvSpPr>
        <p:spPr bwMode="auto">
          <a:xfrm>
            <a:off x="3784600" y="2667000"/>
            <a:ext cx="457200" cy="304800"/>
          </a:xfrm>
          <a:prstGeom prst="rect">
            <a:avLst/>
          </a:prstGeom>
          <a:solidFill>
            <a:schemeClr val="accent1"/>
          </a:solidFill>
          <a:ln w="9525">
            <a:solidFill>
              <a:schemeClr val="bg1"/>
            </a:solidFill>
            <a:miter lim="800000"/>
            <a:headEnd/>
            <a:tailEnd/>
          </a:ln>
          <a:effectLst/>
        </p:spPr>
        <p:txBody>
          <a:bodyPr wrap="none" anchor="ctr"/>
          <a:lstStyle/>
          <a:p>
            <a:r>
              <a:rPr lang="en-US" dirty="0">
                <a:solidFill>
                  <a:schemeClr val="bg1"/>
                </a:solidFill>
              </a:rPr>
              <a:t>A</a:t>
            </a:r>
          </a:p>
        </p:txBody>
      </p:sp>
      <p:sp>
        <p:nvSpPr>
          <p:cNvPr id="3095" name="Line 23"/>
          <p:cNvSpPr>
            <a:spLocks noChangeShapeType="1"/>
          </p:cNvSpPr>
          <p:nvPr/>
        </p:nvSpPr>
        <p:spPr bwMode="auto">
          <a:xfrm>
            <a:off x="4013200" y="2362200"/>
            <a:ext cx="0" cy="304800"/>
          </a:xfrm>
          <a:prstGeom prst="line">
            <a:avLst/>
          </a:prstGeom>
          <a:noFill/>
          <a:ln w="9525">
            <a:solidFill>
              <a:schemeClr val="bg1"/>
            </a:solidFill>
            <a:round/>
            <a:headEnd/>
            <a:tailEnd/>
          </a:ln>
          <a:effectLst/>
        </p:spPr>
        <p:txBody>
          <a:bodyPr/>
          <a:lstStyle/>
          <a:p>
            <a:endParaRPr lang="en-IN"/>
          </a:p>
        </p:txBody>
      </p:sp>
      <p:sp>
        <p:nvSpPr>
          <p:cNvPr id="3096" name="Rectangle 24"/>
          <p:cNvSpPr>
            <a:spLocks noChangeArrowheads="1"/>
          </p:cNvSpPr>
          <p:nvPr/>
        </p:nvSpPr>
        <p:spPr bwMode="auto">
          <a:xfrm>
            <a:off x="45085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B</a:t>
            </a:r>
          </a:p>
        </p:txBody>
      </p:sp>
      <p:sp>
        <p:nvSpPr>
          <p:cNvPr id="3097" name="Rectangle 25"/>
          <p:cNvSpPr>
            <a:spLocks noChangeArrowheads="1"/>
          </p:cNvSpPr>
          <p:nvPr/>
        </p:nvSpPr>
        <p:spPr bwMode="auto">
          <a:xfrm>
            <a:off x="51816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C</a:t>
            </a:r>
          </a:p>
        </p:txBody>
      </p:sp>
      <p:sp>
        <p:nvSpPr>
          <p:cNvPr id="3098" name="Line 26"/>
          <p:cNvSpPr>
            <a:spLocks noChangeShapeType="1"/>
          </p:cNvSpPr>
          <p:nvPr/>
        </p:nvSpPr>
        <p:spPr bwMode="auto">
          <a:xfrm>
            <a:off x="4724400" y="2362200"/>
            <a:ext cx="0" cy="304800"/>
          </a:xfrm>
          <a:prstGeom prst="line">
            <a:avLst/>
          </a:prstGeom>
          <a:noFill/>
          <a:ln w="9525">
            <a:solidFill>
              <a:schemeClr val="bg1"/>
            </a:solidFill>
            <a:round/>
            <a:headEnd/>
            <a:tailEnd/>
          </a:ln>
          <a:effectLst/>
        </p:spPr>
        <p:txBody>
          <a:bodyPr/>
          <a:lstStyle/>
          <a:p>
            <a:endParaRPr lang="en-IN"/>
          </a:p>
        </p:txBody>
      </p:sp>
      <p:sp>
        <p:nvSpPr>
          <p:cNvPr id="3099" name="Line 27"/>
          <p:cNvSpPr>
            <a:spLocks noChangeShapeType="1"/>
          </p:cNvSpPr>
          <p:nvPr/>
        </p:nvSpPr>
        <p:spPr bwMode="auto">
          <a:xfrm>
            <a:off x="5473700" y="2362200"/>
            <a:ext cx="0" cy="304800"/>
          </a:xfrm>
          <a:prstGeom prst="line">
            <a:avLst/>
          </a:prstGeom>
          <a:noFill/>
          <a:ln w="9525">
            <a:solidFill>
              <a:schemeClr val="bg1"/>
            </a:solidFill>
            <a:round/>
            <a:headEnd/>
            <a:tailEnd/>
          </a:ln>
          <a:effectLst/>
        </p:spPr>
        <p:txBody>
          <a:bodyPr/>
          <a:lstStyle/>
          <a:p>
            <a:endParaRPr lang="en-IN"/>
          </a:p>
        </p:txBody>
      </p:sp>
      <p:sp>
        <p:nvSpPr>
          <p:cNvPr id="3100" name="Rectangle 28"/>
          <p:cNvSpPr>
            <a:spLocks noChangeArrowheads="1"/>
          </p:cNvSpPr>
          <p:nvPr/>
        </p:nvSpPr>
        <p:spPr bwMode="auto">
          <a:xfrm>
            <a:off x="6273800" y="16002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X</a:t>
            </a:r>
          </a:p>
        </p:txBody>
      </p:sp>
      <p:sp>
        <p:nvSpPr>
          <p:cNvPr id="3101" name="Line 29"/>
          <p:cNvSpPr>
            <a:spLocks noChangeShapeType="1"/>
          </p:cNvSpPr>
          <p:nvPr/>
        </p:nvSpPr>
        <p:spPr bwMode="auto">
          <a:xfrm flipV="1">
            <a:off x="6731000" y="2057400"/>
            <a:ext cx="0" cy="3048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3102" name="Line 30"/>
          <p:cNvSpPr>
            <a:spLocks noChangeShapeType="1"/>
          </p:cNvSpPr>
          <p:nvPr/>
        </p:nvSpPr>
        <p:spPr bwMode="auto">
          <a:xfrm>
            <a:off x="6007100" y="2374900"/>
            <a:ext cx="1447800" cy="0"/>
          </a:xfrm>
          <a:prstGeom prst="line">
            <a:avLst/>
          </a:prstGeom>
          <a:noFill/>
          <a:ln w="9525">
            <a:solidFill>
              <a:schemeClr val="bg1"/>
            </a:solidFill>
            <a:round/>
            <a:headEnd/>
            <a:tailEnd/>
          </a:ln>
          <a:effectLst/>
        </p:spPr>
        <p:txBody>
          <a:bodyPr/>
          <a:lstStyle/>
          <a:p>
            <a:endParaRPr lang="en-IN"/>
          </a:p>
        </p:txBody>
      </p:sp>
      <p:sp>
        <p:nvSpPr>
          <p:cNvPr id="3103" name="Rectangle 31"/>
          <p:cNvSpPr>
            <a:spLocks noChangeArrowheads="1"/>
          </p:cNvSpPr>
          <p:nvPr/>
        </p:nvSpPr>
        <p:spPr bwMode="auto">
          <a:xfrm>
            <a:off x="57912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A</a:t>
            </a:r>
          </a:p>
        </p:txBody>
      </p:sp>
      <p:sp>
        <p:nvSpPr>
          <p:cNvPr id="3104" name="Line 32"/>
          <p:cNvSpPr>
            <a:spLocks noChangeShapeType="1"/>
          </p:cNvSpPr>
          <p:nvPr/>
        </p:nvSpPr>
        <p:spPr bwMode="auto">
          <a:xfrm>
            <a:off x="6019800" y="2362200"/>
            <a:ext cx="0" cy="304800"/>
          </a:xfrm>
          <a:prstGeom prst="line">
            <a:avLst/>
          </a:prstGeom>
          <a:noFill/>
          <a:ln w="9525">
            <a:solidFill>
              <a:schemeClr val="bg1"/>
            </a:solidFill>
            <a:round/>
            <a:headEnd/>
            <a:tailEnd/>
          </a:ln>
          <a:effectLst/>
        </p:spPr>
        <p:txBody>
          <a:bodyPr/>
          <a:lstStyle/>
          <a:p>
            <a:endParaRPr lang="en-IN"/>
          </a:p>
        </p:txBody>
      </p:sp>
      <p:sp>
        <p:nvSpPr>
          <p:cNvPr id="3105" name="Rectangle 33"/>
          <p:cNvSpPr>
            <a:spLocks noChangeArrowheads="1"/>
          </p:cNvSpPr>
          <p:nvPr/>
        </p:nvSpPr>
        <p:spPr bwMode="auto">
          <a:xfrm>
            <a:off x="65151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B</a:t>
            </a:r>
          </a:p>
        </p:txBody>
      </p:sp>
      <p:sp>
        <p:nvSpPr>
          <p:cNvPr id="3106" name="Rectangle 34"/>
          <p:cNvSpPr>
            <a:spLocks noChangeArrowheads="1"/>
          </p:cNvSpPr>
          <p:nvPr/>
        </p:nvSpPr>
        <p:spPr bwMode="auto">
          <a:xfrm>
            <a:off x="7188200" y="2667000"/>
            <a:ext cx="457200" cy="3048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C</a:t>
            </a:r>
          </a:p>
        </p:txBody>
      </p:sp>
      <p:sp>
        <p:nvSpPr>
          <p:cNvPr id="3107" name="Line 35"/>
          <p:cNvSpPr>
            <a:spLocks noChangeShapeType="1"/>
          </p:cNvSpPr>
          <p:nvPr/>
        </p:nvSpPr>
        <p:spPr bwMode="auto">
          <a:xfrm>
            <a:off x="6731000" y="2362200"/>
            <a:ext cx="0" cy="304800"/>
          </a:xfrm>
          <a:prstGeom prst="line">
            <a:avLst/>
          </a:prstGeom>
          <a:noFill/>
          <a:ln w="9525">
            <a:solidFill>
              <a:schemeClr val="bg1"/>
            </a:solidFill>
            <a:round/>
            <a:headEnd/>
            <a:tailEnd/>
          </a:ln>
          <a:effectLst/>
        </p:spPr>
        <p:txBody>
          <a:bodyPr/>
          <a:lstStyle/>
          <a:p>
            <a:endParaRPr lang="en-IN"/>
          </a:p>
        </p:txBody>
      </p:sp>
      <p:sp>
        <p:nvSpPr>
          <p:cNvPr id="3108" name="Line 36"/>
          <p:cNvSpPr>
            <a:spLocks noChangeShapeType="1"/>
          </p:cNvSpPr>
          <p:nvPr/>
        </p:nvSpPr>
        <p:spPr bwMode="auto">
          <a:xfrm>
            <a:off x="7480300" y="2362200"/>
            <a:ext cx="0" cy="304800"/>
          </a:xfrm>
          <a:prstGeom prst="line">
            <a:avLst/>
          </a:prstGeom>
          <a:noFill/>
          <a:ln w="9525">
            <a:solidFill>
              <a:schemeClr val="bg1"/>
            </a:solidFill>
            <a:round/>
            <a:headEnd/>
            <a:tailEnd/>
          </a:ln>
          <a:effectLst/>
        </p:spPr>
        <p:txBody>
          <a:bodyPr/>
          <a:lstStyle/>
          <a:p>
            <a:endParaRPr lang="en-IN"/>
          </a:p>
        </p:txBody>
      </p:sp>
      <p:sp>
        <p:nvSpPr>
          <p:cNvPr id="3109" name="Text Box 37"/>
          <p:cNvSpPr txBox="1">
            <a:spLocks noChangeArrowheads="1"/>
          </p:cNvSpPr>
          <p:nvPr/>
        </p:nvSpPr>
        <p:spPr bwMode="auto">
          <a:xfrm>
            <a:off x="533400" y="3581400"/>
            <a:ext cx="2743200" cy="366713"/>
          </a:xfrm>
          <a:prstGeom prst="rect">
            <a:avLst/>
          </a:prstGeom>
          <a:noFill/>
          <a:ln w="9525">
            <a:noFill/>
            <a:miter lim="800000"/>
            <a:headEnd/>
            <a:tailEnd/>
          </a:ln>
          <a:effectLst/>
        </p:spPr>
        <p:txBody>
          <a:bodyPr>
            <a:spAutoFit/>
          </a:bodyPr>
          <a:lstStyle/>
          <a:p>
            <a:pPr algn="l">
              <a:spcBef>
                <a:spcPct val="50000"/>
              </a:spcBef>
            </a:pPr>
            <a:r>
              <a:rPr lang="en-US" b="1" dirty="0" err="1">
                <a:solidFill>
                  <a:srgbClr val="FFFF00"/>
                </a:solidFill>
              </a:rPr>
              <a:t>MultiLevel</a:t>
            </a:r>
            <a:r>
              <a:rPr lang="en-US" b="1" dirty="0">
                <a:solidFill>
                  <a:srgbClr val="FFFF00"/>
                </a:solidFill>
              </a:rPr>
              <a:t> Inheritance</a:t>
            </a:r>
          </a:p>
        </p:txBody>
      </p:sp>
      <p:sp>
        <p:nvSpPr>
          <p:cNvPr id="3110" name="Rectangle 38"/>
          <p:cNvSpPr>
            <a:spLocks noChangeArrowheads="1"/>
          </p:cNvSpPr>
          <p:nvPr/>
        </p:nvSpPr>
        <p:spPr bwMode="auto">
          <a:xfrm>
            <a:off x="561975" y="424815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A</a:t>
            </a:r>
            <a:endParaRPr lang="en-US" dirty="0">
              <a:solidFill>
                <a:schemeClr val="bg1"/>
              </a:solidFill>
            </a:endParaRPr>
          </a:p>
        </p:txBody>
      </p:sp>
      <p:sp>
        <p:nvSpPr>
          <p:cNvPr id="3112" name="Rectangle 40"/>
          <p:cNvSpPr>
            <a:spLocks noChangeArrowheads="1"/>
          </p:cNvSpPr>
          <p:nvPr/>
        </p:nvSpPr>
        <p:spPr bwMode="auto">
          <a:xfrm>
            <a:off x="546100" y="5029200"/>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13" name="Text Box 41"/>
          <p:cNvSpPr txBox="1">
            <a:spLocks noChangeArrowheads="1"/>
          </p:cNvSpPr>
          <p:nvPr/>
        </p:nvSpPr>
        <p:spPr bwMode="auto">
          <a:xfrm>
            <a:off x="584200" y="4843463"/>
            <a:ext cx="1006475" cy="366712"/>
          </a:xfrm>
          <a:prstGeom prst="rect">
            <a:avLst/>
          </a:prstGeom>
          <a:noFill/>
          <a:ln w="9525">
            <a:noFill/>
            <a:miter lim="800000"/>
            <a:headEnd/>
            <a:tailEnd/>
          </a:ln>
          <a:effectLst/>
        </p:spPr>
        <p:txBody>
          <a:bodyPr>
            <a:spAutoFit/>
          </a:bodyPr>
          <a:lstStyle/>
          <a:p>
            <a:pPr algn="l"/>
            <a:endParaRPr lang="en-US"/>
          </a:p>
        </p:txBody>
      </p:sp>
      <p:sp>
        <p:nvSpPr>
          <p:cNvPr id="3114" name="Text Box 42"/>
          <p:cNvSpPr txBox="1">
            <a:spLocks noChangeArrowheads="1"/>
          </p:cNvSpPr>
          <p:nvPr/>
        </p:nvSpPr>
        <p:spPr bwMode="auto">
          <a:xfrm>
            <a:off x="892175" y="5046663"/>
            <a:ext cx="309700" cy="369332"/>
          </a:xfrm>
          <a:prstGeom prst="rect">
            <a:avLst/>
          </a:prstGeom>
          <a:noFill/>
          <a:ln w="9525">
            <a:noFill/>
            <a:miter lim="800000"/>
            <a:headEnd/>
            <a:tailEnd/>
          </a:ln>
          <a:effectLst/>
        </p:spPr>
        <p:txBody>
          <a:bodyPr wrap="none">
            <a:spAutoFit/>
          </a:bodyPr>
          <a:lstStyle/>
          <a:p>
            <a:pPr algn="l"/>
            <a:r>
              <a:rPr lang="en-US" dirty="0">
                <a:solidFill>
                  <a:schemeClr val="bg1"/>
                </a:solidFill>
              </a:rPr>
              <a:t>B</a:t>
            </a:r>
          </a:p>
        </p:txBody>
      </p:sp>
      <p:sp>
        <p:nvSpPr>
          <p:cNvPr id="3115" name="Rectangle 43"/>
          <p:cNvSpPr>
            <a:spLocks noChangeArrowheads="1"/>
          </p:cNvSpPr>
          <p:nvPr/>
        </p:nvSpPr>
        <p:spPr bwMode="auto">
          <a:xfrm>
            <a:off x="546100" y="58039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C</a:t>
            </a:r>
            <a:endParaRPr lang="en-US" dirty="0">
              <a:solidFill>
                <a:schemeClr val="bg1"/>
              </a:solidFill>
            </a:endParaRPr>
          </a:p>
        </p:txBody>
      </p:sp>
      <p:sp>
        <p:nvSpPr>
          <p:cNvPr id="3116" name="Line 44"/>
          <p:cNvSpPr>
            <a:spLocks noChangeShapeType="1"/>
          </p:cNvSpPr>
          <p:nvPr/>
        </p:nvSpPr>
        <p:spPr bwMode="auto">
          <a:xfrm flipV="1">
            <a:off x="1066800" y="4724400"/>
            <a:ext cx="0" cy="304800"/>
          </a:xfrm>
          <a:prstGeom prst="line">
            <a:avLst/>
          </a:prstGeom>
          <a:noFill/>
          <a:ln w="9525">
            <a:solidFill>
              <a:schemeClr val="bg1"/>
            </a:solidFill>
            <a:round/>
            <a:headEnd/>
            <a:tailEnd type="triangle" w="med" len="med"/>
          </a:ln>
          <a:effectLst/>
        </p:spPr>
        <p:txBody>
          <a:bodyPr/>
          <a:lstStyle/>
          <a:p>
            <a:endParaRPr lang="en-IN"/>
          </a:p>
        </p:txBody>
      </p:sp>
      <p:sp>
        <p:nvSpPr>
          <p:cNvPr id="3117" name="Line 45"/>
          <p:cNvSpPr>
            <a:spLocks noChangeShapeType="1"/>
          </p:cNvSpPr>
          <p:nvPr/>
        </p:nvSpPr>
        <p:spPr bwMode="auto">
          <a:xfrm flipV="1">
            <a:off x="1054100" y="5486400"/>
            <a:ext cx="0" cy="304800"/>
          </a:xfrm>
          <a:prstGeom prst="line">
            <a:avLst/>
          </a:prstGeom>
          <a:noFill/>
          <a:ln w="9525">
            <a:solidFill>
              <a:schemeClr val="bg1"/>
            </a:solidFill>
            <a:round/>
            <a:headEnd/>
            <a:tailEnd type="triangle" w="med" len="med"/>
          </a:ln>
          <a:effectLst/>
        </p:spPr>
        <p:txBody>
          <a:bodyPr/>
          <a:lstStyle/>
          <a:p>
            <a:endParaRPr lang="en-IN"/>
          </a:p>
        </p:txBody>
      </p:sp>
      <p:sp>
        <p:nvSpPr>
          <p:cNvPr id="3118" name="Rectangle 46"/>
          <p:cNvSpPr>
            <a:spLocks noChangeArrowheads="1"/>
          </p:cNvSpPr>
          <p:nvPr/>
        </p:nvSpPr>
        <p:spPr bwMode="auto">
          <a:xfrm>
            <a:off x="1981200" y="426720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A</a:t>
            </a:r>
            <a:endParaRPr lang="en-US" dirty="0">
              <a:solidFill>
                <a:schemeClr val="bg1"/>
              </a:solidFill>
            </a:endParaRPr>
          </a:p>
        </p:txBody>
      </p:sp>
      <p:sp>
        <p:nvSpPr>
          <p:cNvPr id="3119" name="Rectangle 47"/>
          <p:cNvSpPr>
            <a:spLocks noChangeArrowheads="1"/>
          </p:cNvSpPr>
          <p:nvPr/>
        </p:nvSpPr>
        <p:spPr bwMode="auto">
          <a:xfrm>
            <a:off x="1965325" y="5048250"/>
            <a:ext cx="10668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20" name="Text Box 48"/>
          <p:cNvSpPr txBox="1">
            <a:spLocks noChangeArrowheads="1"/>
          </p:cNvSpPr>
          <p:nvPr/>
        </p:nvSpPr>
        <p:spPr bwMode="auto">
          <a:xfrm>
            <a:off x="2003425" y="4862513"/>
            <a:ext cx="1006475" cy="366712"/>
          </a:xfrm>
          <a:prstGeom prst="rect">
            <a:avLst/>
          </a:prstGeom>
          <a:noFill/>
          <a:ln w="9525">
            <a:noFill/>
            <a:miter lim="800000"/>
            <a:headEnd/>
            <a:tailEnd/>
          </a:ln>
          <a:effectLst/>
        </p:spPr>
        <p:txBody>
          <a:bodyPr>
            <a:spAutoFit/>
          </a:bodyPr>
          <a:lstStyle/>
          <a:p>
            <a:pPr algn="l"/>
            <a:endParaRPr lang="en-US"/>
          </a:p>
        </p:txBody>
      </p:sp>
      <p:sp>
        <p:nvSpPr>
          <p:cNvPr id="3121" name="Text Box 49"/>
          <p:cNvSpPr txBox="1">
            <a:spLocks noChangeArrowheads="1"/>
          </p:cNvSpPr>
          <p:nvPr/>
        </p:nvSpPr>
        <p:spPr bwMode="auto">
          <a:xfrm>
            <a:off x="2311400" y="5065713"/>
            <a:ext cx="309700" cy="369332"/>
          </a:xfrm>
          <a:prstGeom prst="rect">
            <a:avLst/>
          </a:prstGeom>
          <a:noFill/>
          <a:ln w="9525">
            <a:noFill/>
            <a:miter lim="800000"/>
            <a:headEnd/>
            <a:tailEnd/>
          </a:ln>
          <a:effectLst/>
        </p:spPr>
        <p:txBody>
          <a:bodyPr wrap="none">
            <a:spAutoFit/>
          </a:bodyPr>
          <a:lstStyle/>
          <a:p>
            <a:pPr algn="l"/>
            <a:r>
              <a:rPr lang="en-US" dirty="0">
                <a:solidFill>
                  <a:schemeClr val="bg1"/>
                </a:solidFill>
              </a:rPr>
              <a:t>B</a:t>
            </a:r>
          </a:p>
        </p:txBody>
      </p:sp>
      <p:sp>
        <p:nvSpPr>
          <p:cNvPr id="3122" name="Rectangle 50"/>
          <p:cNvSpPr>
            <a:spLocks noChangeArrowheads="1"/>
          </p:cNvSpPr>
          <p:nvPr/>
        </p:nvSpPr>
        <p:spPr bwMode="auto">
          <a:xfrm>
            <a:off x="1965325" y="5822950"/>
            <a:ext cx="1066800" cy="457200"/>
          </a:xfrm>
          <a:prstGeom prst="rect">
            <a:avLst/>
          </a:prstGeom>
          <a:solidFill>
            <a:schemeClr val="accent1"/>
          </a:solidFill>
          <a:ln w="9525">
            <a:solidFill>
              <a:schemeClr val="tx1"/>
            </a:solidFill>
            <a:miter lim="800000"/>
            <a:headEnd/>
            <a:tailEnd/>
          </a:ln>
          <a:effectLst/>
        </p:spPr>
        <p:txBody>
          <a:bodyPr wrap="none" anchor="ctr"/>
          <a:lstStyle/>
          <a:p>
            <a:r>
              <a:rPr lang="en-US" dirty="0" smtClean="0">
                <a:solidFill>
                  <a:schemeClr val="bg1"/>
                </a:solidFill>
              </a:rPr>
              <a:t>       C</a:t>
            </a:r>
            <a:endParaRPr lang="en-US" dirty="0">
              <a:solidFill>
                <a:schemeClr val="bg1"/>
              </a:solidFill>
            </a:endParaRPr>
          </a:p>
        </p:txBody>
      </p:sp>
      <p:sp>
        <p:nvSpPr>
          <p:cNvPr id="3123" name="Line 51"/>
          <p:cNvSpPr>
            <a:spLocks noChangeShapeType="1"/>
          </p:cNvSpPr>
          <p:nvPr/>
        </p:nvSpPr>
        <p:spPr bwMode="auto">
          <a:xfrm flipV="1">
            <a:off x="2486025" y="4743450"/>
            <a:ext cx="0" cy="304800"/>
          </a:xfrm>
          <a:prstGeom prst="line">
            <a:avLst/>
          </a:prstGeom>
          <a:noFill/>
          <a:ln w="9525">
            <a:solidFill>
              <a:schemeClr val="bg1"/>
            </a:solidFill>
            <a:prstDash val="lgDashDot"/>
            <a:round/>
            <a:headEnd/>
            <a:tailEnd type="triangle" w="med" len="med"/>
          </a:ln>
          <a:effectLst/>
        </p:spPr>
        <p:txBody>
          <a:bodyPr/>
          <a:lstStyle/>
          <a:p>
            <a:endParaRPr lang="en-IN"/>
          </a:p>
        </p:txBody>
      </p:sp>
      <p:sp>
        <p:nvSpPr>
          <p:cNvPr id="3124" name="Line 52"/>
          <p:cNvSpPr>
            <a:spLocks noChangeShapeType="1"/>
          </p:cNvSpPr>
          <p:nvPr/>
        </p:nvSpPr>
        <p:spPr bwMode="auto">
          <a:xfrm flipV="1">
            <a:off x="2473325" y="5505450"/>
            <a:ext cx="0" cy="304800"/>
          </a:xfrm>
          <a:prstGeom prst="line">
            <a:avLst/>
          </a:prstGeom>
          <a:noFill/>
          <a:ln w="9525">
            <a:solidFill>
              <a:schemeClr val="bg1"/>
            </a:solidFill>
            <a:prstDash val="lgDashDot"/>
            <a:round/>
            <a:headEnd/>
            <a:tailEnd type="triangle" w="med" len="med"/>
          </a:ln>
          <a:effectLst/>
        </p:spPr>
        <p:txBody>
          <a:bodyPr/>
          <a:lstStyle/>
          <a:p>
            <a:endParaRPr lang="en-IN"/>
          </a:p>
        </p:txBody>
      </p:sp>
      <p:sp>
        <p:nvSpPr>
          <p:cNvPr id="3125" name="Rectangle 53"/>
          <p:cNvSpPr>
            <a:spLocks noChangeArrowheads="1"/>
          </p:cNvSpPr>
          <p:nvPr/>
        </p:nvSpPr>
        <p:spPr bwMode="auto">
          <a:xfrm>
            <a:off x="3886200" y="4267200"/>
            <a:ext cx="6096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A</a:t>
            </a:r>
          </a:p>
        </p:txBody>
      </p:sp>
      <p:sp>
        <p:nvSpPr>
          <p:cNvPr id="3126" name="Rectangle 54"/>
          <p:cNvSpPr>
            <a:spLocks noChangeArrowheads="1"/>
          </p:cNvSpPr>
          <p:nvPr/>
        </p:nvSpPr>
        <p:spPr bwMode="auto">
          <a:xfrm>
            <a:off x="4673600" y="4267200"/>
            <a:ext cx="5334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B</a:t>
            </a:r>
          </a:p>
        </p:txBody>
      </p:sp>
      <p:sp>
        <p:nvSpPr>
          <p:cNvPr id="3127" name="Line 55"/>
          <p:cNvSpPr>
            <a:spLocks noChangeShapeType="1"/>
          </p:cNvSpPr>
          <p:nvPr/>
        </p:nvSpPr>
        <p:spPr bwMode="auto">
          <a:xfrm flipV="1">
            <a:off x="4191000" y="4724400"/>
            <a:ext cx="0" cy="533400"/>
          </a:xfrm>
          <a:prstGeom prst="line">
            <a:avLst/>
          </a:prstGeom>
          <a:noFill/>
          <a:ln w="9525">
            <a:solidFill>
              <a:schemeClr val="bg1"/>
            </a:solidFill>
            <a:round/>
            <a:headEnd/>
            <a:tailEnd type="triangle" w="med" len="med"/>
          </a:ln>
          <a:effectLst/>
        </p:spPr>
        <p:txBody>
          <a:bodyPr/>
          <a:lstStyle/>
          <a:p>
            <a:endParaRPr lang="en-IN"/>
          </a:p>
        </p:txBody>
      </p:sp>
      <p:sp>
        <p:nvSpPr>
          <p:cNvPr id="3128" name="Line 56"/>
          <p:cNvSpPr>
            <a:spLocks noChangeShapeType="1"/>
          </p:cNvSpPr>
          <p:nvPr/>
        </p:nvSpPr>
        <p:spPr bwMode="auto">
          <a:xfrm flipV="1">
            <a:off x="4965700" y="4724400"/>
            <a:ext cx="0" cy="533400"/>
          </a:xfrm>
          <a:prstGeom prst="line">
            <a:avLst/>
          </a:prstGeom>
          <a:noFill/>
          <a:ln w="9525">
            <a:solidFill>
              <a:schemeClr val="bg1"/>
            </a:solidFill>
            <a:round/>
            <a:headEnd/>
            <a:tailEnd type="triangle" w="med" len="med"/>
          </a:ln>
          <a:effectLst/>
        </p:spPr>
        <p:txBody>
          <a:bodyPr/>
          <a:lstStyle/>
          <a:p>
            <a:endParaRPr lang="en-IN"/>
          </a:p>
        </p:txBody>
      </p:sp>
      <p:sp>
        <p:nvSpPr>
          <p:cNvPr id="3129" name="Line 57"/>
          <p:cNvSpPr>
            <a:spLocks noChangeShapeType="1"/>
          </p:cNvSpPr>
          <p:nvPr/>
        </p:nvSpPr>
        <p:spPr bwMode="auto">
          <a:xfrm flipV="1">
            <a:off x="4191000" y="5257800"/>
            <a:ext cx="787400" cy="12700"/>
          </a:xfrm>
          <a:prstGeom prst="line">
            <a:avLst/>
          </a:prstGeom>
          <a:noFill/>
          <a:ln w="9525">
            <a:solidFill>
              <a:schemeClr val="bg1"/>
            </a:solidFill>
            <a:round/>
            <a:headEnd/>
            <a:tailEnd/>
          </a:ln>
          <a:effectLst/>
        </p:spPr>
        <p:txBody>
          <a:bodyPr/>
          <a:lstStyle/>
          <a:p>
            <a:endParaRPr lang="en-IN"/>
          </a:p>
        </p:txBody>
      </p:sp>
      <p:sp>
        <p:nvSpPr>
          <p:cNvPr id="3130" name="Rectangle 58"/>
          <p:cNvSpPr>
            <a:spLocks noChangeArrowheads="1"/>
          </p:cNvSpPr>
          <p:nvPr/>
        </p:nvSpPr>
        <p:spPr bwMode="auto">
          <a:xfrm>
            <a:off x="4343400" y="5638800"/>
            <a:ext cx="5334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C</a:t>
            </a:r>
          </a:p>
        </p:txBody>
      </p:sp>
      <p:sp>
        <p:nvSpPr>
          <p:cNvPr id="3131" name="Line 59"/>
          <p:cNvSpPr>
            <a:spLocks noChangeShapeType="1"/>
          </p:cNvSpPr>
          <p:nvPr/>
        </p:nvSpPr>
        <p:spPr bwMode="auto">
          <a:xfrm>
            <a:off x="4597400" y="5257800"/>
            <a:ext cx="0" cy="381000"/>
          </a:xfrm>
          <a:prstGeom prst="line">
            <a:avLst/>
          </a:prstGeom>
          <a:noFill/>
          <a:ln w="9525">
            <a:solidFill>
              <a:schemeClr val="bg1"/>
            </a:solidFill>
            <a:round/>
            <a:headEnd/>
            <a:tailEnd/>
          </a:ln>
          <a:effectLst/>
        </p:spPr>
        <p:txBody>
          <a:bodyPr/>
          <a:lstStyle/>
          <a:p>
            <a:endParaRPr lang="en-IN"/>
          </a:p>
        </p:txBody>
      </p:sp>
      <p:sp>
        <p:nvSpPr>
          <p:cNvPr id="3132" name="Text Box 60"/>
          <p:cNvSpPr txBox="1">
            <a:spLocks noChangeArrowheads="1"/>
          </p:cNvSpPr>
          <p:nvPr/>
        </p:nvSpPr>
        <p:spPr bwMode="auto">
          <a:xfrm>
            <a:off x="4203700" y="3581400"/>
            <a:ext cx="2209800" cy="366713"/>
          </a:xfrm>
          <a:prstGeom prst="rect">
            <a:avLst/>
          </a:prstGeom>
          <a:noFill/>
          <a:ln w="9525">
            <a:noFill/>
            <a:miter lim="800000"/>
            <a:headEnd/>
            <a:tailEnd/>
          </a:ln>
          <a:effectLst/>
        </p:spPr>
        <p:txBody>
          <a:bodyPr>
            <a:spAutoFit/>
          </a:bodyPr>
          <a:lstStyle/>
          <a:p>
            <a:pPr algn="l">
              <a:spcBef>
                <a:spcPct val="50000"/>
              </a:spcBef>
            </a:pPr>
            <a:r>
              <a:rPr lang="en-US" b="1" dirty="0">
                <a:solidFill>
                  <a:srgbClr val="FFFF00"/>
                </a:solidFill>
              </a:rPr>
              <a:t>Multiple Inheritance</a:t>
            </a:r>
          </a:p>
        </p:txBody>
      </p:sp>
      <p:sp>
        <p:nvSpPr>
          <p:cNvPr id="3134" name="Text Box 62"/>
          <p:cNvSpPr txBox="1">
            <a:spLocks noChangeArrowheads="1"/>
          </p:cNvSpPr>
          <p:nvPr/>
        </p:nvSpPr>
        <p:spPr bwMode="auto">
          <a:xfrm>
            <a:off x="3810000" y="3276600"/>
            <a:ext cx="3505200" cy="366713"/>
          </a:xfrm>
          <a:prstGeom prst="rect">
            <a:avLst/>
          </a:prstGeom>
          <a:noFill/>
          <a:ln w="9525">
            <a:noFill/>
            <a:miter lim="800000"/>
            <a:headEnd/>
            <a:tailEnd/>
          </a:ln>
          <a:effectLst/>
        </p:spPr>
        <p:txBody>
          <a:bodyPr>
            <a:spAutoFit/>
          </a:bodyPr>
          <a:lstStyle/>
          <a:p>
            <a:pPr algn="l">
              <a:spcBef>
                <a:spcPct val="50000"/>
              </a:spcBef>
            </a:pPr>
            <a:endParaRPr lang="en-US"/>
          </a:p>
        </p:txBody>
      </p:sp>
      <p:sp>
        <p:nvSpPr>
          <p:cNvPr id="3135" name="Text Box 63"/>
          <p:cNvSpPr txBox="1">
            <a:spLocks noChangeArrowheads="1"/>
          </p:cNvSpPr>
          <p:nvPr/>
        </p:nvSpPr>
        <p:spPr bwMode="auto">
          <a:xfrm>
            <a:off x="3794125" y="3313113"/>
            <a:ext cx="2626488" cy="369332"/>
          </a:xfrm>
          <a:prstGeom prst="rect">
            <a:avLst/>
          </a:prstGeom>
          <a:noFill/>
          <a:ln w="9525">
            <a:noFill/>
            <a:miter lim="800000"/>
            <a:headEnd/>
            <a:tailEnd/>
          </a:ln>
          <a:effectLst/>
        </p:spPr>
        <p:txBody>
          <a:bodyPr wrap="none">
            <a:spAutoFit/>
          </a:bodyPr>
          <a:lstStyle/>
          <a:p>
            <a:pPr algn="l"/>
            <a:r>
              <a:rPr lang="en-US" b="1" dirty="0">
                <a:solidFill>
                  <a:schemeClr val="accent6">
                    <a:lumMod val="60000"/>
                    <a:lumOff val="40000"/>
                  </a:schemeClr>
                </a:solidFill>
              </a:rPr>
              <a:t>NOT SUPPORTED BY JAVA</a:t>
            </a:r>
          </a:p>
        </p:txBody>
      </p:sp>
      <p:sp>
        <p:nvSpPr>
          <p:cNvPr id="3136" name="Line 64"/>
          <p:cNvSpPr>
            <a:spLocks noChangeShapeType="1"/>
          </p:cNvSpPr>
          <p:nvPr/>
        </p:nvSpPr>
        <p:spPr bwMode="auto">
          <a:xfrm flipV="1">
            <a:off x="2667000" y="1981200"/>
            <a:ext cx="0" cy="6096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3137" name="Rectangle 65"/>
          <p:cNvSpPr>
            <a:spLocks noChangeArrowheads="1"/>
          </p:cNvSpPr>
          <p:nvPr/>
        </p:nvSpPr>
        <p:spPr bwMode="auto">
          <a:xfrm>
            <a:off x="5537200" y="4267200"/>
            <a:ext cx="6096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A</a:t>
            </a:r>
          </a:p>
        </p:txBody>
      </p:sp>
      <p:sp>
        <p:nvSpPr>
          <p:cNvPr id="3138" name="Rectangle 66"/>
          <p:cNvSpPr>
            <a:spLocks noChangeArrowheads="1"/>
          </p:cNvSpPr>
          <p:nvPr/>
        </p:nvSpPr>
        <p:spPr bwMode="auto">
          <a:xfrm>
            <a:off x="6324600" y="4267200"/>
            <a:ext cx="533400" cy="457200"/>
          </a:xfrm>
          <a:prstGeom prst="rect">
            <a:avLst/>
          </a:prstGeom>
          <a:solidFill>
            <a:schemeClr val="accent1"/>
          </a:solidFill>
          <a:ln w="9525">
            <a:solidFill>
              <a:schemeClr val="tx1"/>
            </a:solidFill>
            <a:miter lim="800000"/>
            <a:headEnd/>
            <a:tailEnd/>
          </a:ln>
          <a:effectLst/>
        </p:spPr>
        <p:txBody>
          <a:bodyPr wrap="none" anchor="ctr"/>
          <a:lstStyle/>
          <a:p>
            <a:r>
              <a:rPr lang="en-US" dirty="0">
                <a:solidFill>
                  <a:schemeClr val="bg1"/>
                </a:solidFill>
              </a:rPr>
              <a:t>B</a:t>
            </a:r>
          </a:p>
        </p:txBody>
      </p:sp>
      <p:sp>
        <p:nvSpPr>
          <p:cNvPr id="3139" name="Line 67"/>
          <p:cNvSpPr>
            <a:spLocks noChangeShapeType="1"/>
          </p:cNvSpPr>
          <p:nvPr/>
        </p:nvSpPr>
        <p:spPr bwMode="auto">
          <a:xfrm flipV="1">
            <a:off x="5842000" y="4724400"/>
            <a:ext cx="0" cy="5334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3140" name="Line 68"/>
          <p:cNvSpPr>
            <a:spLocks noChangeShapeType="1"/>
          </p:cNvSpPr>
          <p:nvPr/>
        </p:nvSpPr>
        <p:spPr bwMode="auto">
          <a:xfrm flipV="1">
            <a:off x="6616700" y="4724400"/>
            <a:ext cx="0" cy="5334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3141" name="Line 69"/>
          <p:cNvSpPr>
            <a:spLocks noChangeShapeType="1"/>
          </p:cNvSpPr>
          <p:nvPr/>
        </p:nvSpPr>
        <p:spPr bwMode="auto">
          <a:xfrm flipV="1">
            <a:off x="5842000" y="5257800"/>
            <a:ext cx="787400" cy="12700"/>
          </a:xfrm>
          <a:prstGeom prst="line">
            <a:avLst/>
          </a:prstGeom>
          <a:noFill/>
          <a:ln w="9525">
            <a:solidFill>
              <a:schemeClr val="bg1"/>
            </a:solidFill>
            <a:round/>
            <a:headEnd/>
            <a:tailEnd/>
          </a:ln>
          <a:effectLst/>
        </p:spPr>
        <p:txBody>
          <a:bodyPr/>
          <a:lstStyle/>
          <a:p>
            <a:endParaRPr lang="en-IN"/>
          </a:p>
        </p:txBody>
      </p:sp>
      <p:sp>
        <p:nvSpPr>
          <p:cNvPr id="3142" name="Rectangle 70"/>
          <p:cNvSpPr>
            <a:spLocks noChangeArrowheads="1"/>
          </p:cNvSpPr>
          <p:nvPr/>
        </p:nvSpPr>
        <p:spPr bwMode="auto">
          <a:xfrm>
            <a:off x="5994400" y="5638800"/>
            <a:ext cx="533400" cy="457200"/>
          </a:xfrm>
          <a:prstGeom prst="rect">
            <a:avLst/>
          </a:prstGeom>
          <a:solidFill>
            <a:schemeClr val="accent1"/>
          </a:solidFill>
          <a:ln w="9525">
            <a:solidFill>
              <a:schemeClr val="bg1"/>
            </a:solidFill>
            <a:miter lim="800000"/>
            <a:headEnd/>
            <a:tailEnd/>
          </a:ln>
          <a:effectLst/>
        </p:spPr>
        <p:txBody>
          <a:bodyPr wrap="none" anchor="ctr"/>
          <a:lstStyle/>
          <a:p>
            <a:r>
              <a:rPr lang="en-US" dirty="0">
                <a:solidFill>
                  <a:schemeClr val="bg1"/>
                </a:solidFill>
              </a:rPr>
              <a:t>C</a:t>
            </a:r>
          </a:p>
        </p:txBody>
      </p:sp>
      <p:sp>
        <p:nvSpPr>
          <p:cNvPr id="3143" name="Line 71"/>
          <p:cNvSpPr>
            <a:spLocks noChangeShapeType="1"/>
          </p:cNvSpPr>
          <p:nvPr/>
        </p:nvSpPr>
        <p:spPr bwMode="auto">
          <a:xfrm>
            <a:off x="6248400" y="5257800"/>
            <a:ext cx="0" cy="381000"/>
          </a:xfrm>
          <a:prstGeom prst="line">
            <a:avLst/>
          </a:prstGeom>
          <a:noFill/>
          <a:ln w="9525">
            <a:solidFill>
              <a:schemeClr val="bg1"/>
            </a:solidFill>
            <a:round/>
            <a:headEnd/>
            <a:tailEnd/>
          </a:ln>
          <a:effectLst/>
        </p:spPr>
        <p:txBody>
          <a:bodyPr/>
          <a:lstStyle/>
          <a:p>
            <a:endParaRPr lang="en-IN"/>
          </a:p>
        </p:txBody>
      </p:sp>
      <p:sp>
        <p:nvSpPr>
          <p:cNvPr id="3144" name="Line 72"/>
          <p:cNvSpPr>
            <a:spLocks noChangeShapeType="1"/>
          </p:cNvSpPr>
          <p:nvPr/>
        </p:nvSpPr>
        <p:spPr bwMode="auto">
          <a:xfrm>
            <a:off x="3987800" y="3683000"/>
            <a:ext cx="76200" cy="457200"/>
          </a:xfrm>
          <a:prstGeom prst="line">
            <a:avLst/>
          </a:prstGeom>
          <a:noFill/>
          <a:ln w="9525">
            <a:solidFill>
              <a:schemeClr val="bg1"/>
            </a:solidFill>
            <a:round/>
            <a:headEnd/>
            <a:tailEnd type="triangle" w="med" len="med"/>
          </a:ln>
          <a:effectLst/>
        </p:spPr>
        <p:txBody>
          <a:bodyPr/>
          <a:lstStyle/>
          <a:p>
            <a:endParaRPr lang="en-IN"/>
          </a:p>
        </p:txBody>
      </p:sp>
      <p:sp>
        <p:nvSpPr>
          <p:cNvPr id="3145" name="Text Box 73"/>
          <p:cNvSpPr txBox="1">
            <a:spLocks noChangeArrowheads="1"/>
          </p:cNvSpPr>
          <p:nvPr/>
        </p:nvSpPr>
        <p:spPr bwMode="auto">
          <a:xfrm>
            <a:off x="5410200" y="3976688"/>
            <a:ext cx="2157065" cy="369332"/>
          </a:xfrm>
          <a:prstGeom prst="rect">
            <a:avLst/>
          </a:prstGeom>
          <a:noFill/>
          <a:ln w="9525">
            <a:noFill/>
            <a:miter lim="800000"/>
            <a:headEnd/>
            <a:tailEnd/>
          </a:ln>
          <a:effectLst/>
        </p:spPr>
        <p:txBody>
          <a:bodyPr wrap="none">
            <a:spAutoFit/>
          </a:bodyPr>
          <a:lstStyle/>
          <a:p>
            <a:pPr algn="l"/>
            <a:r>
              <a:rPr lang="en-US" b="1" dirty="0">
                <a:solidFill>
                  <a:schemeClr val="accent6">
                    <a:lumMod val="60000"/>
                    <a:lumOff val="40000"/>
                  </a:schemeClr>
                </a:solidFill>
              </a:rPr>
              <a:t>SUPPORTED BY JAVA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83"/>
                                        </p:tgtEl>
                                        <p:attrNameLst>
                                          <p:attrName>style.visibility</p:attrName>
                                        </p:attrNameLst>
                                      </p:cBhvr>
                                      <p:to>
                                        <p:strVal val="visible"/>
                                      </p:to>
                                    </p:set>
                                    <p:animEffect transition="in" filter="box(in)">
                                      <p:cBhvr>
                                        <p:cTn id="12" dur="500"/>
                                        <p:tgtEl>
                                          <p:spTgt spid="308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box(in)">
                                      <p:cBhvr>
                                        <p:cTn id="17" dur="500"/>
                                        <p:tgtEl>
                                          <p:spTgt spid="307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078"/>
                                        </p:tgtEl>
                                        <p:attrNameLst>
                                          <p:attrName>style.visibility</p:attrName>
                                        </p:attrNameLst>
                                      </p:cBhvr>
                                      <p:to>
                                        <p:strVal val="visible"/>
                                      </p:to>
                                    </p:set>
                                    <p:animEffect transition="in" filter="box(in)">
                                      <p:cBhvr>
                                        <p:cTn id="20" dur="500"/>
                                        <p:tgtEl>
                                          <p:spTgt spid="307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079"/>
                                        </p:tgtEl>
                                        <p:attrNameLst>
                                          <p:attrName>style.visibility</p:attrName>
                                        </p:attrNameLst>
                                      </p:cBhvr>
                                      <p:to>
                                        <p:strVal val="visible"/>
                                      </p:to>
                                    </p:set>
                                    <p:animEffect transition="in" filter="box(in)">
                                      <p:cBhvr>
                                        <p:cTn id="23" dur="500"/>
                                        <p:tgtEl>
                                          <p:spTgt spid="3079"/>
                                        </p:tgtEl>
                                      </p:cBhvr>
                                    </p:animEffect>
                                  </p:childTnLst>
                                </p:cTn>
                              </p:par>
                              <p:par>
                                <p:cTn id="24" presetID="4" presetClass="entr" presetSubtype="16" fill="hold" grpId="0" nodeType="withEffect" nodePh="1">
                                  <p:stCondLst>
                                    <p:cond delay="0"/>
                                  </p:stCondLst>
                                  <p:endCondLst>
                                    <p:cond evt="begin" delay="0">
                                      <p:tn val="24"/>
                                    </p:cond>
                                  </p:endCondLst>
                                  <p:childTnLst>
                                    <p:set>
                                      <p:cBhvr>
                                        <p:cTn id="25" dur="1" fill="hold">
                                          <p:stCondLst>
                                            <p:cond delay="0"/>
                                          </p:stCondLst>
                                        </p:cTn>
                                        <p:tgtEl>
                                          <p:spTgt spid="3081"/>
                                        </p:tgtEl>
                                        <p:attrNameLst>
                                          <p:attrName>style.visibility</p:attrName>
                                        </p:attrNameLst>
                                      </p:cBhvr>
                                      <p:to>
                                        <p:strVal val="visible"/>
                                      </p:to>
                                    </p:set>
                                    <p:animEffect transition="in" filter="box(in)">
                                      <p:cBhvr>
                                        <p:cTn id="26" dur="500"/>
                                        <p:tgtEl>
                                          <p:spTgt spid="3081"/>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082"/>
                                        </p:tgtEl>
                                        <p:attrNameLst>
                                          <p:attrName>style.visibility</p:attrName>
                                        </p:attrNameLst>
                                      </p:cBhvr>
                                      <p:to>
                                        <p:strVal val="visible"/>
                                      </p:to>
                                    </p:set>
                                    <p:animEffect transition="in" filter="box(in)">
                                      <p:cBhvr>
                                        <p:cTn id="29" dur="500"/>
                                        <p:tgtEl>
                                          <p:spTgt spid="308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084"/>
                                        </p:tgtEl>
                                        <p:attrNameLst>
                                          <p:attrName>style.visibility</p:attrName>
                                        </p:attrNameLst>
                                      </p:cBhvr>
                                      <p:to>
                                        <p:strVal val="visible"/>
                                      </p:to>
                                    </p:set>
                                    <p:animEffect transition="in" filter="box(in)">
                                      <p:cBhvr>
                                        <p:cTn id="34" dur="500"/>
                                        <p:tgtEl>
                                          <p:spTgt spid="308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087"/>
                                        </p:tgtEl>
                                        <p:attrNameLst>
                                          <p:attrName>style.visibility</p:attrName>
                                        </p:attrNameLst>
                                      </p:cBhvr>
                                      <p:to>
                                        <p:strVal val="visible"/>
                                      </p:to>
                                    </p:set>
                                    <p:animEffect transition="in" filter="box(in)">
                                      <p:cBhvr>
                                        <p:cTn id="37" dur="500"/>
                                        <p:tgtEl>
                                          <p:spTgt spid="308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136"/>
                                        </p:tgtEl>
                                        <p:attrNameLst>
                                          <p:attrName>style.visibility</p:attrName>
                                        </p:attrNameLst>
                                      </p:cBhvr>
                                      <p:to>
                                        <p:strVal val="visible"/>
                                      </p:to>
                                    </p:set>
                                    <p:animEffect transition="in" filter="box(in)">
                                      <p:cBhvr>
                                        <p:cTn id="42" dur="500"/>
                                        <p:tgtEl>
                                          <p:spTgt spid="3136"/>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089"/>
                                        </p:tgtEl>
                                        <p:attrNameLst>
                                          <p:attrName>style.visibility</p:attrName>
                                        </p:attrNameLst>
                                      </p:cBhvr>
                                      <p:to>
                                        <p:strVal val="visible"/>
                                      </p:to>
                                    </p:set>
                                    <p:animEffect transition="in" filter="box(in)">
                                      <p:cBhvr>
                                        <p:cTn id="47" dur="500"/>
                                        <p:tgtEl>
                                          <p:spTgt spid="308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090"/>
                                        </p:tgtEl>
                                        <p:attrNameLst>
                                          <p:attrName>style.visibility</p:attrName>
                                        </p:attrNameLst>
                                      </p:cBhvr>
                                      <p:to>
                                        <p:strVal val="visible"/>
                                      </p:to>
                                    </p:set>
                                    <p:animEffect transition="in" filter="box(in)">
                                      <p:cBhvr>
                                        <p:cTn id="52" dur="500"/>
                                        <p:tgtEl>
                                          <p:spTgt spid="309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091"/>
                                        </p:tgtEl>
                                        <p:attrNameLst>
                                          <p:attrName>style.visibility</p:attrName>
                                        </p:attrNameLst>
                                      </p:cBhvr>
                                      <p:to>
                                        <p:strVal val="visible"/>
                                      </p:to>
                                    </p:set>
                                    <p:animEffect transition="in" filter="box(in)">
                                      <p:cBhvr>
                                        <p:cTn id="55" dur="500"/>
                                        <p:tgtEl>
                                          <p:spTgt spid="309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092"/>
                                        </p:tgtEl>
                                        <p:attrNameLst>
                                          <p:attrName>style.visibility</p:attrName>
                                        </p:attrNameLst>
                                      </p:cBhvr>
                                      <p:to>
                                        <p:strVal val="visible"/>
                                      </p:to>
                                    </p:set>
                                    <p:animEffect transition="in" filter="box(in)">
                                      <p:cBhvr>
                                        <p:cTn id="58" dur="500"/>
                                        <p:tgtEl>
                                          <p:spTgt spid="309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093"/>
                                        </p:tgtEl>
                                        <p:attrNameLst>
                                          <p:attrName>style.visibility</p:attrName>
                                        </p:attrNameLst>
                                      </p:cBhvr>
                                      <p:to>
                                        <p:strVal val="visible"/>
                                      </p:to>
                                    </p:set>
                                    <p:animEffect transition="in" filter="box(in)">
                                      <p:cBhvr>
                                        <p:cTn id="61" dur="500"/>
                                        <p:tgtEl>
                                          <p:spTgt spid="309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3095"/>
                                        </p:tgtEl>
                                        <p:attrNameLst>
                                          <p:attrName>style.visibility</p:attrName>
                                        </p:attrNameLst>
                                      </p:cBhvr>
                                      <p:to>
                                        <p:strVal val="visible"/>
                                      </p:to>
                                    </p:set>
                                    <p:animEffect transition="in" filter="box(in)">
                                      <p:cBhvr>
                                        <p:cTn id="64" dur="500"/>
                                        <p:tgtEl>
                                          <p:spTgt spid="3095"/>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096"/>
                                        </p:tgtEl>
                                        <p:attrNameLst>
                                          <p:attrName>style.visibility</p:attrName>
                                        </p:attrNameLst>
                                      </p:cBhvr>
                                      <p:to>
                                        <p:strVal val="visible"/>
                                      </p:to>
                                    </p:set>
                                    <p:animEffect transition="in" filter="box(in)">
                                      <p:cBhvr>
                                        <p:cTn id="67" dur="500"/>
                                        <p:tgtEl>
                                          <p:spTgt spid="3096"/>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3097"/>
                                        </p:tgtEl>
                                        <p:attrNameLst>
                                          <p:attrName>style.visibility</p:attrName>
                                        </p:attrNameLst>
                                      </p:cBhvr>
                                      <p:to>
                                        <p:strVal val="visible"/>
                                      </p:to>
                                    </p:set>
                                    <p:animEffect transition="in" filter="box(in)">
                                      <p:cBhvr>
                                        <p:cTn id="70" dur="500"/>
                                        <p:tgtEl>
                                          <p:spTgt spid="3097"/>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3098"/>
                                        </p:tgtEl>
                                        <p:attrNameLst>
                                          <p:attrName>style.visibility</p:attrName>
                                        </p:attrNameLst>
                                      </p:cBhvr>
                                      <p:to>
                                        <p:strVal val="visible"/>
                                      </p:to>
                                    </p:set>
                                    <p:animEffect transition="in" filter="box(in)">
                                      <p:cBhvr>
                                        <p:cTn id="73" dur="500"/>
                                        <p:tgtEl>
                                          <p:spTgt spid="3098"/>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3099"/>
                                        </p:tgtEl>
                                        <p:attrNameLst>
                                          <p:attrName>style.visibility</p:attrName>
                                        </p:attrNameLst>
                                      </p:cBhvr>
                                      <p:to>
                                        <p:strVal val="visible"/>
                                      </p:to>
                                    </p:set>
                                    <p:animEffect transition="in" filter="box(in)">
                                      <p:cBhvr>
                                        <p:cTn id="76" dur="500"/>
                                        <p:tgtEl>
                                          <p:spTgt spid="3099"/>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3100"/>
                                        </p:tgtEl>
                                        <p:attrNameLst>
                                          <p:attrName>style.visibility</p:attrName>
                                        </p:attrNameLst>
                                      </p:cBhvr>
                                      <p:to>
                                        <p:strVal val="visible"/>
                                      </p:to>
                                    </p:set>
                                    <p:animEffect transition="in" filter="box(in)">
                                      <p:cBhvr>
                                        <p:cTn id="81" dur="500"/>
                                        <p:tgtEl>
                                          <p:spTgt spid="3100"/>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3101"/>
                                        </p:tgtEl>
                                        <p:attrNameLst>
                                          <p:attrName>style.visibility</p:attrName>
                                        </p:attrNameLst>
                                      </p:cBhvr>
                                      <p:to>
                                        <p:strVal val="visible"/>
                                      </p:to>
                                    </p:set>
                                    <p:animEffect transition="in" filter="box(in)">
                                      <p:cBhvr>
                                        <p:cTn id="84" dur="500"/>
                                        <p:tgtEl>
                                          <p:spTgt spid="3101"/>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3102"/>
                                        </p:tgtEl>
                                        <p:attrNameLst>
                                          <p:attrName>style.visibility</p:attrName>
                                        </p:attrNameLst>
                                      </p:cBhvr>
                                      <p:to>
                                        <p:strVal val="visible"/>
                                      </p:to>
                                    </p:set>
                                    <p:animEffect transition="in" filter="box(in)">
                                      <p:cBhvr>
                                        <p:cTn id="87" dur="500"/>
                                        <p:tgtEl>
                                          <p:spTgt spid="3102"/>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3103"/>
                                        </p:tgtEl>
                                        <p:attrNameLst>
                                          <p:attrName>style.visibility</p:attrName>
                                        </p:attrNameLst>
                                      </p:cBhvr>
                                      <p:to>
                                        <p:strVal val="visible"/>
                                      </p:to>
                                    </p:set>
                                    <p:animEffect transition="in" filter="box(in)">
                                      <p:cBhvr>
                                        <p:cTn id="90" dur="500"/>
                                        <p:tgtEl>
                                          <p:spTgt spid="3103"/>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3104"/>
                                        </p:tgtEl>
                                        <p:attrNameLst>
                                          <p:attrName>style.visibility</p:attrName>
                                        </p:attrNameLst>
                                      </p:cBhvr>
                                      <p:to>
                                        <p:strVal val="visible"/>
                                      </p:to>
                                    </p:set>
                                    <p:animEffect transition="in" filter="box(in)">
                                      <p:cBhvr>
                                        <p:cTn id="93" dur="500"/>
                                        <p:tgtEl>
                                          <p:spTgt spid="3104"/>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3105"/>
                                        </p:tgtEl>
                                        <p:attrNameLst>
                                          <p:attrName>style.visibility</p:attrName>
                                        </p:attrNameLst>
                                      </p:cBhvr>
                                      <p:to>
                                        <p:strVal val="visible"/>
                                      </p:to>
                                    </p:set>
                                    <p:animEffect transition="in" filter="box(in)">
                                      <p:cBhvr>
                                        <p:cTn id="96" dur="500"/>
                                        <p:tgtEl>
                                          <p:spTgt spid="3105"/>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3106"/>
                                        </p:tgtEl>
                                        <p:attrNameLst>
                                          <p:attrName>style.visibility</p:attrName>
                                        </p:attrNameLst>
                                      </p:cBhvr>
                                      <p:to>
                                        <p:strVal val="visible"/>
                                      </p:to>
                                    </p:set>
                                    <p:animEffect transition="in" filter="box(in)">
                                      <p:cBhvr>
                                        <p:cTn id="99" dur="500"/>
                                        <p:tgtEl>
                                          <p:spTgt spid="3106"/>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3107"/>
                                        </p:tgtEl>
                                        <p:attrNameLst>
                                          <p:attrName>style.visibility</p:attrName>
                                        </p:attrNameLst>
                                      </p:cBhvr>
                                      <p:to>
                                        <p:strVal val="visible"/>
                                      </p:to>
                                    </p:set>
                                    <p:animEffect transition="in" filter="box(in)">
                                      <p:cBhvr>
                                        <p:cTn id="102" dur="500"/>
                                        <p:tgtEl>
                                          <p:spTgt spid="3107"/>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3108"/>
                                        </p:tgtEl>
                                        <p:attrNameLst>
                                          <p:attrName>style.visibility</p:attrName>
                                        </p:attrNameLst>
                                      </p:cBhvr>
                                      <p:to>
                                        <p:strVal val="visible"/>
                                      </p:to>
                                    </p:set>
                                    <p:animEffect transition="in" filter="box(in)">
                                      <p:cBhvr>
                                        <p:cTn id="105" dur="500"/>
                                        <p:tgtEl>
                                          <p:spTgt spid="3108"/>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3109"/>
                                        </p:tgtEl>
                                        <p:attrNameLst>
                                          <p:attrName>style.visibility</p:attrName>
                                        </p:attrNameLst>
                                      </p:cBhvr>
                                      <p:to>
                                        <p:strVal val="visible"/>
                                      </p:to>
                                    </p:set>
                                    <p:animEffect transition="in" filter="box(in)">
                                      <p:cBhvr>
                                        <p:cTn id="110" dur="500"/>
                                        <p:tgtEl>
                                          <p:spTgt spid="3109"/>
                                        </p:tgtEl>
                                      </p:cBhvr>
                                    </p:animEffect>
                                  </p:child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3110"/>
                                        </p:tgtEl>
                                        <p:attrNameLst>
                                          <p:attrName>style.visibility</p:attrName>
                                        </p:attrNameLst>
                                      </p:cBhvr>
                                      <p:to>
                                        <p:strVal val="visible"/>
                                      </p:to>
                                    </p:set>
                                    <p:animEffect transition="in" filter="box(in)">
                                      <p:cBhvr>
                                        <p:cTn id="115" dur="500"/>
                                        <p:tgtEl>
                                          <p:spTgt spid="3110"/>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3112"/>
                                        </p:tgtEl>
                                        <p:attrNameLst>
                                          <p:attrName>style.visibility</p:attrName>
                                        </p:attrNameLst>
                                      </p:cBhvr>
                                      <p:to>
                                        <p:strVal val="visible"/>
                                      </p:to>
                                    </p:set>
                                    <p:animEffect transition="in" filter="box(in)">
                                      <p:cBhvr>
                                        <p:cTn id="118" dur="500"/>
                                        <p:tgtEl>
                                          <p:spTgt spid="3112"/>
                                        </p:tgtEl>
                                      </p:cBhvr>
                                    </p:animEffect>
                                  </p:childTnLst>
                                </p:cTn>
                              </p:par>
                              <p:par>
                                <p:cTn id="119" presetID="4" presetClass="entr" presetSubtype="16" fill="hold" grpId="0" nodeType="withEffect" nodePh="1">
                                  <p:stCondLst>
                                    <p:cond delay="0"/>
                                  </p:stCondLst>
                                  <p:endCondLst>
                                    <p:cond evt="begin" delay="0">
                                      <p:tn val="119"/>
                                    </p:cond>
                                  </p:endCondLst>
                                  <p:childTnLst>
                                    <p:set>
                                      <p:cBhvr>
                                        <p:cTn id="120" dur="1" fill="hold">
                                          <p:stCondLst>
                                            <p:cond delay="0"/>
                                          </p:stCondLst>
                                        </p:cTn>
                                        <p:tgtEl>
                                          <p:spTgt spid="3113"/>
                                        </p:tgtEl>
                                        <p:attrNameLst>
                                          <p:attrName>style.visibility</p:attrName>
                                        </p:attrNameLst>
                                      </p:cBhvr>
                                      <p:to>
                                        <p:strVal val="visible"/>
                                      </p:to>
                                    </p:set>
                                    <p:animEffect transition="in" filter="box(in)">
                                      <p:cBhvr>
                                        <p:cTn id="121" dur="500"/>
                                        <p:tgtEl>
                                          <p:spTgt spid="3113"/>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3114"/>
                                        </p:tgtEl>
                                        <p:attrNameLst>
                                          <p:attrName>style.visibility</p:attrName>
                                        </p:attrNameLst>
                                      </p:cBhvr>
                                      <p:to>
                                        <p:strVal val="visible"/>
                                      </p:to>
                                    </p:set>
                                    <p:animEffect transition="in" filter="box(in)">
                                      <p:cBhvr>
                                        <p:cTn id="124" dur="500"/>
                                        <p:tgtEl>
                                          <p:spTgt spid="3114"/>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3115"/>
                                        </p:tgtEl>
                                        <p:attrNameLst>
                                          <p:attrName>style.visibility</p:attrName>
                                        </p:attrNameLst>
                                      </p:cBhvr>
                                      <p:to>
                                        <p:strVal val="visible"/>
                                      </p:to>
                                    </p:set>
                                    <p:animEffect transition="in" filter="box(in)">
                                      <p:cBhvr>
                                        <p:cTn id="127" dur="500"/>
                                        <p:tgtEl>
                                          <p:spTgt spid="3115"/>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3116"/>
                                        </p:tgtEl>
                                        <p:attrNameLst>
                                          <p:attrName>style.visibility</p:attrName>
                                        </p:attrNameLst>
                                      </p:cBhvr>
                                      <p:to>
                                        <p:strVal val="visible"/>
                                      </p:to>
                                    </p:set>
                                    <p:animEffect transition="in" filter="box(in)">
                                      <p:cBhvr>
                                        <p:cTn id="130" dur="500"/>
                                        <p:tgtEl>
                                          <p:spTgt spid="3116"/>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3117"/>
                                        </p:tgtEl>
                                        <p:attrNameLst>
                                          <p:attrName>style.visibility</p:attrName>
                                        </p:attrNameLst>
                                      </p:cBhvr>
                                      <p:to>
                                        <p:strVal val="visible"/>
                                      </p:to>
                                    </p:set>
                                    <p:animEffect transition="in" filter="box(in)">
                                      <p:cBhvr>
                                        <p:cTn id="133" dur="500"/>
                                        <p:tgtEl>
                                          <p:spTgt spid="3117"/>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3118"/>
                                        </p:tgtEl>
                                        <p:attrNameLst>
                                          <p:attrName>style.visibility</p:attrName>
                                        </p:attrNameLst>
                                      </p:cBhvr>
                                      <p:to>
                                        <p:strVal val="visible"/>
                                      </p:to>
                                    </p:set>
                                    <p:animEffect transition="in" filter="box(in)">
                                      <p:cBhvr>
                                        <p:cTn id="136" dur="500"/>
                                        <p:tgtEl>
                                          <p:spTgt spid="3118"/>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3119"/>
                                        </p:tgtEl>
                                        <p:attrNameLst>
                                          <p:attrName>style.visibility</p:attrName>
                                        </p:attrNameLst>
                                      </p:cBhvr>
                                      <p:to>
                                        <p:strVal val="visible"/>
                                      </p:to>
                                    </p:set>
                                    <p:animEffect transition="in" filter="box(in)">
                                      <p:cBhvr>
                                        <p:cTn id="139" dur="500"/>
                                        <p:tgtEl>
                                          <p:spTgt spid="3119"/>
                                        </p:tgtEl>
                                      </p:cBhvr>
                                    </p:animEffect>
                                  </p:childTnLst>
                                </p:cTn>
                              </p:par>
                              <p:par>
                                <p:cTn id="140" presetID="4" presetClass="entr" presetSubtype="16" fill="hold" grpId="0" nodeType="withEffect" nodePh="1">
                                  <p:stCondLst>
                                    <p:cond delay="0"/>
                                  </p:stCondLst>
                                  <p:endCondLst>
                                    <p:cond evt="begin" delay="0">
                                      <p:tn val="140"/>
                                    </p:cond>
                                  </p:endCondLst>
                                  <p:childTnLst>
                                    <p:set>
                                      <p:cBhvr>
                                        <p:cTn id="141" dur="1" fill="hold">
                                          <p:stCondLst>
                                            <p:cond delay="0"/>
                                          </p:stCondLst>
                                        </p:cTn>
                                        <p:tgtEl>
                                          <p:spTgt spid="3120"/>
                                        </p:tgtEl>
                                        <p:attrNameLst>
                                          <p:attrName>style.visibility</p:attrName>
                                        </p:attrNameLst>
                                      </p:cBhvr>
                                      <p:to>
                                        <p:strVal val="visible"/>
                                      </p:to>
                                    </p:set>
                                    <p:animEffect transition="in" filter="box(in)">
                                      <p:cBhvr>
                                        <p:cTn id="142" dur="500"/>
                                        <p:tgtEl>
                                          <p:spTgt spid="3120"/>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3121"/>
                                        </p:tgtEl>
                                        <p:attrNameLst>
                                          <p:attrName>style.visibility</p:attrName>
                                        </p:attrNameLst>
                                      </p:cBhvr>
                                      <p:to>
                                        <p:strVal val="visible"/>
                                      </p:to>
                                    </p:set>
                                    <p:animEffect transition="in" filter="box(in)">
                                      <p:cBhvr>
                                        <p:cTn id="145" dur="500"/>
                                        <p:tgtEl>
                                          <p:spTgt spid="3121"/>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3122"/>
                                        </p:tgtEl>
                                        <p:attrNameLst>
                                          <p:attrName>style.visibility</p:attrName>
                                        </p:attrNameLst>
                                      </p:cBhvr>
                                      <p:to>
                                        <p:strVal val="visible"/>
                                      </p:to>
                                    </p:set>
                                    <p:animEffect transition="in" filter="box(in)">
                                      <p:cBhvr>
                                        <p:cTn id="148" dur="500"/>
                                        <p:tgtEl>
                                          <p:spTgt spid="3122"/>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3123"/>
                                        </p:tgtEl>
                                        <p:attrNameLst>
                                          <p:attrName>style.visibility</p:attrName>
                                        </p:attrNameLst>
                                      </p:cBhvr>
                                      <p:to>
                                        <p:strVal val="visible"/>
                                      </p:to>
                                    </p:set>
                                    <p:animEffect transition="in" filter="box(in)">
                                      <p:cBhvr>
                                        <p:cTn id="151" dur="500"/>
                                        <p:tgtEl>
                                          <p:spTgt spid="3123"/>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3124"/>
                                        </p:tgtEl>
                                        <p:attrNameLst>
                                          <p:attrName>style.visibility</p:attrName>
                                        </p:attrNameLst>
                                      </p:cBhvr>
                                      <p:to>
                                        <p:strVal val="visible"/>
                                      </p:to>
                                    </p:set>
                                    <p:animEffect transition="in" filter="box(in)">
                                      <p:cBhvr>
                                        <p:cTn id="154" dur="500"/>
                                        <p:tgtEl>
                                          <p:spTgt spid="3124"/>
                                        </p:tgtEl>
                                      </p:cBhvr>
                                    </p:animEffect>
                                  </p:childTnLst>
                                </p:cTn>
                              </p:par>
                            </p:childTnLst>
                          </p:cTn>
                        </p:par>
                      </p:childTnLst>
                    </p:cTn>
                  </p:par>
                  <p:par>
                    <p:cTn id="155" fill="hold">
                      <p:stCondLst>
                        <p:cond delay="indefinite"/>
                      </p:stCondLst>
                      <p:childTnLst>
                        <p:par>
                          <p:cTn id="156" fill="hold">
                            <p:stCondLst>
                              <p:cond delay="0"/>
                            </p:stCondLst>
                            <p:childTnLst>
                              <p:par>
                                <p:cTn id="157" presetID="4" presetClass="entr" presetSubtype="16" fill="hold" grpId="0" nodeType="clickEffect">
                                  <p:stCondLst>
                                    <p:cond delay="0"/>
                                  </p:stCondLst>
                                  <p:childTnLst>
                                    <p:set>
                                      <p:cBhvr>
                                        <p:cTn id="158" dur="1" fill="hold">
                                          <p:stCondLst>
                                            <p:cond delay="0"/>
                                          </p:stCondLst>
                                        </p:cTn>
                                        <p:tgtEl>
                                          <p:spTgt spid="3132"/>
                                        </p:tgtEl>
                                        <p:attrNameLst>
                                          <p:attrName>style.visibility</p:attrName>
                                        </p:attrNameLst>
                                      </p:cBhvr>
                                      <p:to>
                                        <p:strVal val="visible"/>
                                      </p:to>
                                    </p:set>
                                    <p:animEffect transition="in" filter="box(in)">
                                      <p:cBhvr>
                                        <p:cTn id="159" dur="500"/>
                                        <p:tgtEl>
                                          <p:spTgt spid="3132"/>
                                        </p:tgtEl>
                                      </p:cBhvr>
                                    </p:animEffect>
                                  </p:childTnLst>
                                </p:cTn>
                              </p:par>
                            </p:childTnLst>
                          </p:cTn>
                        </p:par>
                      </p:childTnLst>
                    </p:cTn>
                  </p:par>
                  <p:par>
                    <p:cTn id="160" fill="hold">
                      <p:stCondLst>
                        <p:cond delay="indefinite"/>
                      </p:stCondLst>
                      <p:childTnLst>
                        <p:par>
                          <p:cTn id="161" fill="hold">
                            <p:stCondLst>
                              <p:cond delay="0"/>
                            </p:stCondLst>
                            <p:childTnLst>
                              <p:par>
                                <p:cTn id="162" presetID="4" presetClass="entr" presetSubtype="16" fill="hold" grpId="0" nodeType="clickEffect">
                                  <p:stCondLst>
                                    <p:cond delay="0"/>
                                  </p:stCondLst>
                                  <p:childTnLst>
                                    <p:set>
                                      <p:cBhvr>
                                        <p:cTn id="163" dur="1" fill="hold">
                                          <p:stCondLst>
                                            <p:cond delay="0"/>
                                          </p:stCondLst>
                                        </p:cTn>
                                        <p:tgtEl>
                                          <p:spTgt spid="3144"/>
                                        </p:tgtEl>
                                        <p:attrNameLst>
                                          <p:attrName>style.visibility</p:attrName>
                                        </p:attrNameLst>
                                      </p:cBhvr>
                                      <p:to>
                                        <p:strVal val="visible"/>
                                      </p:to>
                                    </p:set>
                                    <p:animEffect transition="in" filter="box(in)">
                                      <p:cBhvr>
                                        <p:cTn id="164" dur="500"/>
                                        <p:tgtEl>
                                          <p:spTgt spid="3144"/>
                                        </p:tgtEl>
                                      </p:cBhvr>
                                    </p:animEffect>
                                  </p:childTnLst>
                                </p:cTn>
                              </p:par>
                            </p:childTnLst>
                          </p:cTn>
                        </p:par>
                      </p:childTnLst>
                    </p:cTn>
                  </p:par>
                  <p:par>
                    <p:cTn id="165" fill="hold">
                      <p:stCondLst>
                        <p:cond delay="indefinite"/>
                      </p:stCondLst>
                      <p:childTnLst>
                        <p:par>
                          <p:cTn id="166" fill="hold">
                            <p:stCondLst>
                              <p:cond delay="0"/>
                            </p:stCondLst>
                            <p:childTnLst>
                              <p:par>
                                <p:cTn id="167" presetID="4" presetClass="entr" presetSubtype="16" fill="hold" grpId="0" nodeType="clickEffect">
                                  <p:stCondLst>
                                    <p:cond delay="0"/>
                                  </p:stCondLst>
                                  <p:childTnLst>
                                    <p:set>
                                      <p:cBhvr>
                                        <p:cTn id="168" dur="1" fill="hold">
                                          <p:stCondLst>
                                            <p:cond delay="0"/>
                                          </p:stCondLst>
                                        </p:cTn>
                                        <p:tgtEl>
                                          <p:spTgt spid="3125"/>
                                        </p:tgtEl>
                                        <p:attrNameLst>
                                          <p:attrName>style.visibility</p:attrName>
                                        </p:attrNameLst>
                                      </p:cBhvr>
                                      <p:to>
                                        <p:strVal val="visible"/>
                                      </p:to>
                                    </p:set>
                                    <p:animEffect transition="in" filter="box(in)">
                                      <p:cBhvr>
                                        <p:cTn id="169" dur="500"/>
                                        <p:tgtEl>
                                          <p:spTgt spid="3125"/>
                                        </p:tgtEl>
                                      </p:cBhvr>
                                    </p:animEffect>
                                  </p:childTnLst>
                                </p:cTn>
                              </p:par>
                              <p:par>
                                <p:cTn id="170" presetID="4" presetClass="entr" presetSubtype="16" fill="hold" grpId="0" nodeType="withEffect">
                                  <p:stCondLst>
                                    <p:cond delay="0"/>
                                  </p:stCondLst>
                                  <p:childTnLst>
                                    <p:set>
                                      <p:cBhvr>
                                        <p:cTn id="171" dur="1" fill="hold">
                                          <p:stCondLst>
                                            <p:cond delay="0"/>
                                          </p:stCondLst>
                                        </p:cTn>
                                        <p:tgtEl>
                                          <p:spTgt spid="3126"/>
                                        </p:tgtEl>
                                        <p:attrNameLst>
                                          <p:attrName>style.visibility</p:attrName>
                                        </p:attrNameLst>
                                      </p:cBhvr>
                                      <p:to>
                                        <p:strVal val="visible"/>
                                      </p:to>
                                    </p:set>
                                    <p:animEffect transition="in" filter="box(in)">
                                      <p:cBhvr>
                                        <p:cTn id="172" dur="500"/>
                                        <p:tgtEl>
                                          <p:spTgt spid="3126"/>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3127"/>
                                        </p:tgtEl>
                                        <p:attrNameLst>
                                          <p:attrName>style.visibility</p:attrName>
                                        </p:attrNameLst>
                                      </p:cBhvr>
                                      <p:to>
                                        <p:strVal val="visible"/>
                                      </p:to>
                                    </p:set>
                                    <p:animEffect transition="in" filter="box(in)">
                                      <p:cBhvr>
                                        <p:cTn id="175" dur="500"/>
                                        <p:tgtEl>
                                          <p:spTgt spid="3127"/>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3128"/>
                                        </p:tgtEl>
                                        <p:attrNameLst>
                                          <p:attrName>style.visibility</p:attrName>
                                        </p:attrNameLst>
                                      </p:cBhvr>
                                      <p:to>
                                        <p:strVal val="visible"/>
                                      </p:to>
                                    </p:set>
                                    <p:animEffect transition="in" filter="box(in)">
                                      <p:cBhvr>
                                        <p:cTn id="178" dur="500"/>
                                        <p:tgtEl>
                                          <p:spTgt spid="3128"/>
                                        </p:tgtEl>
                                      </p:cBhvr>
                                    </p:animEffect>
                                  </p:childTnLst>
                                </p:cTn>
                              </p:par>
                              <p:par>
                                <p:cTn id="179" presetID="4" presetClass="entr" presetSubtype="16" fill="hold" grpId="0" nodeType="withEffect">
                                  <p:stCondLst>
                                    <p:cond delay="0"/>
                                  </p:stCondLst>
                                  <p:childTnLst>
                                    <p:set>
                                      <p:cBhvr>
                                        <p:cTn id="180" dur="1" fill="hold">
                                          <p:stCondLst>
                                            <p:cond delay="0"/>
                                          </p:stCondLst>
                                        </p:cTn>
                                        <p:tgtEl>
                                          <p:spTgt spid="3129"/>
                                        </p:tgtEl>
                                        <p:attrNameLst>
                                          <p:attrName>style.visibility</p:attrName>
                                        </p:attrNameLst>
                                      </p:cBhvr>
                                      <p:to>
                                        <p:strVal val="visible"/>
                                      </p:to>
                                    </p:set>
                                    <p:animEffect transition="in" filter="box(in)">
                                      <p:cBhvr>
                                        <p:cTn id="181" dur="500"/>
                                        <p:tgtEl>
                                          <p:spTgt spid="3129"/>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3130"/>
                                        </p:tgtEl>
                                        <p:attrNameLst>
                                          <p:attrName>style.visibility</p:attrName>
                                        </p:attrNameLst>
                                      </p:cBhvr>
                                      <p:to>
                                        <p:strVal val="visible"/>
                                      </p:to>
                                    </p:set>
                                    <p:animEffect transition="in" filter="box(in)">
                                      <p:cBhvr>
                                        <p:cTn id="184" dur="500"/>
                                        <p:tgtEl>
                                          <p:spTgt spid="3130"/>
                                        </p:tgtEl>
                                      </p:cBhvr>
                                    </p:animEffect>
                                  </p:childTnLst>
                                </p:cTn>
                              </p:par>
                              <p:par>
                                <p:cTn id="185" presetID="4" presetClass="entr" presetSubtype="16" fill="hold" grpId="0" nodeType="withEffect">
                                  <p:stCondLst>
                                    <p:cond delay="0"/>
                                  </p:stCondLst>
                                  <p:childTnLst>
                                    <p:set>
                                      <p:cBhvr>
                                        <p:cTn id="186" dur="1" fill="hold">
                                          <p:stCondLst>
                                            <p:cond delay="0"/>
                                          </p:stCondLst>
                                        </p:cTn>
                                        <p:tgtEl>
                                          <p:spTgt spid="3131"/>
                                        </p:tgtEl>
                                        <p:attrNameLst>
                                          <p:attrName>style.visibility</p:attrName>
                                        </p:attrNameLst>
                                      </p:cBhvr>
                                      <p:to>
                                        <p:strVal val="visible"/>
                                      </p:to>
                                    </p:set>
                                    <p:animEffect transition="in" filter="box(in)">
                                      <p:cBhvr>
                                        <p:cTn id="187" dur="500"/>
                                        <p:tgtEl>
                                          <p:spTgt spid="3131"/>
                                        </p:tgtEl>
                                      </p:cBhvr>
                                    </p:animEffect>
                                  </p:childTnLst>
                                </p:cTn>
                              </p:par>
                            </p:childTnLst>
                          </p:cTn>
                        </p:par>
                      </p:childTnLst>
                    </p:cTn>
                  </p:par>
                  <p:par>
                    <p:cTn id="188" fill="hold">
                      <p:stCondLst>
                        <p:cond delay="indefinite"/>
                      </p:stCondLst>
                      <p:childTnLst>
                        <p:par>
                          <p:cTn id="189" fill="hold">
                            <p:stCondLst>
                              <p:cond delay="0"/>
                            </p:stCondLst>
                            <p:childTnLst>
                              <p:par>
                                <p:cTn id="190" presetID="4" presetClass="entr" presetSubtype="16" fill="hold" nodeType="clickEffect">
                                  <p:stCondLst>
                                    <p:cond delay="0"/>
                                  </p:stCondLst>
                                  <p:childTnLst>
                                    <p:set>
                                      <p:cBhvr>
                                        <p:cTn id="191" dur="1" fill="hold">
                                          <p:stCondLst>
                                            <p:cond delay="0"/>
                                          </p:stCondLst>
                                        </p:cTn>
                                        <p:tgtEl>
                                          <p:spTgt spid="3135">
                                            <p:txEl>
                                              <p:pRg st="0" end="0"/>
                                            </p:txEl>
                                          </p:spTgt>
                                        </p:tgtEl>
                                        <p:attrNameLst>
                                          <p:attrName>style.visibility</p:attrName>
                                        </p:attrNameLst>
                                      </p:cBhvr>
                                      <p:to>
                                        <p:strVal val="visible"/>
                                      </p:to>
                                    </p:set>
                                    <p:animEffect transition="in" filter="box(in)">
                                      <p:cBhvr>
                                        <p:cTn id="192" dur="500"/>
                                        <p:tgtEl>
                                          <p:spTgt spid="3135">
                                            <p:txEl>
                                              <p:pRg st="0" end="0"/>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4" presetClass="entr" presetSubtype="16" fill="hold" grpId="0" nodeType="clickEffect">
                                  <p:stCondLst>
                                    <p:cond delay="0"/>
                                  </p:stCondLst>
                                  <p:childTnLst>
                                    <p:set>
                                      <p:cBhvr>
                                        <p:cTn id="196" dur="1" fill="hold">
                                          <p:stCondLst>
                                            <p:cond delay="0"/>
                                          </p:stCondLst>
                                        </p:cTn>
                                        <p:tgtEl>
                                          <p:spTgt spid="3137"/>
                                        </p:tgtEl>
                                        <p:attrNameLst>
                                          <p:attrName>style.visibility</p:attrName>
                                        </p:attrNameLst>
                                      </p:cBhvr>
                                      <p:to>
                                        <p:strVal val="visible"/>
                                      </p:to>
                                    </p:set>
                                    <p:animEffect transition="in" filter="box(in)">
                                      <p:cBhvr>
                                        <p:cTn id="197" dur="500"/>
                                        <p:tgtEl>
                                          <p:spTgt spid="3137"/>
                                        </p:tgtEl>
                                      </p:cBhvr>
                                    </p:animEffect>
                                  </p:childTnLst>
                                </p:cTn>
                              </p:par>
                              <p:par>
                                <p:cTn id="198" presetID="4" presetClass="entr" presetSubtype="16" fill="hold" grpId="0" nodeType="withEffect">
                                  <p:stCondLst>
                                    <p:cond delay="0"/>
                                  </p:stCondLst>
                                  <p:childTnLst>
                                    <p:set>
                                      <p:cBhvr>
                                        <p:cTn id="199" dur="1" fill="hold">
                                          <p:stCondLst>
                                            <p:cond delay="0"/>
                                          </p:stCondLst>
                                        </p:cTn>
                                        <p:tgtEl>
                                          <p:spTgt spid="3138"/>
                                        </p:tgtEl>
                                        <p:attrNameLst>
                                          <p:attrName>style.visibility</p:attrName>
                                        </p:attrNameLst>
                                      </p:cBhvr>
                                      <p:to>
                                        <p:strVal val="visible"/>
                                      </p:to>
                                    </p:set>
                                    <p:animEffect transition="in" filter="box(in)">
                                      <p:cBhvr>
                                        <p:cTn id="200" dur="500"/>
                                        <p:tgtEl>
                                          <p:spTgt spid="3138"/>
                                        </p:tgtEl>
                                      </p:cBhvr>
                                    </p:animEffect>
                                  </p:childTnLst>
                                </p:cTn>
                              </p:par>
                              <p:par>
                                <p:cTn id="201" presetID="4" presetClass="entr" presetSubtype="16" fill="hold" grpId="0" nodeType="withEffect">
                                  <p:stCondLst>
                                    <p:cond delay="0"/>
                                  </p:stCondLst>
                                  <p:childTnLst>
                                    <p:set>
                                      <p:cBhvr>
                                        <p:cTn id="202" dur="1" fill="hold">
                                          <p:stCondLst>
                                            <p:cond delay="0"/>
                                          </p:stCondLst>
                                        </p:cTn>
                                        <p:tgtEl>
                                          <p:spTgt spid="3139"/>
                                        </p:tgtEl>
                                        <p:attrNameLst>
                                          <p:attrName>style.visibility</p:attrName>
                                        </p:attrNameLst>
                                      </p:cBhvr>
                                      <p:to>
                                        <p:strVal val="visible"/>
                                      </p:to>
                                    </p:set>
                                    <p:animEffect transition="in" filter="box(in)">
                                      <p:cBhvr>
                                        <p:cTn id="203" dur="500"/>
                                        <p:tgtEl>
                                          <p:spTgt spid="3139"/>
                                        </p:tgtEl>
                                      </p:cBhvr>
                                    </p:animEffect>
                                  </p:childTnLst>
                                </p:cTn>
                              </p:par>
                              <p:par>
                                <p:cTn id="204" presetID="4" presetClass="entr" presetSubtype="16" fill="hold" grpId="0" nodeType="withEffect">
                                  <p:stCondLst>
                                    <p:cond delay="0"/>
                                  </p:stCondLst>
                                  <p:childTnLst>
                                    <p:set>
                                      <p:cBhvr>
                                        <p:cTn id="205" dur="1" fill="hold">
                                          <p:stCondLst>
                                            <p:cond delay="0"/>
                                          </p:stCondLst>
                                        </p:cTn>
                                        <p:tgtEl>
                                          <p:spTgt spid="3140"/>
                                        </p:tgtEl>
                                        <p:attrNameLst>
                                          <p:attrName>style.visibility</p:attrName>
                                        </p:attrNameLst>
                                      </p:cBhvr>
                                      <p:to>
                                        <p:strVal val="visible"/>
                                      </p:to>
                                    </p:set>
                                    <p:animEffect transition="in" filter="box(in)">
                                      <p:cBhvr>
                                        <p:cTn id="206" dur="500"/>
                                        <p:tgtEl>
                                          <p:spTgt spid="3140"/>
                                        </p:tgtEl>
                                      </p:cBhvr>
                                    </p:animEffect>
                                  </p:childTnLst>
                                </p:cTn>
                              </p:par>
                              <p:par>
                                <p:cTn id="207" presetID="4" presetClass="entr" presetSubtype="16" fill="hold" grpId="0" nodeType="withEffect">
                                  <p:stCondLst>
                                    <p:cond delay="0"/>
                                  </p:stCondLst>
                                  <p:childTnLst>
                                    <p:set>
                                      <p:cBhvr>
                                        <p:cTn id="208" dur="1" fill="hold">
                                          <p:stCondLst>
                                            <p:cond delay="0"/>
                                          </p:stCondLst>
                                        </p:cTn>
                                        <p:tgtEl>
                                          <p:spTgt spid="3141"/>
                                        </p:tgtEl>
                                        <p:attrNameLst>
                                          <p:attrName>style.visibility</p:attrName>
                                        </p:attrNameLst>
                                      </p:cBhvr>
                                      <p:to>
                                        <p:strVal val="visible"/>
                                      </p:to>
                                    </p:set>
                                    <p:animEffect transition="in" filter="box(in)">
                                      <p:cBhvr>
                                        <p:cTn id="209" dur="500"/>
                                        <p:tgtEl>
                                          <p:spTgt spid="3141"/>
                                        </p:tgtEl>
                                      </p:cBhvr>
                                    </p:animEffect>
                                  </p:childTnLst>
                                </p:cTn>
                              </p:par>
                              <p:par>
                                <p:cTn id="210" presetID="4" presetClass="entr" presetSubtype="16" fill="hold" grpId="0" nodeType="withEffect">
                                  <p:stCondLst>
                                    <p:cond delay="0"/>
                                  </p:stCondLst>
                                  <p:childTnLst>
                                    <p:set>
                                      <p:cBhvr>
                                        <p:cTn id="211" dur="1" fill="hold">
                                          <p:stCondLst>
                                            <p:cond delay="0"/>
                                          </p:stCondLst>
                                        </p:cTn>
                                        <p:tgtEl>
                                          <p:spTgt spid="3142"/>
                                        </p:tgtEl>
                                        <p:attrNameLst>
                                          <p:attrName>style.visibility</p:attrName>
                                        </p:attrNameLst>
                                      </p:cBhvr>
                                      <p:to>
                                        <p:strVal val="visible"/>
                                      </p:to>
                                    </p:set>
                                    <p:animEffect transition="in" filter="box(in)">
                                      <p:cBhvr>
                                        <p:cTn id="212" dur="500"/>
                                        <p:tgtEl>
                                          <p:spTgt spid="3142"/>
                                        </p:tgtEl>
                                      </p:cBhvr>
                                    </p:animEffect>
                                  </p:childTnLst>
                                </p:cTn>
                              </p:par>
                              <p:par>
                                <p:cTn id="213" presetID="4" presetClass="entr" presetSubtype="16" fill="hold" grpId="0" nodeType="withEffect">
                                  <p:stCondLst>
                                    <p:cond delay="0"/>
                                  </p:stCondLst>
                                  <p:childTnLst>
                                    <p:set>
                                      <p:cBhvr>
                                        <p:cTn id="214" dur="1" fill="hold">
                                          <p:stCondLst>
                                            <p:cond delay="0"/>
                                          </p:stCondLst>
                                        </p:cTn>
                                        <p:tgtEl>
                                          <p:spTgt spid="3143"/>
                                        </p:tgtEl>
                                        <p:attrNameLst>
                                          <p:attrName>style.visibility</p:attrName>
                                        </p:attrNameLst>
                                      </p:cBhvr>
                                      <p:to>
                                        <p:strVal val="visible"/>
                                      </p:to>
                                    </p:set>
                                    <p:animEffect transition="in" filter="box(in)">
                                      <p:cBhvr>
                                        <p:cTn id="215" dur="500"/>
                                        <p:tgtEl>
                                          <p:spTgt spid="3143"/>
                                        </p:tgtEl>
                                      </p:cBhvr>
                                    </p:animEffect>
                                  </p:childTnLst>
                                </p:cTn>
                              </p:par>
                            </p:childTnLst>
                          </p:cTn>
                        </p:par>
                      </p:childTnLst>
                    </p:cTn>
                  </p:par>
                  <p:par>
                    <p:cTn id="216" fill="hold">
                      <p:stCondLst>
                        <p:cond delay="indefinite"/>
                      </p:stCondLst>
                      <p:childTnLst>
                        <p:par>
                          <p:cTn id="217" fill="hold">
                            <p:stCondLst>
                              <p:cond delay="0"/>
                            </p:stCondLst>
                            <p:childTnLst>
                              <p:par>
                                <p:cTn id="218" presetID="4" presetClass="entr" presetSubtype="16" fill="hold" nodeType="clickEffect">
                                  <p:stCondLst>
                                    <p:cond delay="0"/>
                                  </p:stCondLst>
                                  <p:childTnLst>
                                    <p:set>
                                      <p:cBhvr>
                                        <p:cTn id="219" dur="1" fill="hold">
                                          <p:stCondLst>
                                            <p:cond delay="0"/>
                                          </p:stCondLst>
                                        </p:cTn>
                                        <p:tgtEl>
                                          <p:spTgt spid="3145">
                                            <p:txEl>
                                              <p:pRg st="0" end="0"/>
                                            </p:txEl>
                                          </p:spTgt>
                                        </p:tgtEl>
                                        <p:attrNameLst>
                                          <p:attrName>style.visibility</p:attrName>
                                        </p:attrNameLst>
                                      </p:cBhvr>
                                      <p:to>
                                        <p:strVal val="visible"/>
                                      </p:to>
                                    </p:set>
                                    <p:animEffect transition="in" filter="box(in)">
                                      <p:cBhvr>
                                        <p:cTn id="220" dur="500"/>
                                        <p:tgtEl>
                                          <p:spTgt spid="31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6" grpId="0" animBg="1"/>
      <p:bldP spid="3078" grpId="0" animBg="1"/>
      <p:bldP spid="3079" grpId="0" animBg="1"/>
      <p:bldP spid="3081" grpId="0"/>
      <p:bldP spid="3082" grpId="0"/>
      <p:bldP spid="3083" grpId="0"/>
      <p:bldP spid="3084" grpId="0" animBg="1"/>
      <p:bldP spid="3087" grpId="0" animBg="1"/>
      <p:bldP spid="3089" grpId="0"/>
      <p:bldP spid="3090" grpId="0" animBg="1"/>
      <p:bldP spid="3091" grpId="0" animBg="1"/>
      <p:bldP spid="3092" grpId="0" animBg="1"/>
      <p:bldP spid="3093" grpId="0" animBg="1"/>
      <p:bldP spid="3095" grpId="0" animBg="1"/>
      <p:bldP spid="3096" grpId="0" animBg="1"/>
      <p:bldP spid="3097" grpId="0" animBg="1"/>
      <p:bldP spid="3098" grpId="0" animBg="1"/>
      <p:bldP spid="3099" grpId="0" animBg="1"/>
      <p:bldP spid="3100" grpId="0" animBg="1"/>
      <p:bldP spid="3101" grpId="0" animBg="1"/>
      <p:bldP spid="3102" grpId="0" animBg="1"/>
      <p:bldP spid="3103" grpId="0" animBg="1"/>
      <p:bldP spid="3104" grpId="0" animBg="1"/>
      <p:bldP spid="3105" grpId="0" animBg="1"/>
      <p:bldP spid="3106" grpId="0" animBg="1"/>
      <p:bldP spid="3107" grpId="0" animBg="1"/>
      <p:bldP spid="3108" grpId="0" animBg="1"/>
      <p:bldP spid="3109" grpId="0"/>
      <p:bldP spid="3110" grpId="0" animBg="1"/>
      <p:bldP spid="3112" grpId="0" animBg="1"/>
      <p:bldP spid="3113" grpId="0"/>
      <p:bldP spid="3114" grpId="0"/>
      <p:bldP spid="3115" grpId="0" animBg="1"/>
      <p:bldP spid="3116" grpId="0" animBg="1"/>
      <p:bldP spid="3117" grpId="0" animBg="1"/>
      <p:bldP spid="3118" grpId="0" animBg="1"/>
      <p:bldP spid="3119" grpId="0" animBg="1"/>
      <p:bldP spid="3120" grpId="0"/>
      <p:bldP spid="3121" grpId="0"/>
      <p:bldP spid="3122" grpId="0" animBg="1"/>
      <p:bldP spid="3123" grpId="0" animBg="1"/>
      <p:bldP spid="3124" grpId="0" animBg="1"/>
      <p:bldP spid="3125" grpId="0" animBg="1"/>
      <p:bldP spid="3126" grpId="0" animBg="1"/>
      <p:bldP spid="3127" grpId="0" animBg="1"/>
      <p:bldP spid="3128" grpId="0" animBg="1"/>
      <p:bldP spid="3129" grpId="0" animBg="1"/>
      <p:bldP spid="3130" grpId="0" animBg="1"/>
      <p:bldP spid="3131" grpId="0" animBg="1"/>
      <p:bldP spid="3132" grpId="0"/>
      <p:bldP spid="3136" grpId="0" animBg="1"/>
      <p:bldP spid="3137" grpId="0" animBg="1"/>
      <p:bldP spid="3138" grpId="0" animBg="1"/>
      <p:bldP spid="3139" grpId="0" animBg="1"/>
      <p:bldP spid="3140" grpId="0" animBg="1"/>
      <p:bldP spid="3141" grpId="0" animBg="1"/>
      <p:bldP spid="3142" grpId="0" animBg="1"/>
      <p:bldP spid="3143" grpId="0" animBg="1"/>
      <p:bldP spid="31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Object</a:t>
            </a:r>
            <a:endParaRPr lang="en-IN" b="1" dirty="0">
              <a:solidFill>
                <a:schemeClr val="bg1"/>
              </a:solidFill>
              <a:latin typeface="+mn-lt"/>
            </a:endParaRPr>
          </a:p>
        </p:txBody>
      </p:sp>
      <p:sp>
        <p:nvSpPr>
          <p:cNvPr id="3" name="Content Placeholder 2"/>
          <p:cNvSpPr>
            <a:spLocks noGrp="1"/>
          </p:cNvSpPr>
          <p:nvPr>
            <p:ph sz="quarter" idx="1"/>
          </p:nvPr>
        </p:nvSpPr>
        <p:spPr>
          <a:xfrm>
            <a:off x="428596" y="1643050"/>
            <a:ext cx="7210396" cy="4521127"/>
          </a:xfrm>
        </p:spPr>
        <p:txBody>
          <a:bodyPr>
            <a:normAutofit/>
          </a:bodyPr>
          <a:lstStyle/>
          <a:p>
            <a:r>
              <a:rPr lang="en-US" sz="2800" dirty="0" smtClean="0">
                <a:solidFill>
                  <a:schemeClr val="bg1"/>
                </a:solidFill>
              </a:rPr>
              <a:t>Any real world entity which is composed of some </a:t>
            </a:r>
            <a:r>
              <a:rPr lang="en-US" sz="2800" dirty="0" smtClean="0">
                <a:solidFill>
                  <a:srgbClr val="FFFF00"/>
                </a:solidFill>
              </a:rPr>
              <a:t>characteristics </a:t>
            </a:r>
            <a:r>
              <a:rPr lang="en-US" sz="2800" dirty="0" smtClean="0">
                <a:solidFill>
                  <a:schemeClr val="bg1"/>
                </a:solidFill>
              </a:rPr>
              <a:t>and</a:t>
            </a:r>
            <a:r>
              <a:rPr lang="en-US" sz="2800" dirty="0" smtClean="0">
                <a:solidFill>
                  <a:srgbClr val="FF0000"/>
                </a:solidFill>
              </a:rPr>
              <a:t> </a:t>
            </a:r>
            <a:r>
              <a:rPr lang="en-US" sz="2800" dirty="0" smtClean="0">
                <a:solidFill>
                  <a:srgbClr val="FFFF00"/>
                </a:solidFill>
              </a:rPr>
              <a:t>behavior</a:t>
            </a:r>
            <a:r>
              <a:rPr lang="en-US" sz="2800" dirty="0" smtClean="0">
                <a:solidFill>
                  <a:srgbClr val="FF0000"/>
                </a:solidFill>
              </a:rPr>
              <a:t> </a:t>
            </a:r>
            <a:r>
              <a:rPr lang="en-US" sz="2800" dirty="0" smtClean="0">
                <a:solidFill>
                  <a:schemeClr val="bg1"/>
                </a:solidFill>
              </a:rPr>
              <a:t>. </a:t>
            </a:r>
            <a:r>
              <a:rPr lang="en-US" sz="2800" dirty="0" smtClean="0"/>
              <a:t> </a:t>
            </a:r>
          </a:p>
          <a:p>
            <a:endParaRPr lang="en-US" sz="2800" dirty="0" smtClean="0"/>
          </a:p>
          <a:p>
            <a:pPr>
              <a:buNone/>
            </a:pPr>
            <a:endParaRPr lang="en-US" sz="2800" dirty="0" smtClean="0"/>
          </a:p>
          <a:p>
            <a:r>
              <a:rPr lang="en-US" sz="2800" dirty="0" smtClean="0">
                <a:solidFill>
                  <a:schemeClr val="bg1"/>
                </a:solidFill>
              </a:rPr>
              <a:t>The characteristics are related to the </a:t>
            </a:r>
            <a:r>
              <a:rPr lang="en-US" sz="2800" dirty="0" smtClean="0">
                <a:solidFill>
                  <a:srgbClr val="FFFF00"/>
                </a:solidFill>
              </a:rPr>
              <a:t>“Data” </a:t>
            </a:r>
            <a:r>
              <a:rPr lang="en-US" sz="2800" dirty="0" smtClean="0">
                <a:solidFill>
                  <a:schemeClr val="bg1"/>
                </a:solidFill>
              </a:rPr>
              <a:t>and behavior to the </a:t>
            </a:r>
            <a:r>
              <a:rPr lang="en-US" sz="2800" dirty="0" smtClean="0">
                <a:solidFill>
                  <a:srgbClr val="FFFF00"/>
                </a:solidFill>
              </a:rPr>
              <a:t>“Operation”.</a:t>
            </a:r>
            <a:endParaRPr lang="en-IN" sz="2800" dirty="0">
              <a:solidFill>
                <a:srgbClr val="FFFF00"/>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639762"/>
          </a:xfrm>
        </p:spPr>
        <p:txBody>
          <a:bodyPr>
            <a:normAutofit fontScale="90000"/>
          </a:bodyPr>
          <a:lstStyle/>
          <a:p>
            <a:r>
              <a:rPr lang="en-US" sz="4000" b="1" dirty="0" smtClean="0">
                <a:solidFill>
                  <a:schemeClr val="bg1"/>
                </a:solidFill>
              </a:rPr>
              <a:t>Multiple Inheritance</a:t>
            </a:r>
            <a:endParaRPr lang="en-US" sz="4000" b="1" dirty="0">
              <a:solidFill>
                <a:schemeClr val="bg1"/>
              </a:solidFill>
            </a:endParaRPr>
          </a:p>
        </p:txBody>
      </p:sp>
      <p:sp>
        <p:nvSpPr>
          <p:cNvPr id="4100" name="Text Box 4"/>
          <p:cNvSpPr txBox="1">
            <a:spLocks noChangeArrowheads="1"/>
          </p:cNvSpPr>
          <p:nvPr/>
        </p:nvSpPr>
        <p:spPr bwMode="auto">
          <a:xfrm>
            <a:off x="381000" y="914400"/>
            <a:ext cx="8534400" cy="5170646"/>
          </a:xfrm>
          <a:prstGeom prst="rect">
            <a:avLst/>
          </a:prstGeom>
          <a:noFill/>
          <a:ln w="9525">
            <a:noFill/>
            <a:miter lim="800000"/>
            <a:headEnd/>
            <a:tailEnd/>
          </a:ln>
          <a:effectLst/>
        </p:spPr>
        <p:txBody>
          <a:bodyPr>
            <a:spAutoFit/>
          </a:bodyPr>
          <a:lstStyle/>
          <a:p>
            <a:pPr marL="342900" indent="-342900" algn="l">
              <a:spcBef>
                <a:spcPct val="50000"/>
              </a:spcBef>
              <a:buFontTx/>
              <a:buChar char="•"/>
            </a:pPr>
            <a:r>
              <a:rPr lang="en-US" sz="2400" b="1" dirty="0"/>
              <a:t>    </a:t>
            </a:r>
            <a:r>
              <a:rPr lang="en-US" sz="2400" dirty="0" err="1">
                <a:solidFill>
                  <a:schemeClr val="bg1"/>
                </a:solidFill>
              </a:rPr>
              <a:t>Mulitiple</a:t>
            </a:r>
            <a:r>
              <a:rPr lang="en-US" sz="2400" dirty="0">
                <a:solidFill>
                  <a:schemeClr val="bg1"/>
                </a:solidFill>
              </a:rPr>
              <a:t> Inheritance can be implemented by implementing multiple interfaces not by extending multiple classes</a:t>
            </a:r>
          </a:p>
          <a:p>
            <a:pPr marL="342900" indent="-342900" algn="l">
              <a:spcBef>
                <a:spcPct val="50000"/>
              </a:spcBef>
            </a:pPr>
            <a:r>
              <a:rPr lang="en-US" sz="2400" b="1" dirty="0"/>
              <a:t>   </a:t>
            </a:r>
            <a:r>
              <a:rPr lang="en-US" sz="2400" b="1" dirty="0">
                <a:solidFill>
                  <a:schemeClr val="bg1"/>
                </a:solidFill>
              </a:rPr>
              <a:t>Example :</a:t>
            </a:r>
          </a:p>
          <a:p>
            <a:pPr marL="342900" indent="-342900" algn="l">
              <a:spcBef>
                <a:spcPct val="50000"/>
              </a:spcBef>
            </a:pPr>
            <a:r>
              <a:rPr lang="en-US" sz="2400" b="1" dirty="0"/>
              <a:t>   </a:t>
            </a:r>
            <a:r>
              <a:rPr lang="en-US" b="1" dirty="0">
                <a:solidFill>
                  <a:srgbClr val="FFFF00"/>
                </a:solidFill>
              </a:rPr>
              <a:t>class Z extends A implements C , D</a:t>
            </a:r>
          </a:p>
          <a:p>
            <a:pPr marL="342900" indent="-342900" algn="l">
              <a:spcBef>
                <a:spcPct val="50000"/>
              </a:spcBef>
            </a:pPr>
            <a:r>
              <a:rPr lang="en-US" b="1" dirty="0">
                <a:solidFill>
                  <a:srgbClr val="FFFF00"/>
                </a:solidFill>
              </a:rPr>
              <a:t>    {  …………} </a:t>
            </a:r>
          </a:p>
          <a:p>
            <a:pPr marL="342900" indent="-342900" algn="l">
              <a:spcBef>
                <a:spcPct val="50000"/>
              </a:spcBef>
            </a:pPr>
            <a:r>
              <a:rPr lang="en-US" b="1" dirty="0"/>
              <a:t>   </a:t>
            </a:r>
            <a:r>
              <a:rPr lang="en-US" sz="2400" b="1" dirty="0">
                <a:solidFill>
                  <a:schemeClr val="accent6">
                    <a:lumMod val="60000"/>
                    <a:lumOff val="40000"/>
                  </a:schemeClr>
                </a:solidFill>
              </a:rPr>
              <a:t>OK</a:t>
            </a:r>
          </a:p>
          <a:p>
            <a:pPr marL="342900" indent="-342900" algn="l">
              <a:spcBef>
                <a:spcPct val="50000"/>
              </a:spcBef>
            </a:pPr>
            <a:r>
              <a:rPr lang="en-US" b="1" dirty="0"/>
              <a:t>   </a:t>
            </a:r>
            <a:r>
              <a:rPr lang="en-US" b="1" dirty="0">
                <a:solidFill>
                  <a:srgbClr val="FFFF00"/>
                </a:solidFill>
              </a:rPr>
              <a:t>class Z extends A ,B 			       </a:t>
            </a:r>
            <a:r>
              <a:rPr lang="en-US" b="1" dirty="0" smtClean="0">
                <a:solidFill>
                  <a:srgbClr val="FFFF00"/>
                </a:solidFill>
              </a:rPr>
              <a:t>  </a:t>
            </a:r>
            <a:r>
              <a:rPr lang="en-US" b="1" dirty="0">
                <a:solidFill>
                  <a:srgbClr val="FFFF00"/>
                </a:solidFill>
              </a:rPr>
              <a:t>class Z extends A extends </a:t>
            </a:r>
            <a:r>
              <a:rPr lang="en-US" b="1" dirty="0" smtClean="0">
                <a:solidFill>
                  <a:srgbClr val="FFFF00"/>
                </a:solidFill>
              </a:rPr>
              <a:t>B</a:t>
            </a:r>
            <a:endParaRPr lang="en-US" b="1" dirty="0">
              <a:solidFill>
                <a:srgbClr val="FFFF00"/>
              </a:solidFill>
            </a:endParaRPr>
          </a:p>
          <a:p>
            <a:pPr marL="342900" indent="-342900" algn="l">
              <a:spcBef>
                <a:spcPct val="50000"/>
              </a:spcBef>
            </a:pPr>
            <a:r>
              <a:rPr lang="en-US" b="1" dirty="0">
                <a:solidFill>
                  <a:srgbClr val="FFFF00"/>
                </a:solidFill>
              </a:rPr>
              <a:t>   {			                  		         {</a:t>
            </a:r>
          </a:p>
          <a:p>
            <a:pPr marL="342900" indent="-342900" algn="l">
              <a:spcBef>
                <a:spcPct val="50000"/>
              </a:spcBef>
            </a:pPr>
            <a:r>
              <a:rPr lang="en-US" b="1" dirty="0">
                <a:solidFill>
                  <a:srgbClr val="FFFF00"/>
                </a:solidFill>
              </a:rPr>
              <a:t>	</a:t>
            </a:r>
            <a:r>
              <a:rPr lang="en-US" b="1" dirty="0"/>
              <a:t>				 </a:t>
            </a:r>
            <a:r>
              <a:rPr lang="en-US" sz="4400" b="1" dirty="0">
                <a:solidFill>
                  <a:schemeClr val="bg1"/>
                </a:solidFill>
              </a:rPr>
              <a:t>OR</a:t>
            </a:r>
          </a:p>
          <a:p>
            <a:pPr marL="342900" indent="-342900" algn="l">
              <a:spcBef>
                <a:spcPct val="50000"/>
              </a:spcBef>
            </a:pPr>
            <a:r>
              <a:rPr lang="en-US" b="1" dirty="0"/>
              <a:t>   </a:t>
            </a:r>
            <a:r>
              <a:rPr lang="en-US" b="1" dirty="0">
                <a:solidFill>
                  <a:srgbClr val="FFFF00"/>
                </a:solidFill>
              </a:rPr>
              <a:t>} </a:t>
            </a:r>
            <a:r>
              <a:rPr lang="en-US" b="1" dirty="0"/>
              <a:t>	                	     		</a:t>
            </a:r>
            <a:r>
              <a:rPr lang="en-US" b="1" dirty="0">
                <a:solidFill>
                  <a:srgbClr val="FFFF00"/>
                </a:solidFill>
              </a:rPr>
              <a:t>         </a:t>
            </a:r>
            <a:r>
              <a:rPr lang="en-US" b="1" dirty="0" smtClean="0">
                <a:solidFill>
                  <a:srgbClr val="FFFF00"/>
                </a:solidFill>
              </a:rPr>
              <a:t>                  }</a:t>
            </a:r>
            <a:endParaRPr lang="en-US" sz="2400" b="1" dirty="0">
              <a:solidFill>
                <a:srgbClr val="FFFF00"/>
              </a:solidFill>
            </a:endParaRPr>
          </a:p>
        </p:txBody>
      </p:sp>
      <p:sp>
        <p:nvSpPr>
          <p:cNvPr id="4101" name="Rectangle 5"/>
          <p:cNvSpPr>
            <a:spLocks noChangeArrowheads="1"/>
          </p:cNvSpPr>
          <p:nvPr/>
        </p:nvSpPr>
        <p:spPr bwMode="auto">
          <a:xfrm>
            <a:off x="5029200" y="2257425"/>
            <a:ext cx="685800" cy="457200"/>
          </a:xfrm>
          <a:prstGeom prst="rect">
            <a:avLst/>
          </a:prstGeom>
          <a:solidFill>
            <a:schemeClr val="accent1"/>
          </a:solidFill>
          <a:ln w="9525" algn="ctr">
            <a:solidFill>
              <a:schemeClr val="tx1"/>
            </a:solidFill>
            <a:miter lim="800000"/>
            <a:headEnd/>
            <a:tailEnd/>
          </a:ln>
          <a:effectLst/>
        </p:spPr>
        <p:txBody>
          <a:bodyPr wrap="none" anchor="ctr"/>
          <a:lstStyle/>
          <a:p>
            <a:r>
              <a:rPr lang="en-US" sz="2000" b="1" dirty="0">
                <a:solidFill>
                  <a:schemeClr val="bg1"/>
                </a:solidFill>
              </a:rPr>
              <a:t>A</a:t>
            </a:r>
          </a:p>
        </p:txBody>
      </p:sp>
      <p:sp>
        <p:nvSpPr>
          <p:cNvPr id="4103" name="Rectangle 7"/>
          <p:cNvSpPr>
            <a:spLocks noChangeArrowheads="1"/>
          </p:cNvSpPr>
          <p:nvPr/>
        </p:nvSpPr>
        <p:spPr bwMode="auto">
          <a:xfrm>
            <a:off x="6019800" y="2257425"/>
            <a:ext cx="685800" cy="457200"/>
          </a:xfrm>
          <a:prstGeom prst="rect">
            <a:avLst/>
          </a:prstGeom>
          <a:solidFill>
            <a:schemeClr val="accent1"/>
          </a:solidFill>
          <a:ln w="9525" algn="ctr">
            <a:solidFill>
              <a:schemeClr val="tx1"/>
            </a:solidFill>
            <a:miter lim="800000"/>
            <a:headEnd/>
            <a:tailEnd/>
          </a:ln>
          <a:effectLst/>
        </p:spPr>
        <p:txBody>
          <a:bodyPr wrap="none" anchor="ctr"/>
          <a:lstStyle/>
          <a:p>
            <a:r>
              <a:rPr lang="en-US" sz="2000" b="1" dirty="0">
                <a:solidFill>
                  <a:schemeClr val="bg1"/>
                </a:solidFill>
              </a:rPr>
              <a:t>C</a:t>
            </a:r>
          </a:p>
        </p:txBody>
      </p:sp>
      <p:sp>
        <p:nvSpPr>
          <p:cNvPr id="4104" name="Rectangle 8"/>
          <p:cNvSpPr>
            <a:spLocks noChangeArrowheads="1"/>
          </p:cNvSpPr>
          <p:nvPr/>
        </p:nvSpPr>
        <p:spPr bwMode="auto">
          <a:xfrm>
            <a:off x="7010400" y="2243138"/>
            <a:ext cx="685800" cy="457200"/>
          </a:xfrm>
          <a:prstGeom prst="rect">
            <a:avLst/>
          </a:prstGeom>
          <a:solidFill>
            <a:schemeClr val="accent1"/>
          </a:solidFill>
          <a:ln w="9525" algn="ctr">
            <a:solidFill>
              <a:schemeClr val="tx1"/>
            </a:solidFill>
            <a:miter lim="800000"/>
            <a:headEnd/>
            <a:tailEnd/>
          </a:ln>
          <a:effectLst/>
        </p:spPr>
        <p:txBody>
          <a:bodyPr wrap="none" anchor="ctr"/>
          <a:lstStyle/>
          <a:p>
            <a:r>
              <a:rPr lang="en-US" sz="2000" b="1" dirty="0">
                <a:solidFill>
                  <a:schemeClr val="bg1"/>
                </a:solidFill>
              </a:rPr>
              <a:t>D</a:t>
            </a:r>
          </a:p>
        </p:txBody>
      </p:sp>
      <p:sp>
        <p:nvSpPr>
          <p:cNvPr id="4105" name="Rectangle 9"/>
          <p:cNvSpPr>
            <a:spLocks noChangeArrowheads="1"/>
          </p:cNvSpPr>
          <p:nvPr/>
        </p:nvSpPr>
        <p:spPr bwMode="auto">
          <a:xfrm>
            <a:off x="6019800" y="3200400"/>
            <a:ext cx="685800" cy="457200"/>
          </a:xfrm>
          <a:prstGeom prst="rect">
            <a:avLst/>
          </a:prstGeom>
          <a:solidFill>
            <a:schemeClr val="accent1"/>
          </a:solidFill>
          <a:ln w="9525" algn="ctr">
            <a:solidFill>
              <a:schemeClr val="tx1"/>
            </a:solidFill>
            <a:miter lim="800000"/>
            <a:headEnd/>
            <a:tailEnd/>
          </a:ln>
          <a:effectLst/>
        </p:spPr>
        <p:txBody>
          <a:bodyPr wrap="none" anchor="ctr"/>
          <a:lstStyle/>
          <a:p>
            <a:r>
              <a:rPr lang="en-US" sz="2000" b="1" dirty="0">
                <a:solidFill>
                  <a:schemeClr val="bg1"/>
                </a:solidFill>
              </a:rPr>
              <a:t>Z</a:t>
            </a:r>
          </a:p>
        </p:txBody>
      </p:sp>
      <p:sp>
        <p:nvSpPr>
          <p:cNvPr id="4106" name="Line 10"/>
          <p:cNvSpPr>
            <a:spLocks noChangeShapeType="1"/>
          </p:cNvSpPr>
          <p:nvPr/>
        </p:nvSpPr>
        <p:spPr bwMode="auto">
          <a:xfrm flipV="1">
            <a:off x="5376863" y="2714625"/>
            <a:ext cx="0" cy="381000"/>
          </a:xfrm>
          <a:prstGeom prst="line">
            <a:avLst/>
          </a:prstGeom>
          <a:noFill/>
          <a:ln w="9525">
            <a:solidFill>
              <a:schemeClr val="bg1"/>
            </a:solidFill>
            <a:round/>
            <a:headEnd/>
            <a:tailEnd type="triangle" w="med" len="med"/>
          </a:ln>
          <a:effectLst/>
        </p:spPr>
        <p:txBody>
          <a:bodyPr/>
          <a:lstStyle/>
          <a:p>
            <a:endParaRPr lang="en-IN"/>
          </a:p>
        </p:txBody>
      </p:sp>
      <p:sp>
        <p:nvSpPr>
          <p:cNvPr id="4107" name="Line 11"/>
          <p:cNvSpPr>
            <a:spLocks noChangeShapeType="1"/>
          </p:cNvSpPr>
          <p:nvPr/>
        </p:nvSpPr>
        <p:spPr bwMode="auto">
          <a:xfrm>
            <a:off x="5376863" y="3095625"/>
            <a:ext cx="1938337" cy="28575"/>
          </a:xfrm>
          <a:prstGeom prst="line">
            <a:avLst/>
          </a:prstGeom>
          <a:noFill/>
          <a:ln w="9525">
            <a:solidFill>
              <a:schemeClr val="bg1"/>
            </a:solidFill>
            <a:round/>
            <a:headEnd/>
            <a:tailEnd/>
          </a:ln>
          <a:effectLst/>
        </p:spPr>
        <p:txBody>
          <a:bodyPr/>
          <a:lstStyle/>
          <a:p>
            <a:endParaRPr lang="en-IN"/>
          </a:p>
        </p:txBody>
      </p:sp>
      <p:sp>
        <p:nvSpPr>
          <p:cNvPr id="4108" name="Line 12"/>
          <p:cNvSpPr>
            <a:spLocks noChangeShapeType="1"/>
          </p:cNvSpPr>
          <p:nvPr/>
        </p:nvSpPr>
        <p:spPr bwMode="auto">
          <a:xfrm flipV="1">
            <a:off x="6343650" y="2743200"/>
            <a:ext cx="0" cy="4572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4109" name="Line 13"/>
          <p:cNvSpPr>
            <a:spLocks noChangeShapeType="1"/>
          </p:cNvSpPr>
          <p:nvPr/>
        </p:nvSpPr>
        <p:spPr bwMode="auto">
          <a:xfrm flipV="1">
            <a:off x="7315200" y="2681288"/>
            <a:ext cx="0" cy="457200"/>
          </a:xfrm>
          <a:prstGeom prst="line">
            <a:avLst/>
          </a:prstGeom>
          <a:noFill/>
          <a:ln w="9525">
            <a:solidFill>
              <a:schemeClr val="bg1"/>
            </a:solidFill>
            <a:prstDash val="dashDot"/>
            <a:round/>
            <a:headEnd/>
            <a:tailEnd type="triangle" w="med" len="med"/>
          </a:ln>
          <a:effectLst/>
        </p:spPr>
        <p:txBody>
          <a:bodyPr/>
          <a:lstStyle/>
          <a:p>
            <a:endParaRPr lang="en-IN"/>
          </a:p>
        </p:txBody>
      </p:sp>
      <p:sp>
        <p:nvSpPr>
          <p:cNvPr id="4110" name="Text Box 14"/>
          <p:cNvSpPr txBox="1">
            <a:spLocks noChangeArrowheads="1"/>
          </p:cNvSpPr>
          <p:nvPr/>
        </p:nvSpPr>
        <p:spPr bwMode="auto">
          <a:xfrm>
            <a:off x="857224" y="5226050"/>
            <a:ext cx="2343176" cy="641350"/>
          </a:xfrm>
          <a:prstGeom prst="rect">
            <a:avLst/>
          </a:prstGeom>
          <a:noFill/>
          <a:ln w="9525" algn="ctr">
            <a:noFill/>
            <a:miter lim="800000"/>
            <a:headEnd/>
            <a:tailEnd/>
          </a:ln>
          <a:effectLst/>
        </p:spPr>
        <p:txBody>
          <a:bodyPr wrap="square">
            <a:spAutoFit/>
          </a:bodyPr>
          <a:lstStyle/>
          <a:p>
            <a:pPr>
              <a:spcBef>
                <a:spcPct val="50000"/>
              </a:spcBef>
            </a:pPr>
            <a:r>
              <a:rPr lang="en-US" sz="3600" b="1" i="1" dirty="0">
                <a:solidFill>
                  <a:schemeClr val="accent6">
                    <a:lumMod val="60000"/>
                    <a:lumOff val="40000"/>
                  </a:schemeClr>
                </a:solidFill>
              </a:rPr>
              <a:t>WRONG</a:t>
            </a:r>
          </a:p>
        </p:txBody>
      </p:sp>
      <p:sp>
        <p:nvSpPr>
          <p:cNvPr id="4111" name="Text Box 15"/>
          <p:cNvSpPr txBox="1">
            <a:spLocks noChangeArrowheads="1"/>
          </p:cNvSpPr>
          <p:nvPr/>
        </p:nvSpPr>
        <p:spPr bwMode="auto">
          <a:xfrm>
            <a:off x="5857884" y="5257800"/>
            <a:ext cx="2371716" cy="641350"/>
          </a:xfrm>
          <a:prstGeom prst="rect">
            <a:avLst/>
          </a:prstGeom>
          <a:noFill/>
          <a:ln w="9525" algn="ctr">
            <a:noFill/>
            <a:miter lim="800000"/>
            <a:headEnd/>
            <a:tailEnd/>
          </a:ln>
          <a:effectLst/>
        </p:spPr>
        <p:txBody>
          <a:bodyPr wrap="square">
            <a:spAutoFit/>
          </a:bodyPr>
          <a:lstStyle/>
          <a:p>
            <a:pPr>
              <a:spcBef>
                <a:spcPct val="50000"/>
              </a:spcBef>
            </a:pPr>
            <a:r>
              <a:rPr lang="en-US" sz="3600" b="1" i="1" dirty="0">
                <a:solidFill>
                  <a:schemeClr val="accent6">
                    <a:lumMod val="60000"/>
                    <a:lumOff val="40000"/>
                  </a:schemeClr>
                </a:solidFill>
              </a:rPr>
              <a:t>WRONG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ox(in)">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box(in)">
                                      <p:cBhvr>
                                        <p:cTn id="12" dur="500"/>
                                        <p:tgtEl>
                                          <p:spTgt spid="4100">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animEffect transition="in" filter="box(in)">
                                      <p:cBhvr>
                                        <p:cTn id="15" dur="500"/>
                                        <p:tgtEl>
                                          <p:spTgt spid="4100">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100">
                                            <p:txEl>
                                              <p:pRg st="3" end="3"/>
                                            </p:txEl>
                                          </p:spTgt>
                                        </p:tgtEl>
                                        <p:attrNameLst>
                                          <p:attrName>style.visibility</p:attrName>
                                        </p:attrNameLst>
                                      </p:cBhvr>
                                      <p:to>
                                        <p:strVal val="visible"/>
                                      </p:to>
                                    </p:set>
                                    <p:animEffect transition="in" filter="box(in)">
                                      <p:cBhvr>
                                        <p:cTn id="18" dur="500"/>
                                        <p:tgtEl>
                                          <p:spTgt spid="410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100">
                                            <p:txEl>
                                              <p:pRg st="4" end="4"/>
                                            </p:txEl>
                                          </p:spTgt>
                                        </p:tgtEl>
                                        <p:attrNameLst>
                                          <p:attrName>style.visibility</p:attrName>
                                        </p:attrNameLst>
                                      </p:cBhvr>
                                      <p:to>
                                        <p:strVal val="visible"/>
                                      </p:to>
                                    </p:set>
                                    <p:animEffect transition="in" filter="box(in)">
                                      <p:cBhvr>
                                        <p:cTn id="23" dur="500"/>
                                        <p:tgtEl>
                                          <p:spTgt spid="410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101"/>
                                        </p:tgtEl>
                                        <p:attrNameLst>
                                          <p:attrName>style.visibility</p:attrName>
                                        </p:attrNameLst>
                                      </p:cBhvr>
                                      <p:to>
                                        <p:strVal val="visible"/>
                                      </p:to>
                                    </p:set>
                                    <p:animEffect transition="in" filter="box(in)">
                                      <p:cBhvr>
                                        <p:cTn id="28" dur="500"/>
                                        <p:tgtEl>
                                          <p:spTgt spid="410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transition="in" filter="box(in)">
                                      <p:cBhvr>
                                        <p:cTn id="31" dur="500"/>
                                        <p:tgtEl>
                                          <p:spTgt spid="410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Effect transition="in" filter="box(in)">
                                      <p:cBhvr>
                                        <p:cTn id="34" dur="500"/>
                                        <p:tgtEl>
                                          <p:spTgt spid="410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107"/>
                                        </p:tgtEl>
                                        <p:attrNameLst>
                                          <p:attrName>style.visibility</p:attrName>
                                        </p:attrNameLst>
                                      </p:cBhvr>
                                      <p:to>
                                        <p:strVal val="visible"/>
                                      </p:to>
                                    </p:set>
                                    <p:animEffect transition="in" filter="box(in)">
                                      <p:cBhvr>
                                        <p:cTn id="37" dur="500"/>
                                        <p:tgtEl>
                                          <p:spTgt spid="410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108"/>
                                        </p:tgtEl>
                                        <p:attrNameLst>
                                          <p:attrName>style.visibility</p:attrName>
                                        </p:attrNameLst>
                                      </p:cBhvr>
                                      <p:to>
                                        <p:strVal val="visible"/>
                                      </p:to>
                                    </p:set>
                                    <p:animEffect transition="in" filter="box(in)">
                                      <p:cBhvr>
                                        <p:cTn id="40" dur="500"/>
                                        <p:tgtEl>
                                          <p:spTgt spid="410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4106"/>
                                        </p:tgtEl>
                                        <p:attrNameLst>
                                          <p:attrName>style.visibility</p:attrName>
                                        </p:attrNameLst>
                                      </p:cBhvr>
                                      <p:to>
                                        <p:strVal val="visible"/>
                                      </p:to>
                                    </p:set>
                                    <p:animEffect transition="in" filter="box(in)">
                                      <p:cBhvr>
                                        <p:cTn id="43" dur="500"/>
                                        <p:tgtEl>
                                          <p:spTgt spid="410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4109"/>
                                        </p:tgtEl>
                                        <p:attrNameLst>
                                          <p:attrName>style.visibility</p:attrName>
                                        </p:attrNameLst>
                                      </p:cBhvr>
                                      <p:to>
                                        <p:strVal val="visible"/>
                                      </p:to>
                                    </p:set>
                                    <p:animEffect transition="in" filter="box(in)">
                                      <p:cBhvr>
                                        <p:cTn id="46" dur="500"/>
                                        <p:tgtEl>
                                          <p:spTgt spid="410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4105"/>
                                        </p:tgtEl>
                                        <p:attrNameLst>
                                          <p:attrName>style.visibility</p:attrName>
                                        </p:attrNameLst>
                                      </p:cBhvr>
                                      <p:to>
                                        <p:strVal val="visible"/>
                                      </p:to>
                                    </p:set>
                                    <p:animEffect transition="in" filter="box(in)">
                                      <p:cBhvr>
                                        <p:cTn id="49" dur="500"/>
                                        <p:tgtEl>
                                          <p:spTgt spid="4105"/>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4100">
                                            <p:txEl>
                                              <p:pRg st="5" end="5"/>
                                            </p:txEl>
                                          </p:spTgt>
                                        </p:tgtEl>
                                        <p:attrNameLst>
                                          <p:attrName>style.visibility</p:attrName>
                                        </p:attrNameLst>
                                      </p:cBhvr>
                                      <p:to>
                                        <p:strVal val="visible"/>
                                      </p:to>
                                    </p:set>
                                    <p:animEffect transition="in" filter="box(in)">
                                      <p:cBhvr>
                                        <p:cTn id="54" dur="500"/>
                                        <p:tgtEl>
                                          <p:spTgt spid="4100">
                                            <p:txEl>
                                              <p:pRg st="5" end="5"/>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4100">
                                            <p:txEl>
                                              <p:pRg st="6" end="6"/>
                                            </p:txEl>
                                          </p:spTgt>
                                        </p:tgtEl>
                                        <p:attrNameLst>
                                          <p:attrName>style.visibility</p:attrName>
                                        </p:attrNameLst>
                                      </p:cBhvr>
                                      <p:to>
                                        <p:strVal val="visible"/>
                                      </p:to>
                                    </p:set>
                                    <p:animEffect transition="in" filter="box(in)">
                                      <p:cBhvr>
                                        <p:cTn id="57" dur="500"/>
                                        <p:tgtEl>
                                          <p:spTgt spid="4100">
                                            <p:txEl>
                                              <p:pRg st="6" end="6"/>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4100">
                                            <p:txEl>
                                              <p:pRg st="7" end="7"/>
                                            </p:txEl>
                                          </p:spTgt>
                                        </p:tgtEl>
                                        <p:attrNameLst>
                                          <p:attrName>style.visibility</p:attrName>
                                        </p:attrNameLst>
                                      </p:cBhvr>
                                      <p:to>
                                        <p:strVal val="visible"/>
                                      </p:to>
                                    </p:set>
                                    <p:animEffect transition="in" filter="box(in)">
                                      <p:cBhvr>
                                        <p:cTn id="60" dur="500"/>
                                        <p:tgtEl>
                                          <p:spTgt spid="4100">
                                            <p:txEl>
                                              <p:pRg st="7" end="7"/>
                                            </p:txEl>
                                          </p:spTgt>
                                        </p:tgtEl>
                                      </p:cBhvr>
                                    </p:animEffect>
                                  </p:childTnLst>
                                </p:cTn>
                              </p:par>
                              <p:par>
                                <p:cTn id="61" presetID="4" presetClass="entr" presetSubtype="16" fill="hold" nodeType="withEffect">
                                  <p:stCondLst>
                                    <p:cond delay="0"/>
                                  </p:stCondLst>
                                  <p:childTnLst>
                                    <p:set>
                                      <p:cBhvr>
                                        <p:cTn id="62" dur="1" fill="hold">
                                          <p:stCondLst>
                                            <p:cond delay="0"/>
                                          </p:stCondLst>
                                        </p:cTn>
                                        <p:tgtEl>
                                          <p:spTgt spid="4100">
                                            <p:txEl>
                                              <p:pRg st="8" end="8"/>
                                            </p:txEl>
                                          </p:spTgt>
                                        </p:tgtEl>
                                        <p:attrNameLst>
                                          <p:attrName>style.visibility</p:attrName>
                                        </p:attrNameLst>
                                      </p:cBhvr>
                                      <p:to>
                                        <p:strVal val="visible"/>
                                      </p:to>
                                    </p:set>
                                    <p:animEffect transition="in" filter="box(in)">
                                      <p:cBhvr>
                                        <p:cTn id="63" dur="500"/>
                                        <p:tgtEl>
                                          <p:spTgt spid="4100">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110"/>
                                        </p:tgtEl>
                                        <p:attrNameLst>
                                          <p:attrName>style.visibility</p:attrName>
                                        </p:attrNameLst>
                                      </p:cBhvr>
                                      <p:to>
                                        <p:strVal val="visible"/>
                                      </p:to>
                                    </p:set>
                                    <p:anim calcmode="lin" valueType="num">
                                      <p:cBhvr additive="base">
                                        <p:cTn id="68" dur="500" fill="hold"/>
                                        <p:tgtEl>
                                          <p:spTgt spid="4110"/>
                                        </p:tgtEl>
                                        <p:attrNameLst>
                                          <p:attrName>ppt_x</p:attrName>
                                        </p:attrNameLst>
                                      </p:cBhvr>
                                      <p:tavLst>
                                        <p:tav tm="0">
                                          <p:val>
                                            <p:strVal val="#ppt_x"/>
                                          </p:val>
                                        </p:tav>
                                        <p:tav tm="100000">
                                          <p:val>
                                            <p:strVal val="#ppt_x"/>
                                          </p:val>
                                        </p:tav>
                                      </p:tavLst>
                                    </p:anim>
                                    <p:anim calcmode="lin" valueType="num">
                                      <p:cBhvr additive="base">
                                        <p:cTn id="69" dur="500" fill="hold"/>
                                        <p:tgtEl>
                                          <p:spTgt spid="4110"/>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111"/>
                                        </p:tgtEl>
                                        <p:attrNameLst>
                                          <p:attrName>style.visibility</p:attrName>
                                        </p:attrNameLst>
                                      </p:cBhvr>
                                      <p:to>
                                        <p:strVal val="visible"/>
                                      </p:to>
                                    </p:set>
                                    <p:anim calcmode="lin" valueType="num">
                                      <p:cBhvr additive="base">
                                        <p:cTn id="74" dur="500" fill="hold"/>
                                        <p:tgtEl>
                                          <p:spTgt spid="4111"/>
                                        </p:tgtEl>
                                        <p:attrNameLst>
                                          <p:attrName>ppt_x</p:attrName>
                                        </p:attrNameLst>
                                      </p:cBhvr>
                                      <p:tavLst>
                                        <p:tav tm="0">
                                          <p:val>
                                            <p:strVal val="#ppt_x"/>
                                          </p:val>
                                        </p:tav>
                                        <p:tav tm="100000">
                                          <p:val>
                                            <p:strVal val="#ppt_x"/>
                                          </p:val>
                                        </p:tav>
                                      </p:tavLst>
                                    </p:anim>
                                    <p:anim calcmode="lin" valueType="num">
                                      <p:cBhvr additive="base">
                                        <p:cTn id="75" dur="500" fill="hold"/>
                                        <p:tgtEl>
                                          <p:spTgt spid="4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4103" grpId="0" animBg="1"/>
      <p:bldP spid="4104" grpId="0" animBg="1"/>
      <p:bldP spid="4105" grpId="0" animBg="1"/>
      <p:bldP spid="4106" grpId="0" animBg="1"/>
      <p:bldP spid="4107" grpId="0" animBg="1"/>
      <p:bldP spid="4108" grpId="0" animBg="1"/>
      <p:bldP spid="4109" grpId="0" animBg="1"/>
      <p:bldP spid="4110" grpId="0"/>
      <p:bldP spid="41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228600" y="457200"/>
            <a:ext cx="8610600" cy="769441"/>
          </a:xfrm>
          <a:prstGeom prst="rect">
            <a:avLst/>
          </a:prstGeom>
          <a:noFill/>
          <a:ln w="9525">
            <a:noFill/>
            <a:miter lim="800000"/>
            <a:headEnd/>
            <a:tailEnd/>
          </a:ln>
          <a:effectLst/>
        </p:spPr>
        <p:txBody>
          <a:bodyPr>
            <a:spAutoFit/>
          </a:bodyPr>
          <a:lstStyle/>
          <a:p>
            <a:pPr algn="ctr">
              <a:spcBef>
                <a:spcPct val="50000"/>
              </a:spcBef>
            </a:pPr>
            <a:r>
              <a:rPr lang="en-US" sz="4400" b="1" dirty="0" smtClean="0">
                <a:solidFill>
                  <a:schemeClr val="bg1"/>
                </a:solidFill>
              </a:rPr>
              <a:t>Defining A Subclass</a:t>
            </a:r>
            <a:endParaRPr lang="en-US" sz="4400" b="1" dirty="0">
              <a:solidFill>
                <a:schemeClr val="bg1"/>
              </a:solidFill>
            </a:endParaRPr>
          </a:p>
        </p:txBody>
      </p:sp>
      <p:sp>
        <p:nvSpPr>
          <p:cNvPr id="5127" name="Text Box 7"/>
          <p:cNvSpPr txBox="1">
            <a:spLocks noChangeArrowheads="1"/>
          </p:cNvSpPr>
          <p:nvPr/>
        </p:nvSpPr>
        <p:spPr bwMode="auto">
          <a:xfrm>
            <a:off x="152400" y="1524000"/>
            <a:ext cx="8458200" cy="3231654"/>
          </a:xfrm>
          <a:prstGeom prst="rect">
            <a:avLst/>
          </a:prstGeom>
          <a:noFill/>
          <a:ln w="9525">
            <a:noFill/>
            <a:miter lim="800000"/>
            <a:headEnd/>
            <a:tailEnd/>
          </a:ln>
          <a:effectLst/>
        </p:spPr>
        <p:txBody>
          <a:bodyPr>
            <a:spAutoFit/>
          </a:bodyPr>
          <a:lstStyle/>
          <a:p>
            <a:pPr algn="l">
              <a:spcBef>
                <a:spcPct val="50000"/>
              </a:spcBef>
            </a:pPr>
            <a:r>
              <a:rPr lang="en-US" sz="2400" b="1" u="sng" dirty="0">
                <a:solidFill>
                  <a:schemeClr val="bg1"/>
                </a:solidFill>
              </a:rPr>
              <a:t>Syntax :</a:t>
            </a:r>
          </a:p>
          <a:p>
            <a:pPr algn="l">
              <a:spcBef>
                <a:spcPct val="50000"/>
              </a:spcBef>
            </a:pPr>
            <a:r>
              <a:rPr lang="en-US" sz="2400" b="1" dirty="0">
                <a:solidFill>
                  <a:srgbClr val="FFFF00"/>
                </a:solidFill>
              </a:rPr>
              <a:t>class &lt;subclass name&gt; </a:t>
            </a:r>
            <a:r>
              <a:rPr lang="en-US" sz="2400" b="1" i="1" dirty="0">
                <a:solidFill>
                  <a:schemeClr val="bg1"/>
                </a:solidFill>
              </a:rPr>
              <a:t>extends</a:t>
            </a:r>
            <a:r>
              <a:rPr lang="en-US" sz="2400" b="1" dirty="0">
                <a:solidFill>
                  <a:srgbClr val="FFFF00"/>
                </a:solidFill>
              </a:rPr>
              <a:t> &lt;</a:t>
            </a:r>
            <a:r>
              <a:rPr lang="en-US" sz="2400" b="1" dirty="0" err="1">
                <a:solidFill>
                  <a:srgbClr val="FFFF00"/>
                </a:solidFill>
              </a:rPr>
              <a:t>superclass</a:t>
            </a:r>
            <a:r>
              <a:rPr lang="en-US" sz="2400" b="1" dirty="0">
                <a:solidFill>
                  <a:srgbClr val="FFFF00"/>
                </a:solidFill>
              </a:rPr>
              <a:t> name&gt;</a:t>
            </a:r>
          </a:p>
          <a:p>
            <a:pPr algn="l">
              <a:spcBef>
                <a:spcPct val="50000"/>
              </a:spcBef>
            </a:pPr>
            <a:r>
              <a:rPr lang="en-US" sz="2400" b="1" dirty="0">
                <a:solidFill>
                  <a:srgbClr val="FFFF00"/>
                </a:solidFill>
              </a:rPr>
              <a:t>{</a:t>
            </a:r>
          </a:p>
          <a:p>
            <a:pPr algn="l">
              <a:spcBef>
                <a:spcPct val="50000"/>
              </a:spcBef>
            </a:pPr>
            <a:r>
              <a:rPr lang="en-US" sz="2400" b="1" dirty="0">
                <a:solidFill>
                  <a:srgbClr val="FFFF00"/>
                </a:solidFill>
              </a:rPr>
              <a:t> variable declarations;</a:t>
            </a:r>
          </a:p>
          <a:p>
            <a:pPr algn="l">
              <a:spcBef>
                <a:spcPct val="50000"/>
              </a:spcBef>
            </a:pPr>
            <a:r>
              <a:rPr lang="en-US" sz="2400" b="1" dirty="0">
                <a:solidFill>
                  <a:srgbClr val="FFFF00"/>
                </a:solidFill>
              </a:rPr>
              <a:t> method </a:t>
            </a:r>
            <a:r>
              <a:rPr lang="en-US" sz="2400" b="1" dirty="0" smtClean="0">
                <a:solidFill>
                  <a:srgbClr val="FFFF00"/>
                </a:solidFill>
              </a:rPr>
              <a:t>definitions</a:t>
            </a:r>
            <a:r>
              <a:rPr lang="en-US" sz="2400" b="1" dirty="0">
                <a:solidFill>
                  <a:srgbClr val="FFFF00"/>
                </a:solidFill>
              </a:rPr>
              <a:t>;</a:t>
            </a:r>
          </a:p>
          <a:p>
            <a:pPr algn="l">
              <a:spcBef>
                <a:spcPct val="50000"/>
              </a:spcBef>
            </a:pPr>
            <a:r>
              <a:rPr lang="en-US" sz="2400" b="1" dirty="0">
                <a:solidFill>
                  <a:srgbClr val="FFFF00"/>
                </a:solidFill>
              </a:rPr>
              <a:t>}</a:t>
            </a:r>
          </a:p>
        </p:txBody>
      </p:sp>
      <p:sp>
        <p:nvSpPr>
          <p:cNvPr id="5128" name="Text Box 8"/>
          <p:cNvSpPr txBox="1">
            <a:spLocks noChangeArrowheads="1"/>
          </p:cNvSpPr>
          <p:nvPr/>
        </p:nvSpPr>
        <p:spPr bwMode="auto">
          <a:xfrm>
            <a:off x="0" y="4857760"/>
            <a:ext cx="9144000" cy="2492990"/>
          </a:xfrm>
          <a:prstGeom prst="rect">
            <a:avLst/>
          </a:prstGeom>
          <a:noFill/>
          <a:ln w="9525">
            <a:noFill/>
            <a:miter lim="800000"/>
            <a:headEnd/>
            <a:tailEnd/>
          </a:ln>
          <a:effectLst/>
        </p:spPr>
        <p:txBody>
          <a:bodyPr>
            <a:spAutoFit/>
          </a:bodyPr>
          <a:lstStyle/>
          <a:p>
            <a:pPr marL="342900" indent="-342900" algn="l">
              <a:spcBef>
                <a:spcPct val="50000"/>
              </a:spcBef>
              <a:buFontTx/>
              <a:buChar char="•"/>
            </a:pPr>
            <a:r>
              <a:rPr lang="en-US" sz="2400" dirty="0">
                <a:solidFill>
                  <a:schemeClr val="bg1"/>
                </a:solidFill>
              </a:rPr>
              <a:t>Extends keyword signifies that properties of the super class are extended to sub class</a:t>
            </a:r>
          </a:p>
          <a:p>
            <a:pPr marL="342900" lvl="1" indent="-342900">
              <a:spcBef>
                <a:spcPct val="50000"/>
              </a:spcBef>
              <a:buFontTx/>
              <a:buChar char="•"/>
            </a:pPr>
            <a:r>
              <a:rPr lang="en-GB" sz="2400" dirty="0" smtClean="0">
                <a:solidFill>
                  <a:schemeClr val="bg1"/>
                </a:solidFill>
                <a:latin typeface="+mj-lt"/>
              </a:rPr>
              <a:t>If inheritance is not defined, the class extends a class called </a:t>
            </a:r>
            <a:r>
              <a:rPr lang="en-GB" sz="2400" b="1" dirty="0" smtClean="0">
                <a:solidFill>
                  <a:srgbClr val="FFFF00"/>
                </a:solidFill>
                <a:latin typeface="+mj-lt"/>
              </a:rPr>
              <a:t>Object</a:t>
            </a:r>
          </a:p>
          <a:p>
            <a:pPr marL="342900" indent="-342900" algn="l">
              <a:spcBef>
                <a:spcPct val="50000"/>
              </a:spcBef>
              <a:buFontTx/>
              <a:buChar char="•"/>
            </a:pPr>
            <a:endParaRPr lang="en-US" sz="2400" b="1" dirty="0" smtClean="0"/>
          </a:p>
          <a:p>
            <a:pPr marL="342900" indent="-342900" algn="l">
              <a:spcBef>
                <a:spcPct val="50000"/>
              </a:spcBef>
              <a:buFontTx/>
              <a:buChar char="•"/>
            </a:pP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box(in)">
                                      <p:cBhvr>
                                        <p:cTn id="7" dur="500"/>
                                        <p:tgtEl>
                                          <p:spTgt spid="51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8">
                                            <p:txEl>
                                              <p:pRg st="0" end="0"/>
                                            </p:txEl>
                                          </p:spTgt>
                                        </p:tgtEl>
                                        <p:attrNameLst>
                                          <p:attrName>style.visibility</p:attrName>
                                        </p:attrNameLst>
                                      </p:cBhvr>
                                      <p:to>
                                        <p:strVal val="visible"/>
                                      </p:to>
                                    </p:set>
                                    <p:animEffect transition="in" filter="box(in)">
                                      <p:cBhvr>
                                        <p:cTn id="12" dur="500"/>
                                        <p:tgtEl>
                                          <p:spTgt spid="51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28">
                                            <p:txEl>
                                              <p:pRg st="1" end="1"/>
                                            </p:txEl>
                                          </p:spTgt>
                                        </p:tgtEl>
                                        <p:attrNameLst>
                                          <p:attrName>style.visibility</p:attrName>
                                        </p:attrNameLst>
                                      </p:cBhvr>
                                      <p:to>
                                        <p:strVal val="visible"/>
                                      </p:to>
                                    </p:set>
                                    <p:animEffect transition="in" filter="box(in)">
                                      <p:cBhvr>
                                        <p:cTn id="17" dur="500"/>
                                        <p:tgtEl>
                                          <p:spTgt spid="51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D1D9B2B-9D83-4600-80EE-DF3C9FA404E1}" type="slidenum">
              <a:rPr lang="en-US"/>
              <a:pPr/>
              <a:t>52</a:t>
            </a:fld>
            <a:endParaRPr lang="en-US"/>
          </a:p>
        </p:txBody>
      </p:sp>
      <p:sp>
        <p:nvSpPr>
          <p:cNvPr id="366594" name="Rectangle 2"/>
          <p:cNvSpPr>
            <a:spLocks noGrp="1" noChangeArrowheads="1"/>
          </p:cNvSpPr>
          <p:nvPr>
            <p:ph type="title"/>
          </p:nvPr>
        </p:nvSpPr>
        <p:spPr>
          <a:xfrm>
            <a:off x="285720" y="571480"/>
            <a:ext cx="7772400" cy="609600"/>
          </a:xfrm>
        </p:spPr>
        <p:txBody>
          <a:bodyPr>
            <a:noAutofit/>
          </a:bodyPr>
          <a:lstStyle/>
          <a:p>
            <a:r>
              <a:rPr lang="en-US" sz="4400" b="1" dirty="0">
                <a:solidFill>
                  <a:schemeClr val="bg1"/>
                </a:solidFill>
                <a:latin typeface="+mn-lt"/>
              </a:rPr>
              <a:t>The </a:t>
            </a:r>
            <a:r>
              <a:rPr lang="en-US" sz="4400" b="1" dirty="0">
                <a:solidFill>
                  <a:srgbClr val="FFFF00"/>
                </a:solidFill>
                <a:latin typeface="+mn-lt"/>
              </a:rPr>
              <a:t>Object</a:t>
            </a:r>
            <a:r>
              <a:rPr lang="en-US" sz="4400" b="1" dirty="0">
                <a:solidFill>
                  <a:schemeClr val="bg1"/>
                </a:solidFill>
                <a:latin typeface="+mn-lt"/>
              </a:rPr>
              <a:t> Class</a:t>
            </a:r>
          </a:p>
        </p:txBody>
      </p:sp>
      <p:sp>
        <p:nvSpPr>
          <p:cNvPr id="366595" name="Rectangle 3"/>
          <p:cNvSpPr>
            <a:spLocks noGrp="1" noChangeArrowheads="1"/>
          </p:cNvSpPr>
          <p:nvPr>
            <p:ph type="body" idx="1"/>
          </p:nvPr>
        </p:nvSpPr>
        <p:spPr>
          <a:xfrm>
            <a:off x="285720" y="1857364"/>
            <a:ext cx="8610600" cy="2667000"/>
          </a:xfrm>
        </p:spPr>
        <p:txBody>
          <a:bodyPr>
            <a:normAutofit/>
          </a:bodyPr>
          <a:lstStyle/>
          <a:p>
            <a:pPr marL="0" indent="0">
              <a:buFont typeface="Monotype Sorts" pitchFamily="2" charset="2"/>
              <a:buNone/>
            </a:pPr>
            <a:r>
              <a:rPr lang="en-US" sz="2800" dirty="0">
                <a:solidFill>
                  <a:schemeClr val="bg1"/>
                </a:solidFill>
                <a:cs typeface="Times New Roman" pitchFamily="18" charset="0"/>
              </a:rPr>
              <a:t>Every class in Java is descended from the </a:t>
            </a:r>
            <a:r>
              <a:rPr lang="en-US" sz="2800" b="1" u="sng" dirty="0" err="1" smtClean="0">
                <a:solidFill>
                  <a:srgbClr val="FFFF00"/>
                </a:solidFill>
                <a:cs typeface="Times New Roman" pitchFamily="18" charset="0"/>
              </a:rPr>
              <a:t>java.lang.Object</a:t>
            </a:r>
            <a:r>
              <a:rPr lang="en-US" sz="2800" dirty="0" smtClean="0">
                <a:solidFill>
                  <a:srgbClr val="FFFF00"/>
                </a:solidFill>
                <a:cs typeface="Times New Roman" pitchFamily="18" charset="0"/>
              </a:rPr>
              <a:t> </a:t>
            </a:r>
            <a:r>
              <a:rPr lang="en-US" sz="2800" dirty="0">
                <a:solidFill>
                  <a:schemeClr val="bg1"/>
                </a:solidFill>
                <a:cs typeface="Times New Roman" pitchFamily="18" charset="0"/>
              </a:rPr>
              <a:t>class. If no inheritance is specified when a class is defined, the </a:t>
            </a:r>
            <a:r>
              <a:rPr lang="en-US" sz="2800" dirty="0" err="1">
                <a:solidFill>
                  <a:schemeClr val="bg1"/>
                </a:solidFill>
                <a:cs typeface="Times New Roman" pitchFamily="18" charset="0"/>
              </a:rPr>
              <a:t>superclass</a:t>
            </a:r>
            <a:r>
              <a:rPr lang="en-US" sz="2800" dirty="0">
                <a:solidFill>
                  <a:schemeClr val="bg1"/>
                </a:solidFill>
                <a:cs typeface="Times New Roman" pitchFamily="18" charset="0"/>
              </a:rPr>
              <a:t> of the class is </a:t>
            </a:r>
            <a:r>
              <a:rPr lang="en-US" sz="2800" b="1" u="sng" dirty="0">
                <a:solidFill>
                  <a:srgbClr val="FFFF00"/>
                </a:solidFill>
                <a:cs typeface="Times New Roman" pitchFamily="18" charset="0"/>
              </a:rPr>
              <a:t>Object</a:t>
            </a:r>
            <a:r>
              <a:rPr lang="en-US" sz="2800" dirty="0">
                <a:solidFill>
                  <a:schemeClr val="bg1"/>
                </a:solidFill>
                <a:cs typeface="Times New Roman" pitchFamily="18" charset="0"/>
              </a:rPr>
              <a:t>.</a:t>
            </a:r>
            <a:r>
              <a:rPr lang="en-US" sz="2800" dirty="0">
                <a:solidFill>
                  <a:schemeClr val="bg1"/>
                </a:solidFill>
              </a:rPr>
              <a:t> </a:t>
            </a:r>
          </a:p>
        </p:txBody>
      </p:sp>
      <p:sp>
        <p:nvSpPr>
          <p:cNvPr id="366596" name="Rectangle 4"/>
          <p:cNvSpPr>
            <a:spLocks noChangeArrowheads="1"/>
          </p:cNvSpPr>
          <p:nvPr/>
        </p:nvSpPr>
        <p:spPr bwMode="auto">
          <a:xfrm>
            <a:off x="2286000" y="3162300"/>
            <a:ext cx="9144000" cy="0"/>
          </a:xfrm>
          <a:prstGeom prst="rect">
            <a:avLst/>
          </a:prstGeom>
          <a:noFill/>
          <a:ln w="12700">
            <a:noFill/>
            <a:miter lim="800000"/>
            <a:headEnd type="none" w="sm" len="sm"/>
            <a:tailEnd type="none" w="sm" len="sm"/>
          </a:ln>
          <a:effectLst/>
        </p:spPr>
        <p:txBody>
          <a:bodyPr>
            <a:spAutoFit/>
          </a:bodyPr>
          <a:lstStyle/>
          <a:p>
            <a:endParaRPr lang="en-IN"/>
          </a:p>
        </p:txBody>
      </p:sp>
      <p:graphicFrame>
        <p:nvGraphicFramePr>
          <p:cNvPr id="366597" name="Object 5"/>
          <p:cNvGraphicFramePr>
            <a:graphicFrameLocks noChangeAspect="1"/>
          </p:cNvGraphicFramePr>
          <p:nvPr/>
        </p:nvGraphicFramePr>
        <p:xfrm>
          <a:off x="0" y="4857760"/>
          <a:ext cx="9144000" cy="1066800"/>
        </p:xfrm>
        <a:graphic>
          <a:graphicData uri="http://schemas.openxmlformats.org/presentationml/2006/ole">
            <p:oleObj spid="_x0000_s1026" name="Picture" r:id="rId3" imgW="4732200" imgH="550080" progId="Word.Picture.8">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1"/>
          <p:cNvSpPr>
            <a:spLocks noChangeShapeType="1"/>
          </p:cNvSpPr>
          <p:nvPr/>
        </p:nvSpPr>
        <p:spPr bwMode="auto">
          <a:xfrm>
            <a:off x="662401" y="951940"/>
            <a:ext cx="7964640" cy="0"/>
          </a:xfrm>
          <a:prstGeom prst="line">
            <a:avLst/>
          </a:prstGeom>
          <a:noFill/>
          <a:ln w="54720">
            <a:solidFill>
              <a:schemeClr val="bg1"/>
            </a:solidFill>
            <a:round/>
            <a:headEnd/>
            <a:tailEnd/>
          </a:ln>
        </p:spPr>
        <p:txBody>
          <a:bodyPr lIns="82945" tIns="41473" rIns="82945" bIns="41473"/>
          <a:lstStyle/>
          <a:p>
            <a:endParaRPr lang="en-IN"/>
          </a:p>
        </p:txBody>
      </p:sp>
      <p:sp>
        <p:nvSpPr>
          <p:cNvPr id="6146" name="Text Box 2"/>
          <p:cNvSpPr txBox="1">
            <a:spLocks noChangeArrowheads="1"/>
          </p:cNvSpPr>
          <p:nvPr/>
        </p:nvSpPr>
        <p:spPr bwMode="auto">
          <a:xfrm>
            <a:off x="1428728" y="357166"/>
            <a:ext cx="6215106" cy="677108"/>
          </a:xfrm>
          <a:prstGeom prst="rect">
            <a:avLst/>
          </a:prstGeom>
          <a:noFill/>
          <a:ln w="9525">
            <a:noFill/>
            <a:miter lim="800000"/>
            <a:headEnd/>
            <a:tailEnd/>
          </a:ln>
        </p:spPr>
        <p:txBody>
          <a:bodyPr wrap="square" lIns="0" tIns="0" rIns="0" bIns="0">
            <a:spAutoFit/>
          </a:bodyPr>
          <a:lstStyle/>
          <a:p>
            <a:pPr>
              <a:buClr>
                <a:srgbClr val="000000"/>
              </a:buClr>
              <a:buSzPct val="38000"/>
              <a:tabLst>
                <a:tab pos="656650" algn="l"/>
                <a:tab pos="1313299" algn="l"/>
                <a:tab pos="1969949" algn="l"/>
                <a:tab pos="2626599" algn="l"/>
                <a:tab pos="3283248" algn="l"/>
              </a:tabLst>
            </a:pPr>
            <a:r>
              <a:rPr lang="en-GB" sz="4400" dirty="0" smtClean="0">
                <a:solidFill>
                  <a:schemeClr val="bg1"/>
                </a:solidFill>
                <a:latin typeface="Helvetica" charset="0"/>
              </a:rPr>
              <a:t>			</a:t>
            </a:r>
            <a:r>
              <a:rPr lang="en-GB" sz="4400" b="1" dirty="0" smtClean="0">
                <a:solidFill>
                  <a:schemeClr val="bg1"/>
                </a:solidFill>
                <a:latin typeface="+mj-lt"/>
              </a:rPr>
              <a:t>Example</a:t>
            </a:r>
            <a:endParaRPr lang="en-GB" sz="4400" b="1" dirty="0">
              <a:solidFill>
                <a:schemeClr val="bg1"/>
              </a:solidFill>
              <a:latin typeface="+mj-lt"/>
            </a:endParaRPr>
          </a:p>
        </p:txBody>
      </p:sp>
      <p:sp>
        <p:nvSpPr>
          <p:cNvPr id="6148" name="AutoShape 4"/>
          <p:cNvSpPr>
            <a:spLocks noChangeArrowheads="1"/>
          </p:cNvSpPr>
          <p:nvPr/>
        </p:nvSpPr>
        <p:spPr bwMode="auto">
          <a:xfrm>
            <a:off x="6357950" y="1285860"/>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6149" name="Line 5"/>
          <p:cNvSpPr>
            <a:spLocks noChangeShapeType="1"/>
          </p:cNvSpPr>
          <p:nvPr/>
        </p:nvSpPr>
        <p:spPr bwMode="auto">
          <a:xfrm flipV="1">
            <a:off x="7143768" y="2214554"/>
            <a:ext cx="0" cy="745998"/>
          </a:xfrm>
          <a:prstGeom prst="line">
            <a:avLst/>
          </a:prstGeom>
          <a:noFill/>
          <a:ln w="9525">
            <a:solidFill>
              <a:srgbClr val="000000"/>
            </a:solidFill>
            <a:round/>
            <a:headEnd/>
            <a:tailEnd type="triangle" w="lg" len="lg"/>
          </a:ln>
        </p:spPr>
        <p:txBody>
          <a:bodyPr lIns="82945" tIns="41473" rIns="82945" bIns="41473"/>
          <a:lstStyle/>
          <a:p>
            <a:endParaRPr lang="en-IN"/>
          </a:p>
        </p:txBody>
      </p:sp>
      <p:sp>
        <p:nvSpPr>
          <p:cNvPr id="6150" name="AutoShape 6"/>
          <p:cNvSpPr>
            <a:spLocks noChangeArrowheads="1"/>
          </p:cNvSpPr>
          <p:nvPr/>
        </p:nvSpPr>
        <p:spPr bwMode="auto">
          <a:xfrm>
            <a:off x="6286512" y="3000372"/>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6151" name="AutoShape 7"/>
          <p:cNvSpPr>
            <a:spLocks noChangeArrowheads="1"/>
          </p:cNvSpPr>
          <p:nvPr/>
        </p:nvSpPr>
        <p:spPr bwMode="auto">
          <a:xfrm>
            <a:off x="1357290" y="1357298"/>
            <a:ext cx="2993760"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6152" name="Text Box 8"/>
          <p:cNvSpPr txBox="1">
            <a:spLocks noChangeArrowheads="1"/>
          </p:cNvSpPr>
          <p:nvPr/>
        </p:nvSpPr>
        <p:spPr bwMode="auto">
          <a:xfrm>
            <a:off x="1586249" y="1556039"/>
            <a:ext cx="2648160" cy="110286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public class Person</a:t>
            </a:r>
          </a:p>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	private String name;</a:t>
            </a:r>
          </a:p>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	private Date dob;</a:t>
            </a:r>
          </a:p>
          <a:p>
            <a:pPr marL="191523" indent="-191523">
              <a:spcBef>
                <a:spcPts val="249"/>
              </a:spcBef>
              <a:buClr>
                <a:srgbClr val="000000"/>
              </a:buClr>
              <a:buSzPct val="174000"/>
              <a:tabLst>
                <a:tab pos="656650" algn="l"/>
                <a:tab pos="1313299" algn="l"/>
                <a:tab pos="1969949" algn="l"/>
                <a:tab pos="2626599" algn="l"/>
              </a:tabLst>
            </a:pPr>
            <a:r>
              <a:rPr lang="en-GB" sz="1300" dirty="0">
                <a:latin typeface="Courier" charset="0"/>
              </a:rPr>
              <a:t>	[...]</a:t>
            </a:r>
          </a:p>
        </p:txBody>
      </p:sp>
      <p:sp>
        <p:nvSpPr>
          <p:cNvPr id="6153" name="AutoShape 9"/>
          <p:cNvSpPr>
            <a:spLocks noChangeArrowheads="1"/>
          </p:cNvSpPr>
          <p:nvPr/>
        </p:nvSpPr>
        <p:spPr bwMode="auto">
          <a:xfrm>
            <a:off x="1285852" y="3071810"/>
            <a:ext cx="4335840" cy="1621610"/>
          </a:xfrm>
          <a:prstGeom prst="roundRect">
            <a:avLst>
              <a:gd name="adj" fmla="val 88"/>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6154" name="Text Box 10"/>
          <p:cNvSpPr txBox="1">
            <a:spLocks noChangeArrowheads="1"/>
          </p:cNvSpPr>
          <p:nvPr/>
        </p:nvSpPr>
        <p:spPr bwMode="auto">
          <a:xfrm>
            <a:off x="1514811" y="3270551"/>
            <a:ext cx="3657600" cy="1341393"/>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public class Employee extends Person</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	private </a:t>
            </a:r>
            <a:r>
              <a:rPr lang="en-GB" sz="1300" dirty="0" err="1">
                <a:latin typeface="Courier" charset="0"/>
              </a:rPr>
              <a:t>int</a:t>
            </a:r>
            <a:r>
              <a:rPr lang="en-GB" sz="1300" dirty="0">
                <a:latin typeface="Courier" charset="0"/>
              </a:rPr>
              <a:t> </a:t>
            </a:r>
            <a:r>
              <a:rPr lang="en-GB" sz="1300" dirty="0" err="1">
                <a:latin typeface="Courier" charset="0"/>
              </a:rPr>
              <a:t>employeID</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	private </a:t>
            </a:r>
            <a:r>
              <a:rPr lang="en-GB" sz="1300" dirty="0" err="1">
                <a:latin typeface="Courier" charset="0"/>
              </a:rPr>
              <a:t>int</a:t>
            </a:r>
            <a:r>
              <a:rPr lang="en-GB" sz="1300" dirty="0">
                <a:latin typeface="Courier" charset="0"/>
              </a:rPr>
              <a:t> salary;</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	private Date </a:t>
            </a:r>
            <a:r>
              <a:rPr lang="en-GB" sz="1300" dirty="0" err="1">
                <a:latin typeface="Courier" charset="0"/>
              </a:rPr>
              <a:t>startDate</a:t>
            </a:r>
            <a:r>
              <a:rPr lang="en-GB" sz="13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	[...]</a:t>
            </a:r>
          </a:p>
        </p:txBody>
      </p:sp>
      <p:grpSp>
        <p:nvGrpSpPr>
          <p:cNvPr id="2" name="Group 11"/>
          <p:cNvGrpSpPr>
            <a:grpSpLocks/>
          </p:cNvGrpSpPr>
          <p:nvPr/>
        </p:nvGrpSpPr>
        <p:grpSpPr bwMode="auto">
          <a:xfrm>
            <a:off x="1285852" y="5072074"/>
            <a:ext cx="4335840" cy="515574"/>
            <a:chOff x="910" y="3783"/>
            <a:chExt cx="3011" cy="358"/>
          </a:xfrm>
        </p:grpSpPr>
        <p:sp>
          <p:nvSpPr>
            <p:cNvPr id="6156" name="AutoShape 12"/>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p>
              <a:endParaRPr lang="en-IN"/>
            </a:p>
          </p:txBody>
        </p:sp>
        <p:sp>
          <p:nvSpPr>
            <p:cNvPr id="6157" name="Text Box 13"/>
            <p:cNvSpPr txBox="1">
              <a:spLocks noChangeArrowheads="1"/>
            </p:cNvSpPr>
            <p:nvPr/>
          </p:nvSpPr>
          <p:spPr bwMode="auto">
            <a:xfrm>
              <a:off x="1069" y="3921"/>
              <a:ext cx="2540" cy="139"/>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sz="1300" dirty="0">
                  <a:latin typeface="Courier" charset="0"/>
                </a:rPr>
                <a:t>Employee </a:t>
              </a:r>
              <a:r>
                <a:rPr lang="en-GB" sz="1300" dirty="0" err="1">
                  <a:latin typeface="Courier" charset="0"/>
                </a:rPr>
                <a:t>anEmployee</a:t>
              </a:r>
              <a:r>
                <a:rPr lang="en-GB" sz="1300" dirty="0">
                  <a:latin typeface="Courier" charset="0"/>
                </a:rPr>
                <a:t> = new Employee();</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1"/>
          <p:cNvSpPr>
            <a:spLocks noChangeShapeType="1"/>
          </p:cNvSpPr>
          <p:nvPr/>
        </p:nvSpPr>
        <p:spPr bwMode="auto">
          <a:xfrm>
            <a:off x="584641" y="951940"/>
            <a:ext cx="7964640" cy="0"/>
          </a:xfrm>
          <a:prstGeom prst="line">
            <a:avLst/>
          </a:prstGeom>
          <a:noFill/>
          <a:ln w="54720">
            <a:solidFill>
              <a:schemeClr val="bg1"/>
            </a:solidFill>
            <a:round/>
            <a:headEnd/>
            <a:tailEnd/>
          </a:ln>
        </p:spPr>
        <p:txBody>
          <a:bodyPr lIns="82945" tIns="41473" rIns="82945" bIns="41473"/>
          <a:lstStyle/>
          <a:p>
            <a:endParaRPr lang="en-IN"/>
          </a:p>
        </p:txBody>
      </p:sp>
      <p:sp>
        <p:nvSpPr>
          <p:cNvPr id="5122" name="Text Box 2"/>
          <p:cNvSpPr txBox="1">
            <a:spLocks noChangeArrowheads="1"/>
          </p:cNvSpPr>
          <p:nvPr/>
        </p:nvSpPr>
        <p:spPr bwMode="auto">
          <a:xfrm>
            <a:off x="1285852" y="357166"/>
            <a:ext cx="6572296" cy="677108"/>
          </a:xfrm>
          <a:prstGeom prst="rect">
            <a:avLst/>
          </a:prstGeom>
          <a:noFill/>
          <a:ln w="9525">
            <a:noFill/>
            <a:miter lim="800000"/>
            <a:headEnd/>
            <a:tailEnd/>
          </a:ln>
        </p:spPr>
        <p:txBody>
          <a:bodyPr wrap="square" lIns="0" tIns="0" rIns="0" bIns="0">
            <a:spAutoFit/>
          </a:bodyPr>
          <a:lstStyle/>
          <a:p>
            <a:pPr>
              <a:buClr>
                <a:srgbClr val="000000"/>
              </a:buClr>
              <a:buSzPct val="38000"/>
              <a:tabLst>
                <a:tab pos="656650" algn="l"/>
                <a:tab pos="1313299" algn="l"/>
                <a:tab pos="1969949" algn="l"/>
                <a:tab pos="2626599" algn="l"/>
                <a:tab pos="3283248" algn="l"/>
              </a:tabLst>
            </a:pPr>
            <a:r>
              <a:rPr lang="en-GB" sz="4400" b="1" dirty="0" smtClean="0">
                <a:solidFill>
                  <a:schemeClr val="bg1"/>
                </a:solidFill>
                <a:latin typeface="+mj-lt"/>
              </a:rPr>
              <a:t>      What </a:t>
            </a:r>
            <a:r>
              <a:rPr lang="en-GB" sz="4400" b="1" dirty="0">
                <a:solidFill>
                  <a:schemeClr val="bg1"/>
                </a:solidFill>
                <a:latin typeface="+mj-lt"/>
              </a:rPr>
              <a:t>really happens?</a:t>
            </a:r>
          </a:p>
        </p:txBody>
      </p:sp>
      <p:sp>
        <p:nvSpPr>
          <p:cNvPr id="5123" name="Text Box 3"/>
          <p:cNvSpPr txBox="1">
            <a:spLocks noChangeArrowheads="1"/>
          </p:cNvSpPr>
          <p:nvPr/>
        </p:nvSpPr>
        <p:spPr bwMode="auto">
          <a:xfrm>
            <a:off x="610561" y="1203967"/>
            <a:ext cx="7768800" cy="1020792"/>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chemeClr val="bg1"/>
                </a:solidFill>
                <a:latin typeface="Helvetica" charset="0"/>
              </a:rPr>
              <a:t>When an object is created using new, the </a:t>
            </a:r>
            <a:r>
              <a:rPr lang="en-GB" dirty="0" smtClean="0">
                <a:solidFill>
                  <a:schemeClr val="bg1"/>
                </a:solidFill>
                <a:latin typeface="Helvetica" charset="0"/>
              </a:rPr>
              <a:t>JVM allocates </a:t>
            </a:r>
            <a:r>
              <a:rPr lang="en-GB" dirty="0">
                <a:solidFill>
                  <a:schemeClr val="bg1"/>
                </a:solidFill>
                <a:latin typeface="Helvetica" charset="0"/>
              </a:rPr>
              <a:t>enough memory to hold all its </a:t>
            </a:r>
            <a:r>
              <a:rPr lang="en-GB" b="1" dirty="0">
                <a:solidFill>
                  <a:srgbClr val="FFFF00"/>
                </a:solidFill>
                <a:latin typeface="Helvetica" charset="0"/>
              </a:rPr>
              <a:t>instance variables</a:t>
            </a:r>
            <a:r>
              <a:rPr lang="en-GB" dirty="0">
                <a:solidFill>
                  <a:schemeClr val="bg1"/>
                </a:solidFill>
                <a:latin typeface="Helvetica" charset="0"/>
              </a:rPr>
              <a:t>.</a:t>
            </a:r>
          </a:p>
          <a:p>
            <a:pPr marL="391686" lvl="1" indent="-195843">
              <a:spcBef>
                <a:spcPts val="249"/>
              </a:spcBef>
              <a:buClr>
                <a:srgbClr val="000000"/>
              </a:buClr>
              <a:buSzPct val="85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chemeClr val="bg1"/>
                </a:solidFill>
                <a:latin typeface="Helvetica" charset="0"/>
              </a:rPr>
              <a:t>This includes </a:t>
            </a:r>
            <a:r>
              <a:rPr lang="en-GB" dirty="0" smtClean="0">
                <a:solidFill>
                  <a:schemeClr val="bg1"/>
                </a:solidFill>
                <a:latin typeface="Helvetica" charset="0"/>
              </a:rPr>
              <a:t>all </a:t>
            </a:r>
            <a:r>
              <a:rPr lang="en-GB" b="1" dirty="0">
                <a:solidFill>
                  <a:srgbClr val="FFFF00"/>
                </a:solidFill>
                <a:latin typeface="Helvetica" charset="0"/>
              </a:rPr>
              <a:t>inherited instance variables</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a:latin typeface="Helvetica" charset="0"/>
            </a:endParaRPr>
          </a:p>
        </p:txBody>
      </p:sp>
      <p:sp>
        <p:nvSpPr>
          <p:cNvPr id="5124" name="AutoShape 4"/>
          <p:cNvSpPr>
            <a:spLocks noChangeArrowheads="1"/>
          </p:cNvSpPr>
          <p:nvPr/>
        </p:nvSpPr>
        <p:spPr bwMode="auto">
          <a:xfrm>
            <a:off x="1071538" y="2571744"/>
            <a:ext cx="1759680" cy="923330"/>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5125" name="Line 5"/>
          <p:cNvSpPr>
            <a:spLocks noChangeShapeType="1"/>
          </p:cNvSpPr>
          <p:nvPr/>
        </p:nvSpPr>
        <p:spPr bwMode="auto">
          <a:xfrm flipH="1" flipV="1">
            <a:off x="1909979" y="3500438"/>
            <a:ext cx="45719" cy="906058"/>
          </a:xfrm>
          <a:prstGeom prst="line">
            <a:avLst/>
          </a:prstGeom>
          <a:noFill/>
          <a:ln w="9525">
            <a:solidFill>
              <a:schemeClr val="bg1"/>
            </a:solidFill>
            <a:round/>
            <a:headEnd/>
            <a:tailEnd type="triangle" w="lg" len="lg"/>
          </a:ln>
        </p:spPr>
        <p:txBody>
          <a:bodyPr lIns="82945" tIns="41473" rIns="82945" bIns="41473"/>
          <a:lstStyle/>
          <a:p>
            <a:endParaRPr lang="en-IN"/>
          </a:p>
        </p:txBody>
      </p:sp>
      <p:sp>
        <p:nvSpPr>
          <p:cNvPr id="5126" name="AutoShape 6"/>
          <p:cNvSpPr>
            <a:spLocks noChangeArrowheads="1"/>
          </p:cNvSpPr>
          <p:nvPr/>
        </p:nvSpPr>
        <p:spPr bwMode="auto">
          <a:xfrm>
            <a:off x="1071538" y="4072381"/>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5128" name="Oval 8"/>
          <p:cNvSpPr>
            <a:spLocks noChangeArrowheads="1"/>
          </p:cNvSpPr>
          <p:nvPr/>
        </p:nvSpPr>
        <p:spPr bwMode="auto">
          <a:xfrm>
            <a:off x="4357686" y="3214686"/>
            <a:ext cx="3143272" cy="1947565"/>
          </a:xfrm>
          <a:prstGeom prst="ellipse">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 pos="1969949" algn="l"/>
              </a:tabLst>
            </a:pPr>
            <a:r>
              <a:rPr lang="en-GB" sz="1500" b="1" dirty="0">
                <a:latin typeface="Times" charset="0"/>
              </a:rPr>
              <a:t>Employee</a:t>
            </a:r>
          </a:p>
          <a:p>
            <a:pPr>
              <a:buClr>
                <a:srgbClr val="000000"/>
              </a:buClr>
              <a:buSzPct val="67000"/>
              <a:tabLst>
                <a:tab pos="656650" algn="l"/>
                <a:tab pos="1313299" algn="l"/>
                <a:tab pos="1969949" algn="l"/>
              </a:tabLst>
            </a:pPr>
            <a:r>
              <a:rPr lang="en-GB" sz="1500" dirty="0">
                <a:latin typeface="Times" charset="0"/>
              </a:rPr>
              <a:t>name = </a:t>
            </a:r>
            <a:r>
              <a:rPr lang="en-GB" sz="1500" dirty="0" smtClean="0">
                <a:latin typeface="Times" charset="0"/>
              </a:rPr>
              <a:t>“</a:t>
            </a:r>
            <a:r>
              <a:rPr lang="en-GB" sz="1500" dirty="0" err="1" smtClean="0">
                <a:latin typeface="Times" charset="0"/>
              </a:rPr>
              <a:t>Rajat</a:t>
            </a:r>
            <a:r>
              <a:rPr lang="en-GB" sz="1500" dirty="0" smtClean="0">
                <a:latin typeface="Times" charset="0"/>
              </a:rPr>
              <a:t>"</a:t>
            </a:r>
            <a:endParaRPr lang="en-GB" sz="1500" dirty="0">
              <a:latin typeface="Times" charset="0"/>
            </a:endParaRPr>
          </a:p>
          <a:p>
            <a:pPr>
              <a:buClr>
                <a:srgbClr val="000000"/>
              </a:buClr>
              <a:buSzPct val="67000"/>
              <a:tabLst>
                <a:tab pos="656650" algn="l"/>
                <a:tab pos="1313299" algn="l"/>
                <a:tab pos="1969949" algn="l"/>
              </a:tabLst>
            </a:pPr>
            <a:r>
              <a:rPr lang="en-GB" sz="1500" dirty="0">
                <a:latin typeface="Times" charset="0"/>
              </a:rPr>
              <a:t>dob = Mar 15, </a:t>
            </a:r>
            <a:r>
              <a:rPr lang="en-GB" sz="1500" dirty="0" smtClean="0">
                <a:latin typeface="Times" charset="0"/>
              </a:rPr>
              <a:t>1978</a:t>
            </a:r>
            <a:endParaRPr lang="en-GB" sz="1500" dirty="0">
              <a:latin typeface="Times" charset="0"/>
            </a:endParaRPr>
          </a:p>
          <a:p>
            <a:pPr>
              <a:buClr>
                <a:srgbClr val="000000"/>
              </a:buClr>
              <a:buSzPct val="67000"/>
              <a:tabLst>
                <a:tab pos="656650" algn="l"/>
                <a:tab pos="1313299" algn="l"/>
                <a:tab pos="1969949" algn="l"/>
              </a:tabLst>
            </a:pPr>
            <a:r>
              <a:rPr lang="en-GB" sz="1500" dirty="0" err="1">
                <a:latin typeface="Times" charset="0"/>
              </a:rPr>
              <a:t>employeeID</a:t>
            </a:r>
            <a:r>
              <a:rPr lang="en-GB" sz="1500" dirty="0">
                <a:latin typeface="Times" charset="0"/>
              </a:rPr>
              <a:t> = 37518</a:t>
            </a:r>
          </a:p>
          <a:p>
            <a:pPr>
              <a:buClr>
                <a:srgbClr val="000000"/>
              </a:buClr>
              <a:buSzPct val="67000"/>
              <a:tabLst>
                <a:tab pos="656650" algn="l"/>
                <a:tab pos="1313299" algn="l"/>
                <a:tab pos="1969949" algn="l"/>
              </a:tabLst>
            </a:pPr>
            <a:r>
              <a:rPr lang="en-GB" sz="1500" dirty="0">
                <a:latin typeface="Times" charset="0"/>
              </a:rPr>
              <a:t>salary = </a:t>
            </a:r>
            <a:r>
              <a:rPr lang="en-GB" sz="1500" dirty="0" smtClean="0">
                <a:latin typeface="Times" charset="0"/>
              </a:rPr>
              <a:t>65000</a:t>
            </a:r>
          </a:p>
          <a:p>
            <a:pPr>
              <a:buClr>
                <a:srgbClr val="000000"/>
              </a:buClr>
              <a:buSzPct val="67000"/>
              <a:tabLst>
                <a:tab pos="656650" algn="l"/>
                <a:tab pos="1313299" algn="l"/>
                <a:tab pos="1969949" algn="l"/>
              </a:tabLst>
            </a:pPr>
            <a:r>
              <a:rPr lang="en-GB" sz="1500" dirty="0" err="1" smtClean="0">
                <a:latin typeface="Times" charset="0"/>
              </a:rPr>
              <a:t>startDate</a:t>
            </a:r>
            <a:r>
              <a:rPr lang="en-GB" sz="1500" dirty="0" smtClean="0">
                <a:latin typeface="Times" charset="0"/>
              </a:rPr>
              <a:t> = Dec 15, 2000</a:t>
            </a:r>
            <a:endParaRPr lang="en-GB" sz="1500" dirty="0">
              <a:latin typeface="Times" charset="0"/>
            </a:endParaRPr>
          </a:p>
        </p:txBody>
      </p:sp>
      <p:sp>
        <p:nvSpPr>
          <p:cNvPr id="5129" name="Text Box 9"/>
          <p:cNvSpPr txBox="1">
            <a:spLocks noChangeArrowheads="1"/>
          </p:cNvSpPr>
          <p:nvPr/>
        </p:nvSpPr>
        <p:spPr bwMode="auto">
          <a:xfrm>
            <a:off x="2143108" y="3714752"/>
            <a:ext cx="1001877" cy="230832"/>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sz="1500" b="1" dirty="0">
                <a:solidFill>
                  <a:srgbClr val="FFFF00"/>
                </a:solidFill>
                <a:latin typeface="Times" charset="0"/>
              </a:rPr>
              <a:t>is a kind of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0" dur="500"/>
                                        <p:tgtEl>
                                          <p:spTgt spid="51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blinds(horizontal)">
                                      <p:cBhvr>
                                        <p:cTn id="15" dur="500"/>
                                        <p:tgtEl>
                                          <p:spTgt spid="51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25"/>
                                        </p:tgtEl>
                                        <p:attrNameLst>
                                          <p:attrName>style.visibility</p:attrName>
                                        </p:attrNameLst>
                                      </p:cBhvr>
                                      <p:to>
                                        <p:strVal val="visible"/>
                                      </p:to>
                                    </p:set>
                                    <p:animEffect transition="in" filter="blinds(horizontal)">
                                      <p:cBhvr>
                                        <p:cTn id="18" dur="500"/>
                                        <p:tgtEl>
                                          <p:spTgt spid="51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9"/>
                                        </p:tgtEl>
                                        <p:attrNameLst>
                                          <p:attrName>style.visibility</p:attrName>
                                        </p:attrNameLst>
                                      </p:cBhvr>
                                      <p:to>
                                        <p:strVal val="visible"/>
                                      </p:to>
                                    </p:set>
                                    <p:animEffect transition="in" filter="blinds(horizontal)">
                                      <p:cBhvr>
                                        <p:cTn id="21" dur="500"/>
                                        <p:tgtEl>
                                          <p:spTgt spid="512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6"/>
                                        </p:tgtEl>
                                        <p:attrNameLst>
                                          <p:attrName>style.visibility</p:attrName>
                                        </p:attrNameLst>
                                      </p:cBhvr>
                                      <p:to>
                                        <p:strVal val="visible"/>
                                      </p:to>
                                    </p:set>
                                    <p:animEffect transition="in" filter="blinds(horizontal)">
                                      <p:cBhvr>
                                        <p:cTn id="24" dur="500"/>
                                        <p:tgtEl>
                                          <p:spTgt spid="512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128"/>
                                        </p:tgtEl>
                                        <p:attrNameLst>
                                          <p:attrName>style.visibility</p:attrName>
                                        </p:attrNameLst>
                                      </p:cBhvr>
                                      <p:to>
                                        <p:strVal val="visible"/>
                                      </p:to>
                                    </p:set>
                                    <p:animEffect transition="in" filter="blinds(horizontal)">
                                      <p:cBhvr>
                                        <p:cTn id="2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5" grpId="0" animBg="1"/>
      <p:bldP spid="5126" grpId="0" animBg="1"/>
      <p:bldP spid="5128" grpId="0" animBg="1"/>
      <p:bldP spid="51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a:buNone/>
            </a:pPr>
            <a:r>
              <a:rPr lang="en-US" sz="3000" b="1" dirty="0" smtClean="0">
                <a:solidFill>
                  <a:srgbClr val="FFFF00"/>
                </a:solidFill>
              </a:rPr>
              <a:t>class Num</a:t>
            </a:r>
          </a:p>
          <a:p>
            <a:pPr>
              <a:buNone/>
            </a:pPr>
            <a:r>
              <a:rPr lang="en-US" sz="3000" b="1" dirty="0" smtClean="0">
                <a:solidFill>
                  <a:srgbClr val="FFFF00"/>
                </a:solidFill>
              </a:rPr>
              <a:t>{</a:t>
            </a:r>
          </a:p>
          <a:p>
            <a:pPr>
              <a:buNone/>
            </a:pPr>
            <a:r>
              <a:rPr lang="en-US" sz="3000" b="1" dirty="0" smtClean="0">
                <a:solidFill>
                  <a:srgbClr val="FFFF00"/>
                </a:solidFill>
              </a:rPr>
              <a:t>	private </a:t>
            </a:r>
            <a:r>
              <a:rPr lang="en-US" sz="3000" b="1" dirty="0" err="1" smtClean="0">
                <a:solidFill>
                  <a:srgbClr val="FFFF00"/>
                </a:solidFill>
              </a:rPr>
              <a:t>int</a:t>
            </a:r>
            <a:r>
              <a:rPr lang="en-US" sz="3000" b="1" dirty="0" smtClean="0">
                <a:solidFill>
                  <a:srgbClr val="FFFF00"/>
                </a:solidFill>
              </a:rPr>
              <a:t> a;</a:t>
            </a:r>
          </a:p>
          <a:p>
            <a:pPr>
              <a:buNone/>
            </a:pPr>
            <a:r>
              <a:rPr lang="en-US" sz="3000" b="1" dirty="0" smtClean="0">
                <a:solidFill>
                  <a:srgbClr val="FFFF00"/>
                </a:solidFill>
              </a:rPr>
              <a:t>	private </a:t>
            </a:r>
            <a:r>
              <a:rPr lang="en-US" sz="3000" b="1" dirty="0" err="1" smtClean="0">
                <a:solidFill>
                  <a:srgbClr val="FFFF00"/>
                </a:solidFill>
              </a:rPr>
              <a:t>int</a:t>
            </a:r>
            <a:r>
              <a:rPr lang="en-US" sz="3000" b="1" dirty="0" smtClean="0">
                <a:solidFill>
                  <a:srgbClr val="FFFF00"/>
                </a:solidFill>
              </a:rPr>
              <a:t> b;</a:t>
            </a:r>
          </a:p>
          <a:p>
            <a:pPr>
              <a:buNone/>
            </a:pPr>
            <a:r>
              <a:rPr lang="en-US" sz="3000" b="1" dirty="0" smtClean="0">
                <a:solidFill>
                  <a:srgbClr val="FFFF00"/>
                </a:solidFill>
              </a:rPr>
              <a:t>	public void </a:t>
            </a:r>
            <a:r>
              <a:rPr lang="en-US" sz="3000" b="1" dirty="0" err="1" smtClean="0">
                <a:solidFill>
                  <a:srgbClr val="FFFF00"/>
                </a:solidFill>
              </a:rPr>
              <a:t>setData</a:t>
            </a:r>
            <a:r>
              <a:rPr lang="en-US" sz="3000" b="1" dirty="0" smtClean="0">
                <a:solidFill>
                  <a:srgbClr val="FFFF00"/>
                </a:solidFill>
              </a:rPr>
              <a:t>(</a:t>
            </a:r>
            <a:r>
              <a:rPr lang="en-US" sz="3000" b="1" dirty="0" err="1" smtClean="0">
                <a:solidFill>
                  <a:srgbClr val="FFFF00"/>
                </a:solidFill>
              </a:rPr>
              <a:t>int</a:t>
            </a:r>
            <a:r>
              <a:rPr lang="en-US" sz="3000" b="1" dirty="0" smtClean="0">
                <a:solidFill>
                  <a:srgbClr val="FFFF00"/>
                </a:solidFill>
              </a:rPr>
              <a:t> </a:t>
            </a:r>
            <a:r>
              <a:rPr lang="en-US" sz="3000" b="1" dirty="0" err="1" smtClean="0">
                <a:solidFill>
                  <a:srgbClr val="FFFF00"/>
                </a:solidFill>
              </a:rPr>
              <a:t>x,int</a:t>
            </a:r>
            <a:r>
              <a:rPr lang="en-US" sz="3000" b="1" dirty="0" smtClean="0">
                <a:solidFill>
                  <a:srgbClr val="FFFF00"/>
                </a:solidFill>
              </a:rPr>
              <a:t> y)</a:t>
            </a:r>
          </a:p>
          <a:p>
            <a:pPr>
              <a:buNone/>
            </a:pPr>
            <a:r>
              <a:rPr lang="en-US" sz="3000" b="1" dirty="0" smtClean="0">
                <a:solidFill>
                  <a:srgbClr val="FFFF00"/>
                </a:solidFill>
              </a:rPr>
              <a:t>	{</a:t>
            </a:r>
          </a:p>
          <a:p>
            <a:pPr>
              <a:buNone/>
            </a:pPr>
            <a:r>
              <a:rPr lang="en-US" sz="3000" b="1" dirty="0" smtClean="0">
                <a:solidFill>
                  <a:srgbClr val="FFFF00"/>
                </a:solidFill>
              </a:rPr>
              <a:t>		a=x;</a:t>
            </a:r>
          </a:p>
          <a:p>
            <a:pPr>
              <a:buNone/>
            </a:pPr>
            <a:r>
              <a:rPr lang="en-US" sz="3000" b="1" dirty="0" smtClean="0">
                <a:solidFill>
                  <a:srgbClr val="FFFF00"/>
                </a:solidFill>
              </a:rPr>
              <a:t>		b=y;</a:t>
            </a:r>
          </a:p>
          <a:p>
            <a:pPr>
              <a:buNone/>
            </a:pPr>
            <a:r>
              <a:rPr lang="en-US" sz="3000" b="1" dirty="0" smtClean="0">
                <a:solidFill>
                  <a:srgbClr val="FFFF00"/>
                </a:solidFill>
              </a:rPr>
              <a:t>	}</a:t>
            </a:r>
          </a:p>
          <a:p>
            <a:endParaRPr lang="en-US" sz="3200" b="1" dirty="0" smtClean="0"/>
          </a:p>
          <a:p>
            <a:endParaRPr lang="en-US" sz="3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a:buNone/>
            </a:pPr>
            <a:r>
              <a:rPr lang="en-IN" sz="3000" b="1" dirty="0" smtClean="0">
                <a:solidFill>
                  <a:srgbClr val="FFFF00"/>
                </a:solidFill>
              </a:rPr>
              <a:t>public </a:t>
            </a:r>
            <a:r>
              <a:rPr lang="en-IN" sz="3000" b="1" dirty="0" err="1" smtClean="0">
                <a:solidFill>
                  <a:srgbClr val="FFFF00"/>
                </a:solidFill>
              </a:rPr>
              <a:t>int</a:t>
            </a:r>
            <a:r>
              <a:rPr lang="en-IN" sz="3000" b="1" dirty="0" smtClean="0">
                <a:solidFill>
                  <a:srgbClr val="FFFF00"/>
                </a:solidFill>
              </a:rPr>
              <a:t> </a:t>
            </a:r>
            <a:r>
              <a:rPr lang="en-IN" sz="3000" b="1" dirty="0" err="1" smtClean="0">
                <a:solidFill>
                  <a:srgbClr val="FFFF00"/>
                </a:solidFill>
              </a:rPr>
              <a:t>getA</a:t>
            </a:r>
            <a:r>
              <a:rPr lang="en-IN" sz="3000" b="1" dirty="0" smtClean="0">
                <a:solidFill>
                  <a:srgbClr val="FFFF00"/>
                </a:solidFill>
              </a:rPr>
              <a:t>()</a:t>
            </a:r>
          </a:p>
          <a:p>
            <a:pPr>
              <a:buNone/>
            </a:pPr>
            <a:r>
              <a:rPr lang="en-IN" sz="3000" b="1" dirty="0" smtClean="0">
                <a:solidFill>
                  <a:srgbClr val="FFFF00"/>
                </a:solidFill>
              </a:rPr>
              <a:t>	{</a:t>
            </a:r>
          </a:p>
          <a:p>
            <a:pPr>
              <a:buNone/>
            </a:pPr>
            <a:r>
              <a:rPr lang="en-IN" sz="3000" b="1" dirty="0" smtClean="0">
                <a:solidFill>
                  <a:srgbClr val="FFFF00"/>
                </a:solidFill>
              </a:rPr>
              <a:t>		return a;</a:t>
            </a:r>
          </a:p>
          <a:p>
            <a:pPr>
              <a:buNone/>
            </a:pPr>
            <a:r>
              <a:rPr lang="en-IN" sz="3000" b="1" dirty="0" smtClean="0">
                <a:solidFill>
                  <a:srgbClr val="FFFF00"/>
                </a:solidFill>
              </a:rPr>
              <a:t>	}</a:t>
            </a:r>
          </a:p>
          <a:p>
            <a:pPr>
              <a:buNone/>
            </a:pPr>
            <a:r>
              <a:rPr lang="en-IN" sz="3000" b="1" dirty="0" smtClean="0">
                <a:solidFill>
                  <a:srgbClr val="FFFF00"/>
                </a:solidFill>
              </a:rPr>
              <a:t>	public </a:t>
            </a:r>
            <a:r>
              <a:rPr lang="en-IN" sz="3000" b="1" dirty="0" err="1" smtClean="0">
                <a:solidFill>
                  <a:srgbClr val="FFFF00"/>
                </a:solidFill>
              </a:rPr>
              <a:t>int</a:t>
            </a:r>
            <a:r>
              <a:rPr lang="en-IN" sz="3000" b="1" dirty="0" smtClean="0">
                <a:solidFill>
                  <a:srgbClr val="FFFF00"/>
                </a:solidFill>
              </a:rPr>
              <a:t> </a:t>
            </a:r>
            <a:r>
              <a:rPr lang="en-IN" sz="3000" b="1" dirty="0" err="1" smtClean="0">
                <a:solidFill>
                  <a:srgbClr val="FFFF00"/>
                </a:solidFill>
              </a:rPr>
              <a:t>getB</a:t>
            </a:r>
            <a:r>
              <a:rPr lang="en-IN" sz="3000" b="1" dirty="0" smtClean="0">
                <a:solidFill>
                  <a:srgbClr val="FFFF00"/>
                </a:solidFill>
              </a:rPr>
              <a:t>()</a:t>
            </a:r>
          </a:p>
          <a:p>
            <a:pPr>
              <a:buNone/>
            </a:pPr>
            <a:r>
              <a:rPr lang="en-IN" sz="3000" b="1" dirty="0" smtClean="0">
                <a:solidFill>
                  <a:srgbClr val="FFFF00"/>
                </a:solidFill>
              </a:rPr>
              <a:t>	{</a:t>
            </a:r>
          </a:p>
          <a:p>
            <a:pPr>
              <a:buNone/>
            </a:pPr>
            <a:r>
              <a:rPr lang="en-IN" sz="3000" b="1" dirty="0" smtClean="0">
                <a:solidFill>
                  <a:srgbClr val="FFFF00"/>
                </a:solidFill>
              </a:rPr>
              <a:t>		return b;</a:t>
            </a:r>
          </a:p>
          <a:p>
            <a:pPr>
              <a:buNone/>
            </a:pPr>
            <a:r>
              <a:rPr lang="en-IN" sz="3000" b="1" dirty="0" smtClean="0">
                <a:solidFill>
                  <a:srgbClr val="FFFF00"/>
                </a:solidFill>
              </a:rPr>
              <a:t>	}</a:t>
            </a:r>
          </a:p>
          <a:p>
            <a:pPr>
              <a:buNone/>
            </a:pPr>
            <a:r>
              <a:rPr lang="en-IN" sz="3000" b="1" dirty="0" smtClean="0">
                <a:solidFill>
                  <a:srgbClr val="FFFF00"/>
                </a:solidFill>
              </a:rPr>
              <a:t>}</a:t>
            </a:r>
            <a:endParaRPr lang="en-US" sz="3000" b="1" dirty="0" smtClean="0">
              <a:solidFill>
                <a:srgbClr val="FFFF00"/>
              </a:solidFill>
            </a:endParaRPr>
          </a:p>
          <a:p>
            <a:endParaRPr lang="en-US" sz="3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800" b="1" dirty="0" smtClean="0">
                <a:solidFill>
                  <a:srgbClr val="FFFF00"/>
                </a:solidFill>
              </a:rPr>
              <a:t>class </a:t>
            </a:r>
            <a:r>
              <a:rPr lang="en-IN" sz="2800" b="1" dirty="0" err="1" smtClean="0">
                <a:solidFill>
                  <a:srgbClr val="FFFF00"/>
                </a:solidFill>
              </a:rPr>
              <a:t>AddNum</a:t>
            </a:r>
            <a:r>
              <a:rPr lang="en-IN" sz="2800" b="1" dirty="0" smtClean="0">
                <a:solidFill>
                  <a:srgbClr val="FFFF00"/>
                </a:solidFill>
              </a:rPr>
              <a:t> extends Num</a:t>
            </a:r>
          </a:p>
          <a:p>
            <a:pPr>
              <a:buNone/>
            </a:pPr>
            <a:r>
              <a:rPr lang="en-IN" sz="2800" b="1" dirty="0" smtClean="0">
                <a:solidFill>
                  <a:srgbClr val="FFFF00"/>
                </a:solidFill>
              </a:rPr>
              <a:t>{</a:t>
            </a:r>
          </a:p>
          <a:p>
            <a:pPr>
              <a:buNone/>
            </a:pPr>
            <a:r>
              <a:rPr lang="en-IN" sz="2800" b="1" dirty="0" smtClean="0">
                <a:solidFill>
                  <a:srgbClr val="FFFF00"/>
                </a:solidFill>
              </a:rPr>
              <a:t>	private </a:t>
            </a:r>
            <a:r>
              <a:rPr lang="en-IN" sz="2800" b="1" dirty="0" err="1" smtClean="0">
                <a:solidFill>
                  <a:srgbClr val="FFFF00"/>
                </a:solidFill>
              </a:rPr>
              <a:t>int</a:t>
            </a:r>
            <a:r>
              <a:rPr lang="en-IN" sz="2800" b="1" dirty="0" smtClean="0">
                <a:solidFill>
                  <a:srgbClr val="FFFF00"/>
                </a:solidFill>
              </a:rPr>
              <a:t> c; </a:t>
            </a:r>
          </a:p>
          <a:p>
            <a:pPr>
              <a:buNone/>
            </a:pPr>
            <a:r>
              <a:rPr lang="en-US" sz="2800" b="1" dirty="0" smtClean="0">
                <a:solidFill>
                  <a:srgbClr val="FFFF00"/>
                </a:solidFill>
              </a:rPr>
              <a:t>  </a:t>
            </a:r>
            <a:r>
              <a:rPr lang="en-IN" sz="2800" b="1" dirty="0" smtClean="0">
                <a:solidFill>
                  <a:srgbClr val="FFFF00"/>
                </a:solidFill>
              </a:rPr>
              <a:t>public void add()</a:t>
            </a:r>
          </a:p>
          <a:p>
            <a:pPr>
              <a:buNone/>
            </a:pPr>
            <a:r>
              <a:rPr lang="en-IN" sz="2800" b="1" dirty="0" smtClean="0">
                <a:solidFill>
                  <a:srgbClr val="FFFF00"/>
                </a:solidFill>
              </a:rPr>
              <a:t>	{</a:t>
            </a:r>
          </a:p>
          <a:p>
            <a:pPr>
              <a:buNone/>
            </a:pPr>
            <a:r>
              <a:rPr lang="en-IN" sz="2800" b="1" dirty="0" smtClean="0">
                <a:solidFill>
                  <a:srgbClr val="FFFF00"/>
                </a:solidFill>
              </a:rPr>
              <a:t>		c=</a:t>
            </a:r>
            <a:r>
              <a:rPr lang="en-IN" sz="2800" b="1" dirty="0" err="1" smtClean="0">
                <a:solidFill>
                  <a:srgbClr val="FFFF00"/>
                </a:solidFill>
              </a:rPr>
              <a:t>getA</a:t>
            </a:r>
            <a:r>
              <a:rPr lang="en-IN" sz="2800" b="1" dirty="0" smtClean="0">
                <a:solidFill>
                  <a:srgbClr val="FFFF00"/>
                </a:solidFill>
              </a:rPr>
              <a:t>()+</a:t>
            </a:r>
            <a:r>
              <a:rPr lang="en-IN" sz="2800" b="1" dirty="0" err="1" smtClean="0">
                <a:solidFill>
                  <a:srgbClr val="FFFF00"/>
                </a:solidFill>
              </a:rPr>
              <a:t>getB</a:t>
            </a:r>
            <a:r>
              <a:rPr lang="en-IN" sz="2800" b="1" dirty="0" smtClean="0">
                <a:solidFill>
                  <a:srgbClr val="FFFF00"/>
                </a:solidFill>
              </a:rPr>
              <a:t>();</a:t>
            </a:r>
          </a:p>
          <a:p>
            <a:pPr>
              <a:buNone/>
            </a:pPr>
            <a:r>
              <a:rPr lang="en-IN" sz="2800" b="1" dirty="0" smtClean="0">
                <a:solidFill>
                  <a:srgbClr val="FFFF00"/>
                </a:solidFill>
              </a:rPr>
              <a:t>		</a:t>
            </a:r>
          </a:p>
          <a:p>
            <a:pPr>
              <a:buNone/>
            </a:pPr>
            <a:r>
              <a:rPr lang="en-IN" sz="2800" b="1" dirty="0" smtClean="0">
                <a:solidFill>
                  <a:srgbClr val="FFFF00"/>
                </a:solidFill>
              </a:rPr>
              <a:t>	}</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800" b="1" dirty="0" smtClean="0">
                <a:solidFill>
                  <a:srgbClr val="FFFF00"/>
                </a:solidFill>
              </a:rPr>
              <a:t>public void show()</a:t>
            </a:r>
          </a:p>
          <a:p>
            <a:pPr>
              <a:buNone/>
            </a:pPr>
            <a:r>
              <a:rPr lang="en-IN" sz="2800" b="1" dirty="0" smtClean="0">
                <a:solidFill>
                  <a:srgbClr val="FFFF00"/>
                </a:solidFill>
              </a:rPr>
              <a:t>	{</a:t>
            </a:r>
          </a:p>
          <a:p>
            <a:pPr>
              <a:buNone/>
            </a:pPr>
            <a:r>
              <a:rPr lang="en-IN" sz="2800" b="1" dirty="0" smtClean="0">
                <a:solidFill>
                  <a:srgbClr val="FFFF00"/>
                </a:solidFill>
              </a:rPr>
              <a:t>	</a:t>
            </a:r>
            <a:r>
              <a:rPr lang="en-IN" sz="2800" b="1" dirty="0" err="1" smtClean="0">
                <a:solidFill>
                  <a:srgbClr val="FFFF00"/>
                </a:solidFill>
              </a:rPr>
              <a:t>System.out.println</a:t>
            </a:r>
            <a:r>
              <a:rPr lang="en-IN" sz="2800" b="1" dirty="0" smtClean="0">
                <a:solidFill>
                  <a:srgbClr val="FFFF00"/>
                </a:solidFill>
              </a:rPr>
              <a:t>("</a:t>
            </a:r>
            <a:r>
              <a:rPr lang="en-IN" sz="2800" b="1" dirty="0" err="1" smtClean="0">
                <a:solidFill>
                  <a:srgbClr val="FFFF00"/>
                </a:solidFill>
              </a:rPr>
              <a:t>Nos</a:t>
            </a:r>
            <a:r>
              <a:rPr lang="en-IN" sz="2800" b="1" dirty="0" smtClean="0">
                <a:solidFill>
                  <a:srgbClr val="FFFF00"/>
                </a:solidFill>
              </a:rPr>
              <a:t> are :"+</a:t>
            </a:r>
            <a:r>
              <a:rPr lang="en-IN" sz="2800" b="1" dirty="0" err="1" smtClean="0">
                <a:solidFill>
                  <a:srgbClr val="FFFF00"/>
                </a:solidFill>
              </a:rPr>
              <a:t>getA</a:t>
            </a:r>
            <a:r>
              <a:rPr lang="en-IN" sz="2800" b="1" dirty="0" smtClean="0">
                <a:solidFill>
                  <a:srgbClr val="FFFF00"/>
                </a:solidFill>
              </a:rPr>
              <a:t>()+","+</a:t>
            </a:r>
            <a:r>
              <a:rPr lang="en-IN" sz="2800" b="1" dirty="0" err="1" smtClean="0">
                <a:solidFill>
                  <a:srgbClr val="FFFF00"/>
                </a:solidFill>
              </a:rPr>
              <a:t>getB</a:t>
            </a: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System.out.println</a:t>
            </a:r>
            <a:r>
              <a:rPr lang="en-IN" sz="2800" b="1" dirty="0" smtClean="0">
                <a:solidFill>
                  <a:srgbClr val="FFFF00"/>
                </a:solidFill>
              </a:rPr>
              <a:t>("Sum is "+c);</a:t>
            </a:r>
          </a:p>
          <a:p>
            <a:pPr>
              <a:buNone/>
            </a:pPr>
            <a:r>
              <a:rPr lang="en-IN" sz="2800" b="1" dirty="0" smtClean="0">
                <a:solidFill>
                  <a:srgbClr val="FFFF00"/>
                </a:solidFill>
              </a:rPr>
              <a:t>	}</a:t>
            </a:r>
          </a:p>
          <a:p>
            <a:pPr>
              <a:buNone/>
            </a:pP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a:xfrm>
            <a:off x="457200" y="1600200"/>
            <a:ext cx="8229600" cy="5257800"/>
          </a:xfrm>
        </p:spPr>
        <p:txBody>
          <a:bodyPr>
            <a:noAutofit/>
          </a:bodyPr>
          <a:lstStyle/>
          <a:p>
            <a:pPr>
              <a:buNone/>
            </a:pPr>
            <a:r>
              <a:rPr lang="en-IN" sz="2800" b="1" dirty="0" smtClean="0">
                <a:solidFill>
                  <a:srgbClr val="FFFF00"/>
                </a:solidFill>
              </a:rPr>
              <a:t>class </a:t>
            </a:r>
            <a:r>
              <a:rPr lang="en-IN" sz="2800" b="1" dirty="0" err="1" smtClean="0">
                <a:solidFill>
                  <a:srgbClr val="FFFF00"/>
                </a:solidFill>
              </a:rPr>
              <a:t>UseAddNum</a:t>
            </a:r>
            <a:endParaRPr lang="en-IN" sz="2800" b="1" dirty="0" smtClean="0">
              <a:solidFill>
                <a:srgbClr val="FFFF00"/>
              </a:solidFill>
            </a:endParaRPr>
          </a:p>
          <a:p>
            <a:pPr>
              <a:buNone/>
            </a:pPr>
            <a:r>
              <a:rPr lang="en-IN" sz="2800" b="1" dirty="0" smtClean="0">
                <a:solidFill>
                  <a:srgbClr val="FFFF00"/>
                </a:solidFill>
              </a:rPr>
              <a:t>{</a:t>
            </a:r>
          </a:p>
          <a:p>
            <a:pPr>
              <a:buNone/>
            </a:pPr>
            <a:r>
              <a:rPr lang="en-IN" sz="2800" b="1" dirty="0" smtClean="0">
                <a:solidFill>
                  <a:srgbClr val="FFFF00"/>
                </a:solidFill>
              </a:rPr>
              <a:t>	public static void main(String </a:t>
            </a:r>
            <a:r>
              <a:rPr lang="en-IN" sz="2800" b="1" dirty="0" err="1" smtClean="0">
                <a:solidFill>
                  <a:srgbClr val="FFFF00"/>
                </a:solidFill>
              </a:rPr>
              <a:t>args</a:t>
            </a:r>
            <a:r>
              <a:rPr lang="en-IN" sz="2800" b="1" dirty="0" smtClean="0">
                <a:solidFill>
                  <a:srgbClr val="FFFF00"/>
                </a:solidFill>
              </a:rPr>
              <a:t>[]) </a:t>
            </a:r>
          </a:p>
          <a:p>
            <a:pPr>
              <a:buNone/>
            </a:pP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AddNum</a:t>
            </a:r>
            <a:r>
              <a:rPr lang="en-IN" sz="2800" b="1" dirty="0" smtClean="0">
                <a:solidFill>
                  <a:srgbClr val="FFFF00"/>
                </a:solidFill>
              </a:rPr>
              <a:t> </a:t>
            </a:r>
            <a:r>
              <a:rPr lang="en-IN" sz="2800" b="1" dirty="0" err="1" smtClean="0">
                <a:solidFill>
                  <a:srgbClr val="FFFF00"/>
                </a:solidFill>
              </a:rPr>
              <a:t>obj</a:t>
            </a:r>
            <a:r>
              <a:rPr lang="en-IN" sz="2800" b="1" dirty="0" smtClean="0">
                <a:solidFill>
                  <a:srgbClr val="FFFF00"/>
                </a:solidFill>
              </a:rPr>
              <a:t>=new </a:t>
            </a:r>
            <a:r>
              <a:rPr lang="en-IN" sz="2800" b="1" dirty="0" err="1" smtClean="0">
                <a:solidFill>
                  <a:srgbClr val="FFFF00"/>
                </a:solidFill>
              </a:rPr>
              <a:t>AddNum</a:t>
            </a: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obj.setData</a:t>
            </a:r>
            <a:r>
              <a:rPr lang="en-IN" sz="2800" b="1" dirty="0" smtClean="0">
                <a:solidFill>
                  <a:srgbClr val="FFFF00"/>
                </a:solidFill>
              </a:rPr>
              <a:t>(10,20);</a:t>
            </a:r>
          </a:p>
          <a:p>
            <a:pPr>
              <a:buNone/>
            </a:pPr>
            <a:r>
              <a:rPr lang="en-IN" sz="2800" b="1" dirty="0" smtClean="0">
                <a:solidFill>
                  <a:srgbClr val="FFFF00"/>
                </a:solidFill>
              </a:rPr>
              <a:t>    </a:t>
            </a:r>
            <a:r>
              <a:rPr lang="en-IN" sz="2800" b="1" dirty="0" err="1" smtClean="0">
                <a:solidFill>
                  <a:srgbClr val="FFFF00"/>
                </a:solidFill>
              </a:rPr>
              <a:t>obj.add</a:t>
            </a: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obj.show</a:t>
            </a:r>
            <a:r>
              <a:rPr lang="en-IN" sz="2800" b="1" dirty="0" smtClean="0">
                <a:solidFill>
                  <a:srgbClr val="FFFF00"/>
                </a:solidFill>
              </a:rPr>
              <a:t>();</a:t>
            </a:r>
          </a:p>
          <a:p>
            <a:pPr>
              <a:buNone/>
            </a:pPr>
            <a:r>
              <a:rPr lang="en-IN" sz="2800" b="1" dirty="0" smtClean="0">
                <a:solidFill>
                  <a:srgbClr val="FFFF00"/>
                </a:solidFill>
              </a:rPr>
              <a:t>}</a:t>
            </a:r>
          </a:p>
          <a:p>
            <a:pPr>
              <a:buNone/>
            </a:pP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Example</a:t>
            </a:r>
            <a:endParaRPr lang="en-IN" b="1" dirty="0">
              <a:solidFill>
                <a:schemeClr val="bg1"/>
              </a:solidFill>
              <a:latin typeface="+mn-lt"/>
            </a:endParaRPr>
          </a:p>
        </p:txBody>
      </p:sp>
      <p:sp>
        <p:nvSpPr>
          <p:cNvPr id="3" name="Content Placeholder 2"/>
          <p:cNvSpPr>
            <a:spLocks noGrp="1"/>
          </p:cNvSpPr>
          <p:nvPr>
            <p:ph sz="quarter" idx="1"/>
          </p:nvPr>
        </p:nvSpPr>
        <p:spPr>
          <a:xfrm>
            <a:off x="478589" y="2111790"/>
            <a:ext cx="7210396" cy="4521127"/>
          </a:xfrm>
        </p:spPr>
        <p:txBody>
          <a:bodyPr/>
          <a:lstStyle/>
          <a:p>
            <a:pPr>
              <a:buNone/>
            </a:pPr>
            <a:r>
              <a:rPr lang="en-US" dirty="0" smtClean="0"/>
              <a:t>        </a:t>
            </a:r>
            <a:endParaRPr lang="en-IN" dirty="0"/>
          </a:p>
        </p:txBody>
      </p:sp>
      <p:pic>
        <p:nvPicPr>
          <p:cNvPr id="1027" name="Picture 3" descr="F:\SCA\Java slide material\Object ex1.png"/>
          <p:cNvPicPr>
            <a:picLocks noChangeAspect="1" noChangeArrowheads="1"/>
          </p:cNvPicPr>
          <p:nvPr/>
        </p:nvPicPr>
        <p:blipFill>
          <a:blip r:embed="rId2"/>
          <a:srcRect/>
          <a:stretch>
            <a:fillRect/>
          </a:stretch>
        </p:blipFill>
        <p:spPr bwMode="auto">
          <a:xfrm>
            <a:off x="194051" y="1785926"/>
            <a:ext cx="8735667" cy="466411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EXERCISE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endParaRPr lang="en-US" b="1" dirty="0" smtClean="0">
              <a:solidFill>
                <a:srgbClr val="FF0000"/>
              </a:solidFill>
            </a:endParaRPr>
          </a:p>
          <a:p>
            <a:pPr>
              <a:buNone/>
            </a:pPr>
            <a:r>
              <a:rPr lang="en-US" dirty="0" smtClean="0">
                <a:solidFill>
                  <a:schemeClr val="bg1"/>
                </a:solidFill>
              </a:rPr>
              <a:t>WAP to create a class called </a:t>
            </a:r>
            <a:r>
              <a:rPr lang="en-US" dirty="0" smtClean="0">
                <a:solidFill>
                  <a:srgbClr val="FFFF00"/>
                </a:solidFill>
              </a:rPr>
              <a:t>“Circle” </a:t>
            </a:r>
            <a:r>
              <a:rPr lang="en-US" dirty="0" smtClean="0">
                <a:solidFill>
                  <a:schemeClr val="bg1"/>
                </a:solidFill>
              </a:rPr>
              <a:t>having a </a:t>
            </a:r>
          </a:p>
          <a:p>
            <a:pPr>
              <a:buNone/>
            </a:pPr>
            <a:r>
              <a:rPr lang="en-US" dirty="0" smtClean="0">
                <a:solidFill>
                  <a:schemeClr val="bg1"/>
                </a:solidFill>
              </a:rPr>
              <a:t>data member called </a:t>
            </a:r>
            <a:r>
              <a:rPr lang="en-US" dirty="0" smtClean="0">
                <a:solidFill>
                  <a:srgbClr val="FFFF00"/>
                </a:solidFill>
              </a:rPr>
              <a:t>“radius” </a:t>
            </a:r>
            <a:r>
              <a:rPr lang="en-US" dirty="0" smtClean="0">
                <a:solidFill>
                  <a:schemeClr val="bg1"/>
                </a:solidFill>
              </a:rPr>
              <a:t>of type </a:t>
            </a:r>
            <a:r>
              <a:rPr lang="en-US" dirty="0" err="1" smtClean="0">
                <a:solidFill>
                  <a:srgbClr val="FFFF00"/>
                </a:solidFill>
              </a:rPr>
              <a:t>int</a:t>
            </a:r>
            <a:r>
              <a:rPr lang="en-US" dirty="0" smtClean="0">
                <a:solidFill>
                  <a:srgbClr val="FFFF00"/>
                </a:solidFill>
              </a:rPr>
              <a:t> </a:t>
            </a:r>
            <a:r>
              <a:rPr lang="en-US" dirty="0" smtClean="0"/>
              <a:t> </a:t>
            </a:r>
            <a:r>
              <a:rPr lang="en-US" dirty="0" smtClean="0">
                <a:solidFill>
                  <a:schemeClr val="bg1"/>
                </a:solidFill>
              </a:rPr>
              <a:t>and </a:t>
            </a:r>
          </a:p>
          <a:p>
            <a:pPr>
              <a:buNone/>
            </a:pPr>
            <a:r>
              <a:rPr lang="en-US" dirty="0" smtClean="0">
                <a:solidFill>
                  <a:schemeClr val="bg1"/>
                </a:solidFill>
              </a:rPr>
              <a:t>appropriate setter and getter for radius. </a:t>
            </a:r>
          </a:p>
          <a:p>
            <a:pPr>
              <a:buNone/>
            </a:pPr>
            <a:endParaRPr lang="en-US" dirty="0" smtClean="0">
              <a:solidFill>
                <a:schemeClr val="bg1"/>
              </a:solidFill>
            </a:endParaRPr>
          </a:p>
          <a:p>
            <a:pPr>
              <a:buNone/>
            </a:pPr>
            <a:r>
              <a:rPr lang="en-US" dirty="0" smtClean="0">
                <a:solidFill>
                  <a:schemeClr val="bg1"/>
                </a:solidFill>
              </a:rPr>
              <a:t>Now a sub-class of </a:t>
            </a:r>
            <a:r>
              <a:rPr lang="en-US" dirty="0" smtClean="0">
                <a:solidFill>
                  <a:srgbClr val="FFFF00"/>
                </a:solidFill>
              </a:rPr>
              <a:t>“Circle”  </a:t>
            </a:r>
            <a:r>
              <a:rPr lang="en-US" dirty="0" smtClean="0">
                <a:solidFill>
                  <a:schemeClr val="bg1"/>
                </a:solidFill>
              </a:rPr>
              <a:t>create a class </a:t>
            </a:r>
          </a:p>
          <a:p>
            <a:pPr>
              <a:buNone/>
            </a:pPr>
            <a:r>
              <a:rPr lang="en-US" dirty="0" smtClean="0">
                <a:solidFill>
                  <a:schemeClr val="bg1"/>
                </a:solidFill>
              </a:rPr>
              <a:t>called</a:t>
            </a:r>
            <a:r>
              <a:rPr lang="en-US" dirty="0" smtClean="0"/>
              <a:t> </a:t>
            </a:r>
            <a:r>
              <a:rPr lang="en-US" dirty="0" smtClean="0">
                <a:solidFill>
                  <a:srgbClr val="FFFF00"/>
                </a:solidFill>
              </a:rPr>
              <a:t>“Sphere” </a:t>
            </a:r>
            <a:r>
              <a:rPr lang="en-US" dirty="0" smtClean="0">
                <a:solidFill>
                  <a:schemeClr val="bg1"/>
                </a:solidFill>
              </a:rPr>
              <a:t>having a method called</a:t>
            </a:r>
            <a:r>
              <a:rPr lang="en-US" dirty="0" smtClean="0"/>
              <a:t> </a:t>
            </a:r>
            <a:r>
              <a:rPr lang="en-US" dirty="0" smtClean="0">
                <a:solidFill>
                  <a:srgbClr val="FFFF00"/>
                </a:solidFill>
              </a:rPr>
              <a:t>volume( ) </a:t>
            </a:r>
          </a:p>
          <a:p>
            <a:pPr>
              <a:buNone/>
            </a:pPr>
            <a:r>
              <a:rPr lang="en-US" dirty="0" smtClean="0">
                <a:solidFill>
                  <a:schemeClr val="bg1"/>
                </a:solidFill>
              </a:rPr>
              <a:t>which calculates and returns volume of the </a:t>
            </a:r>
          </a:p>
          <a:p>
            <a:pPr>
              <a:buNone/>
            </a:pPr>
            <a:r>
              <a:rPr lang="en-US" dirty="0" smtClean="0">
                <a:solidFill>
                  <a:schemeClr val="bg1"/>
                </a:solidFill>
              </a:rPr>
              <a:t>Sphere. </a:t>
            </a:r>
          </a:p>
          <a:p>
            <a:pPr>
              <a:buNone/>
            </a:pPr>
            <a:r>
              <a:rPr lang="en-US" i="1" dirty="0" smtClean="0">
                <a:solidFill>
                  <a:schemeClr val="accent6">
                    <a:lumMod val="60000"/>
                    <a:lumOff val="40000"/>
                  </a:schemeClr>
                </a:solidFill>
              </a:rPr>
              <a:t>Note: Volume of Sphere is 4/3∏ r</a:t>
            </a:r>
            <a:r>
              <a:rPr lang="en-US" i="1" baseline="30000" dirty="0" smtClean="0">
                <a:solidFill>
                  <a:schemeClr val="accent6">
                    <a:lumMod val="60000"/>
                    <a:lumOff val="40000"/>
                  </a:schemeClr>
                </a:solidFill>
              </a:rPr>
              <a:t>3</a:t>
            </a:r>
            <a:endParaRPr lang="en-IN" i="1" baseline="30000" dirty="0" smtClean="0">
              <a:solidFill>
                <a:schemeClr val="accent6">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US" sz="2800" b="1" dirty="0" smtClean="0">
                <a:solidFill>
                  <a:srgbClr val="FFFF00"/>
                </a:solidFill>
              </a:rPr>
              <a:t>import </a:t>
            </a:r>
            <a:r>
              <a:rPr lang="en-US" sz="2800" b="1" dirty="0" err="1" smtClean="0">
                <a:solidFill>
                  <a:srgbClr val="FFFF00"/>
                </a:solidFill>
              </a:rPr>
              <a:t>java.util</a:t>
            </a:r>
            <a:r>
              <a:rPr lang="en-US" sz="2800" b="1" dirty="0" smtClean="0">
                <a:solidFill>
                  <a:srgbClr val="FFFF00"/>
                </a:solidFill>
              </a:rPr>
              <a:t>.*;</a:t>
            </a:r>
          </a:p>
          <a:p>
            <a:pPr>
              <a:buNone/>
            </a:pPr>
            <a:r>
              <a:rPr lang="en-US" sz="2800" b="1" dirty="0" smtClean="0">
                <a:solidFill>
                  <a:srgbClr val="FFFF00"/>
                </a:solidFill>
              </a:rPr>
              <a:t>class Circle</a:t>
            </a:r>
          </a:p>
          <a:p>
            <a:pPr>
              <a:buNone/>
            </a:pPr>
            <a:r>
              <a:rPr lang="en-US" sz="2800" b="1" dirty="0" smtClean="0">
                <a:solidFill>
                  <a:srgbClr val="FFFF00"/>
                </a:solidFill>
              </a:rPr>
              <a:t>{</a:t>
            </a:r>
          </a:p>
          <a:p>
            <a:pPr>
              <a:buNone/>
            </a:pPr>
            <a:r>
              <a:rPr lang="en-US" sz="2800" b="1" dirty="0" smtClean="0">
                <a:solidFill>
                  <a:srgbClr val="FFFF00"/>
                </a:solidFill>
              </a:rPr>
              <a:t>	private </a:t>
            </a:r>
            <a:r>
              <a:rPr lang="en-US" sz="2800" b="1" dirty="0" err="1" smtClean="0">
                <a:solidFill>
                  <a:srgbClr val="FFFF00"/>
                </a:solidFill>
              </a:rPr>
              <a:t>int</a:t>
            </a:r>
            <a:r>
              <a:rPr lang="en-US" sz="2800" b="1" dirty="0" smtClean="0">
                <a:solidFill>
                  <a:srgbClr val="FFFF00"/>
                </a:solidFill>
              </a:rPr>
              <a:t> radius; </a:t>
            </a:r>
          </a:p>
          <a:p>
            <a:pPr>
              <a:buNone/>
            </a:pPr>
            <a:r>
              <a:rPr lang="en-US" sz="2800" b="1" dirty="0" smtClean="0">
                <a:solidFill>
                  <a:srgbClr val="FFFF00"/>
                </a:solidFill>
              </a:rPr>
              <a:t>   </a:t>
            </a:r>
            <a:r>
              <a:rPr lang="pt-BR" sz="2800" b="1" dirty="0" smtClean="0">
                <a:solidFill>
                  <a:srgbClr val="FFFF00"/>
                </a:solidFill>
              </a:rPr>
              <a:t>public void setRadius(int r)</a:t>
            </a:r>
          </a:p>
          <a:p>
            <a:pPr>
              <a:buNone/>
            </a:pPr>
            <a:r>
              <a:rPr lang="pt-BR" sz="2800" b="1" dirty="0" smtClean="0">
                <a:solidFill>
                  <a:srgbClr val="FFFF00"/>
                </a:solidFill>
              </a:rPr>
              <a:t>	{</a:t>
            </a:r>
          </a:p>
          <a:p>
            <a:pPr>
              <a:buNone/>
            </a:pPr>
            <a:r>
              <a:rPr lang="pt-BR" sz="2800" b="1" dirty="0" smtClean="0">
                <a:solidFill>
                  <a:srgbClr val="FFFF00"/>
                </a:solidFill>
              </a:rPr>
              <a:t>		radius=r;</a:t>
            </a:r>
          </a:p>
          <a:p>
            <a:pPr>
              <a:buNone/>
            </a:pPr>
            <a:r>
              <a:rPr lang="pt-BR" sz="2800" b="1" dirty="0" smtClean="0">
                <a:solidFill>
                  <a:srgbClr val="FFFF00"/>
                </a:solidFill>
              </a:rPr>
              <a:t>	}</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800" b="1" dirty="0" smtClean="0">
                <a:solidFill>
                  <a:srgbClr val="FFFF00"/>
                </a:solidFill>
              </a:rPr>
              <a:t>public </a:t>
            </a:r>
            <a:r>
              <a:rPr lang="en-IN" sz="2800" b="1" dirty="0" err="1" smtClean="0">
                <a:solidFill>
                  <a:srgbClr val="FFFF00"/>
                </a:solidFill>
              </a:rPr>
              <a:t>int</a:t>
            </a:r>
            <a:r>
              <a:rPr lang="en-IN" sz="2800" b="1" dirty="0" smtClean="0">
                <a:solidFill>
                  <a:srgbClr val="FFFF00"/>
                </a:solidFill>
              </a:rPr>
              <a:t> </a:t>
            </a:r>
            <a:r>
              <a:rPr lang="en-IN" sz="2800" b="1" dirty="0" err="1" smtClean="0">
                <a:solidFill>
                  <a:srgbClr val="FFFF00"/>
                </a:solidFill>
              </a:rPr>
              <a:t>getRadius</a:t>
            </a:r>
            <a:r>
              <a:rPr lang="en-IN" sz="2800" b="1" dirty="0" smtClean="0">
                <a:solidFill>
                  <a:srgbClr val="FFFF00"/>
                </a:solidFill>
              </a:rPr>
              <a:t>()</a:t>
            </a:r>
          </a:p>
          <a:p>
            <a:pPr>
              <a:buNone/>
            </a:pPr>
            <a:r>
              <a:rPr lang="en-IN" sz="2800" b="1" dirty="0" smtClean="0">
                <a:solidFill>
                  <a:srgbClr val="FFFF00"/>
                </a:solidFill>
              </a:rPr>
              <a:t>	{</a:t>
            </a:r>
          </a:p>
          <a:p>
            <a:pPr>
              <a:buNone/>
            </a:pPr>
            <a:r>
              <a:rPr lang="en-IN" sz="2800" b="1" dirty="0" smtClean="0">
                <a:solidFill>
                  <a:srgbClr val="FFFF00"/>
                </a:solidFill>
              </a:rPr>
              <a:t>		return radius;</a:t>
            </a:r>
          </a:p>
          <a:p>
            <a:pPr>
              <a:buNone/>
            </a:pPr>
            <a:r>
              <a:rPr lang="en-IN" sz="2800" b="1" dirty="0" smtClean="0">
                <a:solidFill>
                  <a:srgbClr val="FFFF00"/>
                </a:solidFill>
              </a:rPr>
              <a:t>	}</a:t>
            </a:r>
          </a:p>
          <a:p>
            <a:pPr>
              <a:buNone/>
            </a:pP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Autofit/>
          </a:bodyPr>
          <a:lstStyle/>
          <a:p>
            <a:pPr>
              <a:buNone/>
            </a:pPr>
            <a:r>
              <a:rPr lang="en-IN" sz="2800" b="1" dirty="0" smtClean="0">
                <a:solidFill>
                  <a:srgbClr val="FFFF00"/>
                </a:solidFill>
              </a:rPr>
              <a:t>class Sphere extends Circle</a:t>
            </a:r>
          </a:p>
          <a:p>
            <a:pPr>
              <a:buNone/>
            </a:pPr>
            <a:r>
              <a:rPr lang="en-IN" sz="2800" b="1" dirty="0" smtClean="0">
                <a:solidFill>
                  <a:srgbClr val="FFFF00"/>
                </a:solidFill>
              </a:rPr>
              <a:t>{</a:t>
            </a:r>
          </a:p>
          <a:p>
            <a:pPr>
              <a:buNone/>
            </a:pPr>
            <a:r>
              <a:rPr lang="en-IN" sz="2800" b="1" dirty="0" smtClean="0">
                <a:solidFill>
                  <a:srgbClr val="FFFF00"/>
                </a:solidFill>
              </a:rPr>
              <a:t>	public double volume()</a:t>
            </a:r>
          </a:p>
          <a:p>
            <a:pPr>
              <a:buNone/>
            </a:pPr>
            <a:r>
              <a:rPr lang="en-IN" sz="2800" b="1" dirty="0" smtClean="0">
                <a:solidFill>
                  <a:srgbClr val="FFFF00"/>
                </a:solidFill>
              </a:rPr>
              <a:t>	{</a:t>
            </a:r>
          </a:p>
          <a:p>
            <a:pPr>
              <a:buNone/>
            </a:pPr>
            <a:r>
              <a:rPr lang="en-IN" sz="2800" b="1" dirty="0" smtClean="0">
                <a:solidFill>
                  <a:srgbClr val="FFFF00"/>
                </a:solidFill>
              </a:rPr>
              <a:t>		</a:t>
            </a:r>
            <a:r>
              <a:rPr lang="en-IN" sz="2600" b="1" dirty="0" smtClean="0">
                <a:solidFill>
                  <a:srgbClr val="FFFF00"/>
                </a:solidFill>
              </a:rPr>
              <a:t>double </a:t>
            </a:r>
            <a:r>
              <a:rPr lang="en-IN" sz="2600" b="1" dirty="0" err="1" smtClean="0">
                <a:solidFill>
                  <a:srgbClr val="FFFF00"/>
                </a:solidFill>
              </a:rPr>
              <a:t>vol</a:t>
            </a:r>
            <a:r>
              <a:rPr lang="en-IN" sz="2600" b="1" dirty="0" smtClean="0">
                <a:solidFill>
                  <a:srgbClr val="FFFF00"/>
                </a:solidFill>
              </a:rPr>
              <a:t>;		</a:t>
            </a:r>
          </a:p>
          <a:p>
            <a:pPr>
              <a:buNone/>
            </a:pPr>
            <a:r>
              <a:rPr lang="en-IN" sz="2600" b="1" dirty="0" smtClean="0">
                <a:solidFill>
                  <a:srgbClr val="FFFF00"/>
                </a:solidFill>
              </a:rPr>
              <a:t>		</a:t>
            </a:r>
            <a:r>
              <a:rPr lang="en-IN" sz="2600" b="1" dirty="0" err="1" smtClean="0">
                <a:solidFill>
                  <a:srgbClr val="FFFF00"/>
                </a:solidFill>
              </a:rPr>
              <a:t>vol</a:t>
            </a:r>
            <a:r>
              <a:rPr lang="en-IN" sz="2600" b="1" dirty="0" smtClean="0">
                <a:solidFill>
                  <a:srgbClr val="FFFF00"/>
                </a:solidFill>
              </a:rPr>
              <a:t>=4/3.0 * (</a:t>
            </a:r>
            <a:r>
              <a:rPr lang="en-IN" sz="2600" b="1" dirty="0" err="1" smtClean="0">
                <a:solidFill>
                  <a:srgbClr val="FFFF00"/>
                </a:solidFill>
              </a:rPr>
              <a:t>Math.PI</a:t>
            </a:r>
            <a:r>
              <a:rPr lang="en-IN" sz="2600" b="1" dirty="0" smtClean="0">
                <a:solidFill>
                  <a:srgbClr val="FFFF00"/>
                </a:solidFill>
              </a:rPr>
              <a:t>*</a:t>
            </a:r>
            <a:r>
              <a:rPr lang="en-IN" sz="2600" b="1" dirty="0" err="1" smtClean="0">
                <a:solidFill>
                  <a:srgbClr val="FFFF00"/>
                </a:solidFill>
              </a:rPr>
              <a:t>Math.pow</a:t>
            </a:r>
            <a:r>
              <a:rPr lang="en-IN" sz="2600" b="1" dirty="0" smtClean="0">
                <a:solidFill>
                  <a:srgbClr val="FFFF00"/>
                </a:solidFill>
              </a:rPr>
              <a:t>(</a:t>
            </a:r>
            <a:r>
              <a:rPr lang="en-IN" sz="2600" b="1" dirty="0" err="1" smtClean="0">
                <a:solidFill>
                  <a:srgbClr val="FFFF00"/>
                </a:solidFill>
              </a:rPr>
              <a:t>getRadius</a:t>
            </a:r>
            <a:r>
              <a:rPr lang="en-IN" sz="2600" b="1" dirty="0" smtClean="0">
                <a:solidFill>
                  <a:srgbClr val="FFFF00"/>
                </a:solidFill>
              </a:rPr>
              <a:t>(),3));</a:t>
            </a:r>
          </a:p>
          <a:p>
            <a:pPr>
              <a:buNone/>
            </a:pPr>
            <a:r>
              <a:rPr lang="en-IN" sz="2600" b="1" dirty="0" smtClean="0">
                <a:solidFill>
                  <a:srgbClr val="FFFF00"/>
                </a:solidFill>
              </a:rPr>
              <a:t>		return </a:t>
            </a:r>
            <a:r>
              <a:rPr lang="en-IN" sz="2600" b="1" dirty="0" err="1" smtClean="0">
                <a:solidFill>
                  <a:srgbClr val="FFFF00"/>
                </a:solidFill>
              </a:rPr>
              <a:t>vol</a:t>
            </a:r>
            <a:r>
              <a:rPr lang="en-IN" sz="2600" b="1" dirty="0" smtClean="0">
                <a:solidFill>
                  <a:srgbClr val="FFFF00"/>
                </a:solidFill>
              </a:rPr>
              <a:t>;</a:t>
            </a:r>
          </a:p>
          <a:p>
            <a:pPr>
              <a:buNone/>
            </a:pPr>
            <a:r>
              <a:rPr lang="en-IN" sz="2800" b="1" dirty="0" smtClean="0">
                <a:solidFill>
                  <a:srgbClr val="FFFF00"/>
                </a:solidFill>
              </a:rPr>
              <a:t>	}</a:t>
            </a:r>
          </a:p>
          <a:p>
            <a:pPr>
              <a:buNone/>
            </a:pP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800" b="1" dirty="0" smtClean="0">
                <a:solidFill>
                  <a:srgbClr val="FFFF00"/>
                </a:solidFill>
              </a:rPr>
              <a:t>class </a:t>
            </a:r>
            <a:r>
              <a:rPr lang="en-IN" sz="2800" b="1" dirty="0" err="1" smtClean="0">
                <a:solidFill>
                  <a:srgbClr val="FFFF00"/>
                </a:solidFill>
              </a:rPr>
              <a:t>UseSphere</a:t>
            </a:r>
            <a:endParaRPr lang="en-IN" sz="2800" b="1" dirty="0" smtClean="0">
              <a:solidFill>
                <a:srgbClr val="FFFF00"/>
              </a:solidFill>
            </a:endParaRPr>
          </a:p>
          <a:p>
            <a:pPr>
              <a:buNone/>
            </a:pPr>
            <a:r>
              <a:rPr lang="en-IN" sz="2800" b="1" dirty="0" smtClean="0">
                <a:solidFill>
                  <a:srgbClr val="FFFF00"/>
                </a:solidFill>
              </a:rPr>
              <a:t>{</a:t>
            </a:r>
          </a:p>
          <a:p>
            <a:pPr>
              <a:buNone/>
            </a:pPr>
            <a:r>
              <a:rPr lang="en-IN" sz="2800" b="1" dirty="0" smtClean="0">
                <a:solidFill>
                  <a:srgbClr val="FFFF00"/>
                </a:solidFill>
              </a:rPr>
              <a:t>	public static void main(String </a:t>
            </a:r>
            <a:r>
              <a:rPr lang="en-IN" sz="2800" b="1" dirty="0" err="1" smtClean="0">
                <a:solidFill>
                  <a:srgbClr val="FFFF00"/>
                </a:solidFill>
              </a:rPr>
              <a:t>args</a:t>
            </a:r>
            <a:r>
              <a:rPr lang="en-IN" sz="2800" b="1" dirty="0" smtClean="0">
                <a:solidFill>
                  <a:srgbClr val="FFFF00"/>
                </a:solidFill>
              </a:rPr>
              <a:t>[]) </a:t>
            </a:r>
          </a:p>
          <a:p>
            <a:pPr>
              <a:buNone/>
            </a:pPr>
            <a:r>
              <a:rPr lang="en-IN" sz="2800" b="1" dirty="0" smtClean="0">
                <a:solidFill>
                  <a:srgbClr val="FFFF00"/>
                </a:solidFill>
              </a:rPr>
              <a:t>{</a:t>
            </a:r>
          </a:p>
          <a:p>
            <a:pPr>
              <a:buNone/>
            </a:pPr>
            <a:r>
              <a:rPr lang="en-IN" sz="2800" b="1" dirty="0" smtClean="0">
                <a:solidFill>
                  <a:srgbClr val="FFFF00"/>
                </a:solidFill>
              </a:rPr>
              <a:t>    Scanner kb=new Scanner(</a:t>
            </a:r>
            <a:r>
              <a:rPr lang="en-IN" sz="2800" b="1" dirty="0" err="1" smtClean="0">
                <a:solidFill>
                  <a:srgbClr val="FFFF00"/>
                </a:solidFill>
              </a:rPr>
              <a:t>System.in</a:t>
            </a:r>
            <a:r>
              <a:rPr lang="en-IN" sz="2800" b="1" dirty="0" smtClean="0">
                <a:solidFill>
                  <a:srgbClr val="FFFF00"/>
                </a:solidFill>
              </a:rPr>
              <a:t>);</a:t>
            </a:r>
          </a:p>
          <a:p>
            <a:pPr>
              <a:buNone/>
            </a:pPr>
            <a:r>
              <a:rPr lang="en-IN" sz="2800" b="1" dirty="0" smtClean="0">
                <a:solidFill>
                  <a:srgbClr val="FFFF00"/>
                </a:solidFill>
              </a:rPr>
              <a:t>    </a:t>
            </a:r>
            <a:r>
              <a:rPr lang="en-IN" sz="2800" b="1" dirty="0" err="1" smtClean="0">
                <a:solidFill>
                  <a:srgbClr val="FFFF00"/>
                </a:solidFill>
              </a:rPr>
              <a:t>System.out.println</a:t>
            </a:r>
            <a:r>
              <a:rPr lang="en-IN" sz="2800" b="1" dirty="0" smtClean="0">
                <a:solidFill>
                  <a:srgbClr val="FFFF00"/>
                </a:solidFill>
              </a:rPr>
              <a:t>("Enter radius:");</a:t>
            </a:r>
          </a:p>
          <a:p>
            <a:pPr>
              <a:buNone/>
            </a:pPr>
            <a:r>
              <a:rPr lang="en-IN" sz="2800" b="1" dirty="0" smtClean="0">
                <a:solidFill>
                  <a:srgbClr val="FFFF00"/>
                </a:solidFill>
              </a:rPr>
              <a:t>    </a:t>
            </a:r>
            <a:r>
              <a:rPr lang="en-IN" sz="2800" b="1" dirty="0" err="1" smtClean="0">
                <a:solidFill>
                  <a:srgbClr val="FFFF00"/>
                </a:solidFill>
              </a:rPr>
              <a:t>int</a:t>
            </a:r>
            <a:r>
              <a:rPr lang="en-IN" sz="2800" b="1" dirty="0" smtClean="0">
                <a:solidFill>
                  <a:srgbClr val="FFFF00"/>
                </a:solidFill>
              </a:rPr>
              <a:t> r=</a:t>
            </a:r>
            <a:r>
              <a:rPr lang="en-IN" sz="2800" b="1" dirty="0" err="1" smtClean="0">
                <a:solidFill>
                  <a:srgbClr val="FFFF00"/>
                </a:solidFill>
              </a:rPr>
              <a:t>kb.nextInt</a:t>
            </a:r>
            <a:r>
              <a:rPr lang="en-IN" sz="2800" b="1" dirty="0" smtClean="0">
                <a:solidFill>
                  <a:srgbClr val="FFFF00"/>
                </a:solidFill>
              </a:rPr>
              <a:t>();</a:t>
            </a:r>
            <a:endParaRPr lang="en-US" sz="2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sz="2600" b="1" dirty="0" smtClean="0">
                <a:solidFill>
                  <a:srgbClr val="FFFF00"/>
                </a:solidFill>
              </a:rPr>
              <a:t>Sphere s=new Sphere();</a:t>
            </a:r>
          </a:p>
          <a:p>
            <a:pPr>
              <a:buNone/>
            </a:pPr>
            <a:r>
              <a:rPr lang="en-IN" sz="2600" b="1" dirty="0" err="1" smtClean="0">
                <a:solidFill>
                  <a:srgbClr val="FFFF00"/>
                </a:solidFill>
              </a:rPr>
              <a:t>s.setRadius</a:t>
            </a:r>
            <a:r>
              <a:rPr lang="en-IN" sz="2600" b="1" dirty="0" smtClean="0">
                <a:solidFill>
                  <a:srgbClr val="FFFF00"/>
                </a:solidFill>
              </a:rPr>
              <a:t>(r);</a:t>
            </a:r>
          </a:p>
          <a:p>
            <a:pPr>
              <a:buNone/>
            </a:pPr>
            <a:r>
              <a:rPr lang="en-IN" sz="2600" b="1" dirty="0" smtClean="0">
                <a:solidFill>
                  <a:srgbClr val="FFFF00"/>
                </a:solidFill>
              </a:rPr>
              <a:t>  </a:t>
            </a:r>
          </a:p>
          <a:p>
            <a:pPr>
              <a:buNone/>
            </a:pPr>
            <a:r>
              <a:rPr lang="en-IN" sz="2600" b="1" dirty="0" err="1" smtClean="0">
                <a:solidFill>
                  <a:srgbClr val="FFFF00"/>
                </a:solidFill>
              </a:rPr>
              <a:t>System.out.println</a:t>
            </a:r>
            <a:r>
              <a:rPr lang="en-IN" sz="2600" b="1" dirty="0" smtClean="0">
                <a:solidFill>
                  <a:srgbClr val="FFFF00"/>
                </a:solidFill>
              </a:rPr>
              <a:t>("Radius of Sphere is "+</a:t>
            </a:r>
            <a:r>
              <a:rPr lang="en-IN" sz="2600" b="1" dirty="0" err="1" smtClean="0">
                <a:solidFill>
                  <a:srgbClr val="FFFF00"/>
                </a:solidFill>
              </a:rPr>
              <a:t>s.getRadius</a:t>
            </a:r>
            <a:r>
              <a:rPr lang="en-IN" sz="2600" b="1" dirty="0" smtClean="0">
                <a:solidFill>
                  <a:srgbClr val="FFFF00"/>
                </a:solidFill>
              </a:rPr>
              <a:t>());</a:t>
            </a:r>
          </a:p>
          <a:p>
            <a:pPr>
              <a:buNone/>
            </a:pPr>
            <a:endParaRPr lang="en-IN" sz="2600" b="1" dirty="0" smtClean="0">
              <a:solidFill>
                <a:srgbClr val="FFFF00"/>
              </a:solidFill>
            </a:endParaRPr>
          </a:p>
          <a:p>
            <a:pPr>
              <a:buNone/>
            </a:pPr>
            <a:r>
              <a:rPr lang="en-IN" sz="2600" b="1" dirty="0" err="1" smtClean="0">
                <a:solidFill>
                  <a:srgbClr val="FFFF00"/>
                </a:solidFill>
              </a:rPr>
              <a:t>System.out.println</a:t>
            </a:r>
            <a:r>
              <a:rPr lang="en-IN" sz="2600" b="1" dirty="0" smtClean="0">
                <a:solidFill>
                  <a:srgbClr val="FFFF00"/>
                </a:solidFill>
              </a:rPr>
              <a:t>("It's Volume is "+</a:t>
            </a:r>
            <a:r>
              <a:rPr lang="en-IN" sz="2600" b="1" dirty="0" err="1" smtClean="0">
                <a:solidFill>
                  <a:srgbClr val="FFFF00"/>
                </a:solidFill>
              </a:rPr>
              <a:t>s.volume</a:t>
            </a:r>
            <a:r>
              <a:rPr lang="en-IN" sz="2600" b="1" dirty="0" smtClean="0">
                <a:solidFill>
                  <a:srgbClr val="FFFF00"/>
                </a:solidFill>
              </a:rPr>
              <a:t>());</a:t>
            </a:r>
          </a:p>
          <a:p>
            <a:pPr>
              <a:buNone/>
            </a:pPr>
            <a:r>
              <a:rPr lang="en-IN" sz="2600" b="1" dirty="0" smtClean="0">
                <a:solidFill>
                  <a:srgbClr val="FFFF00"/>
                </a:solidFill>
              </a:rPr>
              <a:t>}</a:t>
            </a:r>
          </a:p>
          <a:p>
            <a:pPr>
              <a:buNone/>
            </a:pPr>
            <a:r>
              <a:rPr lang="en-IN" sz="2600" b="1" dirty="0" smtClean="0">
                <a:solidFill>
                  <a:srgbClr val="FFFF00"/>
                </a:solidFill>
              </a:rPr>
              <a:t>}</a:t>
            </a:r>
            <a:endParaRPr lang="en-US" sz="26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Using  the  keyword “super”</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r>
              <a:rPr lang="en-US" sz="2800" dirty="0" smtClean="0">
                <a:solidFill>
                  <a:schemeClr val="bg1"/>
                </a:solidFill>
              </a:rPr>
              <a:t>The keyword </a:t>
            </a:r>
            <a:r>
              <a:rPr lang="en-US" sz="2800" b="1" dirty="0" smtClean="0">
                <a:solidFill>
                  <a:srgbClr val="FFFF00"/>
                </a:solidFill>
              </a:rPr>
              <a:t>“super” </a:t>
            </a:r>
            <a:r>
              <a:rPr lang="en-US" sz="2800" dirty="0" smtClean="0">
                <a:solidFill>
                  <a:schemeClr val="bg1"/>
                </a:solidFill>
              </a:rPr>
              <a:t>is used by a derived class to explicitly refer members of it’s base class. </a:t>
            </a:r>
          </a:p>
          <a:p>
            <a:endParaRPr lang="en-US" sz="2800" dirty="0" smtClean="0">
              <a:solidFill>
                <a:schemeClr val="bg1"/>
              </a:solidFill>
            </a:endParaRPr>
          </a:p>
          <a:p>
            <a:r>
              <a:rPr lang="en-US" sz="2700" dirty="0" smtClean="0">
                <a:solidFill>
                  <a:schemeClr val="bg1"/>
                </a:solidFill>
              </a:rPr>
              <a:t>Using </a:t>
            </a:r>
            <a:r>
              <a:rPr lang="en-US" sz="2700" b="1" dirty="0" smtClean="0">
                <a:solidFill>
                  <a:srgbClr val="FFFF00"/>
                </a:solidFill>
              </a:rPr>
              <a:t>“super” </a:t>
            </a:r>
            <a:r>
              <a:rPr lang="en-US" sz="2700" dirty="0" smtClean="0">
                <a:solidFill>
                  <a:schemeClr val="bg1"/>
                </a:solidFill>
              </a:rPr>
              <a:t>becomes compulsory in two situations :</a:t>
            </a:r>
          </a:p>
          <a:p>
            <a:pPr lvl="1"/>
            <a:endParaRPr lang="en-US" sz="2600" dirty="0" smtClean="0">
              <a:solidFill>
                <a:schemeClr val="bg1"/>
              </a:solidFill>
            </a:endParaRPr>
          </a:p>
          <a:p>
            <a:pPr lvl="1"/>
            <a:r>
              <a:rPr lang="en-US" sz="2600" dirty="0" smtClean="0">
                <a:solidFill>
                  <a:schemeClr val="bg1"/>
                </a:solidFill>
              </a:rPr>
              <a:t>To call constructor of the super class</a:t>
            </a:r>
          </a:p>
          <a:p>
            <a:pPr lvl="1"/>
            <a:endParaRPr lang="en-US" sz="2600" dirty="0" smtClean="0">
              <a:solidFill>
                <a:schemeClr val="bg1"/>
              </a:solidFill>
            </a:endParaRPr>
          </a:p>
          <a:p>
            <a:pPr lvl="1"/>
            <a:r>
              <a:rPr lang="en-US" sz="2600" dirty="0" smtClean="0">
                <a:solidFill>
                  <a:schemeClr val="bg1"/>
                </a:solidFill>
              </a:rPr>
              <a:t>To access overridden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blinds(horizontal)">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Constructor  Calling In Inheritance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10000"/>
          </a:bodyPr>
          <a:lstStyle/>
          <a:p>
            <a:pPr>
              <a:buNone/>
            </a:pPr>
            <a:r>
              <a:rPr lang="en-IN" b="1" dirty="0" smtClean="0">
                <a:solidFill>
                  <a:srgbClr val="FFFF00"/>
                </a:solidFill>
              </a:rPr>
              <a:t>Rule 1.</a:t>
            </a:r>
            <a:r>
              <a:rPr lang="en-IN" dirty="0" smtClean="0">
                <a:solidFill>
                  <a:schemeClr val="bg1"/>
                </a:solidFill>
              </a:rPr>
              <a:t> Constructor of Parent class </a:t>
            </a:r>
            <a:r>
              <a:rPr lang="en-IN" b="1" dirty="0" smtClean="0">
                <a:solidFill>
                  <a:schemeClr val="accent6">
                    <a:lumMod val="60000"/>
                    <a:lumOff val="40000"/>
                  </a:schemeClr>
                </a:solidFill>
              </a:rPr>
              <a:t>always executes 	 </a:t>
            </a:r>
            <a:r>
              <a:rPr lang="en-IN" dirty="0" smtClean="0">
                <a:solidFill>
                  <a:schemeClr val="bg1"/>
                </a:solidFill>
              </a:rPr>
              <a:t>	</a:t>
            </a:r>
            <a:r>
              <a:rPr lang="en-IN" b="1" dirty="0" smtClean="0">
                <a:solidFill>
                  <a:schemeClr val="accent6">
                    <a:lumMod val="60000"/>
                    <a:lumOff val="40000"/>
                  </a:schemeClr>
                </a:solidFill>
              </a:rPr>
              <a:t>  before </a:t>
            </a:r>
            <a:r>
              <a:rPr lang="en-IN" dirty="0" smtClean="0">
                <a:solidFill>
                  <a:schemeClr val="bg1"/>
                </a:solidFill>
              </a:rPr>
              <a:t>the constructor of derived class.</a:t>
            </a:r>
          </a:p>
          <a:p>
            <a:pPr>
              <a:buNone/>
            </a:pPr>
            <a:endParaRPr lang="en-US" dirty="0" smtClean="0">
              <a:solidFill>
                <a:schemeClr val="bg1"/>
              </a:solidFill>
            </a:endParaRPr>
          </a:p>
          <a:p>
            <a:pPr>
              <a:buNone/>
            </a:pPr>
            <a:r>
              <a:rPr lang="en-IN" b="1" dirty="0" smtClean="0">
                <a:solidFill>
                  <a:srgbClr val="FFFF00"/>
                </a:solidFill>
              </a:rPr>
              <a:t>Rule 2. </a:t>
            </a:r>
            <a:r>
              <a:rPr lang="en-IN" dirty="0" smtClean="0">
                <a:solidFill>
                  <a:schemeClr val="bg1"/>
                </a:solidFill>
              </a:rPr>
              <a:t>If Parent class has a non parameterized 		  constructor then nothing needs to be done by the 	  derived class.</a:t>
            </a:r>
          </a:p>
          <a:p>
            <a:pPr>
              <a:buNone/>
            </a:pPr>
            <a:endParaRPr lang="en-IN" dirty="0" smtClean="0">
              <a:solidFill>
                <a:schemeClr val="bg1"/>
              </a:solidFill>
            </a:endParaRPr>
          </a:p>
          <a:p>
            <a:pPr>
              <a:buNone/>
            </a:pPr>
            <a:r>
              <a:rPr lang="en-IN" b="1" dirty="0" smtClean="0">
                <a:solidFill>
                  <a:srgbClr val="FFFF00"/>
                </a:solidFill>
              </a:rPr>
              <a:t>Rule 3.</a:t>
            </a:r>
            <a:r>
              <a:rPr lang="en-IN" dirty="0" smtClean="0">
                <a:solidFill>
                  <a:schemeClr val="bg1"/>
                </a:solidFill>
              </a:rPr>
              <a:t> But if the Parent class constructor is 	  		  parameterized then we have to explicitly call the 	  constructor of Parent class from the constructor 	  of derived class, using </a:t>
            </a:r>
            <a:r>
              <a:rPr lang="en-IN" b="1" dirty="0" smtClean="0">
                <a:solidFill>
                  <a:schemeClr val="accent6">
                    <a:lumMod val="60000"/>
                    <a:lumOff val="40000"/>
                  </a:schemeClr>
                </a:solidFill>
              </a:rPr>
              <a:t>“super”</a:t>
            </a:r>
            <a:endParaRPr lang="en-IN" b="1" dirty="0">
              <a:solidFill>
                <a:schemeClr val="accent6">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Constructor  Calling Example</a:t>
            </a:r>
            <a:endParaRPr lang="en-IN" b="1" dirty="0">
              <a:solidFill>
                <a:schemeClr val="bg1"/>
              </a:solidFill>
            </a:endParaRPr>
          </a:p>
        </p:txBody>
      </p:sp>
      <p:sp>
        <p:nvSpPr>
          <p:cNvPr id="3" name="Content Placeholder 2"/>
          <p:cNvSpPr>
            <a:spLocks noGrp="1"/>
          </p:cNvSpPr>
          <p:nvPr>
            <p:ph sz="quarter" idx="1"/>
          </p:nvPr>
        </p:nvSpPr>
        <p:spPr/>
        <p:txBody>
          <a:bodyPr>
            <a:normAutofit fontScale="62500" lnSpcReduction="20000"/>
          </a:bodyPr>
          <a:lstStyle/>
          <a:p>
            <a:pPr>
              <a:buNone/>
            </a:pPr>
            <a:r>
              <a:rPr lang="en-IN" sz="2800" b="1" dirty="0" smtClean="0">
                <a:solidFill>
                  <a:srgbClr val="FFFF00"/>
                </a:solidFill>
              </a:rPr>
              <a:t>class</a:t>
            </a:r>
            <a:r>
              <a:rPr lang="en-IN" sz="2800" dirty="0" smtClean="0">
                <a:solidFill>
                  <a:srgbClr val="FFFF00"/>
                </a:solidFill>
              </a:rPr>
              <a:t> Vehicle{  </a:t>
            </a:r>
          </a:p>
          <a:p>
            <a:pPr>
              <a:buNone/>
            </a:pPr>
            <a:r>
              <a:rPr lang="en-IN" sz="2800" dirty="0" smtClean="0">
                <a:solidFill>
                  <a:srgbClr val="FFFF00"/>
                </a:solidFill>
              </a:rPr>
              <a:t>  Vehicle(){</a:t>
            </a:r>
          </a:p>
          <a:p>
            <a:pPr>
              <a:buNone/>
            </a:pPr>
            <a:r>
              <a:rPr lang="en-IN" sz="2800" dirty="0" err="1" smtClean="0">
                <a:solidFill>
                  <a:srgbClr val="FFFF00"/>
                </a:solidFill>
              </a:rPr>
              <a:t>System.out.println</a:t>
            </a:r>
            <a:r>
              <a:rPr lang="en-IN" sz="2800" dirty="0" smtClean="0">
                <a:solidFill>
                  <a:srgbClr val="FFFF00"/>
                </a:solidFill>
              </a:rPr>
              <a:t>("Vehicle is created");</a:t>
            </a:r>
          </a:p>
          <a:p>
            <a:pPr>
              <a:buNone/>
            </a:pPr>
            <a:r>
              <a:rPr lang="en-IN" sz="2800" dirty="0" smtClean="0">
                <a:solidFill>
                  <a:srgbClr val="FFFF00"/>
                </a:solidFill>
              </a:rPr>
              <a:t>}  </a:t>
            </a:r>
          </a:p>
          <a:p>
            <a:pPr>
              <a:buNone/>
            </a:pPr>
            <a:r>
              <a:rPr lang="en-IN" sz="2800" dirty="0" smtClean="0">
                <a:solidFill>
                  <a:srgbClr val="FFFF00"/>
                </a:solidFill>
              </a:rPr>
              <a:t>}  </a:t>
            </a:r>
          </a:p>
          <a:p>
            <a:pPr>
              <a:buNone/>
            </a:pPr>
            <a:r>
              <a:rPr lang="en-IN" sz="2800" b="1" dirty="0" smtClean="0">
                <a:solidFill>
                  <a:srgbClr val="FFFF00"/>
                </a:solidFill>
              </a:rPr>
              <a:t>class</a:t>
            </a:r>
            <a:r>
              <a:rPr lang="en-IN" sz="2800" dirty="0" smtClean="0">
                <a:solidFill>
                  <a:srgbClr val="FFFF00"/>
                </a:solidFill>
              </a:rPr>
              <a:t> Car </a:t>
            </a:r>
            <a:r>
              <a:rPr lang="en-IN" sz="2800" b="1" dirty="0" smtClean="0">
                <a:solidFill>
                  <a:srgbClr val="FFFF00"/>
                </a:solidFill>
              </a:rPr>
              <a:t>extends</a:t>
            </a:r>
            <a:r>
              <a:rPr lang="en-IN" sz="2800" dirty="0" smtClean="0">
                <a:solidFill>
                  <a:srgbClr val="FFFF00"/>
                </a:solidFill>
              </a:rPr>
              <a:t> Vehicle{  </a:t>
            </a:r>
          </a:p>
          <a:p>
            <a:pPr>
              <a:buNone/>
            </a:pPr>
            <a:r>
              <a:rPr lang="en-IN" sz="2800" dirty="0" smtClean="0">
                <a:solidFill>
                  <a:srgbClr val="FFFF00"/>
                </a:solidFill>
              </a:rPr>
              <a:t>  Car(){  </a:t>
            </a:r>
          </a:p>
          <a:p>
            <a:pPr>
              <a:buNone/>
            </a:pPr>
            <a:r>
              <a:rPr lang="en-IN" sz="2800" dirty="0" smtClean="0">
                <a:solidFill>
                  <a:srgbClr val="FFFF00"/>
                </a:solidFill>
              </a:rPr>
              <a:t>      </a:t>
            </a:r>
            <a:r>
              <a:rPr lang="en-IN" sz="2800" dirty="0" err="1" smtClean="0">
                <a:solidFill>
                  <a:srgbClr val="FFFF00"/>
                </a:solidFill>
              </a:rPr>
              <a:t>System.out.println</a:t>
            </a:r>
            <a:r>
              <a:rPr lang="en-IN" sz="2800" dirty="0" smtClean="0">
                <a:solidFill>
                  <a:srgbClr val="FFFF00"/>
                </a:solidFill>
              </a:rPr>
              <a:t>(“Car is created");  </a:t>
            </a:r>
          </a:p>
          <a:p>
            <a:pPr>
              <a:buNone/>
            </a:pPr>
            <a:r>
              <a:rPr lang="en-IN" sz="2800" dirty="0" smtClean="0">
                <a:solidFill>
                  <a:srgbClr val="FFFF00"/>
                </a:solidFill>
              </a:rPr>
              <a:t>  } </a:t>
            </a:r>
          </a:p>
          <a:p>
            <a:pPr>
              <a:buNone/>
            </a:pPr>
            <a:r>
              <a:rPr lang="en-IN" sz="2800" dirty="0" smtClean="0">
                <a:solidFill>
                  <a:srgbClr val="FFFF00"/>
                </a:solidFill>
              </a:rPr>
              <a:t> }</a:t>
            </a:r>
          </a:p>
          <a:p>
            <a:pPr>
              <a:buNone/>
            </a:pPr>
            <a:r>
              <a:rPr lang="en-IN" sz="2800" b="1" dirty="0" smtClean="0">
                <a:solidFill>
                  <a:srgbClr val="FFFF00"/>
                </a:solidFill>
              </a:rPr>
              <a:t>class</a:t>
            </a:r>
            <a:r>
              <a:rPr lang="en-IN" sz="2800" dirty="0" smtClean="0">
                <a:solidFill>
                  <a:srgbClr val="FFFF00"/>
                </a:solidFill>
              </a:rPr>
              <a:t> Test</a:t>
            </a:r>
          </a:p>
          <a:p>
            <a:pPr>
              <a:buNone/>
            </a:pPr>
            <a:r>
              <a:rPr lang="en-IN" sz="2800" dirty="0" smtClean="0">
                <a:solidFill>
                  <a:srgbClr val="FFFF00"/>
                </a:solidFill>
              </a:rPr>
              <a:t>{  </a:t>
            </a:r>
          </a:p>
          <a:p>
            <a:pPr>
              <a:buNone/>
            </a:pPr>
            <a:r>
              <a:rPr lang="en-IN" sz="2800" b="1" dirty="0" smtClean="0">
                <a:solidFill>
                  <a:srgbClr val="FFFF00"/>
                </a:solidFill>
              </a:rPr>
              <a:t>public</a:t>
            </a:r>
            <a:r>
              <a:rPr lang="en-IN" sz="2800" dirty="0" smtClean="0">
                <a:solidFill>
                  <a:srgbClr val="FFFF00"/>
                </a:solidFill>
              </a:rPr>
              <a:t> </a:t>
            </a:r>
            <a:r>
              <a:rPr lang="en-IN" sz="2800" b="1" dirty="0" smtClean="0">
                <a:solidFill>
                  <a:srgbClr val="FFFF00"/>
                </a:solidFill>
              </a:rPr>
              <a:t>static</a:t>
            </a:r>
            <a:r>
              <a:rPr lang="en-IN" sz="2800" dirty="0" smtClean="0">
                <a:solidFill>
                  <a:srgbClr val="FFFF00"/>
                </a:solidFill>
              </a:rPr>
              <a:t> </a:t>
            </a:r>
            <a:r>
              <a:rPr lang="en-IN" sz="2800" b="1" dirty="0" smtClean="0">
                <a:solidFill>
                  <a:srgbClr val="FFFF00"/>
                </a:solidFill>
              </a:rPr>
              <a:t>void</a:t>
            </a:r>
            <a:r>
              <a:rPr lang="en-IN" sz="2800" dirty="0" smtClean="0">
                <a:solidFill>
                  <a:srgbClr val="FFFF00"/>
                </a:solidFill>
              </a:rPr>
              <a:t> main(String </a:t>
            </a:r>
            <a:r>
              <a:rPr lang="en-IN" sz="2800" dirty="0" err="1" smtClean="0">
                <a:solidFill>
                  <a:srgbClr val="FFFF00"/>
                </a:solidFill>
              </a:rPr>
              <a:t>args</a:t>
            </a:r>
            <a:r>
              <a:rPr lang="en-IN" sz="2800" dirty="0" smtClean="0">
                <a:solidFill>
                  <a:srgbClr val="FFFF00"/>
                </a:solidFill>
              </a:rPr>
              <a:t>[]){  </a:t>
            </a:r>
          </a:p>
          <a:p>
            <a:pPr>
              <a:buNone/>
            </a:pPr>
            <a:r>
              <a:rPr lang="en-IN" sz="2800" dirty="0" smtClean="0">
                <a:solidFill>
                  <a:srgbClr val="FFFF00"/>
                </a:solidFill>
              </a:rPr>
              <a:t>   Car c=</a:t>
            </a:r>
            <a:r>
              <a:rPr lang="en-IN" sz="2800" b="1" dirty="0" smtClean="0">
                <a:solidFill>
                  <a:srgbClr val="FFFF00"/>
                </a:solidFill>
              </a:rPr>
              <a:t>new</a:t>
            </a:r>
            <a:r>
              <a:rPr lang="en-IN" sz="2800" dirty="0" smtClean="0">
                <a:solidFill>
                  <a:srgbClr val="FFFF00"/>
                </a:solidFill>
              </a:rPr>
              <a:t> Car( );  </a:t>
            </a:r>
          </a:p>
          <a:p>
            <a:pPr>
              <a:buNone/>
            </a:pPr>
            <a:r>
              <a:rPr lang="en-IN" sz="2800" dirty="0" smtClean="0">
                <a:solidFill>
                  <a:srgbClr val="FFFF00"/>
                </a:solidFill>
              </a:rPr>
              <a:t>      }  </a:t>
            </a:r>
          </a:p>
          <a:p>
            <a:pPr>
              <a:buNone/>
            </a:pPr>
            <a:r>
              <a:rPr lang="en-IN" sz="2800" dirty="0" smtClean="0">
                <a:solidFill>
                  <a:srgbClr val="FFFF00"/>
                </a:solidFill>
              </a:rPr>
              <a:t>}  </a:t>
            </a:r>
          </a:p>
        </p:txBody>
      </p:sp>
      <p:sp>
        <p:nvSpPr>
          <p:cNvPr id="4" name="AutoShape 7"/>
          <p:cNvSpPr>
            <a:spLocks noChangeArrowheads="1"/>
          </p:cNvSpPr>
          <p:nvPr/>
        </p:nvSpPr>
        <p:spPr bwMode="auto">
          <a:xfrm>
            <a:off x="5572132" y="4500570"/>
            <a:ext cx="2993760"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5" name="Text Box 8"/>
          <p:cNvSpPr txBox="1">
            <a:spLocks noChangeArrowheads="1"/>
          </p:cNvSpPr>
          <p:nvPr/>
        </p:nvSpPr>
        <p:spPr bwMode="auto">
          <a:xfrm>
            <a:off x="5786446" y="4643446"/>
            <a:ext cx="2648160" cy="1184940"/>
          </a:xfrm>
          <a:prstGeom prst="rect">
            <a:avLst/>
          </a:prstGeom>
          <a:noFill/>
          <a:ln w="9525">
            <a:noFill/>
            <a:miter lim="800000"/>
            <a:headEnd/>
            <a:tailEnd/>
          </a:ln>
        </p:spPr>
        <p:txBody>
          <a:bodyPr wrap="square"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b="1" dirty="0" smtClean="0">
                <a:solidFill>
                  <a:srgbClr val="FF0000"/>
                </a:solidFill>
                <a:latin typeface="Courier" charset="0"/>
              </a:rPr>
              <a:t>Output:</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Vehicle is created</a:t>
            </a:r>
          </a:p>
          <a:p>
            <a:pPr marL="191523" indent="-191523">
              <a:spcBef>
                <a:spcPts val="249"/>
              </a:spcBef>
              <a:buClr>
                <a:srgbClr val="000000"/>
              </a:buClr>
              <a:buSzPct val="174000"/>
              <a:tabLst>
                <a:tab pos="656650" algn="l"/>
                <a:tab pos="1313299" algn="l"/>
                <a:tab pos="1969949" algn="l"/>
                <a:tab pos="2626599" algn="l"/>
              </a:tabLst>
            </a:pPr>
            <a:endParaRPr lang="en-GB" b="1" dirty="0" smtClean="0">
              <a:latin typeface="Courier" charset="0"/>
            </a:endParaRP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Car is created</a:t>
            </a:r>
            <a:endParaRPr lang="en-GB" b="1" dirty="0">
              <a:latin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linds(horizontal)">
                                      <p:cBhvr>
                                        <p:cTn id="47" dur="500"/>
                                        <p:tgtEl>
                                          <p:spTgt spid="3">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blinds(horizontal)">
                                      <p:cBhvr>
                                        <p:cTn id="50" dur="500"/>
                                        <p:tgtEl>
                                          <p:spTgt spid="3">
                                            <p:txEl>
                                              <p:pRg st="13" end="13"/>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blinds(horizontal)">
                                      <p:cBhvr>
                                        <p:cTn id="53" dur="500"/>
                                        <p:tgtEl>
                                          <p:spTgt spid="3">
                                            <p:txEl>
                                              <p:pRg st="14" end="14"/>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blinds(horizontal)">
                                      <p:cBhvr>
                                        <p:cTn id="56" dur="500"/>
                                        <p:tgtEl>
                                          <p:spTgt spid="3">
                                            <p:txEl>
                                              <p:pRg st="15" end="1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linds(horizontal)">
                                      <p:cBhvr>
                                        <p:cTn id="61" dur="500"/>
                                        <p:tgtEl>
                                          <p:spTgt spid="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linds(horizontal)">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bg1"/>
                </a:solidFill>
              </a:rPr>
              <a:t>What  compiler did ?</a:t>
            </a:r>
            <a:endParaRPr lang="en-IN" sz="4400" b="1" dirty="0">
              <a:solidFill>
                <a:schemeClr val="bg1"/>
              </a:solidFill>
            </a:endParaRPr>
          </a:p>
        </p:txBody>
      </p:sp>
      <p:pic>
        <p:nvPicPr>
          <p:cNvPr id="4" name="Content Placeholder 3" descr="Super-Class-Default-Constructor.png"/>
          <p:cNvPicPr>
            <a:picLocks noGrp="1" noChangeAspect="1"/>
          </p:cNvPicPr>
          <p:nvPr>
            <p:ph sz="quarter" idx="1"/>
          </p:nvPr>
        </p:nvPicPr>
        <p:blipFill>
          <a:blip r:embed="rId2"/>
          <a:stretch>
            <a:fillRect/>
          </a:stretch>
        </p:blipFill>
        <p:spPr>
          <a:xfrm>
            <a:off x="285720" y="1571612"/>
            <a:ext cx="8501122" cy="457203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Class</a:t>
            </a:r>
            <a:endParaRPr lang="en-IN" b="1" dirty="0">
              <a:solidFill>
                <a:schemeClr val="bg1"/>
              </a:solidFill>
              <a:latin typeface="+mn-lt"/>
            </a:endParaRPr>
          </a:p>
        </p:txBody>
      </p:sp>
      <p:sp>
        <p:nvSpPr>
          <p:cNvPr id="3" name="Content Placeholder 2"/>
          <p:cNvSpPr>
            <a:spLocks noGrp="1"/>
          </p:cNvSpPr>
          <p:nvPr>
            <p:ph sz="quarter" idx="1"/>
          </p:nvPr>
        </p:nvSpPr>
        <p:spPr>
          <a:xfrm>
            <a:off x="428596" y="1571612"/>
            <a:ext cx="7751012" cy="4705642"/>
          </a:xfrm>
        </p:spPr>
        <p:txBody>
          <a:bodyPr>
            <a:normAutofit/>
          </a:bodyPr>
          <a:lstStyle/>
          <a:p>
            <a:r>
              <a:rPr lang="en-IN" sz="2800" dirty="0" smtClean="0">
                <a:solidFill>
                  <a:schemeClr val="bg1"/>
                </a:solidFill>
              </a:rPr>
              <a:t>In Object Oriented Programming, a </a:t>
            </a:r>
            <a:r>
              <a:rPr lang="en-IN" sz="2800" b="1" dirty="0" smtClean="0">
                <a:solidFill>
                  <a:srgbClr val="FFFF00"/>
                </a:solidFill>
              </a:rPr>
              <a:t>Class</a:t>
            </a:r>
            <a:r>
              <a:rPr lang="en-IN" sz="2800" dirty="0" smtClean="0">
                <a:solidFill>
                  <a:schemeClr val="bg1"/>
                </a:solidFill>
              </a:rPr>
              <a:t> is a </a:t>
            </a:r>
            <a:r>
              <a:rPr lang="en-IN" sz="2800" b="1" dirty="0" smtClean="0">
                <a:solidFill>
                  <a:srgbClr val="FFFF00"/>
                </a:solidFill>
              </a:rPr>
              <a:t>blueprint</a:t>
            </a:r>
            <a:r>
              <a:rPr lang="en-IN" sz="2800" dirty="0" smtClean="0">
                <a:solidFill>
                  <a:schemeClr val="bg1"/>
                </a:solidFill>
              </a:rPr>
              <a:t> for an object. </a:t>
            </a:r>
          </a:p>
          <a:p>
            <a:endParaRPr lang="en-IN" sz="2800" dirty="0" smtClean="0"/>
          </a:p>
          <a:p>
            <a:r>
              <a:rPr lang="en-IN" sz="2800" dirty="0" smtClean="0">
                <a:solidFill>
                  <a:schemeClr val="bg1"/>
                </a:solidFill>
              </a:rPr>
              <a:t>In fact, classes describe the type of objects, while objects are usable instances of classes. </a:t>
            </a:r>
          </a:p>
          <a:p>
            <a:endParaRPr lang="en-IN" sz="2800" dirty="0" smtClean="0">
              <a:solidFill>
                <a:schemeClr val="bg1"/>
              </a:solidFill>
            </a:endParaRPr>
          </a:p>
          <a:p>
            <a:r>
              <a:rPr lang="en-IN" sz="2800" dirty="0" smtClean="0">
                <a:solidFill>
                  <a:schemeClr val="bg1"/>
                </a:solidFill>
              </a:rPr>
              <a:t>Each Object is built from the same set of blueprints and therefore contains the same components (</a:t>
            </a:r>
            <a:r>
              <a:rPr lang="en-IN" sz="2800" b="1" dirty="0" smtClean="0">
                <a:solidFill>
                  <a:srgbClr val="FFFF00"/>
                </a:solidFill>
              </a:rPr>
              <a:t>properties</a:t>
            </a:r>
            <a:r>
              <a:rPr lang="en-IN" sz="2800" dirty="0" smtClean="0">
                <a:solidFill>
                  <a:schemeClr val="bg1"/>
                </a:solidFill>
              </a:rPr>
              <a:t> and </a:t>
            </a:r>
            <a:r>
              <a:rPr lang="en-IN" sz="2800" b="1" dirty="0" smtClean="0">
                <a:solidFill>
                  <a:srgbClr val="FFFF00"/>
                </a:solidFill>
              </a:rPr>
              <a:t>methods</a:t>
            </a:r>
            <a:r>
              <a:rPr lang="en-IN" sz="2800" dirty="0" smtClean="0">
                <a:solidFill>
                  <a:schemeClr val="bg1"/>
                </a:solidFill>
              </a:rPr>
              <a:t>).</a:t>
            </a:r>
            <a:endParaRPr lang="en-US" sz="2800" b="1" dirty="0" smtClean="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Is It Correct ?</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fontAlgn="base">
              <a:buNone/>
            </a:pPr>
            <a:r>
              <a:rPr lang="en-IN" dirty="0" smtClean="0"/>
              <a:t> </a:t>
            </a:r>
            <a:r>
              <a:rPr lang="en-IN" sz="2800" b="1" dirty="0" smtClean="0">
                <a:solidFill>
                  <a:srgbClr val="FFFF00"/>
                </a:solidFill>
              </a:rPr>
              <a:t>class</a:t>
            </a:r>
            <a:r>
              <a:rPr lang="en-IN" sz="2800" dirty="0" smtClean="0">
                <a:solidFill>
                  <a:srgbClr val="FFFF00"/>
                </a:solidFill>
              </a:rPr>
              <a:t> Apple </a:t>
            </a:r>
          </a:p>
          <a:p>
            <a:pPr fontAlgn="base">
              <a:buNone/>
            </a:pPr>
            <a:r>
              <a:rPr lang="en-IN" sz="2800" dirty="0" smtClean="0">
                <a:solidFill>
                  <a:srgbClr val="FFFF00"/>
                </a:solidFill>
              </a:rPr>
              <a:t>{  </a:t>
            </a:r>
          </a:p>
          <a:p>
            <a:pPr fontAlgn="base">
              <a:buNone/>
            </a:pPr>
            <a:r>
              <a:rPr lang="en-IN" sz="2800" dirty="0" smtClean="0">
                <a:solidFill>
                  <a:srgbClr val="FFFF00"/>
                </a:solidFill>
              </a:rPr>
              <a:t> Apple() </a:t>
            </a:r>
          </a:p>
          <a:p>
            <a:pPr fontAlgn="base">
              <a:buNone/>
            </a:pPr>
            <a:r>
              <a:rPr lang="en-IN" sz="2800" dirty="0" smtClean="0">
                <a:solidFill>
                  <a:srgbClr val="FFFF00"/>
                </a:solidFill>
              </a:rPr>
              <a:t>{  </a:t>
            </a:r>
          </a:p>
          <a:p>
            <a:pPr fontAlgn="base">
              <a:buNone/>
            </a:pPr>
            <a:r>
              <a:rPr lang="en-IN" sz="2800" dirty="0" smtClean="0">
                <a:solidFill>
                  <a:srgbClr val="FFFF00"/>
                </a:solidFill>
              </a:rPr>
              <a:t>  </a:t>
            </a:r>
            <a:r>
              <a:rPr lang="en-IN" sz="2800" b="1" dirty="0" smtClean="0">
                <a:solidFill>
                  <a:srgbClr val="FFFF00"/>
                </a:solidFill>
              </a:rPr>
              <a:t>super</a:t>
            </a:r>
            <a:r>
              <a:rPr lang="en-IN" sz="2800" dirty="0" smtClean="0">
                <a:solidFill>
                  <a:srgbClr val="FFFF00"/>
                </a:solidFill>
              </a:rPr>
              <a:t>();  </a:t>
            </a:r>
          </a:p>
          <a:p>
            <a:pPr fontAlgn="base">
              <a:buNone/>
            </a:pPr>
            <a:r>
              <a:rPr lang="en-IN" sz="2800" dirty="0" smtClean="0">
                <a:solidFill>
                  <a:srgbClr val="FFFF00"/>
                </a:solidFill>
              </a:rPr>
              <a:t>  </a:t>
            </a:r>
            <a:r>
              <a:rPr lang="en-IN" sz="2800" dirty="0" err="1" smtClean="0">
                <a:solidFill>
                  <a:srgbClr val="FFFF00"/>
                </a:solidFill>
              </a:rPr>
              <a:t>System.out.println</a:t>
            </a:r>
            <a:r>
              <a:rPr lang="en-IN" sz="2800" dirty="0" smtClean="0">
                <a:solidFill>
                  <a:srgbClr val="FFFF00"/>
                </a:solidFill>
              </a:rPr>
              <a:t>(“Apple constructor !");  </a:t>
            </a:r>
          </a:p>
          <a:p>
            <a:pPr fontAlgn="base">
              <a:buNone/>
            </a:pPr>
            <a:r>
              <a:rPr lang="en-IN" sz="2800" dirty="0" smtClean="0">
                <a:solidFill>
                  <a:srgbClr val="FFFF00"/>
                </a:solidFill>
              </a:rPr>
              <a:t> }  </a:t>
            </a:r>
          </a:p>
          <a:p>
            <a:pPr fontAlgn="base">
              <a:buNone/>
            </a:pPr>
            <a:r>
              <a:rPr lang="en-IN" sz="2800" dirty="0" smtClean="0">
                <a:solidFill>
                  <a:srgbClr val="FFFF00"/>
                </a:solidFill>
              </a:rPr>
              <a:t>}  </a:t>
            </a:r>
          </a:p>
          <a:p>
            <a:pPr marL="0" indent="0">
              <a:buNone/>
            </a:pP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Parameterized Constructor In Inheritance</a:t>
            </a:r>
            <a:endParaRPr lang="en-IN" sz="3600" b="1" dirty="0">
              <a:solidFill>
                <a:schemeClr val="bg1"/>
              </a:solidFill>
            </a:endParaRPr>
          </a:p>
        </p:txBody>
      </p:sp>
      <p:sp>
        <p:nvSpPr>
          <p:cNvPr id="3" name="Content Placeholder 2"/>
          <p:cNvSpPr>
            <a:spLocks noGrp="1"/>
          </p:cNvSpPr>
          <p:nvPr>
            <p:ph sz="quarter" idx="1"/>
          </p:nvPr>
        </p:nvSpPr>
        <p:spPr/>
        <p:txBody>
          <a:bodyPr>
            <a:normAutofit fontScale="70000" lnSpcReduction="20000"/>
          </a:bodyPr>
          <a:lstStyle/>
          <a:p>
            <a:pPr>
              <a:buNone/>
            </a:pPr>
            <a:r>
              <a:rPr lang="en-IN" b="1" dirty="0" smtClean="0">
                <a:solidFill>
                  <a:srgbClr val="FFFF00"/>
                </a:solidFill>
              </a:rPr>
              <a:t>class A </a:t>
            </a:r>
          </a:p>
          <a:p>
            <a:pPr>
              <a:buNone/>
            </a:pPr>
            <a:r>
              <a:rPr lang="en-IN" b="1" dirty="0" smtClean="0">
                <a:solidFill>
                  <a:srgbClr val="FFFF00"/>
                </a:solidFill>
              </a:rPr>
              <a:t>{ </a:t>
            </a:r>
          </a:p>
          <a:p>
            <a:pPr>
              <a:buNone/>
            </a:pPr>
            <a:r>
              <a:rPr lang="en-IN" b="1" dirty="0" smtClean="0">
                <a:solidFill>
                  <a:srgbClr val="FFFF00"/>
                </a:solidFill>
              </a:rPr>
              <a:t>private </a:t>
            </a:r>
            <a:r>
              <a:rPr lang="en-IN" b="1" dirty="0" err="1" smtClean="0">
                <a:solidFill>
                  <a:srgbClr val="FFFF00"/>
                </a:solidFill>
              </a:rPr>
              <a:t>int</a:t>
            </a:r>
            <a:r>
              <a:rPr lang="en-IN" b="1" dirty="0" smtClean="0">
                <a:solidFill>
                  <a:srgbClr val="FFFF00"/>
                </a:solidFill>
              </a:rPr>
              <a:t> x; </a:t>
            </a:r>
          </a:p>
          <a:p>
            <a:pPr>
              <a:buNone/>
            </a:pPr>
            <a:r>
              <a:rPr lang="en-IN" b="1" dirty="0" smtClean="0">
                <a:solidFill>
                  <a:srgbClr val="FFFF00"/>
                </a:solidFill>
              </a:rPr>
              <a:t>public A (</a:t>
            </a:r>
            <a:r>
              <a:rPr lang="en-IN" b="1" dirty="0" err="1" smtClean="0">
                <a:solidFill>
                  <a:srgbClr val="FFFF00"/>
                </a:solidFill>
              </a:rPr>
              <a:t>int</a:t>
            </a:r>
            <a:r>
              <a:rPr lang="en-IN" b="1" dirty="0" smtClean="0">
                <a:solidFill>
                  <a:srgbClr val="FFFF00"/>
                </a:solidFill>
              </a:rPr>
              <a:t> n) </a:t>
            </a:r>
          </a:p>
          <a:p>
            <a:pPr>
              <a:buNone/>
            </a:pPr>
            <a:r>
              <a:rPr lang="en-IN" b="1" dirty="0" smtClean="0">
                <a:solidFill>
                  <a:srgbClr val="FFFF00"/>
                </a:solidFill>
              </a:rPr>
              <a:t>{</a:t>
            </a:r>
          </a:p>
          <a:p>
            <a:pPr>
              <a:buNone/>
            </a:pPr>
            <a:r>
              <a:rPr lang="en-IN" b="1" dirty="0" smtClean="0">
                <a:solidFill>
                  <a:srgbClr val="FFFF00"/>
                </a:solidFill>
              </a:rPr>
              <a:t>x=n;</a:t>
            </a:r>
          </a:p>
          <a:p>
            <a:pPr>
              <a:buNone/>
            </a:pPr>
            <a:r>
              <a:rPr lang="en-IN" b="1" dirty="0" smtClean="0">
                <a:solidFill>
                  <a:srgbClr val="FFFF00"/>
                </a:solidFill>
              </a:rPr>
              <a:t>} </a:t>
            </a:r>
          </a:p>
          <a:p>
            <a:pPr>
              <a:buNone/>
            </a:pPr>
            <a:r>
              <a:rPr lang="en-IN" b="1" dirty="0" err="1" smtClean="0">
                <a:solidFill>
                  <a:srgbClr val="FFFF00"/>
                </a:solidFill>
              </a:rPr>
              <a:t>int</a:t>
            </a:r>
            <a:r>
              <a:rPr lang="en-IN" b="1" dirty="0" smtClean="0">
                <a:solidFill>
                  <a:srgbClr val="FFFF00"/>
                </a:solidFill>
              </a:rPr>
              <a:t> </a:t>
            </a:r>
            <a:r>
              <a:rPr lang="en-IN" b="1" dirty="0" err="1" smtClean="0">
                <a:solidFill>
                  <a:srgbClr val="FFFF00"/>
                </a:solidFill>
              </a:rPr>
              <a:t>getX</a:t>
            </a:r>
            <a:r>
              <a:rPr lang="en-IN" b="1" dirty="0" smtClean="0">
                <a:solidFill>
                  <a:srgbClr val="FFFF00"/>
                </a:solidFill>
              </a:rPr>
              <a:t>( ) </a:t>
            </a:r>
          </a:p>
          <a:p>
            <a:pPr>
              <a:buNone/>
            </a:pPr>
            <a:r>
              <a:rPr lang="en-IN" b="1" dirty="0" smtClean="0">
                <a:solidFill>
                  <a:srgbClr val="FFFF00"/>
                </a:solidFill>
              </a:rPr>
              <a:t>{</a:t>
            </a:r>
          </a:p>
          <a:p>
            <a:pPr>
              <a:buNone/>
            </a:pPr>
            <a:r>
              <a:rPr lang="en-IN" b="1" dirty="0" smtClean="0">
                <a:solidFill>
                  <a:srgbClr val="FFFF00"/>
                </a:solidFill>
              </a:rPr>
              <a:t>return x;</a:t>
            </a:r>
          </a:p>
          <a:p>
            <a:pPr>
              <a:buNone/>
            </a:pPr>
            <a:r>
              <a:rPr lang="en-IN" b="1" dirty="0" smtClean="0">
                <a:solidFill>
                  <a:srgbClr val="FFFF00"/>
                </a:solidFill>
              </a:rPr>
              <a:t>} </a:t>
            </a:r>
          </a:p>
          <a:p>
            <a:pPr>
              <a:buNone/>
            </a:pPr>
            <a:r>
              <a:rPr lang="en-IN" b="1" dirty="0" smtClean="0">
                <a:solidFill>
                  <a:srgbClr val="FFFF00"/>
                </a:solidFill>
              </a:rPr>
              <a:t>}</a:t>
            </a:r>
            <a:endParaRPr lang="en-US" b="1" dirty="0" smtClean="0">
              <a:solidFill>
                <a:srgbClr val="FFFF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Parameterized Constructor In Inheritance</a:t>
            </a:r>
            <a:endParaRPr lang="en-IN" sz="3600" b="1" dirty="0">
              <a:solidFill>
                <a:schemeClr val="bg1"/>
              </a:solidFill>
            </a:endParaRPr>
          </a:p>
        </p:txBody>
      </p:sp>
      <p:sp>
        <p:nvSpPr>
          <p:cNvPr id="3" name="Content Placeholder 2"/>
          <p:cNvSpPr>
            <a:spLocks noGrp="1"/>
          </p:cNvSpPr>
          <p:nvPr>
            <p:ph sz="quarter" idx="1"/>
          </p:nvPr>
        </p:nvSpPr>
        <p:spPr/>
        <p:txBody>
          <a:bodyPr>
            <a:normAutofit fontScale="77500" lnSpcReduction="20000"/>
          </a:bodyPr>
          <a:lstStyle/>
          <a:p>
            <a:pPr>
              <a:buNone/>
            </a:pPr>
            <a:r>
              <a:rPr lang="en-IN" b="1" dirty="0" smtClean="0">
                <a:solidFill>
                  <a:srgbClr val="FFFF00"/>
                </a:solidFill>
              </a:rPr>
              <a:t>class B extends A</a:t>
            </a:r>
          </a:p>
          <a:p>
            <a:pPr>
              <a:buNone/>
            </a:pPr>
            <a:r>
              <a:rPr lang="en-IN" b="1" dirty="0" smtClean="0">
                <a:solidFill>
                  <a:srgbClr val="FFFF00"/>
                </a:solidFill>
              </a:rPr>
              <a:t>{ </a:t>
            </a:r>
          </a:p>
          <a:p>
            <a:pPr>
              <a:buNone/>
            </a:pPr>
            <a:endParaRPr lang="en-IN" b="1" dirty="0" smtClean="0">
              <a:solidFill>
                <a:srgbClr val="FFFF00"/>
              </a:solidFill>
            </a:endParaRPr>
          </a:p>
          <a:p>
            <a:pPr>
              <a:buNone/>
            </a:pPr>
            <a:r>
              <a:rPr lang="en-IN" b="1" dirty="0" smtClean="0">
                <a:solidFill>
                  <a:srgbClr val="FFFF00"/>
                </a:solidFill>
              </a:rPr>
              <a:t>}</a:t>
            </a:r>
          </a:p>
          <a:p>
            <a:pPr>
              <a:buNone/>
            </a:pPr>
            <a:r>
              <a:rPr lang="en-US" b="1" dirty="0" smtClean="0">
                <a:solidFill>
                  <a:srgbClr val="FFFF00"/>
                </a:solidFill>
              </a:rPr>
              <a:t>class Demo</a:t>
            </a:r>
          </a:p>
          <a:p>
            <a:pPr>
              <a:buNone/>
            </a:pPr>
            <a:r>
              <a:rPr lang="en-US" b="1" dirty="0" smtClean="0">
                <a:solidFill>
                  <a:srgbClr val="FFFF00"/>
                </a:solidFill>
              </a:rPr>
              <a:t>{</a:t>
            </a:r>
          </a:p>
          <a:p>
            <a:pPr>
              <a:buNone/>
            </a:pPr>
            <a:r>
              <a:rPr lang="en-IN" b="1" dirty="0" smtClean="0">
                <a:solidFill>
                  <a:srgbClr val="FFFF00"/>
                </a:solidFill>
              </a:rPr>
              <a:t>public static void main(String[] </a:t>
            </a:r>
            <a:r>
              <a:rPr lang="en-IN" b="1" dirty="0" err="1" smtClean="0">
                <a:solidFill>
                  <a:srgbClr val="FFFF00"/>
                </a:solidFill>
              </a:rPr>
              <a:t>args</a:t>
            </a:r>
            <a:r>
              <a:rPr lang="en-IN" b="1" dirty="0" smtClean="0">
                <a:solidFill>
                  <a:srgbClr val="FFFF00"/>
                </a:solidFill>
              </a:rPr>
              <a:t>) </a:t>
            </a:r>
          </a:p>
          <a:p>
            <a:pPr>
              <a:buNone/>
            </a:pPr>
            <a:r>
              <a:rPr lang="en-IN" b="1" dirty="0" smtClean="0">
                <a:solidFill>
                  <a:srgbClr val="FFFF00"/>
                </a:solidFill>
              </a:rPr>
              <a:t>{ </a:t>
            </a:r>
          </a:p>
          <a:p>
            <a:pPr>
              <a:buNone/>
            </a:pPr>
            <a:r>
              <a:rPr lang="en-US" b="1" dirty="0" smtClean="0">
                <a:solidFill>
                  <a:srgbClr val="FFFF00"/>
                </a:solidFill>
              </a:rPr>
              <a:t>B </a:t>
            </a:r>
            <a:r>
              <a:rPr lang="en-US" b="1" dirty="0" err="1" smtClean="0">
                <a:solidFill>
                  <a:srgbClr val="FFFF00"/>
                </a:solidFill>
              </a:rPr>
              <a:t>obj</a:t>
            </a:r>
            <a:r>
              <a:rPr lang="en-US" b="1" dirty="0" smtClean="0">
                <a:solidFill>
                  <a:srgbClr val="FFFF00"/>
                </a:solidFill>
              </a:rPr>
              <a:t>=new B( );</a:t>
            </a:r>
            <a:endParaRPr lang="en-IN" b="1" dirty="0" smtClean="0">
              <a:solidFill>
                <a:srgbClr val="FFFF00"/>
              </a:solidFill>
            </a:endParaRPr>
          </a:p>
          <a:p>
            <a:pPr>
              <a:buNone/>
            </a:pPr>
            <a:r>
              <a:rPr lang="en-IN" b="1" dirty="0" smtClean="0">
                <a:solidFill>
                  <a:srgbClr val="FFFF00"/>
                </a:solidFill>
              </a:rPr>
              <a:t>} </a:t>
            </a:r>
          </a:p>
          <a:p>
            <a:pPr>
              <a:buNone/>
            </a:pPr>
            <a:r>
              <a:rPr lang="en-IN" b="1" dirty="0" smtClean="0">
                <a:solidFill>
                  <a:srgbClr val="FFFF00"/>
                </a:solidFill>
              </a:rPr>
              <a:t>}</a:t>
            </a:r>
            <a:endParaRPr lang="en-US" b="1" dirty="0" smtClean="0">
              <a:solidFill>
                <a:srgbClr val="FFFF00"/>
              </a:solidFill>
            </a:endParaRPr>
          </a:p>
          <a:p>
            <a:pPr>
              <a:buNone/>
            </a:pPr>
            <a:endParaRPr lang="en-US" b="1" dirty="0" smtClean="0">
              <a:solidFill>
                <a:srgbClr val="FF0000"/>
              </a:solidFill>
            </a:endParaRPr>
          </a:p>
        </p:txBody>
      </p:sp>
      <p:sp>
        <p:nvSpPr>
          <p:cNvPr id="5" name="Text Box 14"/>
          <p:cNvSpPr txBox="1">
            <a:spLocks noChangeArrowheads="1"/>
          </p:cNvSpPr>
          <p:nvPr/>
        </p:nvSpPr>
        <p:spPr bwMode="auto">
          <a:xfrm>
            <a:off x="1357290" y="2000241"/>
            <a:ext cx="2928958" cy="646331"/>
          </a:xfrm>
          <a:prstGeom prst="rect">
            <a:avLst/>
          </a:prstGeom>
          <a:noFill/>
          <a:ln w="9525" algn="ctr">
            <a:noFill/>
            <a:miter lim="800000"/>
            <a:headEnd/>
            <a:tailEnd/>
          </a:ln>
          <a:effectLst/>
        </p:spPr>
        <p:txBody>
          <a:bodyPr wrap="square">
            <a:spAutoFit/>
          </a:bodyPr>
          <a:lstStyle/>
          <a:p>
            <a:pPr>
              <a:spcBef>
                <a:spcPct val="50000"/>
              </a:spcBef>
            </a:pPr>
            <a:r>
              <a:rPr lang="en-US" sz="3600" b="1" i="1" dirty="0" smtClean="0">
                <a:solidFill>
                  <a:schemeClr val="accent6">
                    <a:lumMod val="60000"/>
                    <a:lumOff val="40000"/>
                  </a:schemeClr>
                </a:solidFill>
              </a:rPr>
              <a:t>WRONG!</a:t>
            </a:r>
            <a:endParaRPr lang="en-US" sz="3600" b="1" i="1" dirty="0">
              <a:solidFill>
                <a:schemeClr val="accent6">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Solution</a:t>
            </a:r>
            <a:endParaRPr lang="en-IN" b="1" dirty="0">
              <a:solidFill>
                <a:schemeClr val="bg1"/>
              </a:solidFill>
            </a:endParaRPr>
          </a:p>
        </p:txBody>
      </p:sp>
      <p:sp>
        <p:nvSpPr>
          <p:cNvPr id="3" name="Content Placeholder 2"/>
          <p:cNvSpPr>
            <a:spLocks noGrp="1"/>
          </p:cNvSpPr>
          <p:nvPr>
            <p:ph sz="quarter" idx="1"/>
          </p:nvPr>
        </p:nvSpPr>
        <p:spPr/>
        <p:txBody>
          <a:bodyPr>
            <a:normAutofit fontScale="55000" lnSpcReduction="20000"/>
          </a:bodyPr>
          <a:lstStyle/>
          <a:p>
            <a:pPr>
              <a:buNone/>
            </a:pPr>
            <a:r>
              <a:rPr lang="en-IN" b="1" dirty="0" smtClean="0">
                <a:solidFill>
                  <a:srgbClr val="FFFF00"/>
                </a:solidFill>
              </a:rPr>
              <a:t>class B extends A</a:t>
            </a:r>
          </a:p>
          <a:p>
            <a:pPr>
              <a:buNone/>
            </a:pPr>
            <a:r>
              <a:rPr lang="en-IN" b="1" dirty="0" smtClean="0">
                <a:solidFill>
                  <a:srgbClr val="FFFF00"/>
                </a:solidFill>
              </a:rPr>
              <a:t>{ </a:t>
            </a:r>
          </a:p>
          <a:p>
            <a:pPr>
              <a:spcBef>
                <a:spcPct val="50000"/>
              </a:spcBef>
              <a:buNone/>
            </a:pPr>
            <a:r>
              <a:rPr lang="en-US" sz="2800" b="1" i="1" dirty="0" smtClean="0">
                <a:solidFill>
                  <a:schemeClr val="bg1"/>
                </a:solidFill>
              </a:rPr>
              <a:t>public B( ) </a:t>
            </a:r>
          </a:p>
          <a:p>
            <a:pPr>
              <a:spcBef>
                <a:spcPct val="50000"/>
              </a:spcBef>
              <a:buNone/>
            </a:pPr>
            <a:r>
              <a:rPr lang="en-US" sz="2800" b="1" i="1" dirty="0" smtClean="0">
                <a:solidFill>
                  <a:schemeClr val="bg1"/>
                </a:solidFill>
              </a:rPr>
              <a:t>{</a:t>
            </a:r>
          </a:p>
          <a:p>
            <a:pPr>
              <a:spcBef>
                <a:spcPct val="50000"/>
              </a:spcBef>
              <a:buNone/>
            </a:pPr>
            <a:r>
              <a:rPr lang="en-US" sz="2800" b="1" i="1" dirty="0" smtClean="0">
                <a:solidFill>
                  <a:schemeClr val="bg1"/>
                </a:solidFill>
              </a:rPr>
              <a:t>super(10);</a:t>
            </a:r>
          </a:p>
          <a:p>
            <a:pPr>
              <a:spcBef>
                <a:spcPct val="50000"/>
              </a:spcBef>
              <a:buNone/>
            </a:pPr>
            <a:r>
              <a:rPr lang="en-US" sz="2800" b="1" i="1" dirty="0" smtClean="0">
                <a:solidFill>
                  <a:schemeClr val="bg1"/>
                </a:solidFill>
              </a:rPr>
              <a:t>}</a:t>
            </a:r>
            <a:endParaRPr lang="en-US" sz="4000" b="1" i="1" dirty="0" smtClean="0">
              <a:solidFill>
                <a:schemeClr val="bg1"/>
              </a:solidFill>
            </a:endParaRPr>
          </a:p>
          <a:p>
            <a:pPr>
              <a:buNone/>
            </a:pPr>
            <a:endParaRPr lang="en-IN" b="1" dirty="0" smtClean="0"/>
          </a:p>
          <a:p>
            <a:pPr>
              <a:buNone/>
            </a:pPr>
            <a:r>
              <a:rPr lang="en-IN" b="1" dirty="0" smtClean="0">
                <a:solidFill>
                  <a:srgbClr val="FFFF00"/>
                </a:solidFill>
              </a:rPr>
              <a:t>}</a:t>
            </a:r>
          </a:p>
          <a:p>
            <a:pPr>
              <a:buNone/>
            </a:pPr>
            <a:r>
              <a:rPr lang="en-US" b="1" dirty="0" smtClean="0">
                <a:solidFill>
                  <a:srgbClr val="FFFF00"/>
                </a:solidFill>
              </a:rPr>
              <a:t>class Demo</a:t>
            </a:r>
          </a:p>
          <a:p>
            <a:pPr>
              <a:buNone/>
            </a:pPr>
            <a:r>
              <a:rPr lang="en-US" b="1" dirty="0" smtClean="0">
                <a:solidFill>
                  <a:srgbClr val="FFFF00"/>
                </a:solidFill>
              </a:rPr>
              <a:t>{</a:t>
            </a:r>
          </a:p>
          <a:p>
            <a:pPr>
              <a:buNone/>
            </a:pPr>
            <a:r>
              <a:rPr lang="en-IN" b="1" dirty="0" smtClean="0">
                <a:solidFill>
                  <a:srgbClr val="FFFF00"/>
                </a:solidFill>
              </a:rPr>
              <a:t>public static void main(String[] </a:t>
            </a:r>
            <a:r>
              <a:rPr lang="en-IN" b="1" dirty="0" err="1" smtClean="0">
                <a:solidFill>
                  <a:srgbClr val="FFFF00"/>
                </a:solidFill>
              </a:rPr>
              <a:t>args</a:t>
            </a:r>
            <a:r>
              <a:rPr lang="en-IN" b="1" dirty="0" smtClean="0">
                <a:solidFill>
                  <a:srgbClr val="FFFF00"/>
                </a:solidFill>
              </a:rPr>
              <a:t>) </a:t>
            </a:r>
          </a:p>
          <a:p>
            <a:pPr>
              <a:buNone/>
            </a:pPr>
            <a:r>
              <a:rPr lang="en-IN" b="1" dirty="0" smtClean="0">
                <a:solidFill>
                  <a:srgbClr val="FFFF00"/>
                </a:solidFill>
              </a:rPr>
              <a:t>{ </a:t>
            </a:r>
          </a:p>
          <a:p>
            <a:pPr>
              <a:buNone/>
            </a:pPr>
            <a:r>
              <a:rPr lang="en-US" b="1" dirty="0" smtClean="0">
                <a:solidFill>
                  <a:srgbClr val="FFFF00"/>
                </a:solidFill>
              </a:rPr>
              <a:t>B </a:t>
            </a:r>
            <a:r>
              <a:rPr lang="en-US" b="1" dirty="0" err="1" smtClean="0">
                <a:solidFill>
                  <a:srgbClr val="FFFF00"/>
                </a:solidFill>
              </a:rPr>
              <a:t>obj</a:t>
            </a:r>
            <a:r>
              <a:rPr lang="en-US" b="1" dirty="0" smtClean="0">
                <a:solidFill>
                  <a:srgbClr val="FFFF00"/>
                </a:solidFill>
              </a:rPr>
              <a:t>=new B( );</a:t>
            </a:r>
            <a:endParaRPr lang="en-IN" b="1" dirty="0" smtClean="0">
              <a:solidFill>
                <a:srgbClr val="FFFF00"/>
              </a:solidFill>
            </a:endParaRPr>
          </a:p>
          <a:p>
            <a:pPr>
              <a:buNone/>
            </a:pPr>
            <a:r>
              <a:rPr lang="en-IN" b="1" dirty="0" smtClean="0">
                <a:solidFill>
                  <a:srgbClr val="FFFF00"/>
                </a:solidFill>
              </a:rPr>
              <a:t>} </a:t>
            </a:r>
          </a:p>
          <a:p>
            <a:pPr>
              <a:buNone/>
            </a:pPr>
            <a:r>
              <a:rPr lang="en-IN" b="1" dirty="0" smtClean="0">
                <a:solidFill>
                  <a:srgbClr val="FFFF00"/>
                </a:solidFill>
              </a:rPr>
              <a:t>}</a:t>
            </a:r>
            <a:endParaRPr lang="en-US" b="1" dirty="0" smtClean="0">
              <a:solidFill>
                <a:srgbClr val="FFFF00"/>
              </a:solidFill>
            </a:endParaRPr>
          </a:p>
          <a:p>
            <a:pPr>
              <a:buNone/>
            </a:pPr>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ox(in)">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Autofit/>
          </a:bodyPr>
          <a:lstStyle/>
          <a:p>
            <a:r>
              <a:rPr lang="en-US" sz="2800" b="1" dirty="0" smtClean="0"/>
              <a:t> </a:t>
            </a:r>
            <a:r>
              <a:rPr lang="en-US" sz="3600" b="1" dirty="0" smtClean="0">
                <a:solidFill>
                  <a:schemeClr val="bg1"/>
                </a:solidFill>
              </a:rPr>
              <a:t>Two </a:t>
            </a:r>
            <a:r>
              <a:rPr lang="en-US" sz="3600" b="1" i="1" dirty="0" smtClean="0">
                <a:solidFill>
                  <a:srgbClr val="FFFF00"/>
                </a:solidFill>
              </a:rPr>
              <a:t>Very Important </a:t>
            </a:r>
            <a:r>
              <a:rPr lang="en-US" sz="3600" b="1" dirty="0" smtClean="0">
                <a:solidFill>
                  <a:schemeClr val="bg1"/>
                </a:solidFill>
              </a:rPr>
              <a:t>Rules Of Inheritance</a:t>
            </a:r>
            <a:endParaRPr lang="en-IN" sz="3600"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US" b="1" dirty="0" smtClean="0">
                <a:solidFill>
                  <a:srgbClr val="FFFF00"/>
                </a:solidFill>
              </a:rPr>
              <a:t>Rule 1:</a:t>
            </a:r>
          </a:p>
          <a:p>
            <a:pPr>
              <a:buNone/>
            </a:pPr>
            <a:r>
              <a:rPr lang="en-US" dirty="0" smtClean="0">
                <a:solidFill>
                  <a:schemeClr val="bg1"/>
                </a:solidFill>
              </a:rPr>
              <a:t>In java it is allowed for a super class reference to point </a:t>
            </a:r>
          </a:p>
          <a:p>
            <a:pPr>
              <a:buNone/>
            </a:pPr>
            <a:r>
              <a:rPr lang="en-US" dirty="0" smtClean="0">
                <a:solidFill>
                  <a:schemeClr val="bg1"/>
                </a:solidFill>
              </a:rPr>
              <a:t>to the object of it’s derived class. </a:t>
            </a:r>
          </a:p>
          <a:p>
            <a:pPr>
              <a:buNone/>
            </a:pPr>
            <a:endParaRPr lang="en-US" b="1" dirty="0" smtClean="0"/>
          </a:p>
          <a:p>
            <a:pPr>
              <a:buNone/>
            </a:pPr>
            <a:r>
              <a:rPr lang="en-US" b="1" dirty="0" smtClean="0">
                <a:solidFill>
                  <a:srgbClr val="FFFF00"/>
                </a:solidFill>
              </a:rPr>
              <a:t>Example:</a:t>
            </a:r>
          </a:p>
          <a:p>
            <a:pPr>
              <a:buNone/>
            </a:pPr>
            <a:r>
              <a:rPr lang="en-US" dirty="0" smtClean="0"/>
              <a:t>	</a:t>
            </a:r>
            <a:r>
              <a:rPr lang="en-US" dirty="0" smtClean="0">
                <a:solidFill>
                  <a:schemeClr val="bg1"/>
                </a:solidFill>
              </a:rPr>
              <a:t>Circle c=new Sphere( ); </a:t>
            </a:r>
          </a:p>
          <a:p>
            <a:pPr>
              <a:buNone/>
            </a:pPr>
            <a:endParaRPr lang="en-US" dirty="0" smtClean="0"/>
          </a:p>
          <a:p>
            <a:pPr>
              <a:buNone/>
            </a:pPr>
            <a:r>
              <a:rPr lang="en-US" dirty="0" smtClean="0">
                <a:solidFill>
                  <a:schemeClr val="bg1"/>
                </a:solidFill>
              </a:rPr>
              <a:t>However the reverse is not true. </a:t>
            </a:r>
          </a:p>
          <a:p>
            <a:pPr>
              <a:buNone/>
            </a:pPr>
            <a:r>
              <a:rPr lang="en-US" b="1" dirty="0" smtClean="0">
                <a:solidFill>
                  <a:srgbClr val="FFFF00"/>
                </a:solidFill>
              </a:rPr>
              <a:t>Example:</a:t>
            </a:r>
          </a:p>
          <a:p>
            <a:pPr>
              <a:buNone/>
            </a:pPr>
            <a:r>
              <a:rPr lang="en-US" dirty="0" smtClean="0"/>
              <a:t>	</a:t>
            </a:r>
            <a:r>
              <a:rPr lang="en-US" dirty="0" smtClean="0">
                <a:solidFill>
                  <a:schemeClr val="bg1"/>
                </a:solidFill>
              </a:rPr>
              <a:t>Sphere s=new Circle( ); </a:t>
            </a:r>
          </a:p>
          <a:p>
            <a:pPr>
              <a:buNone/>
            </a:pPr>
            <a:endParaRPr lang="en-US" dirty="0" smtClean="0"/>
          </a:p>
          <a:p>
            <a:pPr>
              <a:buNone/>
            </a:pPr>
            <a:endParaRPr lang="en-US" dirty="0" smtClean="0"/>
          </a:p>
          <a:p>
            <a:pPr>
              <a:buNone/>
            </a:pPr>
            <a:endParaRPr lang="en-US" dirty="0" smtClean="0"/>
          </a:p>
          <a:p>
            <a:pPr>
              <a:buNone/>
            </a:pPr>
            <a:endParaRPr lang="en-IN" dirty="0" smtClean="0"/>
          </a:p>
          <a:p>
            <a:pPr>
              <a:buNone/>
            </a:pPr>
            <a:endParaRPr lang="en-US" dirty="0" smtClean="0">
              <a:solidFill>
                <a:srgbClr val="FF0000"/>
              </a:solidFill>
            </a:endParaRPr>
          </a:p>
          <a:p>
            <a:pPr>
              <a:buNone/>
            </a:pPr>
            <a:endParaRPr lang="en-US" dirty="0" smtClean="0">
              <a:solidFill>
                <a:srgbClr val="FF0000"/>
              </a:solidFill>
            </a:endParaRPr>
          </a:p>
        </p:txBody>
      </p:sp>
      <p:sp>
        <p:nvSpPr>
          <p:cNvPr id="4" name="Text Box 14"/>
          <p:cNvSpPr txBox="1">
            <a:spLocks noChangeArrowheads="1"/>
          </p:cNvSpPr>
          <p:nvPr/>
        </p:nvSpPr>
        <p:spPr bwMode="auto">
          <a:xfrm>
            <a:off x="4929190" y="3643314"/>
            <a:ext cx="3500462" cy="641350"/>
          </a:xfrm>
          <a:prstGeom prst="rect">
            <a:avLst/>
          </a:prstGeom>
          <a:noFill/>
          <a:ln w="9525" algn="ctr">
            <a:noFill/>
            <a:miter lim="800000"/>
            <a:headEnd/>
            <a:tailEnd/>
          </a:ln>
          <a:effectLst/>
        </p:spPr>
        <p:txBody>
          <a:bodyPr wrap="square">
            <a:spAutoFit/>
          </a:bodyPr>
          <a:lstStyle/>
          <a:p>
            <a:pPr>
              <a:spcBef>
                <a:spcPct val="50000"/>
              </a:spcBef>
            </a:pPr>
            <a:r>
              <a:rPr lang="en-US" sz="3600" b="1" i="1" dirty="0" smtClean="0">
                <a:solidFill>
                  <a:schemeClr val="accent6">
                    <a:lumMod val="60000"/>
                    <a:lumOff val="40000"/>
                  </a:schemeClr>
                </a:solidFill>
              </a:rPr>
              <a:t>Correct!</a:t>
            </a:r>
            <a:endParaRPr lang="en-US" sz="3600" b="1" i="1" dirty="0">
              <a:solidFill>
                <a:schemeClr val="accent6">
                  <a:lumMod val="60000"/>
                  <a:lumOff val="40000"/>
                </a:schemeClr>
              </a:solidFill>
            </a:endParaRPr>
          </a:p>
        </p:txBody>
      </p:sp>
      <p:sp>
        <p:nvSpPr>
          <p:cNvPr id="5" name="Text Box 14"/>
          <p:cNvSpPr txBox="1">
            <a:spLocks noChangeArrowheads="1"/>
          </p:cNvSpPr>
          <p:nvPr/>
        </p:nvSpPr>
        <p:spPr bwMode="auto">
          <a:xfrm>
            <a:off x="5000628" y="5429264"/>
            <a:ext cx="3500462" cy="641350"/>
          </a:xfrm>
          <a:prstGeom prst="rect">
            <a:avLst/>
          </a:prstGeom>
          <a:noFill/>
          <a:ln w="9525" algn="ctr">
            <a:noFill/>
            <a:miter lim="800000"/>
            <a:headEnd/>
            <a:tailEnd/>
          </a:ln>
          <a:effectLst/>
        </p:spPr>
        <p:txBody>
          <a:bodyPr wrap="square">
            <a:spAutoFit/>
          </a:bodyPr>
          <a:lstStyle/>
          <a:p>
            <a:pPr>
              <a:spcBef>
                <a:spcPct val="50000"/>
              </a:spcBef>
            </a:pPr>
            <a:r>
              <a:rPr lang="en-US" sz="3600" b="1" i="1" dirty="0" smtClean="0">
                <a:solidFill>
                  <a:schemeClr val="accent6">
                    <a:lumMod val="60000"/>
                    <a:lumOff val="40000"/>
                  </a:schemeClr>
                </a:solidFill>
              </a:rPr>
              <a:t>Wrong!</a:t>
            </a:r>
            <a:endParaRPr lang="en-US" sz="3600" b="1" i="1" dirty="0">
              <a:solidFill>
                <a:schemeClr val="accent6">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linds(horizontal)">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pPr>
              <a:buNone/>
            </a:pPr>
            <a:r>
              <a:rPr lang="en-US" b="1" dirty="0" smtClean="0">
                <a:solidFill>
                  <a:srgbClr val="FFFF00"/>
                </a:solidFill>
              </a:rPr>
              <a:t>Rule 2:</a:t>
            </a:r>
          </a:p>
          <a:p>
            <a:pPr>
              <a:buNone/>
            </a:pPr>
            <a:r>
              <a:rPr lang="en-US" sz="3000" dirty="0" smtClean="0">
                <a:solidFill>
                  <a:schemeClr val="bg1"/>
                </a:solidFill>
              </a:rPr>
              <a:t>A super class reference pointing to derive class object </a:t>
            </a:r>
          </a:p>
          <a:p>
            <a:pPr>
              <a:buNone/>
            </a:pPr>
            <a:r>
              <a:rPr lang="en-US" sz="3000" dirty="0" smtClean="0">
                <a:solidFill>
                  <a:schemeClr val="bg1"/>
                </a:solidFill>
              </a:rPr>
              <a:t>can only access super class members but not derive </a:t>
            </a:r>
          </a:p>
          <a:p>
            <a:pPr>
              <a:buNone/>
            </a:pPr>
            <a:r>
              <a:rPr lang="en-US" sz="3000" dirty="0" smtClean="0">
                <a:solidFill>
                  <a:schemeClr val="bg1"/>
                </a:solidFill>
              </a:rPr>
              <a:t>class members. </a:t>
            </a:r>
          </a:p>
          <a:p>
            <a:pPr>
              <a:buNone/>
            </a:pPr>
            <a:endParaRPr lang="en-US" b="1" dirty="0" smtClean="0"/>
          </a:p>
          <a:p>
            <a:pPr>
              <a:buNone/>
            </a:pPr>
            <a:r>
              <a:rPr lang="en-US" b="1" dirty="0" smtClean="0">
                <a:solidFill>
                  <a:srgbClr val="FFFF00"/>
                </a:solidFill>
              </a:rPr>
              <a:t>Example:</a:t>
            </a:r>
          </a:p>
          <a:p>
            <a:pPr>
              <a:buNone/>
            </a:pPr>
            <a:r>
              <a:rPr lang="en-US" dirty="0" smtClean="0">
                <a:solidFill>
                  <a:schemeClr val="bg1"/>
                </a:solidFill>
              </a:rPr>
              <a:t>Circle c=new Sphere( ); </a:t>
            </a:r>
          </a:p>
          <a:p>
            <a:pPr>
              <a:buNone/>
            </a:pPr>
            <a:r>
              <a:rPr lang="en-US" dirty="0" err="1" smtClean="0">
                <a:solidFill>
                  <a:schemeClr val="bg1"/>
                </a:solidFill>
              </a:rPr>
              <a:t>System.out.println</a:t>
            </a:r>
            <a:r>
              <a:rPr lang="en-US" dirty="0" smtClean="0">
                <a:solidFill>
                  <a:schemeClr val="bg1"/>
                </a:solidFill>
              </a:rPr>
              <a:t>(“Radius:”+</a:t>
            </a:r>
            <a:r>
              <a:rPr lang="en-US" b="1" dirty="0" err="1" smtClean="0">
                <a:solidFill>
                  <a:srgbClr val="FFFF00"/>
                </a:solidFill>
              </a:rPr>
              <a:t>c.getRadius</a:t>
            </a:r>
            <a:r>
              <a:rPr lang="en-US" b="1" dirty="0" smtClean="0">
                <a:solidFill>
                  <a:srgbClr val="FFFF00"/>
                </a:solidFill>
              </a:rPr>
              <a:t>()</a:t>
            </a:r>
            <a:r>
              <a:rPr lang="en-US" dirty="0" smtClean="0">
                <a:solidFill>
                  <a:schemeClr val="bg1"/>
                </a:solidFill>
              </a:rPr>
              <a:t>);</a:t>
            </a:r>
          </a:p>
          <a:p>
            <a:pPr>
              <a:buNone/>
            </a:pPr>
            <a:r>
              <a:rPr lang="en-US" dirty="0" err="1" smtClean="0">
                <a:solidFill>
                  <a:schemeClr val="bg1"/>
                </a:solidFill>
              </a:rPr>
              <a:t>System.out.println</a:t>
            </a:r>
            <a:r>
              <a:rPr lang="en-US" dirty="0" smtClean="0">
                <a:solidFill>
                  <a:schemeClr val="bg1"/>
                </a:solidFill>
              </a:rPr>
              <a:t>(“Volume:”+</a:t>
            </a:r>
            <a:r>
              <a:rPr lang="en-US" b="1" dirty="0" err="1" smtClean="0">
                <a:solidFill>
                  <a:srgbClr val="FFFF00"/>
                </a:solidFill>
              </a:rPr>
              <a:t>c.volume</a:t>
            </a:r>
            <a:r>
              <a:rPr lang="en-US" b="1" dirty="0" smtClean="0">
                <a:solidFill>
                  <a:srgbClr val="FFFF00"/>
                </a:solidFill>
              </a:rPr>
              <a:t>()</a:t>
            </a:r>
            <a:r>
              <a:rPr lang="en-US" dirty="0" smtClean="0">
                <a:solidFill>
                  <a:schemeClr val="bg1"/>
                </a:solidFill>
              </a:rPr>
              <a:t>);</a:t>
            </a:r>
          </a:p>
          <a:p>
            <a:pPr>
              <a:buNone/>
            </a:pPr>
            <a:endParaRPr lang="en-US" dirty="0" smtClean="0"/>
          </a:p>
          <a:p>
            <a:pPr>
              <a:buNone/>
            </a:pPr>
            <a:endParaRPr lang="en-US" dirty="0" smtClean="0"/>
          </a:p>
          <a:p>
            <a:pPr>
              <a:buNone/>
            </a:pPr>
            <a:endParaRPr lang="en-IN" dirty="0" smtClean="0"/>
          </a:p>
          <a:p>
            <a:pPr>
              <a:buNone/>
            </a:pPr>
            <a:endParaRPr lang="en-US" dirty="0" smtClean="0">
              <a:solidFill>
                <a:srgbClr val="FF0000"/>
              </a:solidFill>
            </a:endParaRPr>
          </a:p>
          <a:p>
            <a:pPr>
              <a:buNone/>
            </a:pPr>
            <a:endParaRPr lang="en-US" dirty="0" smtClean="0">
              <a:solidFill>
                <a:srgbClr val="FF0000"/>
              </a:solidFill>
            </a:endParaRPr>
          </a:p>
        </p:txBody>
      </p:sp>
      <p:sp>
        <p:nvSpPr>
          <p:cNvPr id="6" name="Text Box 14"/>
          <p:cNvSpPr txBox="1">
            <a:spLocks noChangeArrowheads="1"/>
          </p:cNvSpPr>
          <p:nvPr/>
        </p:nvSpPr>
        <p:spPr bwMode="auto">
          <a:xfrm>
            <a:off x="5500694" y="4643446"/>
            <a:ext cx="1571636" cy="461665"/>
          </a:xfrm>
          <a:prstGeom prst="rect">
            <a:avLst/>
          </a:prstGeom>
          <a:noFill/>
          <a:ln w="9525" algn="ctr">
            <a:noFill/>
            <a:miter lim="800000"/>
            <a:headEnd/>
            <a:tailEnd/>
          </a:ln>
          <a:effectLst/>
        </p:spPr>
        <p:txBody>
          <a:bodyPr wrap="square">
            <a:spAutoFit/>
          </a:bodyPr>
          <a:lstStyle/>
          <a:p>
            <a:pPr>
              <a:spcBef>
                <a:spcPct val="50000"/>
              </a:spcBef>
            </a:pPr>
            <a:r>
              <a:rPr lang="en-US" sz="2400" b="1" i="1" dirty="0" smtClean="0">
                <a:solidFill>
                  <a:schemeClr val="accent6">
                    <a:lumMod val="60000"/>
                    <a:lumOff val="40000"/>
                  </a:schemeClr>
                </a:solidFill>
              </a:rPr>
              <a:t>Correct!</a:t>
            </a:r>
            <a:endParaRPr lang="en-US" sz="2400" b="1" i="1" dirty="0">
              <a:solidFill>
                <a:schemeClr val="accent6">
                  <a:lumMod val="60000"/>
                  <a:lumOff val="40000"/>
                </a:schemeClr>
              </a:solidFill>
            </a:endParaRPr>
          </a:p>
        </p:txBody>
      </p:sp>
      <p:sp>
        <p:nvSpPr>
          <p:cNvPr id="7" name="Text Box 14"/>
          <p:cNvSpPr txBox="1">
            <a:spLocks noChangeArrowheads="1"/>
          </p:cNvSpPr>
          <p:nvPr/>
        </p:nvSpPr>
        <p:spPr bwMode="auto">
          <a:xfrm>
            <a:off x="5500694" y="5929330"/>
            <a:ext cx="1571636" cy="461665"/>
          </a:xfrm>
          <a:prstGeom prst="rect">
            <a:avLst/>
          </a:prstGeom>
          <a:noFill/>
          <a:ln w="9525" algn="ctr">
            <a:noFill/>
            <a:miter lim="800000"/>
            <a:headEnd/>
            <a:tailEnd/>
          </a:ln>
          <a:effectLst/>
        </p:spPr>
        <p:txBody>
          <a:bodyPr wrap="square">
            <a:spAutoFit/>
          </a:bodyPr>
          <a:lstStyle/>
          <a:p>
            <a:pPr>
              <a:spcBef>
                <a:spcPct val="50000"/>
              </a:spcBef>
            </a:pPr>
            <a:r>
              <a:rPr lang="en-US" sz="2400" b="1" i="1" dirty="0" smtClean="0">
                <a:solidFill>
                  <a:schemeClr val="accent6">
                    <a:lumMod val="60000"/>
                    <a:lumOff val="40000"/>
                  </a:schemeClr>
                </a:solidFill>
              </a:rPr>
              <a:t>Wrong!</a:t>
            </a:r>
            <a:endParaRPr lang="en-US" sz="2400" b="1" i="1" dirty="0">
              <a:solidFill>
                <a:schemeClr val="accent6">
                  <a:lumMod val="60000"/>
                  <a:lumOff val="40000"/>
                </a:schemeClr>
              </a:solidFill>
            </a:endParaRPr>
          </a:p>
        </p:txBody>
      </p:sp>
      <p:sp>
        <p:nvSpPr>
          <p:cNvPr id="9" name="Title 1"/>
          <p:cNvSpPr>
            <a:spLocks noGrp="1"/>
          </p:cNvSpPr>
          <p:nvPr>
            <p:ph type="title"/>
          </p:nvPr>
        </p:nvSpPr>
        <p:spPr>
          <a:xfrm>
            <a:off x="357158" y="285728"/>
            <a:ext cx="8534400" cy="758952"/>
          </a:xfrm>
        </p:spPr>
        <p:txBody>
          <a:bodyPr>
            <a:noAutofit/>
          </a:bodyPr>
          <a:lstStyle/>
          <a:p>
            <a:r>
              <a:rPr lang="en-US" sz="2800" b="1" dirty="0" smtClean="0"/>
              <a:t> </a:t>
            </a:r>
            <a:r>
              <a:rPr lang="en-US" sz="3600" b="1" dirty="0" smtClean="0">
                <a:solidFill>
                  <a:schemeClr val="bg1"/>
                </a:solidFill>
              </a:rPr>
              <a:t>Two </a:t>
            </a:r>
            <a:r>
              <a:rPr lang="en-US" sz="3600" b="1" i="1" dirty="0" smtClean="0">
                <a:solidFill>
                  <a:srgbClr val="FFFF00"/>
                </a:solidFill>
              </a:rPr>
              <a:t>Very Important </a:t>
            </a:r>
            <a:r>
              <a:rPr lang="en-US" sz="3600" b="1" dirty="0" smtClean="0">
                <a:solidFill>
                  <a:schemeClr val="bg1"/>
                </a:solidFill>
              </a:rPr>
              <a:t>Rules Of Inheritance</a:t>
            </a:r>
            <a:endParaRPr lang="en-IN" sz="3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charRg st="9" end="9"/>
                                            </p:txEl>
                                          </p:spTgt>
                                        </p:tgtEl>
                                        <p:attrNameLst>
                                          <p:attrName>style.visibility</p:attrName>
                                        </p:attrNameLst>
                                      </p:cBhvr>
                                      <p:to>
                                        <p:strVal val="visible"/>
                                      </p:to>
                                    </p:set>
                                    <p:animEffect transition="in" filter="blinds(horizontal)">
                                      <p:cBhvr>
                                        <p:cTn id="15" dur="500"/>
                                        <p:tgtEl>
                                          <p:spTgt spid="6">
                                            <p:txEl>
                                              <p:char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blinds(horizontal)">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blinds(horizontal)">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IS-A Relationships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In OO, the concept of </a:t>
            </a:r>
            <a:r>
              <a:rPr lang="en-IN" sz="2800" b="1" dirty="0" smtClean="0">
                <a:solidFill>
                  <a:schemeClr val="accent6">
                    <a:lumMod val="60000"/>
                    <a:lumOff val="40000"/>
                  </a:schemeClr>
                </a:solidFill>
              </a:rPr>
              <a:t>IS-A</a:t>
            </a:r>
            <a:r>
              <a:rPr lang="en-IN" sz="2800" dirty="0" smtClean="0"/>
              <a:t> </a:t>
            </a:r>
            <a:r>
              <a:rPr lang="en-IN" sz="2800" dirty="0" smtClean="0">
                <a:solidFill>
                  <a:schemeClr val="bg1"/>
                </a:solidFill>
              </a:rPr>
              <a:t>is based on class inheritance or interface implementation. </a:t>
            </a:r>
          </a:p>
          <a:p>
            <a:endParaRPr lang="en-IN" sz="2800" dirty="0" smtClean="0"/>
          </a:p>
          <a:p>
            <a:r>
              <a:rPr lang="en-IN" sz="2800" dirty="0" smtClean="0">
                <a:solidFill>
                  <a:schemeClr val="accent6">
                    <a:lumMod val="60000"/>
                    <a:lumOff val="40000"/>
                  </a:schemeClr>
                </a:solidFill>
              </a:rPr>
              <a:t>IS-A</a:t>
            </a:r>
            <a:r>
              <a:rPr lang="en-IN" sz="2800" dirty="0" smtClean="0"/>
              <a:t> </a:t>
            </a:r>
            <a:r>
              <a:rPr lang="en-IN" sz="2800" dirty="0" smtClean="0">
                <a:solidFill>
                  <a:schemeClr val="bg1"/>
                </a:solidFill>
              </a:rPr>
              <a:t>is a way of saying, </a:t>
            </a:r>
            <a:r>
              <a:rPr lang="en-IN" sz="2800" dirty="0" smtClean="0">
                <a:solidFill>
                  <a:srgbClr val="FFFF00"/>
                </a:solidFill>
              </a:rPr>
              <a:t>“This thing is a type of that thing.”</a:t>
            </a:r>
            <a:r>
              <a:rPr lang="en-IN" sz="2800" dirty="0" smtClean="0"/>
              <a:t> </a:t>
            </a:r>
          </a:p>
          <a:p>
            <a:endParaRPr lang="en-IN" sz="2800" dirty="0" smtClean="0"/>
          </a:p>
          <a:p>
            <a:r>
              <a:rPr lang="en-IN" sz="2800" dirty="0" smtClean="0">
                <a:solidFill>
                  <a:schemeClr val="bg1"/>
                </a:solidFill>
              </a:rPr>
              <a:t>For example, </a:t>
            </a:r>
            <a:r>
              <a:rPr lang="en-IN" sz="2800" dirty="0" smtClean="0">
                <a:solidFill>
                  <a:srgbClr val="FFFF00"/>
                </a:solidFill>
              </a:rPr>
              <a:t>Honda-Shine is a type of Bike</a:t>
            </a:r>
            <a:r>
              <a:rPr lang="en-IN" sz="2800" dirty="0" smtClean="0">
                <a:solidFill>
                  <a:schemeClr val="bg1"/>
                </a:solidFill>
              </a:rPr>
              <a:t>, so in OO terms we can say, </a:t>
            </a:r>
            <a:r>
              <a:rPr lang="en-IN" sz="2800" dirty="0" smtClean="0">
                <a:solidFill>
                  <a:srgbClr val="FFFF00"/>
                </a:solidFill>
              </a:rPr>
              <a:t>“Shine </a:t>
            </a:r>
            <a:r>
              <a:rPr lang="en-IN" sz="2800" b="1" dirty="0" smtClean="0">
                <a:solidFill>
                  <a:schemeClr val="accent6">
                    <a:lumMod val="60000"/>
                    <a:lumOff val="40000"/>
                  </a:schemeClr>
                </a:solidFill>
              </a:rPr>
              <a:t>IS-A</a:t>
            </a:r>
            <a:r>
              <a:rPr lang="en-IN" sz="2800" dirty="0" smtClean="0">
                <a:solidFill>
                  <a:srgbClr val="FFFF00"/>
                </a:solidFill>
              </a:rPr>
              <a:t>  Bike”</a:t>
            </a:r>
            <a:r>
              <a:rPr lang="en-IN" sz="2800" b="1" dirty="0" smtClean="0">
                <a:solidFill>
                  <a:schemeClr val="bg1"/>
                </a:solidFill>
              </a:rPr>
              <a:t> , </a:t>
            </a:r>
            <a:r>
              <a:rPr lang="en-IN" sz="2800" dirty="0" smtClean="0">
                <a:solidFill>
                  <a:srgbClr val="FFFF00"/>
                </a:solidFill>
              </a:rPr>
              <a:t>“Swift </a:t>
            </a:r>
            <a:r>
              <a:rPr lang="en-IN" sz="2800" b="1" dirty="0" smtClean="0">
                <a:solidFill>
                  <a:schemeClr val="accent6">
                    <a:lumMod val="60000"/>
                    <a:lumOff val="40000"/>
                  </a:schemeClr>
                </a:solidFill>
              </a:rPr>
              <a:t>IS-A</a:t>
            </a:r>
            <a:r>
              <a:rPr lang="en-IN" sz="2800" dirty="0" smtClean="0">
                <a:solidFill>
                  <a:srgbClr val="FFFF00"/>
                </a:solidFill>
              </a:rPr>
              <a:t> Car” </a:t>
            </a:r>
            <a:r>
              <a:rPr lang="en-IN" sz="2800" dirty="0" smtClean="0">
                <a:solidFill>
                  <a:schemeClr val="bg1"/>
                </a:solidFill>
              </a:rPr>
              <a:t>, </a:t>
            </a:r>
            <a:r>
              <a:rPr lang="en-IN" sz="2800" dirty="0" smtClean="0">
                <a:solidFill>
                  <a:srgbClr val="FFFF00"/>
                </a:solidFill>
              </a:rPr>
              <a:t>“Potato </a:t>
            </a:r>
            <a:r>
              <a:rPr lang="en-IN" sz="2800" b="1" dirty="0" smtClean="0">
                <a:solidFill>
                  <a:schemeClr val="accent6">
                    <a:lumMod val="60000"/>
                    <a:lumOff val="40000"/>
                  </a:schemeClr>
                </a:solidFill>
              </a:rPr>
              <a:t>IS-A</a:t>
            </a:r>
            <a:r>
              <a:rPr lang="en-IN" sz="2800" dirty="0" smtClean="0">
                <a:solidFill>
                  <a:srgbClr val="FFFF00"/>
                </a:solidFill>
              </a:rPr>
              <a:t> Vegetable.”</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IS-A Relationships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We express the </a:t>
            </a:r>
            <a:r>
              <a:rPr lang="en-IN" sz="2800" b="1" dirty="0" smtClean="0">
                <a:solidFill>
                  <a:schemeClr val="accent6">
                    <a:lumMod val="60000"/>
                    <a:lumOff val="40000"/>
                  </a:schemeClr>
                </a:solidFill>
              </a:rPr>
              <a:t>IS-A</a:t>
            </a:r>
            <a:r>
              <a:rPr lang="en-IN" sz="2800" dirty="0" smtClean="0">
                <a:solidFill>
                  <a:schemeClr val="bg1"/>
                </a:solidFill>
              </a:rPr>
              <a:t> relationship in Java through the keywords </a:t>
            </a:r>
            <a:r>
              <a:rPr lang="en-IN" sz="2800" b="1" dirty="0" smtClean="0">
                <a:solidFill>
                  <a:schemeClr val="accent6">
                    <a:lumMod val="60000"/>
                    <a:lumOff val="40000"/>
                  </a:schemeClr>
                </a:solidFill>
              </a:rPr>
              <a:t>extends</a:t>
            </a:r>
            <a:r>
              <a:rPr lang="en-IN" sz="2800" dirty="0" smtClean="0">
                <a:solidFill>
                  <a:schemeClr val="bg1"/>
                </a:solidFill>
              </a:rPr>
              <a:t> (for </a:t>
            </a:r>
            <a:r>
              <a:rPr lang="en-IN" sz="2800" b="1" i="1" dirty="0" smtClean="0">
                <a:solidFill>
                  <a:srgbClr val="FFFF00"/>
                </a:solidFill>
              </a:rPr>
              <a:t>class</a:t>
            </a:r>
            <a:r>
              <a:rPr lang="en-IN" sz="2800" b="1" dirty="0" smtClean="0">
                <a:solidFill>
                  <a:srgbClr val="FFFF00"/>
                </a:solidFill>
              </a:rPr>
              <a:t> inheritance</a:t>
            </a:r>
            <a:r>
              <a:rPr lang="en-IN" sz="2800" dirty="0" smtClean="0">
                <a:solidFill>
                  <a:schemeClr val="bg1"/>
                </a:solidFill>
              </a:rPr>
              <a:t>) and </a:t>
            </a:r>
            <a:r>
              <a:rPr lang="en-IN" sz="2800" b="1" dirty="0" smtClean="0">
                <a:solidFill>
                  <a:schemeClr val="accent6">
                    <a:lumMod val="60000"/>
                    <a:lumOff val="40000"/>
                  </a:schemeClr>
                </a:solidFill>
              </a:rPr>
              <a:t>implements</a:t>
            </a:r>
            <a:r>
              <a:rPr lang="en-IN" sz="2800" dirty="0" smtClean="0">
                <a:solidFill>
                  <a:schemeClr val="bg1"/>
                </a:solidFill>
              </a:rPr>
              <a:t> (for </a:t>
            </a:r>
            <a:r>
              <a:rPr lang="en-IN" sz="2800" b="1" i="1" dirty="0" smtClean="0">
                <a:solidFill>
                  <a:srgbClr val="FFFF00"/>
                </a:solidFill>
              </a:rPr>
              <a:t>interface</a:t>
            </a:r>
            <a:r>
              <a:rPr lang="en-IN" sz="2800" b="1" dirty="0" smtClean="0">
                <a:solidFill>
                  <a:srgbClr val="FFFF00"/>
                </a:solidFill>
              </a:rPr>
              <a:t> implementation</a:t>
            </a:r>
            <a:r>
              <a:rPr lang="en-IN" sz="2800" dirty="0" smtClean="0">
                <a:solidFill>
                  <a:schemeClr val="bg1"/>
                </a:solidFill>
              </a:rPr>
              <a:t>).</a:t>
            </a:r>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IS-A Relationships </a:t>
            </a:r>
            <a:endParaRPr lang="en-IN" b="1" dirty="0">
              <a:solidFill>
                <a:schemeClr val="bg1"/>
              </a:solidFill>
            </a:endParaRPr>
          </a:p>
        </p:txBody>
      </p:sp>
      <p:sp>
        <p:nvSpPr>
          <p:cNvPr id="3" name="Content Placeholder 2"/>
          <p:cNvSpPr>
            <a:spLocks noGrp="1"/>
          </p:cNvSpPr>
          <p:nvPr>
            <p:ph idx="1"/>
          </p:nvPr>
        </p:nvSpPr>
        <p:spPr/>
        <p:txBody>
          <a:bodyPr>
            <a:normAutofit/>
          </a:bodyPr>
          <a:lstStyle/>
          <a:p>
            <a:r>
              <a:rPr lang="en-IN" sz="2800" dirty="0" smtClean="0">
                <a:solidFill>
                  <a:schemeClr val="bg1"/>
                </a:solidFill>
              </a:rPr>
              <a:t>A </a:t>
            </a:r>
            <a:r>
              <a:rPr lang="en-IN" sz="2800" b="1" dirty="0" smtClean="0">
                <a:solidFill>
                  <a:srgbClr val="FFFF00"/>
                </a:solidFill>
              </a:rPr>
              <a:t>Car</a:t>
            </a:r>
            <a:r>
              <a:rPr lang="en-IN" sz="2800" dirty="0" smtClean="0">
                <a:solidFill>
                  <a:schemeClr val="bg1"/>
                </a:solidFill>
              </a:rPr>
              <a:t> is a type of </a:t>
            </a:r>
            <a:r>
              <a:rPr lang="en-IN" sz="2800" b="1" dirty="0" smtClean="0">
                <a:solidFill>
                  <a:srgbClr val="FFFF00"/>
                </a:solidFill>
              </a:rPr>
              <a:t>Vehicle</a:t>
            </a:r>
            <a:r>
              <a:rPr lang="en-IN" sz="2800" dirty="0" smtClean="0">
                <a:solidFill>
                  <a:schemeClr val="bg1"/>
                </a:solidFill>
              </a:rPr>
              <a:t>, so the inheritance tree might start from the </a:t>
            </a:r>
            <a:r>
              <a:rPr lang="en-IN" sz="2800" b="1" dirty="0" smtClean="0">
                <a:solidFill>
                  <a:srgbClr val="FFFF00"/>
                </a:solidFill>
              </a:rPr>
              <a:t>Vehicle </a:t>
            </a:r>
            <a:r>
              <a:rPr lang="en-IN" sz="2800" dirty="0" smtClean="0">
                <a:solidFill>
                  <a:schemeClr val="bg1"/>
                </a:solidFill>
              </a:rPr>
              <a:t>class as follows:</a:t>
            </a:r>
          </a:p>
        </p:txBody>
      </p:sp>
      <p:pic>
        <p:nvPicPr>
          <p:cNvPr id="4" name="Picture 3" descr="getfile (75).jpg"/>
          <p:cNvPicPr>
            <a:picLocks noChangeAspect="1"/>
          </p:cNvPicPr>
          <p:nvPr/>
        </p:nvPicPr>
        <p:blipFill>
          <a:blip r:embed="rId2"/>
          <a:stretch>
            <a:fillRect/>
          </a:stretch>
        </p:blipFill>
        <p:spPr>
          <a:xfrm>
            <a:off x="571472" y="3214686"/>
            <a:ext cx="6643734" cy="2714644"/>
          </a:xfrm>
          <a:prstGeom prst="rect">
            <a:avLst/>
          </a:prstGeo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IS-A Relationships </a:t>
            </a:r>
            <a:endParaRPr lang="en-IN" b="1"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a:buNone/>
            </a:pPr>
            <a:r>
              <a:rPr lang="en-IN" dirty="0" smtClean="0">
                <a:solidFill>
                  <a:schemeClr val="bg1"/>
                </a:solidFill>
              </a:rPr>
              <a:t>Which statements are correct ?</a:t>
            </a:r>
          </a:p>
          <a:p>
            <a:endParaRPr lang="en-IN" b="1" dirty="0" smtClean="0">
              <a:solidFill>
                <a:srgbClr val="FFFF00"/>
              </a:solidFill>
            </a:endParaRPr>
          </a:p>
          <a:p>
            <a:r>
              <a:rPr lang="en-IN" b="1" dirty="0" smtClean="0">
                <a:solidFill>
                  <a:srgbClr val="FFFF00"/>
                </a:solidFill>
              </a:rPr>
              <a:t>Vehicle is the </a:t>
            </a:r>
            <a:r>
              <a:rPr lang="en-IN" b="1" dirty="0" err="1" smtClean="0">
                <a:solidFill>
                  <a:srgbClr val="FFFF00"/>
                </a:solidFill>
              </a:rPr>
              <a:t>superclass</a:t>
            </a:r>
            <a:r>
              <a:rPr lang="en-IN" b="1" dirty="0" smtClean="0">
                <a:solidFill>
                  <a:srgbClr val="FFFF00"/>
                </a:solidFill>
              </a:rPr>
              <a:t> of Car.</a:t>
            </a:r>
          </a:p>
          <a:p>
            <a:r>
              <a:rPr lang="en-IN" b="1" dirty="0" smtClean="0">
                <a:solidFill>
                  <a:srgbClr val="FFFF00"/>
                </a:solidFill>
              </a:rPr>
              <a:t>Car is the subclass of Vehicle.</a:t>
            </a:r>
          </a:p>
          <a:p>
            <a:r>
              <a:rPr lang="en-IN" b="1" dirty="0" smtClean="0">
                <a:solidFill>
                  <a:srgbClr val="FFFF00"/>
                </a:solidFill>
              </a:rPr>
              <a:t>Car is the </a:t>
            </a:r>
            <a:r>
              <a:rPr lang="en-IN" b="1" dirty="0" err="1" smtClean="0">
                <a:solidFill>
                  <a:srgbClr val="FFFF00"/>
                </a:solidFill>
              </a:rPr>
              <a:t>superclass</a:t>
            </a:r>
            <a:r>
              <a:rPr lang="en-IN" b="1" dirty="0" smtClean="0">
                <a:solidFill>
                  <a:srgbClr val="FFFF00"/>
                </a:solidFill>
              </a:rPr>
              <a:t> of Subaru</a:t>
            </a:r>
            <a:r>
              <a:rPr lang="en-IN" dirty="0" smtClean="0">
                <a:solidFill>
                  <a:srgbClr val="FFFF00"/>
                </a:solidFill>
              </a:rPr>
              <a:t>.</a:t>
            </a:r>
          </a:p>
          <a:p>
            <a:r>
              <a:rPr lang="en-IN" b="1" dirty="0" smtClean="0">
                <a:solidFill>
                  <a:srgbClr val="FFFF00"/>
                </a:solidFill>
              </a:rPr>
              <a:t>Subaru is the subclass of Vehicle</a:t>
            </a:r>
            <a:r>
              <a:rPr lang="en-IN" dirty="0" smtClean="0">
                <a:solidFill>
                  <a:srgbClr val="FFFF00"/>
                </a:solidFill>
              </a:rPr>
              <a:t>.</a:t>
            </a:r>
          </a:p>
          <a:p>
            <a:r>
              <a:rPr lang="en-IN" b="1" dirty="0" smtClean="0">
                <a:solidFill>
                  <a:srgbClr val="FFFF00"/>
                </a:solidFill>
              </a:rPr>
              <a:t>Car inherits from Vehicle</a:t>
            </a:r>
            <a:r>
              <a:rPr lang="en-IN" dirty="0" smtClean="0">
                <a:solidFill>
                  <a:srgbClr val="FFFF00"/>
                </a:solidFill>
              </a:rPr>
              <a:t>.</a:t>
            </a:r>
          </a:p>
          <a:p>
            <a:r>
              <a:rPr lang="en-IN" b="1" dirty="0" smtClean="0">
                <a:solidFill>
                  <a:srgbClr val="FFFF00"/>
                </a:solidFill>
              </a:rPr>
              <a:t>Subaru inherits from both Vehicle and Car</a:t>
            </a:r>
            <a:r>
              <a:rPr lang="en-IN" dirty="0" smtClean="0">
                <a:solidFill>
                  <a:srgbClr val="FFFF00"/>
                </a:solidFill>
              </a:rPr>
              <a:t>.</a:t>
            </a:r>
          </a:p>
          <a:p>
            <a:r>
              <a:rPr lang="en-IN" b="1" dirty="0" smtClean="0">
                <a:solidFill>
                  <a:srgbClr val="FFFF00"/>
                </a:solidFill>
              </a:rPr>
              <a:t>Subaru is derived from Car</a:t>
            </a:r>
            <a:r>
              <a:rPr lang="en-IN" dirty="0" smtClean="0">
                <a:solidFill>
                  <a:srgbClr val="FFFF00"/>
                </a:solidFill>
              </a:rPr>
              <a:t>.</a:t>
            </a:r>
          </a:p>
          <a:p>
            <a:r>
              <a:rPr lang="en-IN" b="1" dirty="0" smtClean="0">
                <a:solidFill>
                  <a:srgbClr val="FFFF00"/>
                </a:solidFill>
              </a:rPr>
              <a:t>Car is derived from Vehicle</a:t>
            </a:r>
            <a:r>
              <a:rPr lang="en-IN" dirty="0" smtClean="0">
                <a:solidFill>
                  <a:srgbClr val="FFFF00"/>
                </a:solidFill>
              </a:rPr>
              <a:t>.</a:t>
            </a:r>
          </a:p>
          <a:p>
            <a:r>
              <a:rPr lang="en-IN" b="1" dirty="0" smtClean="0">
                <a:solidFill>
                  <a:srgbClr val="FFFF00"/>
                </a:solidFill>
              </a:rPr>
              <a:t>Subaru is derived from Vehicle</a:t>
            </a:r>
            <a:r>
              <a:rPr lang="en-IN" dirty="0" smtClean="0">
                <a:solidFill>
                  <a:srgbClr val="FFFF00"/>
                </a:solidFill>
              </a:rPr>
              <a:t>.</a:t>
            </a:r>
          </a:p>
          <a:p>
            <a:r>
              <a:rPr lang="en-IN" b="1" dirty="0" smtClean="0">
                <a:solidFill>
                  <a:srgbClr val="FFFF00"/>
                </a:solidFill>
              </a:rPr>
              <a:t>Subaru is a subtype of both Vehicle and Car</a:t>
            </a:r>
            <a:r>
              <a:rPr lang="en-IN" dirty="0" smtClean="0">
                <a:solidFill>
                  <a:srgbClr val="FFFF00"/>
                </a:solidFill>
              </a:rPr>
              <a:t>.</a:t>
            </a:r>
            <a:endParaRPr lang="en-IN" dirty="0">
              <a:solidFill>
                <a:srgbClr val="FFFF00"/>
              </a:solidFill>
            </a:endParaRPr>
          </a:p>
        </p:txBody>
      </p:sp>
      <p:sp>
        <p:nvSpPr>
          <p:cNvPr id="4" name="Oval Callout 3"/>
          <p:cNvSpPr/>
          <p:nvPr/>
        </p:nvSpPr>
        <p:spPr>
          <a:xfrm>
            <a:off x="6429388" y="2357430"/>
            <a:ext cx="1843094" cy="142876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All are correct!</a:t>
            </a:r>
            <a:endParaRPr lang="en-IN" sz="2800" b="1" dirty="0"/>
          </a:p>
        </p:txBody>
      </p:sp>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Example</a:t>
            </a:r>
            <a:endParaRPr lang="en-IN" b="1" dirty="0">
              <a:solidFill>
                <a:schemeClr val="bg1"/>
              </a:solidFill>
              <a:latin typeface="+mn-lt"/>
            </a:endParaRPr>
          </a:p>
        </p:txBody>
      </p:sp>
      <p:sp>
        <p:nvSpPr>
          <p:cNvPr id="8" name="Rectangle 7"/>
          <p:cNvSpPr/>
          <p:nvPr/>
        </p:nvSpPr>
        <p:spPr>
          <a:xfrm>
            <a:off x="3143240" y="1428736"/>
            <a:ext cx="2184010" cy="105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itchFamily="18" charset="0"/>
                <a:cs typeface="Times New Roman" pitchFamily="18" charset="0"/>
              </a:rPr>
              <a:t>Mobile Phones</a:t>
            </a:r>
            <a:endParaRPr lang="en-IN" sz="2800" dirty="0">
              <a:latin typeface="Times New Roman" pitchFamily="18" charset="0"/>
              <a:cs typeface="Times New Roman" pitchFamily="18" charset="0"/>
            </a:endParaRPr>
          </a:p>
        </p:txBody>
      </p:sp>
      <p:sp>
        <p:nvSpPr>
          <p:cNvPr id="9" name="Rectangle 8"/>
          <p:cNvSpPr/>
          <p:nvPr/>
        </p:nvSpPr>
        <p:spPr>
          <a:xfrm>
            <a:off x="464233" y="3981157"/>
            <a:ext cx="1761979" cy="95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itchFamily="18" charset="0"/>
                <a:cs typeface="Times New Roman" pitchFamily="18" charset="0"/>
              </a:rPr>
              <a:t>Samsung</a:t>
            </a:r>
            <a:endParaRPr lang="en-IN" sz="2800" dirty="0">
              <a:latin typeface="Times New Roman" pitchFamily="18" charset="0"/>
              <a:cs typeface="Times New Roman" pitchFamily="18" charset="0"/>
            </a:endParaRPr>
          </a:p>
        </p:txBody>
      </p:sp>
      <p:sp>
        <p:nvSpPr>
          <p:cNvPr id="10" name="Rectangle 9"/>
          <p:cNvSpPr/>
          <p:nvPr/>
        </p:nvSpPr>
        <p:spPr>
          <a:xfrm>
            <a:off x="6064933" y="3978812"/>
            <a:ext cx="1761979" cy="95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latin typeface="Times New Roman" pitchFamily="18" charset="0"/>
                <a:cs typeface="Times New Roman" pitchFamily="18" charset="0"/>
              </a:rPr>
              <a:t>iPhone</a:t>
            </a:r>
            <a:endParaRPr lang="en-IN" sz="2800" dirty="0">
              <a:latin typeface="Times New Roman" pitchFamily="18" charset="0"/>
              <a:cs typeface="Times New Roman" pitchFamily="18" charset="0"/>
            </a:endParaRPr>
          </a:p>
        </p:txBody>
      </p:sp>
      <p:sp>
        <p:nvSpPr>
          <p:cNvPr id="11" name="Rectangle 10"/>
          <p:cNvSpPr/>
          <p:nvPr/>
        </p:nvSpPr>
        <p:spPr>
          <a:xfrm>
            <a:off x="3319976" y="3990534"/>
            <a:ext cx="1761979" cy="95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itchFamily="18" charset="0"/>
                <a:cs typeface="Times New Roman" pitchFamily="18" charset="0"/>
              </a:rPr>
              <a:t>Nokia</a:t>
            </a:r>
            <a:endParaRPr lang="en-IN" sz="2800" dirty="0">
              <a:latin typeface="Times New Roman" pitchFamily="18" charset="0"/>
              <a:cs typeface="Times New Roman" pitchFamily="18" charset="0"/>
            </a:endParaRPr>
          </a:p>
        </p:txBody>
      </p:sp>
      <p:cxnSp>
        <p:nvCxnSpPr>
          <p:cNvPr id="16" name="Straight Arrow Connector 15"/>
          <p:cNvCxnSpPr>
            <a:stCxn id="8" idx="2"/>
            <a:endCxn id="11" idx="0"/>
          </p:cNvCxnSpPr>
          <p:nvPr/>
        </p:nvCxnSpPr>
        <p:spPr>
          <a:xfrm rot="5400000">
            <a:off x="3464746" y="3220034"/>
            <a:ext cx="1506721" cy="3427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350499" y="3418450"/>
            <a:ext cx="5613009"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974060" y="3418448"/>
            <a:ext cx="3515" cy="56036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9" idx="0"/>
          </p:cNvCxnSpPr>
          <p:nvPr/>
        </p:nvCxnSpPr>
        <p:spPr>
          <a:xfrm flipH="1">
            <a:off x="1345223" y="3416105"/>
            <a:ext cx="3519" cy="56505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srcRect/>
          <a:stretch>
            <a:fillRect/>
          </a:stretch>
        </p:blipFill>
        <p:spPr bwMode="auto">
          <a:xfrm>
            <a:off x="6457071" y="5016962"/>
            <a:ext cx="1081565" cy="1841038"/>
          </a:xfrm>
          <a:prstGeom prst="rect">
            <a:avLst/>
          </a:prstGeom>
          <a:noFill/>
          <a:ln w="9525">
            <a:noFill/>
            <a:miter lim="800000"/>
            <a:headEnd/>
            <a:tailEnd/>
          </a:ln>
        </p:spPr>
      </p:pic>
      <p:pic>
        <p:nvPicPr>
          <p:cNvPr id="2052" name="Picture 4"/>
          <p:cNvPicPr>
            <a:picLocks noChangeAspect="1" noChangeArrowheads="1"/>
          </p:cNvPicPr>
          <p:nvPr/>
        </p:nvPicPr>
        <p:blipFill>
          <a:blip r:embed="rId3"/>
          <a:srcRect/>
          <a:stretch>
            <a:fillRect/>
          </a:stretch>
        </p:blipFill>
        <p:spPr bwMode="auto">
          <a:xfrm>
            <a:off x="3849461" y="5022166"/>
            <a:ext cx="781888" cy="1835834"/>
          </a:xfrm>
          <a:prstGeom prst="rect">
            <a:avLst/>
          </a:prstGeom>
          <a:noFill/>
          <a:ln w="9525">
            <a:noFill/>
            <a:miter lim="800000"/>
            <a:headEnd/>
            <a:tailEnd/>
          </a:ln>
        </p:spPr>
      </p:pic>
      <p:pic>
        <p:nvPicPr>
          <p:cNvPr id="2053" name="Picture 5"/>
          <p:cNvPicPr>
            <a:picLocks noChangeAspect="1" noChangeArrowheads="1"/>
          </p:cNvPicPr>
          <p:nvPr/>
        </p:nvPicPr>
        <p:blipFill>
          <a:blip r:embed="rId4"/>
          <a:srcRect/>
          <a:stretch>
            <a:fillRect/>
          </a:stretch>
        </p:blipFill>
        <p:spPr bwMode="auto">
          <a:xfrm>
            <a:off x="1002032" y="4994032"/>
            <a:ext cx="686092" cy="1863969"/>
          </a:xfrm>
          <a:prstGeom prst="rect">
            <a:avLst/>
          </a:prstGeom>
          <a:noFill/>
          <a:ln w="9525">
            <a:noFill/>
            <a:miter lim="800000"/>
            <a:headEnd/>
            <a:tailEnd/>
          </a:ln>
        </p:spPr>
      </p:pic>
      <p:sp>
        <p:nvSpPr>
          <p:cNvPr id="15" name="TextBox 14"/>
          <p:cNvSpPr txBox="1"/>
          <p:nvPr/>
        </p:nvSpPr>
        <p:spPr>
          <a:xfrm>
            <a:off x="6000760" y="1714488"/>
            <a:ext cx="2000264" cy="461665"/>
          </a:xfrm>
          <a:prstGeom prst="rect">
            <a:avLst/>
          </a:prstGeom>
          <a:noFill/>
        </p:spPr>
        <p:txBody>
          <a:bodyPr wrap="square" rtlCol="0">
            <a:spAutoFit/>
          </a:bodyPr>
          <a:lstStyle/>
          <a:p>
            <a:r>
              <a:rPr lang="en-US" sz="2400" b="1" dirty="0" smtClean="0">
                <a:solidFill>
                  <a:srgbClr val="FFFF00"/>
                </a:solidFill>
              </a:rPr>
              <a:t>Class</a:t>
            </a:r>
            <a:endParaRPr lang="en-IN" sz="2400" b="1" dirty="0">
              <a:solidFill>
                <a:srgbClr val="FFFF00"/>
              </a:solidFill>
            </a:endParaRPr>
          </a:p>
        </p:txBody>
      </p:sp>
      <p:sp>
        <p:nvSpPr>
          <p:cNvPr id="14" name="Right Brace 13"/>
          <p:cNvSpPr/>
          <p:nvPr/>
        </p:nvSpPr>
        <p:spPr>
          <a:xfrm>
            <a:off x="5500694" y="1357298"/>
            <a:ext cx="485336" cy="1214446"/>
          </a:xfrm>
          <a:prstGeom prst="rightBrace">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Right Brace 16"/>
          <p:cNvSpPr/>
          <p:nvPr/>
        </p:nvSpPr>
        <p:spPr>
          <a:xfrm rot="16200000">
            <a:off x="3679025" y="1035827"/>
            <a:ext cx="1071570" cy="5715040"/>
          </a:xfrm>
          <a:prstGeom prst="rightBrace">
            <a:avLst>
              <a:gd name="adj1" fmla="val 8333"/>
              <a:gd name="adj2" fmla="val 505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p>
        </p:txBody>
      </p:sp>
      <p:sp>
        <p:nvSpPr>
          <p:cNvPr id="19" name="TextBox 18"/>
          <p:cNvSpPr txBox="1"/>
          <p:nvPr/>
        </p:nvSpPr>
        <p:spPr>
          <a:xfrm>
            <a:off x="3643306" y="2857496"/>
            <a:ext cx="2000264" cy="461665"/>
          </a:xfrm>
          <a:prstGeom prst="rect">
            <a:avLst/>
          </a:prstGeom>
          <a:noFill/>
        </p:spPr>
        <p:txBody>
          <a:bodyPr wrap="square" rtlCol="0">
            <a:spAutoFit/>
          </a:bodyPr>
          <a:lstStyle/>
          <a:p>
            <a:r>
              <a:rPr lang="en-US" sz="2400" b="1" dirty="0" smtClean="0">
                <a:solidFill>
                  <a:srgbClr val="FFFF00"/>
                </a:solidFill>
              </a:rPr>
              <a:t>Objects</a:t>
            </a:r>
            <a:endParaRPr lang="en-IN" sz="2400" b="1" dirty="0">
              <a:solidFill>
                <a:srgbClr val="FFFF00"/>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animBg="1"/>
      <p:bldP spid="17" grpId="0" animBg="1"/>
      <p:bldP spid="1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HAS-A Relationships </a:t>
            </a:r>
            <a:endParaRPr lang="en-IN" b="1" dirty="0">
              <a:solidFill>
                <a:schemeClr val="bg1"/>
              </a:solidFill>
            </a:endParaRPr>
          </a:p>
        </p:txBody>
      </p:sp>
      <p:sp>
        <p:nvSpPr>
          <p:cNvPr id="3" name="Content Placeholder 2"/>
          <p:cNvSpPr>
            <a:spLocks noGrp="1"/>
          </p:cNvSpPr>
          <p:nvPr>
            <p:ph idx="1"/>
          </p:nvPr>
        </p:nvSpPr>
        <p:spPr>
          <a:xfrm>
            <a:off x="457200" y="1600200"/>
            <a:ext cx="8229600" cy="4972072"/>
          </a:xfrm>
        </p:spPr>
        <p:txBody>
          <a:bodyPr>
            <a:noAutofit/>
          </a:bodyPr>
          <a:lstStyle/>
          <a:p>
            <a:r>
              <a:rPr lang="en-IN" sz="2800" b="1" dirty="0" smtClean="0">
                <a:solidFill>
                  <a:schemeClr val="accent6">
                    <a:lumMod val="60000"/>
                    <a:lumOff val="40000"/>
                  </a:schemeClr>
                </a:solidFill>
              </a:rPr>
              <a:t>HAS-A</a:t>
            </a:r>
            <a:r>
              <a:rPr lang="en-IN" sz="2800" dirty="0" smtClean="0"/>
              <a:t> </a:t>
            </a:r>
            <a:r>
              <a:rPr lang="en-IN" sz="2800" dirty="0" smtClean="0">
                <a:solidFill>
                  <a:schemeClr val="bg1"/>
                </a:solidFill>
              </a:rPr>
              <a:t>relationships are based on usage, rather than inheritance. </a:t>
            </a:r>
          </a:p>
          <a:p>
            <a:endParaRPr lang="en-IN" sz="2800" dirty="0" smtClean="0">
              <a:solidFill>
                <a:schemeClr val="bg1"/>
              </a:solidFill>
            </a:endParaRPr>
          </a:p>
          <a:p>
            <a:r>
              <a:rPr lang="en-IN" sz="2800" dirty="0" smtClean="0">
                <a:solidFill>
                  <a:schemeClr val="bg1"/>
                </a:solidFill>
              </a:rPr>
              <a:t>In other words, class </a:t>
            </a:r>
            <a:r>
              <a:rPr lang="en-IN" sz="2800" b="1" dirty="0" smtClean="0">
                <a:solidFill>
                  <a:srgbClr val="FFFF00"/>
                </a:solidFill>
              </a:rPr>
              <a:t>A</a:t>
            </a:r>
            <a:r>
              <a:rPr lang="en-IN" sz="2800" dirty="0" smtClean="0">
                <a:solidFill>
                  <a:schemeClr val="bg1"/>
                </a:solidFill>
              </a:rPr>
              <a:t> </a:t>
            </a:r>
            <a:r>
              <a:rPr lang="en-IN" sz="2800" b="1" dirty="0" smtClean="0">
                <a:solidFill>
                  <a:schemeClr val="accent6">
                    <a:lumMod val="60000"/>
                    <a:lumOff val="40000"/>
                  </a:schemeClr>
                </a:solidFill>
              </a:rPr>
              <a:t>HAS-A</a:t>
            </a:r>
            <a:r>
              <a:rPr lang="en-IN" sz="2800" dirty="0" smtClean="0">
                <a:solidFill>
                  <a:schemeClr val="bg1"/>
                </a:solidFill>
              </a:rPr>
              <a:t> </a:t>
            </a:r>
            <a:r>
              <a:rPr lang="en-IN" sz="2800" b="1" dirty="0" smtClean="0">
                <a:solidFill>
                  <a:srgbClr val="FFFF00"/>
                </a:solidFill>
              </a:rPr>
              <a:t>B</a:t>
            </a:r>
            <a:r>
              <a:rPr lang="en-IN" sz="2800" dirty="0" smtClean="0">
                <a:solidFill>
                  <a:schemeClr val="bg1"/>
                </a:solidFill>
              </a:rPr>
              <a:t> if code in class </a:t>
            </a:r>
            <a:r>
              <a:rPr lang="en-IN" sz="2800" b="1" dirty="0" smtClean="0">
                <a:solidFill>
                  <a:srgbClr val="FFFF00"/>
                </a:solidFill>
              </a:rPr>
              <a:t>A</a:t>
            </a:r>
            <a:r>
              <a:rPr lang="en-IN" sz="2800" dirty="0" smtClean="0">
                <a:solidFill>
                  <a:schemeClr val="bg1"/>
                </a:solidFill>
              </a:rPr>
              <a:t> has a reference to an instance of class </a:t>
            </a:r>
            <a:r>
              <a:rPr lang="en-IN" sz="2800" b="1" dirty="0" smtClean="0">
                <a:solidFill>
                  <a:srgbClr val="FFFF00"/>
                </a:solidFill>
              </a:rPr>
              <a:t>B</a:t>
            </a:r>
            <a:r>
              <a:rPr lang="en-IN" sz="2800" dirty="0" smtClean="0">
                <a:solidFill>
                  <a:schemeClr val="bg1"/>
                </a:solidFill>
              </a:rPr>
              <a:t>. </a:t>
            </a:r>
          </a:p>
          <a:p>
            <a:endParaRPr lang="en-IN" sz="2800" dirty="0" smtClean="0">
              <a:solidFill>
                <a:schemeClr val="bg1"/>
              </a:solidFill>
            </a:endParaRPr>
          </a:p>
          <a:p>
            <a:r>
              <a:rPr lang="en-IN" sz="2800" dirty="0" smtClean="0">
                <a:solidFill>
                  <a:schemeClr val="bg1"/>
                </a:solidFill>
              </a:rPr>
              <a:t>For example, you can say the following:</a:t>
            </a:r>
          </a:p>
          <a:p>
            <a:pPr lvl="1"/>
            <a:r>
              <a:rPr lang="en-IN" sz="2400" b="1" dirty="0" smtClean="0">
                <a:solidFill>
                  <a:srgbClr val="FFFF00"/>
                </a:solidFill>
              </a:rPr>
              <a:t>A Horse </a:t>
            </a:r>
            <a:r>
              <a:rPr lang="en-IN" sz="2400" b="1" dirty="0" smtClean="0">
                <a:solidFill>
                  <a:schemeClr val="accent6">
                    <a:lumMod val="60000"/>
                    <a:lumOff val="40000"/>
                  </a:schemeClr>
                </a:solidFill>
              </a:rPr>
              <a:t>IS-A</a:t>
            </a:r>
            <a:r>
              <a:rPr lang="en-IN" sz="2400" b="1" dirty="0" smtClean="0">
                <a:solidFill>
                  <a:srgbClr val="FFFF00"/>
                </a:solidFill>
              </a:rPr>
              <a:t> Animal. A Horse </a:t>
            </a:r>
            <a:r>
              <a:rPr lang="en-IN" sz="2400" b="1" dirty="0" smtClean="0">
                <a:solidFill>
                  <a:schemeClr val="accent6">
                    <a:lumMod val="60000"/>
                    <a:lumOff val="40000"/>
                  </a:schemeClr>
                </a:solidFill>
              </a:rPr>
              <a:t>HAS-A</a:t>
            </a:r>
            <a:r>
              <a:rPr lang="en-IN" sz="2400" b="1" dirty="0" smtClean="0">
                <a:solidFill>
                  <a:srgbClr val="FFFF00"/>
                </a:solidFill>
              </a:rPr>
              <a:t> Halter.</a:t>
            </a:r>
            <a:endParaRPr lang="en-IN" sz="2400" b="1" dirty="0">
              <a:solidFill>
                <a:srgbClr val="FFFF00"/>
              </a:solidFill>
            </a:endParaRPr>
          </a:p>
        </p:txBody>
      </p:sp>
      <p:pic>
        <p:nvPicPr>
          <p:cNvPr id="4" name="Picture 3" descr="Horse_headshot_4397.jpg"/>
          <p:cNvPicPr>
            <a:picLocks noChangeAspect="1"/>
          </p:cNvPicPr>
          <p:nvPr/>
        </p:nvPicPr>
        <p:blipFill>
          <a:blip r:embed="rId2"/>
          <a:stretch>
            <a:fillRect/>
          </a:stretch>
        </p:blipFill>
        <p:spPr>
          <a:xfrm>
            <a:off x="7741912" y="4820849"/>
            <a:ext cx="1402088" cy="2037151"/>
          </a:xfrm>
          <a:prstGeom prst="rect">
            <a:avLst/>
          </a:prstGeo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HAS-A Relationships </a:t>
            </a:r>
            <a:endParaRPr lang="en-IN" b="1"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IN" dirty="0" smtClean="0">
                <a:solidFill>
                  <a:schemeClr val="bg1"/>
                </a:solidFill>
              </a:rPr>
              <a:t>The code might look like this:</a:t>
            </a:r>
          </a:p>
          <a:p>
            <a:endParaRPr lang="en-US" dirty="0" smtClean="0"/>
          </a:p>
          <a:p>
            <a:endParaRPr lang="en-US" dirty="0" smtClean="0"/>
          </a:p>
          <a:p>
            <a:endParaRPr lang="en-US" dirty="0" smtClean="0"/>
          </a:p>
          <a:p>
            <a:endParaRPr lang="en-US" dirty="0" smtClean="0"/>
          </a:p>
          <a:p>
            <a:endParaRPr lang="en-US" dirty="0" smtClean="0"/>
          </a:p>
          <a:p>
            <a:r>
              <a:rPr lang="en-IN" dirty="0" smtClean="0">
                <a:solidFill>
                  <a:schemeClr val="bg1"/>
                </a:solidFill>
              </a:rPr>
              <a:t>In this code, the</a:t>
            </a:r>
            <a:r>
              <a:rPr lang="en-IN" dirty="0" smtClean="0"/>
              <a:t> </a:t>
            </a:r>
            <a:r>
              <a:rPr lang="en-IN" dirty="0" smtClean="0">
                <a:solidFill>
                  <a:srgbClr val="FFFF00"/>
                </a:solidFill>
              </a:rPr>
              <a:t>Horse</a:t>
            </a:r>
            <a:r>
              <a:rPr lang="en-IN" dirty="0" smtClean="0">
                <a:solidFill>
                  <a:srgbClr val="0070C0"/>
                </a:solidFill>
              </a:rPr>
              <a:t> </a:t>
            </a:r>
            <a:r>
              <a:rPr lang="en-IN" dirty="0" smtClean="0">
                <a:solidFill>
                  <a:schemeClr val="bg1"/>
                </a:solidFill>
              </a:rPr>
              <a:t>class has an instance variable of type</a:t>
            </a:r>
            <a:r>
              <a:rPr lang="en-IN" dirty="0" smtClean="0"/>
              <a:t> </a:t>
            </a:r>
            <a:r>
              <a:rPr lang="en-IN" dirty="0" smtClean="0">
                <a:solidFill>
                  <a:srgbClr val="FFFF00"/>
                </a:solidFill>
              </a:rPr>
              <a:t>Halter</a:t>
            </a:r>
            <a:r>
              <a:rPr lang="en-IN" dirty="0" smtClean="0"/>
              <a:t> </a:t>
            </a:r>
            <a:r>
              <a:rPr lang="en-IN" dirty="0" smtClean="0">
                <a:solidFill>
                  <a:schemeClr val="bg1"/>
                </a:solidFill>
              </a:rPr>
              <a:t>so we can say that a </a:t>
            </a:r>
            <a:r>
              <a:rPr lang="en-IN" dirty="0" smtClean="0">
                <a:solidFill>
                  <a:schemeClr val="accent6">
                    <a:lumMod val="60000"/>
                    <a:lumOff val="40000"/>
                  </a:schemeClr>
                </a:solidFill>
              </a:rPr>
              <a:t>“Horse HAS-A Halter.” </a:t>
            </a:r>
          </a:p>
          <a:p>
            <a:endParaRPr lang="en-IN" dirty="0" smtClean="0"/>
          </a:p>
          <a:p>
            <a:r>
              <a:rPr lang="en-IN" dirty="0" smtClean="0">
                <a:solidFill>
                  <a:schemeClr val="bg1"/>
                </a:solidFill>
              </a:rPr>
              <a:t>In other words,</a:t>
            </a:r>
            <a:r>
              <a:rPr lang="en-IN" dirty="0" smtClean="0"/>
              <a:t> </a:t>
            </a:r>
            <a:r>
              <a:rPr lang="en-IN" dirty="0" smtClean="0">
                <a:solidFill>
                  <a:srgbClr val="FFFF00"/>
                </a:solidFill>
              </a:rPr>
              <a:t>Horse</a:t>
            </a:r>
            <a:r>
              <a:rPr lang="en-IN" dirty="0" smtClean="0"/>
              <a:t> </a:t>
            </a:r>
            <a:r>
              <a:rPr lang="en-IN" dirty="0" smtClean="0">
                <a:solidFill>
                  <a:schemeClr val="bg1"/>
                </a:solidFill>
              </a:rPr>
              <a:t>has a reference to a </a:t>
            </a:r>
            <a:r>
              <a:rPr lang="en-IN" dirty="0" smtClean="0">
                <a:solidFill>
                  <a:srgbClr val="FFFF00"/>
                </a:solidFill>
              </a:rPr>
              <a:t>Halter</a:t>
            </a:r>
            <a:r>
              <a:rPr lang="en-IN" dirty="0" smtClean="0"/>
              <a:t>.</a:t>
            </a:r>
          </a:p>
          <a:p>
            <a:endParaRPr lang="en-IN" dirty="0" smtClean="0"/>
          </a:p>
        </p:txBody>
      </p:sp>
      <p:pic>
        <p:nvPicPr>
          <p:cNvPr id="4" name="Picture 3" descr="getfile (76).jpg"/>
          <p:cNvPicPr>
            <a:picLocks noChangeAspect="1"/>
          </p:cNvPicPr>
          <p:nvPr/>
        </p:nvPicPr>
        <p:blipFill>
          <a:blip r:embed="rId2"/>
          <a:stretch>
            <a:fillRect/>
          </a:stretch>
        </p:blipFill>
        <p:spPr>
          <a:xfrm>
            <a:off x="500034" y="2357430"/>
            <a:ext cx="8147991" cy="1000132"/>
          </a:xfrm>
          <a:prstGeom prst="rect">
            <a:avLst/>
          </a:prstGeo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rPr>
              <a:t>HAS-A Relationships </a:t>
            </a:r>
            <a:endParaRPr lang="en-IN" b="1" dirty="0">
              <a:solidFill>
                <a:schemeClr val="bg1"/>
              </a:solidFill>
            </a:endParaRPr>
          </a:p>
        </p:txBody>
      </p:sp>
      <p:pic>
        <p:nvPicPr>
          <p:cNvPr id="5" name="Content Placeholder 4" descr="getfile (77).jpg"/>
          <p:cNvPicPr>
            <a:picLocks noGrp="1" noChangeAspect="1"/>
          </p:cNvPicPr>
          <p:nvPr>
            <p:ph idx="1"/>
          </p:nvPr>
        </p:nvPicPr>
        <p:blipFill>
          <a:blip r:embed="rId2"/>
          <a:stretch>
            <a:fillRect/>
          </a:stretch>
        </p:blipFill>
        <p:spPr>
          <a:xfrm>
            <a:off x="642909" y="1633574"/>
            <a:ext cx="7215239" cy="4295756"/>
          </a:xfrm>
        </p:spPr>
      </p:pic>
    </p:spTree>
    <p:extLst>
      <p:ext uri="{BB962C8B-B14F-4D97-AF65-F5344CB8AC3E}">
        <p14:creationId xmlns="" xmlns:p14="http://schemas.microsoft.com/office/powerpoint/2010/main" val="35390454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Polymorphism</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r>
              <a:rPr lang="en-IN" sz="2800" dirty="0" smtClean="0">
                <a:solidFill>
                  <a:schemeClr val="bg1"/>
                </a:solidFill>
              </a:rPr>
              <a:t>Polymorphism is the </a:t>
            </a:r>
            <a:r>
              <a:rPr lang="en-IN" sz="2800" i="1" dirty="0" smtClean="0">
                <a:solidFill>
                  <a:srgbClr val="FFFF00"/>
                </a:solidFill>
              </a:rPr>
              <a:t>ability to have multiple forms</a:t>
            </a:r>
            <a:r>
              <a:rPr lang="en-IN" sz="2800" dirty="0" smtClean="0">
                <a:solidFill>
                  <a:srgbClr val="FFFF00"/>
                </a:solidFill>
              </a:rPr>
              <a:t>. </a:t>
            </a:r>
          </a:p>
          <a:p>
            <a:endParaRPr lang="en-US" sz="2800" b="1" dirty="0" smtClean="0">
              <a:solidFill>
                <a:srgbClr val="FF0000"/>
              </a:solidFill>
            </a:endParaRPr>
          </a:p>
          <a:p>
            <a:endParaRPr lang="en-US" sz="2800" b="1" dirty="0" smtClean="0">
              <a:solidFill>
                <a:srgbClr val="FF0000"/>
              </a:solidFill>
            </a:endParaRPr>
          </a:p>
          <a:p>
            <a:r>
              <a:rPr lang="en-US" sz="2800" dirty="0" smtClean="0">
                <a:solidFill>
                  <a:schemeClr val="bg1"/>
                </a:solidFill>
              </a:rPr>
              <a:t>In Java it means:</a:t>
            </a:r>
          </a:p>
          <a:p>
            <a:pPr lvl="1"/>
            <a:endParaRPr lang="en-US" b="1" dirty="0" smtClean="0">
              <a:solidFill>
                <a:srgbClr val="FF0000"/>
              </a:solidFill>
            </a:endParaRPr>
          </a:p>
          <a:p>
            <a:pPr lvl="1"/>
            <a:r>
              <a:rPr lang="en-US" sz="2600" dirty="0" smtClean="0">
                <a:solidFill>
                  <a:schemeClr val="bg1"/>
                </a:solidFill>
              </a:rPr>
              <a:t>The ability of a “</a:t>
            </a:r>
            <a:r>
              <a:rPr lang="en-US" sz="2600" dirty="0" smtClean="0">
                <a:solidFill>
                  <a:srgbClr val="FFFF00"/>
                </a:solidFill>
              </a:rPr>
              <a:t>reference variable</a:t>
            </a:r>
            <a:r>
              <a:rPr lang="en-US" sz="2600" dirty="0" smtClean="0">
                <a:solidFill>
                  <a:schemeClr val="bg1"/>
                </a:solidFill>
              </a:rPr>
              <a:t>” to change it’s behavior according to the kind of object it is holding</a:t>
            </a:r>
            <a:endParaRPr lang="en-IN" sz="2600" dirty="0" smtClean="0">
              <a:solidFill>
                <a:schemeClr val="bg1"/>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Explanation</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10000"/>
          </a:bodyPr>
          <a:lstStyle/>
          <a:p>
            <a:pPr>
              <a:lnSpc>
                <a:spcPct val="90000"/>
              </a:lnSpc>
              <a:spcBef>
                <a:spcPct val="70000"/>
              </a:spcBef>
            </a:pPr>
            <a:r>
              <a:rPr lang="en-US" dirty="0" smtClean="0">
                <a:solidFill>
                  <a:schemeClr val="bg1"/>
                </a:solidFill>
              </a:rPr>
              <a:t>Consider the following method invocation:</a:t>
            </a:r>
          </a:p>
          <a:p>
            <a:pPr algn="ctr">
              <a:lnSpc>
                <a:spcPct val="90000"/>
              </a:lnSpc>
              <a:spcBef>
                <a:spcPct val="70000"/>
              </a:spcBef>
              <a:buFontTx/>
              <a:buNone/>
            </a:pPr>
            <a:r>
              <a:rPr lang="en-US" b="1" dirty="0" err="1" smtClean="0">
                <a:solidFill>
                  <a:srgbClr val="FFFF00"/>
                </a:solidFill>
                <a:latin typeface="Courier New" pitchFamily="49" charset="0"/>
              </a:rPr>
              <a:t>obj.area</a:t>
            </a:r>
            <a:r>
              <a:rPr lang="en-US" b="1" dirty="0" smtClean="0">
                <a:solidFill>
                  <a:srgbClr val="FFFF00"/>
                </a:solidFill>
                <a:latin typeface="Courier New" pitchFamily="49" charset="0"/>
              </a:rPr>
              <a:t>();</a:t>
            </a:r>
          </a:p>
          <a:p>
            <a:pPr>
              <a:lnSpc>
                <a:spcPct val="90000"/>
              </a:lnSpc>
              <a:spcBef>
                <a:spcPct val="70000"/>
              </a:spcBef>
            </a:pPr>
            <a:r>
              <a:rPr lang="en-US" dirty="0" smtClean="0">
                <a:solidFill>
                  <a:schemeClr val="bg1"/>
                </a:solidFill>
              </a:rPr>
              <a:t>Can you tell whose </a:t>
            </a:r>
            <a:r>
              <a:rPr lang="en-US" b="1" dirty="0" smtClean="0">
                <a:solidFill>
                  <a:srgbClr val="FFFF00"/>
                </a:solidFill>
              </a:rPr>
              <a:t>area( ) </a:t>
            </a:r>
            <a:r>
              <a:rPr lang="en-US" dirty="0" smtClean="0">
                <a:solidFill>
                  <a:schemeClr val="bg1"/>
                </a:solidFill>
              </a:rPr>
              <a:t>method will be called ?</a:t>
            </a:r>
          </a:p>
          <a:p>
            <a:pPr>
              <a:lnSpc>
                <a:spcPct val="90000"/>
              </a:lnSpc>
              <a:spcBef>
                <a:spcPct val="70000"/>
              </a:spcBef>
            </a:pPr>
            <a:endParaRPr lang="en-US" dirty="0" smtClean="0">
              <a:solidFill>
                <a:schemeClr val="bg1"/>
              </a:solidFill>
            </a:endParaRPr>
          </a:p>
          <a:p>
            <a:pPr>
              <a:lnSpc>
                <a:spcPct val="90000"/>
              </a:lnSpc>
              <a:spcBef>
                <a:spcPct val="70000"/>
              </a:spcBef>
            </a:pPr>
            <a:r>
              <a:rPr lang="en-US" dirty="0" smtClean="0">
                <a:solidFill>
                  <a:schemeClr val="bg1"/>
                </a:solidFill>
              </a:rPr>
              <a:t>Answer: </a:t>
            </a:r>
            <a:r>
              <a:rPr lang="en-US" dirty="0" smtClean="0">
                <a:solidFill>
                  <a:srgbClr val="FFFF00"/>
                </a:solidFill>
              </a:rPr>
              <a:t>Depends On Binding!</a:t>
            </a:r>
          </a:p>
          <a:p>
            <a:pPr>
              <a:lnSpc>
                <a:spcPct val="90000"/>
              </a:lnSpc>
              <a:spcBef>
                <a:spcPct val="70000"/>
              </a:spcBef>
            </a:pPr>
            <a:endParaRPr lang="en-US" dirty="0" smtClean="0">
              <a:solidFill>
                <a:schemeClr val="bg1"/>
              </a:solidFill>
            </a:endParaRPr>
          </a:p>
          <a:p>
            <a:pPr>
              <a:lnSpc>
                <a:spcPct val="90000"/>
              </a:lnSpc>
              <a:spcBef>
                <a:spcPct val="70000"/>
              </a:spcBef>
            </a:pPr>
            <a:r>
              <a:rPr lang="en-US" dirty="0" smtClean="0">
                <a:solidFill>
                  <a:schemeClr val="bg1"/>
                </a:solidFill>
              </a:rPr>
              <a:t>“Binding” means c</a:t>
            </a:r>
            <a:r>
              <a:rPr lang="en-IN" dirty="0" err="1" smtClean="0">
                <a:solidFill>
                  <a:schemeClr val="bg1"/>
                </a:solidFill>
              </a:rPr>
              <a:t>onnecting</a:t>
            </a:r>
            <a:r>
              <a:rPr lang="en-IN" dirty="0" smtClean="0">
                <a:solidFill>
                  <a:schemeClr val="bg1"/>
                </a:solidFill>
              </a:rPr>
              <a:t> a method call to a  method body.</a:t>
            </a:r>
            <a:endParaRPr lang="en-US" b="1"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Types  Of  Binding</a:t>
            </a:r>
            <a:endParaRPr lang="en-IN" b="1" dirty="0">
              <a:solidFill>
                <a:schemeClr val="bg1"/>
              </a:solidFill>
            </a:endParaRPr>
          </a:p>
        </p:txBody>
      </p:sp>
      <p:sp>
        <p:nvSpPr>
          <p:cNvPr id="6" name="Rectangle 5"/>
          <p:cNvSpPr/>
          <p:nvPr/>
        </p:nvSpPr>
        <p:spPr>
          <a:xfrm>
            <a:off x="214282" y="1428736"/>
            <a:ext cx="8786874" cy="2677656"/>
          </a:xfrm>
          <a:prstGeom prst="rect">
            <a:avLst/>
          </a:prstGeom>
        </p:spPr>
        <p:txBody>
          <a:bodyPr wrap="square">
            <a:spAutoFit/>
          </a:bodyPr>
          <a:lstStyle/>
          <a:p>
            <a:r>
              <a:rPr lang="en-IN" sz="2800" dirty="0" smtClean="0">
                <a:solidFill>
                  <a:schemeClr val="bg1"/>
                </a:solidFill>
              </a:rPr>
              <a:t>There are two types of binding:</a:t>
            </a:r>
          </a:p>
          <a:p>
            <a:pPr marL="514350" indent="-514350">
              <a:buAutoNum type="arabicPeriod"/>
            </a:pPr>
            <a:endParaRPr lang="en-US" sz="2800" b="1" dirty="0" smtClean="0">
              <a:solidFill>
                <a:srgbClr val="FF0000"/>
              </a:solidFill>
            </a:endParaRPr>
          </a:p>
          <a:p>
            <a:pPr marL="514350" indent="-514350">
              <a:buAutoNum type="arabicPeriod"/>
            </a:pPr>
            <a:r>
              <a:rPr lang="en-US" sz="2800" b="1" dirty="0" smtClean="0">
                <a:solidFill>
                  <a:srgbClr val="FFFF00"/>
                </a:solidFill>
              </a:rPr>
              <a:t>s</a:t>
            </a:r>
            <a:r>
              <a:rPr lang="en-IN" sz="2800" b="1" dirty="0" err="1" smtClean="0">
                <a:solidFill>
                  <a:srgbClr val="FFFF00"/>
                </a:solidFill>
              </a:rPr>
              <a:t>tatic</a:t>
            </a:r>
            <a:r>
              <a:rPr lang="en-IN" sz="2800" b="1" dirty="0" smtClean="0">
                <a:solidFill>
                  <a:srgbClr val="FFFF00"/>
                </a:solidFill>
              </a:rPr>
              <a:t> binding </a:t>
            </a:r>
            <a:r>
              <a:rPr lang="en-IN" sz="2800" dirty="0" smtClean="0">
                <a:solidFill>
                  <a:schemeClr val="bg1"/>
                </a:solidFill>
              </a:rPr>
              <a:t>(also known as early binding).</a:t>
            </a:r>
          </a:p>
          <a:p>
            <a:pPr marL="514350" indent="-514350">
              <a:buAutoNum type="arabicPeriod"/>
            </a:pPr>
            <a:endParaRPr lang="en-US" sz="2800" b="1" dirty="0" smtClean="0">
              <a:solidFill>
                <a:srgbClr val="FF0000"/>
              </a:solidFill>
            </a:endParaRPr>
          </a:p>
          <a:p>
            <a:pPr marL="514350" indent="-514350">
              <a:buAutoNum type="arabicPeriod"/>
            </a:pPr>
            <a:endParaRPr lang="en-US" sz="2800" b="1" dirty="0" smtClean="0">
              <a:solidFill>
                <a:srgbClr val="FF0000"/>
              </a:solidFill>
            </a:endParaRPr>
          </a:p>
          <a:p>
            <a:pPr marL="514350" indent="-514350">
              <a:buAutoNum type="arabicPeriod"/>
            </a:pPr>
            <a:r>
              <a:rPr lang="en-US" sz="2800" b="1" dirty="0" smtClean="0">
                <a:solidFill>
                  <a:srgbClr val="FFFF00"/>
                </a:solidFill>
              </a:rPr>
              <a:t>d</a:t>
            </a:r>
            <a:r>
              <a:rPr lang="en-IN" sz="2800" b="1" dirty="0" err="1" smtClean="0">
                <a:solidFill>
                  <a:srgbClr val="FFFF00"/>
                </a:solidFill>
              </a:rPr>
              <a:t>ynamic</a:t>
            </a:r>
            <a:r>
              <a:rPr lang="en-IN" sz="2800" b="1" dirty="0" smtClean="0">
                <a:solidFill>
                  <a:srgbClr val="FFFF00"/>
                </a:solidFill>
              </a:rPr>
              <a:t> binding </a:t>
            </a:r>
            <a:r>
              <a:rPr lang="en-IN" sz="2800" dirty="0" smtClean="0"/>
              <a:t>(</a:t>
            </a:r>
            <a:r>
              <a:rPr lang="en-IN" sz="2800" dirty="0" smtClean="0">
                <a:solidFill>
                  <a:schemeClr val="bg1"/>
                </a:solidFill>
              </a:rPr>
              <a:t>also known as late binding).</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Static Binding</a:t>
            </a:r>
            <a:endParaRPr lang="en-IN" dirty="0">
              <a:solidFill>
                <a:schemeClr val="bg1"/>
              </a:solidFill>
            </a:endParaRPr>
          </a:p>
        </p:txBody>
      </p:sp>
      <p:sp>
        <p:nvSpPr>
          <p:cNvPr id="3" name="Content Placeholder 2"/>
          <p:cNvSpPr>
            <a:spLocks noGrp="1"/>
          </p:cNvSpPr>
          <p:nvPr>
            <p:ph sz="quarter" idx="1"/>
          </p:nvPr>
        </p:nvSpPr>
        <p:spPr/>
        <p:txBody>
          <a:bodyPr>
            <a:normAutofit/>
          </a:bodyPr>
          <a:lstStyle/>
          <a:p>
            <a:pPr>
              <a:buNone/>
            </a:pPr>
            <a:r>
              <a:rPr lang="en-IN" dirty="0" smtClean="0"/>
              <a:t/>
            </a:r>
            <a:br>
              <a:rPr lang="en-IN" dirty="0" smtClean="0"/>
            </a:br>
            <a:r>
              <a:rPr lang="en-IN" dirty="0" smtClean="0">
                <a:solidFill>
                  <a:srgbClr val="FFFF00"/>
                </a:solidFill>
              </a:rPr>
              <a:t>“</a:t>
            </a:r>
            <a:r>
              <a:rPr lang="en-IN" sz="2800" b="1" dirty="0" smtClean="0">
                <a:solidFill>
                  <a:srgbClr val="FFFF00"/>
                </a:solidFill>
              </a:rPr>
              <a:t>Static binding”</a:t>
            </a:r>
            <a:r>
              <a:rPr lang="en-IN" sz="2800" dirty="0" smtClean="0"/>
              <a:t> </a:t>
            </a:r>
            <a:r>
              <a:rPr lang="en-IN" sz="2800" dirty="0" smtClean="0">
                <a:solidFill>
                  <a:schemeClr val="bg1"/>
                </a:solidFill>
              </a:rPr>
              <a:t>or</a:t>
            </a:r>
            <a:r>
              <a:rPr lang="en-IN" sz="2800" dirty="0" smtClean="0"/>
              <a:t> </a:t>
            </a:r>
            <a:r>
              <a:rPr lang="en-IN" sz="2800" b="1" dirty="0" smtClean="0">
                <a:solidFill>
                  <a:srgbClr val="FFFF00"/>
                </a:solidFill>
              </a:rPr>
              <a:t>“early binding” </a:t>
            </a:r>
            <a:r>
              <a:rPr lang="en-IN" sz="2800" dirty="0" smtClean="0">
                <a:solidFill>
                  <a:schemeClr val="bg1"/>
                </a:solidFill>
              </a:rPr>
              <a:t>occurs when the compiler can readily determine the correct version of something during compile time, i.e. before the program is executed.</a:t>
            </a:r>
          </a:p>
          <a:p>
            <a:pPr>
              <a:buNone/>
            </a:pPr>
            <a:endParaRPr lang="en-US" sz="2800" dirty="0" smtClean="0"/>
          </a:p>
          <a:p>
            <a:pPr>
              <a:buNone/>
            </a:pPr>
            <a:r>
              <a:rPr lang="en-IN" sz="2800" dirty="0" smtClean="0">
                <a:solidFill>
                  <a:schemeClr val="bg1"/>
                </a:solidFill>
              </a:rPr>
              <a:t>	All the</a:t>
            </a:r>
            <a:r>
              <a:rPr lang="en-IN" sz="2800" dirty="0" smtClean="0"/>
              <a:t> </a:t>
            </a:r>
            <a:r>
              <a:rPr lang="en-IN" sz="2800" b="1" dirty="0" smtClean="0">
                <a:solidFill>
                  <a:srgbClr val="FFFF00"/>
                </a:solidFill>
              </a:rPr>
              <a:t>static</a:t>
            </a:r>
            <a:r>
              <a:rPr lang="en-IN" sz="2800" dirty="0" smtClean="0"/>
              <a:t> </a:t>
            </a:r>
            <a:r>
              <a:rPr lang="en-IN" sz="2800" dirty="0" smtClean="0">
                <a:solidFill>
                  <a:schemeClr val="bg1"/>
                </a:solidFill>
              </a:rPr>
              <a:t>method calls are resolved at compile </a:t>
            </a:r>
          </a:p>
          <a:p>
            <a:pPr>
              <a:buNone/>
            </a:pPr>
            <a:r>
              <a:rPr lang="en-IN" sz="2800" dirty="0" smtClean="0">
                <a:solidFill>
                  <a:schemeClr val="bg1"/>
                </a:solidFill>
              </a:rPr>
              <a:t>	time itself and hence </a:t>
            </a:r>
            <a:r>
              <a:rPr lang="en-IN" sz="2800" dirty="0" smtClean="0">
                <a:solidFill>
                  <a:srgbClr val="FFFF00"/>
                </a:solidFill>
              </a:rPr>
              <a:t>we have static binding for static </a:t>
            </a:r>
          </a:p>
          <a:p>
            <a:pPr>
              <a:buNone/>
            </a:pPr>
            <a:r>
              <a:rPr lang="en-IN" sz="2800" dirty="0" smtClean="0">
                <a:solidFill>
                  <a:srgbClr val="FFFF00"/>
                </a:solidFill>
              </a:rPr>
              <a:t>	method calls</a:t>
            </a:r>
            <a:endParaRPr lang="en-IN" sz="2800" dirty="0">
              <a:solidFill>
                <a:srgbClr val="FFFF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marL="457200" indent="-457200">
              <a:buNone/>
            </a:pPr>
            <a:r>
              <a:rPr lang="en-IN" sz="3000" dirty="0" smtClean="0">
                <a:solidFill>
                  <a:srgbClr val="FFFF00"/>
                </a:solidFill>
              </a:rPr>
              <a:t>class A {</a:t>
            </a:r>
            <a:r>
              <a:rPr lang="en-IN" sz="3000" dirty="0" smtClean="0"/>
              <a:t/>
            </a:r>
            <a:br>
              <a:rPr lang="en-IN" sz="3000" dirty="0" smtClean="0"/>
            </a:br>
            <a:r>
              <a:rPr lang="en-IN" sz="3000" dirty="0" smtClean="0">
                <a:solidFill>
                  <a:srgbClr val="FFFF00"/>
                </a:solidFill>
              </a:rPr>
              <a:t>static void show() {</a:t>
            </a:r>
            <a:br>
              <a:rPr lang="en-IN" sz="3000" dirty="0" smtClean="0">
                <a:solidFill>
                  <a:srgbClr val="FFFF00"/>
                </a:solidFill>
              </a:rPr>
            </a:br>
            <a:r>
              <a:rPr lang="en-IN" sz="3000" dirty="0" err="1" smtClean="0">
                <a:solidFill>
                  <a:srgbClr val="FFFF00"/>
                </a:solidFill>
              </a:rPr>
              <a:t>System.out.println</a:t>
            </a:r>
            <a:r>
              <a:rPr lang="en-IN" sz="3000" dirty="0" smtClean="0">
                <a:solidFill>
                  <a:srgbClr val="FFFF00"/>
                </a:solidFill>
              </a:rPr>
              <a:t>(“Show of A class");</a:t>
            </a:r>
            <a:br>
              <a:rPr lang="en-IN" sz="3000" dirty="0" smtClean="0">
                <a:solidFill>
                  <a:srgbClr val="FFFF00"/>
                </a:solidFill>
              </a:rPr>
            </a:br>
            <a:r>
              <a:rPr lang="en-IN" sz="3000" dirty="0" smtClean="0">
                <a:solidFill>
                  <a:srgbClr val="FFFF00"/>
                </a:solidFill>
              </a:rPr>
              <a:t>}</a:t>
            </a:r>
            <a:r>
              <a:rPr lang="en-IN" sz="3000" dirty="0" smtClean="0"/>
              <a:t/>
            </a:r>
            <a:br>
              <a:rPr lang="en-IN" sz="3000" dirty="0" smtClean="0"/>
            </a:br>
            <a:r>
              <a:rPr lang="en-IN" sz="3000" dirty="0" smtClean="0">
                <a:solidFill>
                  <a:srgbClr val="FFFF00"/>
                </a:solidFill>
              </a:rPr>
              <a:t>}</a:t>
            </a:r>
            <a:r>
              <a:rPr lang="en-IN" sz="3000" dirty="0" smtClean="0"/>
              <a:t/>
            </a:r>
            <a:br>
              <a:rPr lang="en-IN" sz="3000" dirty="0" smtClean="0"/>
            </a:br>
            <a:endParaRPr lang="en-IN" sz="3000" dirty="0" smtClean="0"/>
          </a:p>
          <a:p>
            <a:pPr marL="457200" indent="-457200">
              <a:buNone/>
            </a:pPr>
            <a:r>
              <a:rPr lang="en-IN" sz="3000" dirty="0" smtClean="0">
                <a:solidFill>
                  <a:srgbClr val="FFFF00"/>
                </a:solidFill>
              </a:rPr>
              <a:t>class B extends A {</a:t>
            </a:r>
            <a:r>
              <a:rPr lang="en-IN" sz="3000" dirty="0" smtClean="0"/>
              <a:t/>
            </a:r>
            <a:br>
              <a:rPr lang="en-IN" sz="3000" dirty="0" smtClean="0"/>
            </a:br>
            <a:r>
              <a:rPr lang="en-IN" sz="3000" dirty="0" smtClean="0">
                <a:solidFill>
                  <a:srgbClr val="FFFF00"/>
                </a:solidFill>
              </a:rPr>
              <a:t>static void show() {</a:t>
            </a:r>
          </a:p>
          <a:p>
            <a:pPr marL="457200" indent="-457200">
              <a:buNone/>
            </a:pPr>
            <a:r>
              <a:rPr lang="en-IN" sz="3000" dirty="0" smtClean="0">
                <a:solidFill>
                  <a:srgbClr val="FFFF00"/>
                </a:solidFill>
              </a:rPr>
              <a:t>     </a:t>
            </a:r>
            <a:r>
              <a:rPr lang="en-IN" sz="3000" dirty="0" err="1" smtClean="0">
                <a:solidFill>
                  <a:srgbClr val="FFFF00"/>
                </a:solidFill>
              </a:rPr>
              <a:t>System.out.println</a:t>
            </a:r>
            <a:r>
              <a:rPr lang="en-IN" sz="3000" dirty="0" smtClean="0">
                <a:solidFill>
                  <a:srgbClr val="FFFF00"/>
                </a:solidFill>
              </a:rPr>
              <a:t>(“Show of B class");</a:t>
            </a:r>
            <a:br>
              <a:rPr lang="en-IN" sz="3000" dirty="0" smtClean="0">
                <a:solidFill>
                  <a:srgbClr val="FFFF00"/>
                </a:solidFill>
              </a:rPr>
            </a:br>
            <a:r>
              <a:rPr lang="en-IN" sz="3000" dirty="0" smtClean="0">
                <a:solidFill>
                  <a:srgbClr val="FFFF00"/>
                </a:solidFill>
              </a:rPr>
              <a:t>}</a:t>
            </a:r>
            <a:r>
              <a:rPr lang="en-IN" sz="3000" dirty="0" smtClean="0"/>
              <a:t/>
            </a:r>
            <a:br>
              <a:rPr lang="en-IN" sz="3000" dirty="0" smtClean="0"/>
            </a:br>
            <a:r>
              <a:rPr lang="en-IN" sz="3000" dirty="0" smtClean="0">
                <a:solidFill>
                  <a:srgbClr val="FFFF00"/>
                </a:solidFill>
              </a:rPr>
              <a:t>}</a:t>
            </a:r>
          </a:p>
          <a:p>
            <a:pPr marL="457200" indent="-457200">
              <a:buAutoNum type="arabicPeriod"/>
            </a:pPr>
            <a:endParaRPr lang="en-US" dirty="0" smtClean="0"/>
          </a:p>
          <a:p>
            <a:pPr marL="0" indent="0">
              <a:buNone/>
            </a:pPr>
            <a:endParaRPr lang="en-US" dirty="0" smtClean="0"/>
          </a:p>
        </p:txBody>
      </p:sp>
    </p:spTree>
    <p:extLst>
      <p:ext uri="{BB962C8B-B14F-4D97-AF65-F5344CB8AC3E}">
        <p14:creationId xmlns="" xmlns:p14="http://schemas.microsoft.com/office/powerpoint/2010/main"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IN" dirty="0" smtClean="0">
                <a:solidFill>
                  <a:srgbClr val="FFFF00"/>
                </a:solidFill>
              </a:rPr>
              <a:t>class Demo {</a:t>
            </a:r>
          </a:p>
          <a:p>
            <a:pPr>
              <a:buNone/>
            </a:pPr>
            <a:r>
              <a:rPr lang="en-IN" dirty="0" smtClean="0">
                <a:solidFill>
                  <a:srgbClr val="FFFF00"/>
                </a:solidFill>
              </a:rPr>
              <a:t>public static void main(String[] </a:t>
            </a:r>
            <a:r>
              <a:rPr lang="en-IN" dirty="0" err="1" smtClean="0">
                <a:solidFill>
                  <a:srgbClr val="FFFF00"/>
                </a:solidFill>
              </a:rPr>
              <a:t>args</a:t>
            </a:r>
            <a:r>
              <a:rPr lang="en-IN" dirty="0" smtClean="0">
                <a:solidFill>
                  <a:srgbClr val="FFFF00"/>
                </a:solidFill>
              </a:rPr>
              <a:t>) {</a:t>
            </a:r>
            <a:br>
              <a:rPr lang="en-IN" dirty="0" smtClean="0">
                <a:solidFill>
                  <a:srgbClr val="FFFF00"/>
                </a:solidFill>
              </a:rPr>
            </a:br>
            <a:r>
              <a:rPr lang="en-IN" dirty="0" smtClean="0">
                <a:solidFill>
                  <a:srgbClr val="FFFF00"/>
                </a:solidFill>
              </a:rPr>
              <a:t>B </a:t>
            </a:r>
            <a:r>
              <a:rPr lang="en-IN" dirty="0" err="1" smtClean="0">
                <a:solidFill>
                  <a:srgbClr val="FFFF00"/>
                </a:solidFill>
              </a:rPr>
              <a:t>b</a:t>
            </a:r>
            <a:r>
              <a:rPr lang="en-IN" dirty="0" smtClean="0">
                <a:solidFill>
                  <a:srgbClr val="FFFF00"/>
                </a:solidFill>
              </a:rPr>
              <a:t>  = new B();</a:t>
            </a:r>
          </a:p>
          <a:p>
            <a:pPr>
              <a:buNone/>
            </a:pPr>
            <a:r>
              <a:rPr lang="en-IN" dirty="0" smtClean="0">
                <a:solidFill>
                  <a:srgbClr val="FFFF00"/>
                </a:solidFill>
              </a:rPr>
              <a:t>    </a:t>
            </a:r>
            <a:r>
              <a:rPr lang="en-IN" dirty="0" err="1" smtClean="0">
                <a:solidFill>
                  <a:srgbClr val="FFFF00"/>
                </a:solidFill>
              </a:rPr>
              <a:t>b.show</a:t>
            </a:r>
            <a:r>
              <a:rPr lang="en-IN" dirty="0" smtClean="0">
                <a:solidFill>
                  <a:srgbClr val="FFFF00"/>
                </a:solidFill>
              </a:rPr>
              <a:t>();	</a:t>
            </a:r>
            <a:br>
              <a:rPr lang="en-IN" dirty="0" smtClean="0">
                <a:solidFill>
                  <a:srgbClr val="FFFF00"/>
                </a:solidFill>
              </a:rPr>
            </a:br>
            <a:endParaRPr lang="en-IN" dirty="0" smtClean="0">
              <a:solidFill>
                <a:srgbClr val="FFFF00"/>
              </a:solidFill>
            </a:endParaRPr>
          </a:p>
          <a:p>
            <a:pPr>
              <a:buNone/>
            </a:pPr>
            <a:r>
              <a:rPr lang="en-IN" dirty="0" smtClean="0">
                <a:solidFill>
                  <a:srgbClr val="FFFF00"/>
                </a:solidFill>
              </a:rPr>
              <a:t>   A a1  = new A(); </a:t>
            </a:r>
            <a:br>
              <a:rPr lang="en-IN" dirty="0" smtClean="0">
                <a:solidFill>
                  <a:srgbClr val="FFFF00"/>
                </a:solidFill>
              </a:rPr>
            </a:br>
            <a:r>
              <a:rPr lang="en-IN" dirty="0" smtClean="0">
                <a:solidFill>
                  <a:srgbClr val="FFFF00"/>
                </a:solidFill>
              </a:rPr>
              <a:t>a1.show();</a:t>
            </a:r>
          </a:p>
          <a:p>
            <a:pPr>
              <a:buNone/>
            </a:pPr>
            <a:endParaRPr lang="en-IN" dirty="0" smtClean="0">
              <a:solidFill>
                <a:srgbClr val="FFFF00"/>
              </a:solidFill>
            </a:endParaRPr>
          </a:p>
          <a:p>
            <a:pPr>
              <a:buNone/>
            </a:pPr>
            <a:r>
              <a:rPr lang="en-IN" dirty="0" smtClean="0">
                <a:solidFill>
                  <a:srgbClr val="FFFF00"/>
                </a:solidFill>
              </a:rPr>
              <a:t> A a2 = new B();</a:t>
            </a:r>
            <a:br>
              <a:rPr lang="en-IN" dirty="0" smtClean="0">
                <a:solidFill>
                  <a:srgbClr val="FFFF00"/>
                </a:solidFill>
              </a:rPr>
            </a:br>
            <a:r>
              <a:rPr lang="en-IN" dirty="0" smtClean="0">
                <a:solidFill>
                  <a:srgbClr val="FFFF00"/>
                </a:solidFill>
              </a:rPr>
              <a:t>a2.show(); </a:t>
            </a:r>
            <a:br>
              <a:rPr lang="en-IN" dirty="0" smtClean="0">
                <a:solidFill>
                  <a:srgbClr val="FFFF00"/>
                </a:solidFill>
              </a:rPr>
            </a:br>
            <a:r>
              <a:rPr lang="en-IN" dirty="0" smtClean="0">
                <a:solidFill>
                  <a:srgbClr val="FFFF00"/>
                </a:solidFill>
              </a:rPr>
              <a:t>}</a:t>
            </a:r>
            <a:br>
              <a:rPr lang="en-IN" dirty="0" smtClean="0">
                <a:solidFill>
                  <a:srgbClr val="FFFF00"/>
                </a:solidFill>
              </a:rPr>
            </a:br>
            <a:r>
              <a:rPr lang="en-IN" dirty="0" smtClean="0">
                <a:solidFill>
                  <a:srgbClr val="FFFF00"/>
                </a:solidFill>
              </a:rPr>
              <a:t>}</a:t>
            </a:r>
          </a:p>
          <a:p>
            <a:pPr marL="457200" indent="-457200">
              <a:buAutoNum type="arabicPeriod"/>
            </a:pPr>
            <a:endParaRPr lang="en-US" dirty="0" smtClean="0"/>
          </a:p>
          <a:p>
            <a:pPr marL="0" indent="0">
              <a:buNone/>
            </a:pPr>
            <a:endParaRPr lang="en-US" dirty="0" smtClean="0"/>
          </a:p>
        </p:txBody>
      </p:sp>
      <p:sp>
        <p:nvSpPr>
          <p:cNvPr id="4" name="AutoShape 7"/>
          <p:cNvSpPr>
            <a:spLocks noChangeArrowheads="1"/>
          </p:cNvSpPr>
          <p:nvPr/>
        </p:nvSpPr>
        <p:spPr bwMode="auto">
          <a:xfrm>
            <a:off x="4857752" y="3786190"/>
            <a:ext cx="3208074"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5" name="Text Box 8"/>
          <p:cNvSpPr txBox="1">
            <a:spLocks noChangeArrowheads="1"/>
          </p:cNvSpPr>
          <p:nvPr/>
        </p:nvSpPr>
        <p:spPr bwMode="auto">
          <a:xfrm>
            <a:off x="5072066" y="3929066"/>
            <a:ext cx="2862474" cy="1184940"/>
          </a:xfrm>
          <a:prstGeom prst="rect">
            <a:avLst/>
          </a:prstGeom>
          <a:noFill/>
          <a:ln w="9525">
            <a:noFill/>
            <a:miter lim="800000"/>
            <a:headEnd/>
            <a:tailEnd/>
          </a:ln>
        </p:spPr>
        <p:txBody>
          <a:bodyPr wrap="square"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b="1" dirty="0" smtClean="0">
                <a:solidFill>
                  <a:srgbClr val="FF0000"/>
                </a:solidFill>
                <a:latin typeface="Courier" charset="0"/>
              </a:rPr>
              <a:t>Output:</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B class</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A class</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A class </a:t>
            </a:r>
            <a:endParaRPr lang="en-GB" b="1" dirty="0">
              <a:latin typeface="Courier" charset="0"/>
            </a:endParaRPr>
          </a:p>
        </p:txBody>
      </p:sp>
    </p:spTree>
    <p:extLst>
      <p:ext uri="{BB962C8B-B14F-4D97-AF65-F5344CB8AC3E}">
        <p14:creationId xmlns="" xmlns:p14="http://schemas.microsoft.com/office/powerpoint/2010/main"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Dynamic Binding</a:t>
            </a:r>
            <a:endParaRPr lang="en-IN" b="1" dirty="0">
              <a:solidFill>
                <a:schemeClr val="bg1"/>
              </a:solidFill>
            </a:endParaRPr>
          </a:p>
        </p:txBody>
      </p:sp>
      <p:sp>
        <p:nvSpPr>
          <p:cNvPr id="3" name="Content Placeholder 2"/>
          <p:cNvSpPr>
            <a:spLocks noGrp="1"/>
          </p:cNvSpPr>
          <p:nvPr>
            <p:ph sz="quarter" idx="1"/>
          </p:nvPr>
        </p:nvSpPr>
        <p:spPr/>
        <p:txBody>
          <a:bodyPr>
            <a:normAutofit fontScale="92500"/>
          </a:bodyPr>
          <a:lstStyle/>
          <a:p>
            <a:pPr>
              <a:buNone/>
            </a:pPr>
            <a:r>
              <a:rPr lang="en-IN" sz="2800" b="1" dirty="0" smtClean="0">
                <a:solidFill>
                  <a:srgbClr val="FFFF00"/>
                </a:solidFill>
              </a:rPr>
              <a:t>“Dynamic binding”</a:t>
            </a:r>
            <a:r>
              <a:rPr lang="en-IN" sz="2800" dirty="0" smtClean="0">
                <a:solidFill>
                  <a:schemeClr val="bg1"/>
                </a:solidFill>
              </a:rPr>
              <a:t> or </a:t>
            </a:r>
            <a:r>
              <a:rPr lang="en-IN" sz="2800" dirty="0" smtClean="0">
                <a:solidFill>
                  <a:srgbClr val="FFFF00"/>
                </a:solidFill>
              </a:rPr>
              <a:t>“</a:t>
            </a:r>
            <a:r>
              <a:rPr lang="en-IN" sz="2800" b="1" dirty="0" smtClean="0">
                <a:solidFill>
                  <a:srgbClr val="FFFF00"/>
                </a:solidFill>
              </a:rPr>
              <a:t>late binding</a:t>
            </a:r>
            <a:r>
              <a:rPr lang="en-IN" sz="2800" dirty="0" smtClean="0">
                <a:solidFill>
                  <a:srgbClr val="FFFF00"/>
                </a:solidFill>
              </a:rPr>
              <a:t>” </a:t>
            </a:r>
            <a:r>
              <a:rPr lang="en-IN" sz="2800" dirty="0" smtClean="0">
                <a:solidFill>
                  <a:schemeClr val="bg1"/>
                </a:solidFill>
              </a:rPr>
              <a:t>occurs when </a:t>
            </a:r>
          </a:p>
          <a:p>
            <a:pPr>
              <a:buNone/>
            </a:pPr>
            <a:r>
              <a:rPr lang="en-IN" sz="2800" dirty="0" smtClean="0">
                <a:solidFill>
                  <a:schemeClr val="bg1"/>
                </a:solidFill>
              </a:rPr>
              <a:t>the compiler determine the correct version of </a:t>
            </a:r>
          </a:p>
          <a:p>
            <a:pPr>
              <a:buNone/>
            </a:pPr>
            <a:r>
              <a:rPr lang="en-IN" sz="2800" dirty="0" smtClean="0">
                <a:solidFill>
                  <a:schemeClr val="bg1"/>
                </a:solidFill>
              </a:rPr>
              <a:t>something during run time.</a:t>
            </a:r>
          </a:p>
          <a:p>
            <a:pPr>
              <a:buNone/>
            </a:pPr>
            <a:endParaRPr lang="en-IN" sz="2800" dirty="0" smtClean="0">
              <a:solidFill>
                <a:schemeClr val="bg1"/>
              </a:solidFill>
            </a:endParaRPr>
          </a:p>
          <a:p>
            <a:pPr>
              <a:buNone/>
            </a:pPr>
            <a:r>
              <a:rPr lang="en-IN" sz="2800" dirty="0" smtClean="0">
                <a:solidFill>
                  <a:schemeClr val="bg1"/>
                </a:solidFill>
              </a:rPr>
              <a:t>It is done on the basis of the object pointed by the </a:t>
            </a:r>
          </a:p>
          <a:p>
            <a:pPr>
              <a:buNone/>
            </a:pPr>
            <a:r>
              <a:rPr lang="en-IN" sz="2800" dirty="0" smtClean="0">
                <a:solidFill>
                  <a:schemeClr val="bg1"/>
                </a:solidFill>
              </a:rPr>
              <a:t>reference</a:t>
            </a:r>
            <a:endParaRPr lang="en-US" sz="2800" dirty="0" smtClean="0">
              <a:solidFill>
                <a:schemeClr val="bg1"/>
              </a:solidFill>
            </a:endParaRPr>
          </a:p>
          <a:p>
            <a:pPr>
              <a:buNone/>
            </a:pPr>
            <a:r>
              <a:rPr lang="en-IN" sz="2800" dirty="0" smtClean="0">
                <a:solidFill>
                  <a:schemeClr val="bg1"/>
                </a:solidFill>
              </a:rPr>
              <a:t>   </a:t>
            </a:r>
          </a:p>
          <a:p>
            <a:pPr>
              <a:buNone/>
            </a:pPr>
            <a:r>
              <a:rPr lang="en-IN" sz="2800" dirty="0" smtClean="0">
                <a:solidFill>
                  <a:schemeClr val="bg1"/>
                </a:solidFill>
              </a:rPr>
              <a:t>All the </a:t>
            </a:r>
            <a:r>
              <a:rPr lang="en-IN" sz="2800" b="1" dirty="0" smtClean="0">
                <a:solidFill>
                  <a:srgbClr val="FFFF00"/>
                </a:solidFill>
              </a:rPr>
              <a:t>non-static</a:t>
            </a:r>
            <a:r>
              <a:rPr lang="en-IN" sz="2800" dirty="0" smtClean="0">
                <a:solidFill>
                  <a:schemeClr val="bg1"/>
                </a:solidFill>
              </a:rPr>
              <a:t> method calls are resolved at run </a:t>
            </a:r>
          </a:p>
          <a:p>
            <a:pPr>
              <a:buNone/>
            </a:pPr>
            <a:r>
              <a:rPr lang="en-IN" sz="2800" dirty="0" smtClean="0">
                <a:solidFill>
                  <a:schemeClr val="bg1"/>
                </a:solidFill>
              </a:rPr>
              <a:t>time itself and hence we have dynamic binding for them.</a:t>
            </a:r>
          </a:p>
          <a:p>
            <a:endParaRPr lang="en-US" sz="2800" dirty="0" smtClean="0"/>
          </a:p>
          <a:p>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bg1"/>
                </a:solidFill>
              </a:rPr>
              <a:t>Syntax Of Creating A Class In Java</a:t>
            </a:r>
            <a:endParaRPr lang="en-IN" sz="3600" b="1" dirty="0">
              <a:solidFill>
                <a:schemeClr val="bg1"/>
              </a:solidFill>
            </a:endParaRPr>
          </a:p>
        </p:txBody>
      </p:sp>
      <p:sp>
        <p:nvSpPr>
          <p:cNvPr id="3" name="Content Placeholder 2"/>
          <p:cNvSpPr>
            <a:spLocks noGrp="1"/>
          </p:cNvSpPr>
          <p:nvPr>
            <p:ph sz="quarter" idx="1"/>
          </p:nvPr>
        </p:nvSpPr>
        <p:spPr/>
        <p:txBody>
          <a:bodyPr>
            <a:normAutofit fontScale="62500" lnSpcReduction="20000"/>
          </a:bodyPr>
          <a:lstStyle/>
          <a:p>
            <a:pPr>
              <a:buNone/>
            </a:pPr>
            <a:r>
              <a:rPr lang="en-US" b="1" dirty="0" smtClean="0">
                <a:solidFill>
                  <a:srgbClr val="FFFF00"/>
                </a:solidFill>
              </a:rPr>
              <a:t>[access modifier] | [non-access modifiers] class &lt;</a:t>
            </a:r>
            <a:r>
              <a:rPr lang="en-US" b="1" dirty="0" err="1" smtClean="0">
                <a:solidFill>
                  <a:srgbClr val="FFFF00"/>
                </a:solidFill>
              </a:rPr>
              <a:t>classname</a:t>
            </a:r>
            <a:r>
              <a:rPr lang="en-US" b="1" dirty="0" smtClean="0">
                <a:solidFill>
                  <a:srgbClr val="FFFF00"/>
                </a:solidFill>
              </a:rPr>
              <a:t>&gt;</a:t>
            </a:r>
          </a:p>
          <a:p>
            <a:pPr>
              <a:buNone/>
            </a:pPr>
            <a:r>
              <a:rPr lang="en-US" b="1" dirty="0" smtClean="0">
                <a:solidFill>
                  <a:srgbClr val="FFFF00"/>
                </a:solidFill>
              </a:rPr>
              <a:t>{</a:t>
            </a:r>
          </a:p>
          <a:p>
            <a:pPr>
              <a:buNone/>
            </a:pPr>
            <a:endParaRPr lang="en-US" b="1" dirty="0" smtClean="0">
              <a:solidFill>
                <a:srgbClr val="0070C0"/>
              </a:solidFill>
            </a:endParaRPr>
          </a:p>
          <a:p>
            <a:pPr>
              <a:buNone/>
            </a:pPr>
            <a:r>
              <a:rPr lang="en-US" b="1" dirty="0" smtClean="0">
                <a:solidFill>
                  <a:schemeClr val="accent6">
                    <a:lumMod val="60000"/>
                    <a:lumOff val="40000"/>
                  </a:schemeClr>
                </a:solidFill>
              </a:rPr>
              <a:t>[access modifier] | [non-access modifiers] &lt;data type&gt; &lt;</a:t>
            </a:r>
            <a:r>
              <a:rPr lang="en-US" b="1" dirty="0" err="1" smtClean="0">
                <a:solidFill>
                  <a:schemeClr val="accent6">
                    <a:lumMod val="60000"/>
                    <a:lumOff val="40000"/>
                  </a:schemeClr>
                </a:solidFill>
              </a:rPr>
              <a:t>var_name</a:t>
            </a:r>
            <a:r>
              <a:rPr lang="en-US" b="1" dirty="0" smtClean="0">
                <a:solidFill>
                  <a:schemeClr val="accent6">
                    <a:lumMod val="60000"/>
                    <a:lumOff val="40000"/>
                  </a:schemeClr>
                </a:solidFill>
              </a:rPr>
              <a:t>&gt;=[value];</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[access modifier] | [non-access modifiers] &lt;return type&gt; &lt;method&gt;(&lt;</a:t>
            </a:r>
            <a:r>
              <a:rPr lang="en-US" b="1" dirty="0" err="1" smtClean="0">
                <a:solidFill>
                  <a:schemeClr val="accent6">
                    <a:lumMod val="60000"/>
                    <a:lumOff val="40000"/>
                  </a:schemeClr>
                </a:solidFill>
              </a:rPr>
              <a:t>arg</a:t>
            </a:r>
            <a:r>
              <a:rPr lang="en-US" b="1" dirty="0" smtClean="0">
                <a:solidFill>
                  <a:schemeClr val="accent6">
                    <a:lumMod val="60000"/>
                    <a:lumOff val="40000"/>
                  </a:schemeClr>
                </a:solidFill>
              </a:rPr>
              <a:t>&gt;)</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	</a:t>
            </a:r>
            <a:r>
              <a:rPr lang="en-US" b="1" dirty="0" smtClean="0">
                <a:solidFill>
                  <a:schemeClr val="bg1"/>
                </a:solidFill>
              </a:rPr>
              <a:t>// method body</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a:t>
            </a:r>
          </a:p>
          <a:p>
            <a:pPr>
              <a:buNone/>
            </a:pPr>
            <a:r>
              <a:rPr lang="en-US" b="1" dirty="0" smtClean="0">
                <a:solidFill>
                  <a:schemeClr val="accent6">
                    <a:lumMod val="60000"/>
                    <a:lumOff val="40000"/>
                  </a:schemeClr>
                </a:solidFill>
              </a:rPr>
              <a:t>.</a:t>
            </a:r>
          </a:p>
          <a:p>
            <a:pPr>
              <a:buNone/>
            </a:pPr>
            <a:endParaRPr lang="en-US" b="1" dirty="0" smtClean="0">
              <a:solidFill>
                <a:srgbClr val="FFFF00"/>
              </a:solidFill>
            </a:endParaRPr>
          </a:p>
          <a:p>
            <a:pPr>
              <a:buNone/>
            </a:pPr>
            <a:r>
              <a:rPr lang="en-US" b="1" dirty="0" smtClean="0">
                <a:solidFill>
                  <a:srgbClr val="FFFF00"/>
                </a:solidFill>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92500" lnSpcReduction="10000"/>
          </a:bodyPr>
          <a:lstStyle/>
          <a:p>
            <a:pPr marL="457200" indent="-457200">
              <a:buNone/>
            </a:pPr>
            <a:r>
              <a:rPr lang="en-IN" sz="3000" dirty="0" smtClean="0">
                <a:solidFill>
                  <a:srgbClr val="FFFF00"/>
                </a:solidFill>
              </a:rPr>
              <a:t>class A {</a:t>
            </a:r>
            <a:br>
              <a:rPr lang="en-IN" sz="3000" dirty="0" smtClean="0">
                <a:solidFill>
                  <a:srgbClr val="FFFF00"/>
                </a:solidFill>
              </a:rPr>
            </a:br>
            <a:r>
              <a:rPr lang="en-IN" sz="3000" dirty="0" smtClean="0">
                <a:solidFill>
                  <a:srgbClr val="FFFF00"/>
                </a:solidFill>
              </a:rPr>
              <a:t>public void show() {</a:t>
            </a:r>
            <a:br>
              <a:rPr lang="en-IN" sz="3000" dirty="0" smtClean="0">
                <a:solidFill>
                  <a:srgbClr val="FFFF00"/>
                </a:solidFill>
              </a:rPr>
            </a:br>
            <a:r>
              <a:rPr lang="en-IN" sz="3000" dirty="0" err="1" smtClean="0">
                <a:solidFill>
                  <a:srgbClr val="FFFF00"/>
                </a:solidFill>
              </a:rPr>
              <a:t>System.out.println</a:t>
            </a:r>
            <a:r>
              <a:rPr lang="en-IN" sz="3000" dirty="0" smtClean="0">
                <a:solidFill>
                  <a:srgbClr val="FFFF00"/>
                </a:solidFill>
              </a:rPr>
              <a:t>(“Show of A class");</a:t>
            </a:r>
            <a:br>
              <a:rPr lang="en-IN" sz="3000" dirty="0" smtClean="0">
                <a:solidFill>
                  <a:srgbClr val="FFFF00"/>
                </a:solidFill>
              </a:rPr>
            </a:br>
            <a:r>
              <a:rPr lang="en-IN" sz="3000" dirty="0" smtClean="0">
                <a:solidFill>
                  <a:srgbClr val="FFFF00"/>
                </a:solidFill>
              </a:rPr>
              <a:t>}</a:t>
            </a:r>
            <a:br>
              <a:rPr lang="en-IN" sz="3000" dirty="0" smtClean="0">
                <a:solidFill>
                  <a:srgbClr val="FFFF00"/>
                </a:solidFill>
              </a:rPr>
            </a:br>
            <a:r>
              <a:rPr lang="en-IN" sz="3000" dirty="0" smtClean="0">
                <a:solidFill>
                  <a:srgbClr val="FFFF00"/>
                </a:solidFill>
              </a:rPr>
              <a:t>}</a:t>
            </a:r>
            <a:br>
              <a:rPr lang="en-IN" sz="3000" dirty="0" smtClean="0">
                <a:solidFill>
                  <a:srgbClr val="FFFF00"/>
                </a:solidFill>
              </a:rPr>
            </a:br>
            <a:endParaRPr lang="en-IN" sz="3000" dirty="0" smtClean="0">
              <a:solidFill>
                <a:srgbClr val="FFFF00"/>
              </a:solidFill>
            </a:endParaRPr>
          </a:p>
          <a:p>
            <a:pPr marL="457200" indent="-457200">
              <a:buNone/>
            </a:pPr>
            <a:r>
              <a:rPr lang="en-IN" sz="3000" dirty="0" smtClean="0">
                <a:solidFill>
                  <a:srgbClr val="FFFF00"/>
                </a:solidFill>
              </a:rPr>
              <a:t>class B extends A {</a:t>
            </a:r>
            <a:br>
              <a:rPr lang="en-IN" sz="3000" dirty="0" smtClean="0">
                <a:solidFill>
                  <a:srgbClr val="FFFF00"/>
                </a:solidFill>
              </a:rPr>
            </a:br>
            <a:r>
              <a:rPr lang="en-IN" sz="3000" dirty="0" smtClean="0">
                <a:solidFill>
                  <a:srgbClr val="FFFF00"/>
                </a:solidFill>
              </a:rPr>
              <a:t>public  void show() {</a:t>
            </a:r>
          </a:p>
          <a:p>
            <a:pPr marL="457200" indent="-457200">
              <a:buNone/>
            </a:pPr>
            <a:r>
              <a:rPr lang="en-IN" sz="3000" dirty="0" smtClean="0">
                <a:solidFill>
                  <a:srgbClr val="FFFF00"/>
                </a:solidFill>
              </a:rPr>
              <a:t>     </a:t>
            </a:r>
            <a:r>
              <a:rPr lang="en-IN" sz="3000" dirty="0" err="1" smtClean="0">
                <a:solidFill>
                  <a:srgbClr val="FFFF00"/>
                </a:solidFill>
              </a:rPr>
              <a:t>System.out.println</a:t>
            </a:r>
            <a:r>
              <a:rPr lang="en-IN" sz="3000" dirty="0" smtClean="0">
                <a:solidFill>
                  <a:srgbClr val="FFFF00"/>
                </a:solidFill>
              </a:rPr>
              <a:t>(“Show of B class");</a:t>
            </a:r>
            <a:br>
              <a:rPr lang="en-IN" sz="3000" dirty="0" smtClean="0">
                <a:solidFill>
                  <a:srgbClr val="FFFF00"/>
                </a:solidFill>
              </a:rPr>
            </a:br>
            <a:r>
              <a:rPr lang="en-IN" sz="3000" dirty="0" smtClean="0">
                <a:solidFill>
                  <a:srgbClr val="FFFF00"/>
                </a:solidFill>
              </a:rPr>
              <a:t>}</a:t>
            </a:r>
            <a:br>
              <a:rPr lang="en-IN" sz="3000" dirty="0" smtClean="0">
                <a:solidFill>
                  <a:srgbClr val="FFFF00"/>
                </a:solidFill>
              </a:rPr>
            </a:br>
            <a:r>
              <a:rPr lang="en-IN" sz="3000" dirty="0" smtClean="0">
                <a:solidFill>
                  <a:srgbClr val="FFFF00"/>
                </a:solidFill>
              </a:rPr>
              <a:t>}</a:t>
            </a:r>
          </a:p>
          <a:p>
            <a:pPr marL="457200" indent="-457200">
              <a:buAutoNum type="arabicPeriod"/>
            </a:pPr>
            <a:endParaRPr lang="en-US" sz="3000" dirty="0" smtClean="0"/>
          </a:p>
          <a:p>
            <a:pPr marL="0" indent="0">
              <a:buNone/>
            </a:pPr>
            <a:endParaRPr lang="en-US" dirty="0" smtClean="0"/>
          </a:p>
        </p:txBody>
      </p:sp>
    </p:spTree>
    <p:extLst>
      <p:ext uri="{BB962C8B-B14F-4D97-AF65-F5344CB8AC3E}">
        <p14:creationId xmlns="" xmlns:p14="http://schemas.microsoft.com/office/powerpoint/2010/main"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buNone/>
            </a:pPr>
            <a:r>
              <a:rPr lang="en-IN" dirty="0" smtClean="0">
                <a:solidFill>
                  <a:srgbClr val="FFFF00"/>
                </a:solidFill>
              </a:rPr>
              <a:t>class Demo {</a:t>
            </a:r>
          </a:p>
          <a:p>
            <a:pPr>
              <a:buNone/>
            </a:pPr>
            <a:r>
              <a:rPr lang="en-IN" dirty="0" smtClean="0">
                <a:solidFill>
                  <a:srgbClr val="FFFF00"/>
                </a:solidFill>
              </a:rPr>
              <a:t>public static void main(String[] </a:t>
            </a:r>
            <a:r>
              <a:rPr lang="en-IN" dirty="0" err="1" smtClean="0">
                <a:solidFill>
                  <a:srgbClr val="FFFF00"/>
                </a:solidFill>
              </a:rPr>
              <a:t>args</a:t>
            </a:r>
            <a:r>
              <a:rPr lang="en-IN" dirty="0" smtClean="0">
                <a:solidFill>
                  <a:srgbClr val="FFFF00"/>
                </a:solidFill>
              </a:rPr>
              <a:t>) {</a:t>
            </a:r>
            <a:br>
              <a:rPr lang="en-IN" dirty="0" smtClean="0">
                <a:solidFill>
                  <a:srgbClr val="FFFF00"/>
                </a:solidFill>
              </a:rPr>
            </a:br>
            <a:r>
              <a:rPr lang="en-IN" dirty="0" smtClean="0">
                <a:solidFill>
                  <a:srgbClr val="FFFF00"/>
                </a:solidFill>
              </a:rPr>
              <a:t>B </a:t>
            </a:r>
            <a:r>
              <a:rPr lang="en-IN" dirty="0" err="1" smtClean="0">
                <a:solidFill>
                  <a:srgbClr val="FFFF00"/>
                </a:solidFill>
              </a:rPr>
              <a:t>b</a:t>
            </a:r>
            <a:r>
              <a:rPr lang="en-IN" dirty="0" smtClean="0">
                <a:solidFill>
                  <a:srgbClr val="FFFF00"/>
                </a:solidFill>
              </a:rPr>
              <a:t>  = new B();</a:t>
            </a:r>
          </a:p>
          <a:p>
            <a:pPr>
              <a:buNone/>
            </a:pPr>
            <a:r>
              <a:rPr lang="en-IN" dirty="0" smtClean="0">
                <a:solidFill>
                  <a:srgbClr val="FFFF00"/>
                </a:solidFill>
              </a:rPr>
              <a:t>    </a:t>
            </a:r>
            <a:r>
              <a:rPr lang="en-IN" dirty="0" err="1" smtClean="0">
                <a:solidFill>
                  <a:srgbClr val="FFFF00"/>
                </a:solidFill>
              </a:rPr>
              <a:t>b.show</a:t>
            </a:r>
            <a:r>
              <a:rPr lang="en-IN" dirty="0" smtClean="0">
                <a:solidFill>
                  <a:srgbClr val="FFFF00"/>
                </a:solidFill>
              </a:rPr>
              <a:t>();	</a:t>
            </a:r>
            <a:br>
              <a:rPr lang="en-IN" dirty="0" smtClean="0">
                <a:solidFill>
                  <a:srgbClr val="FFFF00"/>
                </a:solidFill>
              </a:rPr>
            </a:br>
            <a:endParaRPr lang="en-IN" dirty="0" smtClean="0">
              <a:solidFill>
                <a:srgbClr val="FFFF00"/>
              </a:solidFill>
            </a:endParaRPr>
          </a:p>
          <a:p>
            <a:pPr>
              <a:buNone/>
            </a:pPr>
            <a:r>
              <a:rPr lang="en-IN" dirty="0" smtClean="0">
                <a:solidFill>
                  <a:srgbClr val="FFFF00"/>
                </a:solidFill>
              </a:rPr>
              <a:t>   A a1  = new A(); </a:t>
            </a:r>
            <a:br>
              <a:rPr lang="en-IN" dirty="0" smtClean="0">
                <a:solidFill>
                  <a:srgbClr val="FFFF00"/>
                </a:solidFill>
              </a:rPr>
            </a:br>
            <a:r>
              <a:rPr lang="en-IN" dirty="0" smtClean="0">
                <a:solidFill>
                  <a:srgbClr val="FFFF00"/>
                </a:solidFill>
              </a:rPr>
              <a:t>a1.show();</a:t>
            </a:r>
          </a:p>
          <a:p>
            <a:pPr>
              <a:buNone/>
            </a:pPr>
            <a:endParaRPr lang="en-IN" dirty="0" smtClean="0">
              <a:solidFill>
                <a:srgbClr val="FFFF00"/>
              </a:solidFill>
            </a:endParaRPr>
          </a:p>
          <a:p>
            <a:pPr>
              <a:buNone/>
            </a:pPr>
            <a:r>
              <a:rPr lang="en-IN" dirty="0" smtClean="0">
                <a:solidFill>
                  <a:srgbClr val="FFFF00"/>
                </a:solidFill>
              </a:rPr>
              <a:t> A a2 = new B();</a:t>
            </a:r>
            <a:br>
              <a:rPr lang="en-IN" dirty="0" smtClean="0">
                <a:solidFill>
                  <a:srgbClr val="FFFF00"/>
                </a:solidFill>
              </a:rPr>
            </a:br>
            <a:r>
              <a:rPr lang="en-IN" dirty="0" smtClean="0">
                <a:solidFill>
                  <a:srgbClr val="FFFF00"/>
                </a:solidFill>
              </a:rPr>
              <a:t>a2.show(); </a:t>
            </a:r>
            <a:br>
              <a:rPr lang="en-IN" dirty="0" smtClean="0">
                <a:solidFill>
                  <a:srgbClr val="FFFF00"/>
                </a:solidFill>
              </a:rPr>
            </a:br>
            <a:r>
              <a:rPr lang="en-IN" dirty="0" smtClean="0">
                <a:solidFill>
                  <a:srgbClr val="FFFF00"/>
                </a:solidFill>
              </a:rPr>
              <a:t>}</a:t>
            </a:r>
            <a:br>
              <a:rPr lang="en-IN" dirty="0" smtClean="0">
                <a:solidFill>
                  <a:srgbClr val="FFFF00"/>
                </a:solidFill>
              </a:rPr>
            </a:br>
            <a:r>
              <a:rPr lang="en-IN" dirty="0" smtClean="0">
                <a:solidFill>
                  <a:srgbClr val="FFFF00"/>
                </a:solidFill>
              </a:rPr>
              <a:t>}</a:t>
            </a:r>
          </a:p>
          <a:p>
            <a:pPr marL="457200" indent="-457200">
              <a:buAutoNum type="arabicPeriod"/>
            </a:pPr>
            <a:endParaRPr lang="en-US" dirty="0" smtClean="0">
              <a:solidFill>
                <a:srgbClr val="FFFF00"/>
              </a:solidFill>
            </a:endParaRPr>
          </a:p>
          <a:p>
            <a:pPr marL="0" indent="0">
              <a:buNone/>
            </a:pPr>
            <a:endParaRPr lang="en-US" dirty="0" smtClean="0"/>
          </a:p>
        </p:txBody>
      </p:sp>
      <p:sp>
        <p:nvSpPr>
          <p:cNvPr id="4" name="AutoShape 7"/>
          <p:cNvSpPr>
            <a:spLocks noChangeArrowheads="1"/>
          </p:cNvSpPr>
          <p:nvPr/>
        </p:nvSpPr>
        <p:spPr bwMode="auto">
          <a:xfrm>
            <a:off x="4857752" y="3786190"/>
            <a:ext cx="3208074" cy="1471835"/>
          </a:xfrm>
          <a:prstGeom prst="roundRect">
            <a:avLst>
              <a:gd name="adj" fmla="val 97"/>
            </a:avLst>
          </a:prstGeom>
          <a:solidFill>
            <a:srgbClr val="FFFFCC"/>
          </a:solidFill>
          <a:ln w="9525">
            <a:solidFill>
              <a:srgbClr val="000000"/>
            </a:solidFill>
            <a:round/>
            <a:headEnd/>
            <a:tailEnd/>
          </a:ln>
        </p:spPr>
        <p:txBody>
          <a:bodyPr wrap="none" lIns="82945" tIns="41473" rIns="82945" bIns="41473" anchor="ctr"/>
          <a:lstStyle/>
          <a:p>
            <a:endParaRPr lang="en-IN"/>
          </a:p>
        </p:txBody>
      </p:sp>
      <p:sp>
        <p:nvSpPr>
          <p:cNvPr id="5" name="Text Box 8"/>
          <p:cNvSpPr txBox="1">
            <a:spLocks noChangeArrowheads="1"/>
          </p:cNvSpPr>
          <p:nvPr/>
        </p:nvSpPr>
        <p:spPr bwMode="auto">
          <a:xfrm>
            <a:off x="5072066" y="3929066"/>
            <a:ext cx="2862474" cy="1184940"/>
          </a:xfrm>
          <a:prstGeom prst="rect">
            <a:avLst/>
          </a:prstGeom>
          <a:noFill/>
          <a:ln w="9525">
            <a:noFill/>
            <a:miter lim="800000"/>
            <a:headEnd/>
            <a:tailEnd/>
          </a:ln>
        </p:spPr>
        <p:txBody>
          <a:bodyPr wrap="square"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b="1" dirty="0" smtClean="0">
                <a:solidFill>
                  <a:srgbClr val="FF0000"/>
                </a:solidFill>
                <a:latin typeface="Courier" charset="0"/>
              </a:rPr>
              <a:t>Output:</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B class</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A class</a:t>
            </a:r>
          </a:p>
          <a:p>
            <a:pPr marL="191523" indent="-191523">
              <a:spcBef>
                <a:spcPts val="249"/>
              </a:spcBef>
              <a:buClr>
                <a:srgbClr val="000000"/>
              </a:buClr>
              <a:buSzPct val="174000"/>
              <a:tabLst>
                <a:tab pos="656650" algn="l"/>
                <a:tab pos="1313299" algn="l"/>
                <a:tab pos="1969949" algn="l"/>
                <a:tab pos="2626599" algn="l"/>
              </a:tabLst>
            </a:pPr>
            <a:r>
              <a:rPr lang="en-GB" b="1" dirty="0" smtClean="0">
                <a:latin typeface="Courier" charset="0"/>
              </a:rPr>
              <a:t>Show of B class </a:t>
            </a:r>
            <a:endParaRPr lang="en-GB" b="1" dirty="0">
              <a:latin typeface="Courier" charset="0"/>
            </a:endParaRPr>
          </a:p>
        </p:txBody>
      </p:sp>
    </p:spTree>
    <p:extLst>
      <p:ext uri="{BB962C8B-B14F-4D97-AF65-F5344CB8AC3E}">
        <p14:creationId xmlns="" xmlns:p14="http://schemas.microsoft.com/office/powerpoint/2010/main" val="8376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92</a:t>
            </a:fld>
            <a:endParaRPr lang="en-US"/>
          </a:p>
        </p:txBody>
      </p:sp>
      <p:sp>
        <p:nvSpPr>
          <p:cNvPr id="704514" name="Rectangle 2"/>
          <p:cNvSpPr>
            <a:spLocks noGrp="1" noChangeArrowheads="1"/>
          </p:cNvSpPr>
          <p:nvPr>
            <p:ph type="title"/>
          </p:nvPr>
        </p:nvSpPr>
        <p:spPr/>
        <p:txBody>
          <a:bodyPr>
            <a:noAutofit/>
          </a:bodyPr>
          <a:lstStyle/>
          <a:p>
            <a:r>
              <a:rPr lang="en-US" sz="4000" b="1" dirty="0">
                <a:solidFill>
                  <a:schemeClr val="bg1"/>
                </a:solidFill>
              </a:rPr>
              <a:t>Abstract </a:t>
            </a:r>
            <a:r>
              <a:rPr lang="en-US" sz="4000" b="1" dirty="0" smtClean="0">
                <a:solidFill>
                  <a:schemeClr val="bg1"/>
                </a:solidFill>
              </a:rPr>
              <a:t>Method</a:t>
            </a:r>
            <a:endParaRPr lang="en-US" sz="4000" b="1" dirty="0">
              <a:solidFill>
                <a:schemeClr val="bg1"/>
              </a:solidFill>
            </a:endParaRPr>
          </a:p>
        </p:txBody>
      </p:sp>
      <p:sp>
        <p:nvSpPr>
          <p:cNvPr id="704515" name="Rectangle 3"/>
          <p:cNvSpPr>
            <a:spLocks noGrp="1" noChangeArrowheads="1"/>
          </p:cNvSpPr>
          <p:nvPr>
            <p:ph type="body" idx="1"/>
          </p:nvPr>
        </p:nvSpPr>
        <p:spPr>
          <a:xfrm>
            <a:off x="609600" y="1524000"/>
            <a:ext cx="7772400" cy="4833958"/>
          </a:xfrm>
        </p:spPr>
        <p:txBody>
          <a:bodyPr>
            <a:normAutofit/>
          </a:bodyPr>
          <a:lstStyle/>
          <a:p>
            <a:pPr>
              <a:spcBef>
                <a:spcPct val="35000"/>
              </a:spcBef>
              <a:defRPr/>
            </a:pPr>
            <a:r>
              <a:rPr lang="en-GB" sz="2800" dirty="0" smtClean="0">
                <a:solidFill>
                  <a:schemeClr val="bg1"/>
                </a:solidFill>
              </a:rPr>
              <a:t>Many times we may not find a suitable  implementation for a method  in base class . </a:t>
            </a:r>
          </a:p>
          <a:p>
            <a:pPr>
              <a:spcBef>
                <a:spcPct val="35000"/>
              </a:spcBef>
              <a:defRPr/>
            </a:pPr>
            <a:endParaRPr lang="en-GB" sz="2800" dirty="0" smtClean="0">
              <a:solidFill>
                <a:schemeClr val="bg1"/>
              </a:solidFill>
            </a:endParaRPr>
          </a:p>
          <a:p>
            <a:pPr>
              <a:spcBef>
                <a:spcPct val="35000"/>
              </a:spcBef>
              <a:defRPr/>
            </a:pPr>
            <a:r>
              <a:rPr lang="en-GB" sz="2800" dirty="0" smtClean="0">
                <a:solidFill>
                  <a:schemeClr val="bg1"/>
                </a:solidFill>
              </a:rPr>
              <a:t>In such cases  java suggests us to declare the method without any body .</a:t>
            </a:r>
          </a:p>
          <a:p>
            <a:pPr>
              <a:spcBef>
                <a:spcPct val="35000"/>
              </a:spcBef>
              <a:defRPr/>
            </a:pPr>
            <a:endParaRPr lang="en-GB" sz="2800" dirty="0" smtClean="0">
              <a:solidFill>
                <a:schemeClr val="bg1"/>
              </a:solidFill>
            </a:endParaRPr>
          </a:p>
          <a:p>
            <a:pPr>
              <a:spcBef>
                <a:spcPct val="35000"/>
              </a:spcBef>
              <a:defRPr/>
            </a:pPr>
            <a:r>
              <a:rPr lang="en-GB" sz="2800" dirty="0" smtClean="0">
                <a:solidFill>
                  <a:schemeClr val="bg1"/>
                </a:solidFill>
              </a:rPr>
              <a:t>The keyword used to do this is</a:t>
            </a:r>
            <a:r>
              <a:rPr lang="en-GB" sz="2800" dirty="0" smtClean="0"/>
              <a:t>  </a:t>
            </a:r>
            <a:r>
              <a:rPr lang="en-GB" sz="2800" b="1" dirty="0" smtClean="0">
                <a:solidFill>
                  <a:srgbClr val="FFFF00"/>
                </a:solidFill>
              </a:rPr>
              <a:t>abstract.</a:t>
            </a:r>
          </a:p>
          <a:p>
            <a:pPr>
              <a:spcBef>
                <a:spcPct val="35000"/>
              </a:spcBef>
              <a:buNone/>
              <a:defRPr/>
            </a:pPr>
            <a:endParaRPr lang="en-GB" sz="2000" b="1" dirty="0" smtClean="0">
              <a:solidFill>
                <a:srgbClr val="FF0000"/>
              </a:solidFill>
            </a:endParaRPr>
          </a:p>
          <a:p>
            <a:pPr>
              <a:spcBef>
                <a:spcPct val="35000"/>
              </a:spcBef>
              <a:buNone/>
              <a:defRPr/>
            </a:pPr>
            <a:r>
              <a:rPr lang="en-GB" sz="2400" b="1" i="1" dirty="0" smtClean="0">
                <a:solidFill>
                  <a:schemeClr val="accent6">
                    <a:lumMod val="60000"/>
                    <a:lumOff val="40000"/>
                  </a:schemeClr>
                </a:solidFill>
              </a:rPr>
              <a:t>abstract &lt;return type&gt; &lt;</a:t>
            </a:r>
            <a:r>
              <a:rPr lang="en-GB" sz="2400" b="1" i="1" dirty="0" err="1" smtClean="0">
                <a:solidFill>
                  <a:schemeClr val="accent6">
                    <a:lumMod val="60000"/>
                    <a:lumOff val="40000"/>
                  </a:schemeClr>
                </a:solidFill>
              </a:rPr>
              <a:t>method_name</a:t>
            </a:r>
            <a:r>
              <a:rPr lang="en-GB" sz="2400" b="1" i="1" dirty="0" smtClean="0">
                <a:solidFill>
                  <a:schemeClr val="accent6">
                    <a:lumMod val="60000"/>
                    <a:lumOff val="40000"/>
                  </a:schemeClr>
                </a:solidFill>
              </a:rPr>
              <a:t>&gt;( );</a:t>
            </a:r>
          </a:p>
          <a:p>
            <a:pPr>
              <a:spcBef>
                <a:spcPct val="35000"/>
              </a:spcBef>
              <a:defRPr/>
            </a:pPr>
            <a:endParaRPr lang="en-GB" sz="2400"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2" end="2"/>
                                            </p:txEl>
                                          </p:spTgt>
                                        </p:tgtEl>
                                        <p:attrNameLst>
                                          <p:attrName>style.visibility</p:attrName>
                                        </p:attrNameLst>
                                      </p:cBhvr>
                                      <p:to>
                                        <p:strVal val="visible"/>
                                      </p:to>
                                    </p:set>
                                    <p:animEffect transition="in" filter="blinds(horizontal)">
                                      <p:cBhvr>
                                        <p:cTn id="12" dur="500"/>
                                        <p:tgtEl>
                                          <p:spTgt spid="704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4" end="4"/>
                                            </p:txEl>
                                          </p:spTgt>
                                        </p:tgtEl>
                                        <p:attrNameLst>
                                          <p:attrName>style.visibility</p:attrName>
                                        </p:attrNameLst>
                                      </p:cBhvr>
                                      <p:to>
                                        <p:strVal val="visible"/>
                                      </p:to>
                                    </p:set>
                                    <p:animEffect transition="in" filter="blinds(horizontal)">
                                      <p:cBhvr>
                                        <p:cTn id="17" dur="500"/>
                                        <p:tgtEl>
                                          <p:spTgt spid="7045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4515">
                                            <p:txEl>
                                              <p:pRg st="6" end="6"/>
                                            </p:txEl>
                                          </p:spTgt>
                                        </p:tgtEl>
                                        <p:attrNameLst>
                                          <p:attrName>style.visibility</p:attrName>
                                        </p:attrNameLst>
                                      </p:cBhvr>
                                      <p:to>
                                        <p:strVal val="visible"/>
                                      </p:to>
                                    </p:set>
                                    <p:animEffect transition="in" filter="blinds(horizontal)">
                                      <p:cBhvr>
                                        <p:cTn id="22" dur="500"/>
                                        <p:tgtEl>
                                          <p:spTgt spid="70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93</a:t>
            </a:fld>
            <a:endParaRPr lang="en-US"/>
          </a:p>
        </p:txBody>
      </p:sp>
      <p:sp>
        <p:nvSpPr>
          <p:cNvPr id="704514" name="Rectangle 2"/>
          <p:cNvSpPr>
            <a:spLocks noGrp="1" noChangeArrowheads="1"/>
          </p:cNvSpPr>
          <p:nvPr>
            <p:ph type="title"/>
          </p:nvPr>
        </p:nvSpPr>
        <p:spPr/>
        <p:txBody>
          <a:bodyPr>
            <a:noAutofit/>
          </a:bodyPr>
          <a:lstStyle/>
          <a:p>
            <a:r>
              <a:rPr lang="en-US" sz="4000" b="1" dirty="0" smtClean="0">
                <a:solidFill>
                  <a:schemeClr val="bg1"/>
                </a:solidFill>
              </a:rPr>
              <a:t>Properties  Of  Abstract Method</a:t>
            </a:r>
            <a:endParaRPr lang="en-US" sz="4000" b="1" dirty="0">
              <a:solidFill>
                <a:schemeClr val="bg1"/>
              </a:solidFill>
            </a:endParaRPr>
          </a:p>
        </p:txBody>
      </p:sp>
      <p:sp>
        <p:nvSpPr>
          <p:cNvPr id="704515" name="Rectangle 3"/>
          <p:cNvSpPr>
            <a:spLocks noGrp="1" noChangeArrowheads="1"/>
          </p:cNvSpPr>
          <p:nvPr>
            <p:ph type="body" idx="1"/>
          </p:nvPr>
        </p:nvSpPr>
        <p:spPr>
          <a:xfrm>
            <a:off x="609600" y="1524000"/>
            <a:ext cx="7772400" cy="4833958"/>
          </a:xfrm>
        </p:spPr>
        <p:txBody>
          <a:bodyPr>
            <a:normAutofit/>
          </a:bodyPr>
          <a:lstStyle/>
          <a:p>
            <a:r>
              <a:rPr lang="en-IN" sz="2800" dirty="0" smtClean="0">
                <a:solidFill>
                  <a:schemeClr val="bg1"/>
                </a:solidFill>
              </a:rPr>
              <a:t>An </a:t>
            </a:r>
            <a:r>
              <a:rPr lang="en-IN" sz="2800" b="1" i="1" dirty="0" smtClean="0">
                <a:solidFill>
                  <a:srgbClr val="FFFF00"/>
                </a:solidFill>
              </a:rPr>
              <a:t>abstract method</a:t>
            </a:r>
            <a:r>
              <a:rPr lang="en-IN" sz="2800" dirty="0" smtClean="0">
                <a:solidFill>
                  <a:schemeClr val="bg1"/>
                </a:solidFill>
              </a:rPr>
              <a:t> is a method that is declared without an implementation</a:t>
            </a: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It just has a method signature</a:t>
            </a:r>
          </a:p>
          <a:p>
            <a:endParaRPr lang="en-US" sz="2800" dirty="0" smtClean="0"/>
          </a:p>
          <a:p>
            <a:endParaRPr lang="en-US" sz="2800" b="1" dirty="0" smtClean="0">
              <a:solidFill>
                <a:srgbClr val="FF0000"/>
              </a:solidFill>
            </a:endParaRPr>
          </a:p>
          <a:p>
            <a:r>
              <a:rPr lang="en-US" sz="2800" dirty="0" smtClean="0">
                <a:solidFill>
                  <a:schemeClr val="bg1"/>
                </a:solidFill>
              </a:rPr>
              <a:t>It must reside in an </a:t>
            </a:r>
            <a:r>
              <a:rPr lang="en-US" sz="2800" b="1" i="1" dirty="0" smtClean="0">
                <a:solidFill>
                  <a:srgbClr val="FFFF00"/>
                </a:solidFill>
              </a:rPr>
              <a:t>abstract class</a:t>
            </a:r>
            <a:endParaRPr lang="en-IN" sz="2800" b="1" i="1" dirty="0" smtClean="0">
              <a:solidFill>
                <a:srgbClr val="FFFF00"/>
              </a:solidFill>
            </a:endParaRPr>
          </a:p>
          <a:p>
            <a:pPr>
              <a:spcBef>
                <a:spcPct val="35000"/>
              </a:spcBef>
              <a:defRPr/>
            </a:pP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3" end="3"/>
                                            </p:txEl>
                                          </p:spTgt>
                                        </p:tgtEl>
                                        <p:attrNameLst>
                                          <p:attrName>style.visibility</p:attrName>
                                        </p:attrNameLst>
                                      </p:cBhvr>
                                      <p:to>
                                        <p:strVal val="visible"/>
                                      </p:to>
                                    </p:set>
                                    <p:animEffect transition="in" filter="blinds(horizontal)">
                                      <p:cBhvr>
                                        <p:cTn id="12" dur="500"/>
                                        <p:tgtEl>
                                          <p:spTgt spid="7045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6" end="6"/>
                                            </p:txEl>
                                          </p:spTgt>
                                        </p:tgtEl>
                                        <p:attrNameLst>
                                          <p:attrName>style.visibility</p:attrName>
                                        </p:attrNameLst>
                                      </p:cBhvr>
                                      <p:to>
                                        <p:strVal val="visible"/>
                                      </p:to>
                                    </p:set>
                                    <p:animEffect transition="in" filter="blinds(horizontal)">
                                      <p:cBhvr>
                                        <p:cTn id="17" dur="500"/>
                                        <p:tgtEl>
                                          <p:spTgt spid="70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94</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Abstract Class</a:t>
            </a:r>
            <a:endParaRPr lang="en-US" b="1" dirty="0">
              <a:solidFill>
                <a:schemeClr val="bg1"/>
              </a:solidFill>
            </a:endParaRPr>
          </a:p>
        </p:txBody>
      </p:sp>
      <p:sp>
        <p:nvSpPr>
          <p:cNvPr id="704515" name="Rectangle 3"/>
          <p:cNvSpPr>
            <a:spLocks noGrp="1" noChangeArrowheads="1"/>
          </p:cNvSpPr>
          <p:nvPr>
            <p:ph type="body" idx="1"/>
          </p:nvPr>
        </p:nvSpPr>
        <p:spPr>
          <a:xfrm>
            <a:off x="609600" y="1524000"/>
            <a:ext cx="7772400" cy="4833958"/>
          </a:xfrm>
        </p:spPr>
        <p:txBody>
          <a:bodyPr>
            <a:normAutofit lnSpcReduction="10000"/>
          </a:bodyPr>
          <a:lstStyle/>
          <a:p>
            <a:r>
              <a:rPr lang="en-IN" sz="2800" dirty="0" smtClean="0">
                <a:solidFill>
                  <a:schemeClr val="bg1"/>
                </a:solidFill>
              </a:rPr>
              <a:t>An </a:t>
            </a:r>
            <a:r>
              <a:rPr lang="en-IN" sz="2800" b="1" i="1" dirty="0" smtClean="0">
                <a:solidFill>
                  <a:srgbClr val="FFFF00"/>
                </a:solidFill>
              </a:rPr>
              <a:t>abstract class</a:t>
            </a:r>
            <a:r>
              <a:rPr lang="en-IN" sz="2800" dirty="0" smtClean="0">
                <a:solidFill>
                  <a:schemeClr val="bg1"/>
                </a:solidFill>
              </a:rPr>
              <a:t> is a class that is declared using the keyword </a:t>
            </a:r>
            <a:r>
              <a:rPr lang="en-IN" sz="2800" b="1" dirty="0" smtClean="0">
                <a:solidFill>
                  <a:srgbClr val="FFFF00"/>
                </a:solidFill>
              </a:rPr>
              <a:t>abstract</a:t>
            </a:r>
          </a:p>
          <a:p>
            <a:pPr>
              <a:spcBef>
                <a:spcPct val="35000"/>
              </a:spcBef>
              <a:defRPr/>
            </a:pPr>
            <a:endParaRPr lang="en-US" sz="2400" b="1" dirty="0" smtClean="0">
              <a:latin typeface="Courier New" pitchFamily="49" charset="0"/>
            </a:endParaRPr>
          </a:p>
          <a:p>
            <a:pPr>
              <a:spcBef>
                <a:spcPct val="35000"/>
              </a:spcBef>
              <a:buNone/>
              <a:defRPr/>
            </a:pPr>
            <a:r>
              <a:rPr lang="en-US" sz="2400" b="1" dirty="0" smtClean="0">
                <a:solidFill>
                  <a:srgbClr val="FFFF00"/>
                </a:solidFill>
                <a:latin typeface="Courier New" pitchFamily="49" charset="0"/>
              </a:rPr>
              <a:t>abstract class Vehicle</a:t>
            </a:r>
          </a:p>
          <a:p>
            <a:pPr>
              <a:spcBef>
                <a:spcPct val="35000"/>
              </a:spcBef>
              <a:buNone/>
              <a:defRPr/>
            </a:pPr>
            <a:r>
              <a:rPr lang="en-US" sz="2400" b="1" dirty="0" smtClean="0">
                <a:solidFill>
                  <a:srgbClr val="FFFF00"/>
                </a:solidFill>
                <a:latin typeface="Courier New" pitchFamily="49" charset="0"/>
              </a:rPr>
              <a:t>{ … </a:t>
            </a:r>
          </a:p>
          <a:p>
            <a:pPr>
              <a:spcBef>
                <a:spcPct val="35000"/>
              </a:spcBef>
              <a:buNone/>
              <a:defRPr/>
            </a:pPr>
            <a:r>
              <a:rPr lang="en-US" sz="2400" b="1" dirty="0" smtClean="0">
                <a:solidFill>
                  <a:srgbClr val="FFFF00"/>
                </a:solidFill>
                <a:latin typeface="Courier New" pitchFamily="49" charset="0"/>
              </a:rPr>
              <a:t>}</a:t>
            </a:r>
            <a:endParaRPr lang="en-IN" sz="2400" dirty="0" smtClean="0">
              <a:solidFill>
                <a:srgbClr val="FFFF00"/>
              </a:solidFill>
            </a:endParaRPr>
          </a:p>
          <a:p>
            <a:pPr>
              <a:spcBef>
                <a:spcPct val="35000"/>
              </a:spcBef>
              <a:defRPr/>
            </a:pPr>
            <a:r>
              <a:rPr lang="en-IN" sz="2400" dirty="0" smtClean="0">
                <a:solidFill>
                  <a:schemeClr val="bg1"/>
                </a:solidFill>
              </a:rPr>
              <a:t>Abstract classes cannot be instantiated</a:t>
            </a:r>
          </a:p>
          <a:p>
            <a:pPr>
              <a:spcBef>
                <a:spcPct val="35000"/>
              </a:spcBef>
              <a:buNone/>
              <a:defRPr/>
            </a:pPr>
            <a:endParaRPr lang="en-IN" sz="2400" dirty="0" smtClean="0">
              <a:solidFill>
                <a:schemeClr val="bg1"/>
              </a:solidFill>
            </a:endParaRPr>
          </a:p>
          <a:p>
            <a:pPr>
              <a:spcBef>
                <a:spcPct val="35000"/>
              </a:spcBef>
              <a:defRPr/>
            </a:pPr>
            <a:endParaRPr lang="en-IN" sz="2400" dirty="0" smtClean="0">
              <a:solidFill>
                <a:schemeClr val="bg1"/>
              </a:solidFill>
            </a:endParaRPr>
          </a:p>
          <a:p>
            <a:pPr>
              <a:spcBef>
                <a:spcPct val="35000"/>
              </a:spcBef>
              <a:defRPr/>
            </a:pPr>
            <a:r>
              <a:rPr lang="en-IN" sz="2400" dirty="0" smtClean="0">
                <a:solidFill>
                  <a:schemeClr val="bg1"/>
                </a:solidFill>
              </a:rPr>
              <a:t>Abstract classes can be </a:t>
            </a:r>
            <a:r>
              <a:rPr lang="en-IN" sz="2400" dirty="0" err="1" smtClean="0">
                <a:solidFill>
                  <a:schemeClr val="bg1"/>
                </a:solidFill>
              </a:rPr>
              <a:t>subclassed</a:t>
            </a:r>
            <a:endParaRPr lang="en-IN" sz="2400" dirty="0" smtClean="0">
              <a:solidFill>
                <a:schemeClr val="bg1"/>
              </a:solidFill>
            </a:endParaRPr>
          </a:p>
          <a:p>
            <a:pPr>
              <a:spcBef>
                <a:spcPct val="35000"/>
              </a:spcBef>
              <a:buNone/>
              <a:defRPr/>
            </a:pP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2" end="2"/>
                                            </p:txEl>
                                          </p:spTgt>
                                        </p:tgtEl>
                                        <p:attrNameLst>
                                          <p:attrName>style.visibility</p:attrName>
                                        </p:attrNameLst>
                                      </p:cBhvr>
                                      <p:to>
                                        <p:strVal val="visible"/>
                                      </p:to>
                                    </p:set>
                                    <p:animEffect transition="in" filter="blinds(horizontal)">
                                      <p:cBhvr>
                                        <p:cTn id="12" dur="500"/>
                                        <p:tgtEl>
                                          <p:spTgt spid="704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3" end="3"/>
                                            </p:txEl>
                                          </p:spTgt>
                                        </p:tgtEl>
                                        <p:attrNameLst>
                                          <p:attrName>style.visibility</p:attrName>
                                        </p:attrNameLst>
                                      </p:cBhvr>
                                      <p:to>
                                        <p:strVal val="visible"/>
                                      </p:to>
                                    </p:set>
                                    <p:animEffect transition="in" filter="blinds(horizontal)">
                                      <p:cBhvr>
                                        <p:cTn id="17" dur="500"/>
                                        <p:tgtEl>
                                          <p:spTgt spid="7045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4515">
                                            <p:txEl>
                                              <p:pRg st="4" end="4"/>
                                            </p:txEl>
                                          </p:spTgt>
                                        </p:tgtEl>
                                        <p:attrNameLst>
                                          <p:attrName>style.visibility</p:attrName>
                                        </p:attrNameLst>
                                      </p:cBhvr>
                                      <p:to>
                                        <p:strVal val="visible"/>
                                      </p:to>
                                    </p:set>
                                    <p:animEffect transition="in" filter="blinds(horizontal)">
                                      <p:cBhvr>
                                        <p:cTn id="22" dur="500"/>
                                        <p:tgtEl>
                                          <p:spTgt spid="7045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4515">
                                            <p:txEl>
                                              <p:pRg st="5" end="5"/>
                                            </p:txEl>
                                          </p:spTgt>
                                        </p:tgtEl>
                                        <p:attrNameLst>
                                          <p:attrName>style.visibility</p:attrName>
                                        </p:attrNameLst>
                                      </p:cBhvr>
                                      <p:to>
                                        <p:strVal val="visible"/>
                                      </p:to>
                                    </p:set>
                                    <p:animEffect transition="in" filter="blinds(horizontal)">
                                      <p:cBhvr>
                                        <p:cTn id="27" dur="500"/>
                                        <p:tgtEl>
                                          <p:spTgt spid="7045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4515">
                                            <p:txEl>
                                              <p:pRg st="8" end="8"/>
                                            </p:txEl>
                                          </p:spTgt>
                                        </p:tgtEl>
                                        <p:attrNameLst>
                                          <p:attrName>style.visibility</p:attrName>
                                        </p:attrNameLst>
                                      </p:cBhvr>
                                      <p:to>
                                        <p:strVal val="visible"/>
                                      </p:to>
                                    </p:set>
                                    <p:animEffect transition="in" filter="blinds(horizontal)">
                                      <p:cBhvr>
                                        <p:cTn id="32" dur="500"/>
                                        <p:tgtEl>
                                          <p:spTgt spid="70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95</a:t>
            </a:fld>
            <a:endParaRPr lang="en-US"/>
          </a:p>
        </p:txBody>
      </p:sp>
      <p:sp>
        <p:nvSpPr>
          <p:cNvPr id="704514" name="Rectangle 2"/>
          <p:cNvSpPr>
            <a:spLocks noGrp="1" noChangeArrowheads="1"/>
          </p:cNvSpPr>
          <p:nvPr>
            <p:ph type="title"/>
          </p:nvPr>
        </p:nvSpPr>
        <p:spPr/>
        <p:txBody>
          <a:bodyPr>
            <a:noAutofit/>
          </a:bodyPr>
          <a:lstStyle/>
          <a:p>
            <a:r>
              <a:rPr lang="en-US" sz="4000" b="1" dirty="0" smtClean="0">
                <a:solidFill>
                  <a:schemeClr val="bg1"/>
                </a:solidFill>
              </a:rPr>
              <a:t>Abstract Class</a:t>
            </a:r>
            <a:endParaRPr lang="en-US" sz="4000" b="1" dirty="0">
              <a:solidFill>
                <a:schemeClr val="bg1"/>
              </a:solidFill>
            </a:endParaRPr>
          </a:p>
        </p:txBody>
      </p:sp>
      <p:sp>
        <p:nvSpPr>
          <p:cNvPr id="704515" name="Rectangle 3"/>
          <p:cNvSpPr>
            <a:spLocks noGrp="1" noChangeArrowheads="1"/>
          </p:cNvSpPr>
          <p:nvPr>
            <p:ph type="body" idx="1"/>
          </p:nvPr>
        </p:nvSpPr>
        <p:spPr>
          <a:xfrm>
            <a:off x="609600" y="1524000"/>
            <a:ext cx="7772400" cy="4833958"/>
          </a:xfrm>
        </p:spPr>
        <p:txBody>
          <a:bodyPr>
            <a:normAutofit fontScale="92500" lnSpcReduction="10000"/>
          </a:bodyPr>
          <a:lstStyle/>
          <a:p>
            <a:r>
              <a:rPr lang="en-IN" sz="2800" b="1" u="sng" dirty="0" smtClean="0">
                <a:solidFill>
                  <a:srgbClr val="FFFF00"/>
                </a:solidFill>
              </a:rPr>
              <a:t>It may or may not include abstract methods</a:t>
            </a:r>
          </a:p>
          <a:p>
            <a:pPr>
              <a:spcBef>
                <a:spcPct val="35000"/>
              </a:spcBef>
              <a:buNone/>
              <a:defRPr/>
            </a:pPr>
            <a:endParaRPr lang="en-GB" sz="2400" dirty="0" smtClean="0">
              <a:solidFill>
                <a:schemeClr val="bg1"/>
              </a:solidFill>
            </a:endParaRPr>
          </a:p>
          <a:p>
            <a:endParaRPr lang="en-IN" sz="2400" dirty="0" smtClean="0">
              <a:solidFill>
                <a:schemeClr val="bg1"/>
              </a:solidFill>
            </a:endParaRPr>
          </a:p>
          <a:p>
            <a:endParaRPr lang="en-IN" sz="2400" dirty="0" smtClean="0">
              <a:solidFill>
                <a:schemeClr val="bg1"/>
              </a:solidFill>
            </a:endParaRPr>
          </a:p>
          <a:p>
            <a:r>
              <a:rPr lang="en-IN" sz="2600" dirty="0" smtClean="0">
                <a:solidFill>
                  <a:schemeClr val="bg1"/>
                </a:solidFill>
              </a:rPr>
              <a:t>When an abstract class is </a:t>
            </a:r>
            <a:r>
              <a:rPr lang="en-IN" sz="2600" dirty="0" err="1" smtClean="0">
                <a:solidFill>
                  <a:schemeClr val="bg1"/>
                </a:solidFill>
              </a:rPr>
              <a:t>subclassed</a:t>
            </a:r>
            <a:r>
              <a:rPr lang="en-IN" sz="2600" dirty="0" smtClean="0">
                <a:solidFill>
                  <a:schemeClr val="bg1"/>
                </a:solidFill>
              </a:rPr>
              <a:t>, the subclass </a:t>
            </a:r>
            <a:r>
              <a:rPr lang="en-IN" sz="2600" b="1" dirty="0" smtClean="0">
                <a:solidFill>
                  <a:srgbClr val="FFFF00"/>
                </a:solidFill>
              </a:rPr>
              <a:t>usually</a:t>
            </a:r>
            <a:r>
              <a:rPr lang="en-IN" sz="2600" dirty="0" smtClean="0">
                <a:solidFill>
                  <a:srgbClr val="FFFF00"/>
                </a:solidFill>
              </a:rPr>
              <a:t>  </a:t>
            </a:r>
            <a:r>
              <a:rPr lang="en-IN" sz="2600" dirty="0" smtClean="0">
                <a:solidFill>
                  <a:schemeClr val="bg1"/>
                </a:solidFill>
              </a:rPr>
              <a:t>provides implementations for all of the abstract methods in its parent class</a:t>
            </a:r>
          </a:p>
          <a:p>
            <a:pPr>
              <a:spcBef>
                <a:spcPct val="35000"/>
              </a:spcBef>
              <a:defRPr/>
            </a:pPr>
            <a:endParaRPr lang="en-GB" sz="2400" dirty="0" smtClean="0">
              <a:solidFill>
                <a:schemeClr val="bg1"/>
              </a:solidFill>
            </a:endParaRPr>
          </a:p>
          <a:p>
            <a:pPr>
              <a:spcBef>
                <a:spcPct val="35000"/>
              </a:spcBef>
              <a:defRPr/>
            </a:pPr>
            <a:endParaRPr lang="en-IN" sz="2400" dirty="0" smtClean="0">
              <a:solidFill>
                <a:schemeClr val="bg1"/>
              </a:solidFill>
            </a:endParaRPr>
          </a:p>
          <a:p>
            <a:pPr>
              <a:spcBef>
                <a:spcPct val="35000"/>
              </a:spcBef>
              <a:defRPr/>
            </a:pPr>
            <a:endParaRPr lang="en-IN" sz="2400" dirty="0" smtClean="0">
              <a:solidFill>
                <a:schemeClr val="bg1"/>
              </a:solidFill>
            </a:endParaRPr>
          </a:p>
          <a:p>
            <a:r>
              <a:rPr lang="en-IN" sz="2600" dirty="0" smtClean="0">
                <a:solidFill>
                  <a:schemeClr val="bg1"/>
                </a:solidFill>
              </a:rPr>
              <a:t>If subclass doesn’t provide implementations then the subclass must also be declared </a:t>
            </a:r>
            <a:r>
              <a:rPr lang="en-IN" sz="2600" b="1" dirty="0" smtClean="0">
                <a:solidFill>
                  <a:srgbClr val="FFFF00"/>
                </a:solidFill>
              </a:rPr>
              <a:t>abstract</a:t>
            </a:r>
            <a:r>
              <a:rPr lang="en-IN" sz="2600" dirty="0" smtClean="0"/>
              <a:t>.</a:t>
            </a:r>
          </a:p>
          <a:p>
            <a:pPr>
              <a:spcBef>
                <a:spcPct val="35000"/>
              </a:spcBef>
              <a:buNone/>
              <a:defRPr/>
            </a:pPr>
            <a:endParaRPr lang="en-GB"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4" end="4"/>
                                            </p:txEl>
                                          </p:spTgt>
                                        </p:tgtEl>
                                        <p:attrNameLst>
                                          <p:attrName>style.visibility</p:attrName>
                                        </p:attrNameLst>
                                      </p:cBhvr>
                                      <p:to>
                                        <p:strVal val="visible"/>
                                      </p:to>
                                    </p:set>
                                    <p:animEffect transition="in" filter="blinds(horizontal)">
                                      <p:cBhvr>
                                        <p:cTn id="12" dur="500"/>
                                        <p:tgtEl>
                                          <p:spTgt spid="7045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8" end="8"/>
                                            </p:txEl>
                                          </p:spTgt>
                                        </p:tgtEl>
                                        <p:attrNameLst>
                                          <p:attrName>style.visibility</p:attrName>
                                        </p:attrNameLst>
                                      </p:cBhvr>
                                      <p:to>
                                        <p:strVal val="visible"/>
                                      </p:to>
                                    </p:set>
                                    <p:animEffect transition="in" filter="blinds(horizontal)">
                                      <p:cBhvr>
                                        <p:cTn id="17" dur="500"/>
                                        <p:tgtEl>
                                          <p:spTgt spid="70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Example</a:t>
            </a:r>
            <a:endParaRPr lang="en-IN" b="1" dirty="0">
              <a:solidFill>
                <a:schemeClr val="bg1"/>
              </a:solidFill>
            </a:endParaRPr>
          </a:p>
        </p:txBody>
      </p:sp>
      <p:sp>
        <p:nvSpPr>
          <p:cNvPr id="3" name="Content Placeholder 2"/>
          <p:cNvSpPr>
            <a:spLocks noGrp="1"/>
          </p:cNvSpPr>
          <p:nvPr>
            <p:ph sz="quarter" idx="1"/>
          </p:nvPr>
        </p:nvSpPr>
        <p:spPr/>
        <p:txBody>
          <a:bodyPr>
            <a:normAutofit/>
          </a:bodyPr>
          <a:lstStyle/>
          <a:p>
            <a:pPr marL="457200" indent="-457200">
              <a:buNone/>
            </a:pPr>
            <a:endParaRPr lang="en-US" dirty="0" smtClean="0"/>
          </a:p>
          <a:p>
            <a:pPr marL="0" indent="0">
              <a:buNone/>
            </a:pPr>
            <a:endParaRPr lang="en-US" dirty="0" smtClean="0"/>
          </a:p>
        </p:txBody>
      </p:sp>
      <p:sp>
        <p:nvSpPr>
          <p:cNvPr id="6" name="Rectangle 5"/>
          <p:cNvSpPr/>
          <p:nvPr/>
        </p:nvSpPr>
        <p:spPr>
          <a:xfrm>
            <a:off x="357158" y="1500174"/>
            <a:ext cx="8572560" cy="2677656"/>
          </a:xfrm>
          <a:prstGeom prst="rect">
            <a:avLst/>
          </a:prstGeom>
        </p:spPr>
        <p:txBody>
          <a:bodyPr wrap="square">
            <a:spAutoFit/>
          </a:bodyPr>
          <a:lstStyle/>
          <a:p>
            <a:endParaRPr lang="en-IN" sz="2800" b="1" dirty="0" smtClean="0">
              <a:solidFill>
                <a:srgbClr val="FF0000"/>
              </a:solidFill>
            </a:endParaRPr>
          </a:p>
          <a:p>
            <a:r>
              <a:rPr lang="en-IN" sz="2800" dirty="0" smtClean="0">
                <a:solidFill>
                  <a:srgbClr val="FFFF00"/>
                </a:solidFill>
              </a:rPr>
              <a:t>abstract </a:t>
            </a:r>
            <a:r>
              <a:rPr lang="en-IN" sz="2800" dirty="0" smtClean="0">
                <a:solidFill>
                  <a:schemeClr val="bg1"/>
                </a:solidFill>
              </a:rPr>
              <a:t>class Greeting</a:t>
            </a:r>
          </a:p>
          <a:p>
            <a:r>
              <a:rPr lang="en-IN" sz="2800" dirty="0" smtClean="0">
                <a:solidFill>
                  <a:schemeClr val="bg1"/>
                </a:solidFill>
              </a:rPr>
              <a:t>{</a:t>
            </a:r>
          </a:p>
          <a:p>
            <a:r>
              <a:rPr lang="en-IN" sz="2800" dirty="0" smtClean="0">
                <a:solidFill>
                  <a:schemeClr val="bg1"/>
                </a:solidFill>
              </a:rPr>
              <a:t>	</a:t>
            </a:r>
            <a:r>
              <a:rPr lang="en-IN" sz="2800" dirty="0" smtClean="0">
                <a:solidFill>
                  <a:srgbClr val="FFFF00"/>
                </a:solidFill>
              </a:rPr>
              <a:t>abstract</a:t>
            </a:r>
            <a:r>
              <a:rPr lang="en-IN" sz="2800" dirty="0" smtClean="0">
                <a:solidFill>
                  <a:schemeClr val="bg1"/>
                </a:solidFill>
              </a:rPr>
              <a:t> public void greet();</a:t>
            </a:r>
          </a:p>
          <a:p>
            <a:r>
              <a:rPr lang="en-IN" sz="2800" dirty="0" smtClean="0">
                <a:solidFill>
                  <a:schemeClr val="bg1"/>
                </a:solidFill>
              </a:rPr>
              <a:t>	</a:t>
            </a:r>
          </a:p>
          <a:p>
            <a:r>
              <a:rPr lang="en-IN" sz="2800" dirty="0" smtClean="0">
                <a:solidFill>
                  <a:schemeClr val="bg1"/>
                </a:solidFill>
              </a:rPr>
              <a:t>}</a:t>
            </a:r>
            <a:endParaRPr lang="en-IN" sz="2800" dirty="0">
              <a:solidFill>
                <a:schemeClr val="bg1"/>
              </a:solidFill>
            </a:endParaRPr>
          </a:p>
        </p:txBody>
      </p:sp>
    </p:spTree>
    <p:extLst>
      <p:ext uri="{BB962C8B-B14F-4D97-AF65-F5344CB8AC3E}">
        <p14:creationId xmlns="" xmlns:p14="http://schemas.microsoft.com/office/powerpoint/2010/main" val="83763787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97</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r>
              <a:rPr lang="en-US" sz="2800" dirty="0" smtClean="0">
                <a:solidFill>
                  <a:schemeClr val="bg1"/>
                </a:solidFill>
              </a:rPr>
              <a:t>Interfaces don’t have any method implementation.</a:t>
            </a:r>
          </a:p>
          <a:p>
            <a:endParaRPr lang="en-US" sz="2800" dirty="0" smtClean="0">
              <a:solidFill>
                <a:schemeClr val="bg1"/>
              </a:solidFill>
            </a:endParaRPr>
          </a:p>
          <a:p>
            <a:r>
              <a:rPr lang="en-US" sz="2800" dirty="0" smtClean="0">
                <a:solidFill>
                  <a:schemeClr val="bg1"/>
                </a:solidFill>
              </a:rPr>
              <a:t>All methods in an interface are </a:t>
            </a:r>
            <a:r>
              <a:rPr lang="en-US" sz="2800" b="1" dirty="0" smtClean="0">
                <a:solidFill>
                  <a:srgbClr val="FFFF00"/>
                </a:solidFill>
              </a:rPr>
              <a:t>public</a:t>
            </a:r>
            <a:r>
              <a:rPr lang="en-US" sz="2800" dirty="0" smtClean="0">
                <a:solidFill>
                  <a:schemeClr val="bg1"/>
                </a:solidFill>
              </a:rPr>
              <a:t> and </a:t>
            </a:r>
            <a:r>
              <a:rPr lang="en-US" sz="2800" b="1" dirty="0" smtClean="0">
                <a:solidFill>
                  <a:srgbClr val="FFFF00"/>
                </a:solidFill>
              </a:rPr>
              <a:t>abstract</a:t>
            </a:r>
            <a:r>
              <a:rPr lang="en-US" sz="2800" dirty="0" smtClean="0">
                <a:solidFill>
                  <a:schemeClr val="bg1"/>
                </a:solidFill>
              </a:rPr>
              <a:t>.</a:t>
            </a:r>
          </a:p>
          <a:p>
            <a:endParaRPr lang="en-US" sz="2800" dirty="0" smtClean="0">
              <a:solidFill>
                <a:schemeClr val="bg1"/>
              </a:solidFill>
            </a:endParaRPr>
          </a:p>
          <a:p>
            <a:r>
              <a:rPr lang="en-US" sz="2800" dirty="0" smtClean="0">
                <a:solidFill>
                  <a:schemeClr val="bg1"/>
                </a:solidFill>
              </a:rPr>
              <a:t>All data members in an interface are </a:t>
            </a:r>
            <a:r>
              <a:rPr lang="en-US" sz="2800" b="1" dirty="0" smtClean="0">
                <a:solidFill>
                  <a:srgbClr val="FFFF00"/>
                </a:solidFill>
              </a:rPr>
              <a:t>public</a:t>
            </a:r>
            <a:r>
              <a:rPr lang="en-US" sz="2800" dirty="0" smtClean="0">
                <a:solidFill>
                  <a:schemeClr val="bg1"/>
                </a:solidFill>
              </a:rPr>
              <a:t> , </a:t>
            </a:r>
            <a:r>
              <a:rPr lang="en-US" sz="2800" b="1" dirty="0" smtClean="0">
                <a:solidFill>
                  <a:srgbClr val="FFFF00"/>
                </a:solidFill>
              </a:rPr>
              <a:t>static</a:t>
            </a:r>
            <a:r>
              <a:rPr lang="en-US" sz="2800" dirty="0" smtClean="0">
                <a:solidFill>
                  <a:schemeClr val="bg1"/>
                </a:solidFill>
              </a:rPr>
              <a:t> and </a:t>
            </a:r>
            <a:r>
              <a:rPr lang="en-US" sz="2800" b="1" dirty="0" smtClean="0">
                <a:solidFill>
                  <a:srgbClr val="FFFF00"/>
                </a:solidFill>
              </a:rPr>
              <a:t>final</a:t>
            </a:r>
          </a:p>
          <a:p>
            <a:endParaRPr lang="en-US" sz="2400" dirty="0"/>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98</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Interface</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r>
              <a:rPr lang="en-US" sz="2800" dirty="0" smtClean="0">
                <a:solidFill>
                  <a:schemeClr val="bg1"/>
                </a:solidFill>
              </a:rPr>
              <a:t>All methods of an interface should be overridden in a class.</a:t>
            </a:r>
          </a:p>
          <a:p>
            <a:endParaRPr lang="en-US" sz="2800" dirty="0" smtClean="0">
              <a:solidFill>
                <a:schemeClr val="bg1"/>
              </a:solidFill>
            </a:endParaRPr>
          </a:p>
          <a:p>
            <a:r>
              <a:rPr lang="en-US" sz="2800" dirty="0" smtClean="0">
                <a:solidFill>
                  <a:schemeClr val="bg1"/>
                </a:solidFill>
              </a:rPr>
              <a:t>If  a class does not override the interface method then the class must be prefixed with the keyword  </a:t>
            </a:r>
            <a:r>
              <a:rPr lang="en-US" sz="2800" b="1" dirty="0" smtClean="0">
                <a:solidFill>
                  <a:srgbClr val="FFFF00"/>
                </a:solidFill>
              </a:rPr>
              <a:t>abstract</a:t>
            </a:r>
            <a:r>
              <a:rPr lang="en-US" sz="2800" dirty="0" smtClean="0">
                <a:solidFill>
                  <a:srgbClr val="FFFF00"/>
                </a:solidFill>
              </a:rPr>
              <a:t>.</a:t>
            </a:r>
            <a:endParaRPr lang="en-US" sz="2800" dirty="0">
              <a:solidFill>
                <a:srgbClr val="FFFF00"/>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B46F6A7-7036-4A7A-9AFD-55643107C34B}" type="slidenum">
              <a:rPr lang="en-US"/>
              <a:pPr/>
              <a:t>99</a:t>
            </a:fld>
            <a:endParaRPr lang="en-US"/>
          </a:p>
        </p:txBody>
      </p:sp>
      <p:sp>
        <p:nvSpPr>
          <p:cNvPr id="704514" name="Rectangle 2"/>
          <p:cNvSpPr>
            <a:spLocks noGrp="1" noChangeArrowheads="1"/>
          </p:cNvSpPr>
          <p:nvPr>
            <p:ph type="title"/>
          </p:nvPr>
        </p:nvSpPr>
        <p:spPr/>
        <p:txBody>
          <a:bodyPr>
            <a:noAutofit/>
          </a:bodyPr>
          <a:lstStyle/>
          <a:p>
            <a:r>
              <a:rPr lang="en-US" b="1" dirty="0" smtClean="0">
                <a:solidFill>
                  <a:schemeClr val="bg1"/>
                </a:solidFill>
              </a:rPr>
              <a:t>Advantages</a:t>
            </a:r>
            <a:endParaRPr lang="en-US" b="1" dirty="0">
              <a:solidFill>
                <a:schemeClr val="bg1"/>
              </a:solidFill>
            </a:endParaRPr>
          </a:p>
        </p:txBody>
      </p:sp>
      <p:sp>
        <p:nvSpPr>
          <p:cNvPr id="704515" name="Rectangle 3"/>
          <p:cNvSpPr>
            <a:spLocks noGrp="1" noChangeArrowheads="1"/>
          </p:cNvSpPr>
          <p:nvPr>
            <p:ph type="body" idx="1"/>
          </p:nvPr>
        </p:nvSpPr>
        <p:spPr>
          <a:xfrm>
            <a:off x="214282" y="1428736"/>
            <a:ext cx="8715436" cy="4929222"/>
          </a:xfrm>
        </p:spPr>
        <p:txBody>
          <a:bodyPr>
            <a:normAutofit/>
          </a:bodyPr>
          <a:lstStyle/>
          <a:p>
            <a:pPr>
              <a:buNone/>
            </a:pPr>
            <a:endParaRPr lang="en-US" sz="2000" b="1" dirty="0" smtClean="0">
              <a:solidFill>
                <a:schemeClr val="tx1"/>
              </a:solidFill>
              <a:latin typeface="Courier New" pitchFamily="49" charset="0"/>
            </a:endParaRPr>
          </a:p>
          <a:p>
            <a:r>
              <a:rPr lang="en-IN" sz="2800" dirty="0" smtClean="0">
                <a:solidFill>
                  <a:schemeClr val="bg1"/>
                </a:solidFill>
              </a:rPr>
              <a:t>Interfaces are mainly used to provide </a:t>
            </a:r>
            <a:r>
              <a:rPr lang="en-IN" sz="2800" b="1" i="1" dirty="0" smtClean="0">
                <a:solidFill>
                  <a:srgbClr val="FFFF00"/>
                </a:solidFill>
              </a:rPr>
              <a:t>polymorphic </a:t>
            </a:r>
            <a:r>
              <a:rPr lang="en-IN" sz="2800" b="1" i="1" dirty="0" err="1" smtClean="0">
                <a:solidFill>
                  <a:srgbClr val="FFFF00"/>
                </a:solidFill>
              </a:rPr>
              <a:t>behavior</a:t>
            </a:r>
            <a:r>
              <a:rPr lang="en-IN" sz="2800" b="1" i="1" dirty="0" smtClean="0">
                <a:solidFill>
                  <a:srgbClr val="FFFF00"/>
                </a:solidFill>
              </a:rPr>
              <a:t>.</a:t>
            </a: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Through interfaces we can implement multiple inheritance .</a:t>
            </a:r>
            <a:endParaRPr lang="en-IN" sz="2800" dirty="0">
              <a:solidFill>
                <a:schemeClr val="bg1"/>
              </a:solidFill>
            </a:endParaRPr>
          </a:p>
        </p:txBody>
      </p:sp>
      <p:sp>
        <p:nvSpPr>
          <p:cNvPr id="704521" name="Line 9"/>
          <p:cNvSpPr>
            <a:spLocks noChangeShapeType="1"/>
          </p:cNvSpPr>
          <p:nvPr/>
        </p:nvSpPr>
        <p:spPr bwMode="auto">
          <a:xfrm>
            <a:off x="1571604" y="5214950"/>
            <a:ext cx="0" cy="304800"/>
          </a:xfrm>
          <a:prstGeom prst="line">
            <a:avLst/>
          </a:prstGeom>
          <a:noFill/>
          <a:ln w="12700">
            <a:solidFill>
              <a:schemeClr val="tx1"/>
            </a:solidFill>
            <a:round/>
            <a:headEnd/>
            <a:tailEnd/>
          </a:ln>
          <a:effectLst/>
        </p:spPr>
        <p:txBody>
          <a:bodyPr/>
          <a:lstStyle/>
          <a:p>
            <a:endParaRPr lang="en-IN"/>
          </a:p>
        </p:txBody>
      </p:sp>
      <p:sp>
        <p:nvSpPr>
          <p:cNvPr id="704523" name="Line 11"/>
          <p:cNvSpPr>
            <a:spLocks noChangeShapeType="1"/>
          </p:cNvSpPr>
          <p:nvPr/>
        </p:nvSpPr>
        <p:spPr bwMode="auto">
          <a:xfrm>
            <a:off x="7143768" y="5214950"/>
            <a:ext cx="0" cy="304800"/>
          </a:xfrm>
          <a:prstGeom prst="line">
            <a:avLst/>
          </a:prstGeom>
          <a:noFill/>
          <a:ln w="12700">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5638</TotalTime>
  <Words>5292</Words>
  <Application>Microsoft Office PowerPoint</Application>
  <PresentationFormat>On-screen Show (4:3)</PresentationFormat>
  <Paragraphs>1752</Paragraphs>
  <Slides>192</Slides>
  <Notes>59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192</vt:i4>
      </vt:variant>
    </vt:vector>
  </HeadingPairs>
  <TitlesOfParts>
    <vt:vector size="194" baseType="lpstr">
      <vt:lpstr>Office Theme</vt:lpstr>
      <vt:lpstr>Picture</vt:lpstr>
      <vt:lpstr>JAVA INTERVIEW BOOTCAMP ADVANCE CONCEPTS </vt:lpstr>
      <vt:lpstr>CHAPTER 17</vt:lpstr>
      <vt:lpstr>What is OOP?</vt:lpstr>
      <vt:lpstr>Important  Terminologies Of  OOPs</vt:lpstr>
      <vt:lpstr>Object</vt:lpstr>
      <vt:lpstr>Example</vt:lpstr>
      <vt:lpstr>Class</vt:lpstr>
      <vt:lpstr>Example</vt:lpstr>
      <vt:lpstr>Syntax Of Creating A Class In Java</vt:lpstr>
      <vt:lpstr>Example Of Creating A Class In Java</vt:lpstr>
      <vt:lpstr>Example Of Creating A Class In Java</vt:lpstr>
      <vt:lpstr>Syntax Of Instantiating A Class</vt:lpstr>
      <vt:lpstr>Example Of Instantiating A Class</vt:lpstr>
      <vt:lpstr>Popular Interview Question</vt:lpstr>
      <vt:lpstr>Popular Interview Question</vt:lpstr>
      <vt:lpstr>Creating Object Using newInstance()</vt:lpstr>
      <vt:lpstr>Creating Object Using newInstance()</vt:lpstr>
      <vt:lpstr>Creating Object Using Constructor class</vt:lpstr>
      <vt:lpstr>The Difference In Both newInstance()</vt:lpstr>
      <vt:lpstr>What Benefit We Get With newInstance() Compared With new  ?</vt:lpstr>
      <vt:lpstr>What Happens In Memory When An Object Is Created ?</vt:lpstr>
      <vt:lpstr>What Happens In Memory When An Object Is Created ?</vt:lpstr>
      <vt:lpstr>What Happens In Memory When An Object Is Created ?</vt:lpstr>
      <vt:lpstr>What Happens In Memory When An Object Is Created ?</vt:lpstr>
      <vt:lpstr>Syntax Of Calling Class Methods</vt:lpstr>
      <vt:lpstr>Syntax Of Calling Class Methods</vt:lpstr>
      <vt:lpstr>Complete Code</vt:lpstr>
      <vt:lpstr>Complete Code</vt:lpstr>
      <vt:lpstr>Complete Code</vt:lpstr>
      <vt:lpstr>What Elements A Java Class Can Contain ?</vt:lpstr>
      <vt:lpstr>Pillars Of OOPs</vt:lpstr>
      <vt:lpstr>Abstraction and Encapsulation</vt:lpstr>
      <vt:lpstr>How To Achieve Encapsulation ?</vt:lpstr>
      <vt:lpstr>EXAMPLE</vt:lpstr>
      <vt:lpstr>EXAMPLE</vt:lpstr>
      <vt:lpstr>Advantages Of  Encapsulation</vt:lpstr>
      <vt:lpstr>Object Initialization</vt:lpstr>
      <vt:lpstr>Explicit Initialization</vt:lpstr>
      <vt:lpstr>Explicit Initialization</vt:lpstr>
      <vt:lpstr>Constructors</vt:lpstr>
      <vt:lpstr>Constructors</vt:lpstr>
      <vt:lpstr> Creating Parameterized Constructors</vt:lpstr>
      <vt:lpstr> Creating Parameterized Constructors</vt:lpstr>
      <vt:lpstr>Initializer Blocks</vt:lpstr>
      <vt:lpstr>Initializer Blocks</vt:lpstr>
      <vt:lpstr>Initializer Blocks</vt:lpstr>
      <vt:lpstr>Inheritance </vt:lpstr>
      <vt:lpstr>Slide 48</vt:lpstr>
      <vt:lpstr>Various Forms of Inheritance</vt:lpstr>
      <vt:lpstr>Multiple Inheritance</vt:lpstr>
      <vt:lpstr>Slide 51</vt:lpstr>
      <vt:lpstr>The Object Class</vt:lpstr>
      <vt:lpstr>Slide 53</vt:lpstr>
      <vt:lpstr>Slide 54</vt:lpstr>
      <vt:lpstr>Example</vt:lpstr>
      <vt:lpstr>Example</vt:lpstr>
      <vt:lpstr>Example</vt:lpstr>
      <vt:lpstr>Example</vt:lpstr>
      <vt:lpstr>Example</vt:lpstr>
      <vt:lpstr>EXERCISE</vt:lpstr>
      <vt:lpstr>SOLUTION</vt:lpstr>
      <vt:lpstr>SOLUTION</vt:lpstr>
      <vt:lpstr>SOLUTION</vt:lpstr>
      <vt:lpstr>SOLUTION</vt:lpstr>
      <vt:lpstr>SOLUTION</vt:lpstr>
      <vt:lpstr>Using  the  keyword “super”</vt:lpstr>
      <vt:lpstr>Constructor  Calling In Inheritance</vt:lpstr>
      <vt:lpstr>Constructor  Calling Example</vt:lpstr>
      <vt:lpstr>What  compiler did ?</vt:lpstr>
      <vt:lpstr>Is It Correct ?</vt:lpstr>
      <vt:lpstr>Parameterized Constructor In Inheritance</vt:lpstr>
      <vt:lpstr>Parameterized Constructor In Inheritance</vt:lpstr>
      <vt:lpstr>Solution</vt:lpstr>
      <vt:lpstr> Two Very Important Rules Of Inheritance</vt:lpstr>
      <vt:lpstr> Two Very Important Rules Of Inheritance</vt:lpstr>
      <vt:lpstr>IS-A Relationships </vt:lpstr>
      <vt:lpstr>IS-A Relationships </vt:lpstr>
      <vt:lpstr>IS-A Relationships </vt:lpstr>
      <vt:lpstr>IS-A Relationships </vt:lpstr>
      <vt:lpstr>HAS-A Relationships </vt:lpstr>
      <vt:lpstr>HAS-A Relationships </vt:lpstr>
      <vt:lpstr>HAS-A Relationships </vt:lpstr>
      <vt:lpstr>Polymorphism</vt:lpstr>
      <vt:lpstr>Explanation</vt:lpstr>
      <vt:lpstr>Types  Of  Binding</vt:lpstr>
      <vt:lpstr>Static Binding</vt:lpstr>
      <vt:lpstr>Example</vt:lpstr>
      <vt:lpstr>Example</vt:lpstr>
      <vt:lpstr>Dynamic Binding</vt:lpstr>
      <vt:lpstr>Example</vt:lpstr>
      <vt:lpstr>Example</vt:lpstr>
      <vt:lpstr>Abstract Method</vt:lpstr>
      <vt:lpstr>Properties  Of  Abstract Method</vt:lpstr>
      <vt:lpstr>Abstract Class</vt:lpstr>
      <vt:lpstr>Abstract Class</vt:lpstr>
      <vt:lpstr>Example</vt:lpstr>
      <vt:lpstr>Interface</vt:lpstr>
      <vt:lpstr>Interface</vt:lpstr>
      <vt:lpstr>Advantages</vt:lpstr>
      <vt:lpstr>Syntax Of Interface</vt:lpstr>
      <vt:lpstr>Example</vt:lpstr>
      <vt:lpstr>Implementing An Interface</vt:lpstr>
      <vt:lpstr>Implementing An Interface</vt:lpstr>
      <vt:lpstr>Polymorphism Through Interface</vt:lpstr>
      <vt:lpstr>Slide 105</vt:lpstr>
      <vt:lpstr>Slide 106</vt:lpstr>
      <vt:lpstr>Slide 107</vt:lpstr>
      <vt:lpstr>Method Overriding</vt:lpstr>
      <vt:lpstr>Rules Regarding Overriding</vt:lpstr>
      <vt:lpstr>Rules Regarding Overriding</vt:lpstr>
      <vt:lpstr>Rules Regarding Overriding</vt:lpstr>
      <vt:lpstr>Rules Regarding Overriding</vt:lpstr>
      <vt:lpstr>Invoking a Superclass Version of an Overridden Method</vt:lpstr>
      <vt:lpstr>Invoking a Superclass Version of an Overridden Method</vt:lpstr>
      <vt:lpstr>Invoking a Superclass Version of an Overridden Method</vt:lpstr>
      <vt:lpstr>An Important Point </vt:lpstr>
      <vt:lpstr>An Important Point </vt:lpstr>
      <vt:lpstr>Why did the error occurred ?</vt:lpstr>
      <vt:lpstr>Popular Interview Question</vt:lpstr>
      <vt:lpstr>Popular Interview Question </vt:lpstr>
      <vt:lpstr>Are They Legal Overrides ?</vt:lpstr>
      <vt:lpstr>Are They Legal Overrides ?</vt:lpstr>
      <vt:lpstr>Overloaded Methods</vt:lpstr>
      <vt:lpstr>Overloaded Methods</vt:lpstr>
      <vt:lpstr>Rules Regarding Overloaded Methods</vt:lpstr>
      <vt:lpstr>Rules Regarding Overloaded Methods</vt:lpstr>
      <vt:lpstr>What Is The Output ? </vt:lpstr>
      <vt:lpstr>What Is The Output ? </vt:lpstr>
      <vt:lpstr>What will happen if we you use an Animal reference to a Horse object?</vt:lpstr>
      <vt:lpstr>Why did it happen ?</vt:lpstr>
      <vt:lpstr>Summary</vt:lpstr>
      <vt:lpstr>Method Overriding V/s Method Overloading</vt:lpstr>
      <vt:lpstr>Method Overriding V/s Method Overloading</vt:lpstr>
      <vt:lpstr>Return Type Declarations</vt:lpstr>
      <vt:lpstr>Return Types on Overloaded Methods</vt:lpstr>
      <vt:lpstr>Return Types on Overloaded Methods</vt:lpstr>
      <vt:lpstr>Return Types on Overloaded Methods</vt:lpstr>
      <vt:lpstr>What About This Code ?</vt:lpstr>
      <vt:lpstr>Return Types On Overridden Methods</vt:lpstr>
      <vt:lpstr>CoVariant Return Type</vt:lpstr>
      <vt:lpstr>Rules For Returning A Value</vt:lpstr>
      <vt:lpstr>Rules For Returning A Value</vt:lpstr>
      <vt:lpstr>Rules For Returning A Value</vt:lpstr>
      <vt:lpstr>Initialization Blocks</vt:lpstr>
      <vt:lpstr>Initialization Blocks</vt:lpstr>
      <vt:lpstr>Initialization Blocks</vt:lpstr>
      <vt:lpstr>Rules Regarding Initialization Blocks</vt:lpstr>
      <vt:lpstr>Rules Regarding Initialization Blocks</vt:lpstr>
      <vt:lpstr>What Is The Output ?</vt:lpstr>
      <vt:lpstr>Answer</vt:lpstr>
      <vt:lpstr>What Is The Output ?</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lpstr>Popular Interview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Comp08</dc:creator>
  <cp:lastModifiedBy>Sachin</cp:lastModifiedBy>
  <cp:revision>861</cp:revision>
  <dcterms:created xsi:type="dcterms:W3CDTF">2017-12-26T10:06:07Z</dcterms:created>
  <dcterms:modified xsi:type="dcterms:W3CDTF">2020-09-18T08:06:29Z</dcterms:modified>
</cp:coreProperties>
</file>