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1317" r:id="rId2"/>
    <p:sldId id="360" r:id="rId3"/>
    <p:sldId id="1169" r:id="rId4"/>
    <p:sldId id="1170" r:id="rId5"/>
    <p:sldId id="1171" r:id="rId6"/>
    <p:sldId id="1172" r:id="rId7"/>
    <p:sldId id="1173" r:id="rId8"/>
    <p:sldId id="1174" r:id="rId9"/>
    <p:sldId id="1175" r:id="rId10"/>
    <p:sldId id="1176" r:id="rId11"/>
    <p:sldId id="1177" r:id="rId12"/>
    <p:sldId id="1178" r:id="rId13"/>
    <p:sldId id="1179" r:id="rId14"/>
    <p:sldId id="1180" r:id="rId15"/>
    <p:sldId id="1181" r:id="rId16"/>
    <p:sldId id="1182" r:id="rId17"/>
    <p:sldId id="1183" r:id="rId18"/>
    <p:sldId id="1184" r:id="rId19"/>
    <p:sldId id="1185" r:id="rId20"/>
    <p:sldId id="1186" r:id="rId21"/>
    <p:sldId id="1187" r:id="rId22"/>
    <p:sldId id="1188" r:id="rId23"/>
    <p:sldId id="1189" r:id="rId24"/>
    <p:sldId id="1190" r:id="rId25"/>
    <p:sldId id="1191" r:id="rId26"/>
    <p:sldId id="1192" r:id="rId27"/>
    <p:sldId id="1193" r:id="rId28"/>
    <p:sldId id="1194" r:id="rId29"/>
    <p:sldId id="1195" r:id="rId30"/>
    <p:sldId id="1196" r:id="rId31"/>
    <p:sldId id="1197" r:id="rId32"/>
    <p:sldId id="1198" r:id="rId33"/>
    <p:sldId id="1199" r:id="rId34"/>
    <p:sldId id="1200" r:id="rId35"/>
    <p:sldId id="1201" r:id="rId36"/>
    <p:sldId id="1202" r:id="rId37"/>
    <p:sldId id="1203" r:id="rId38"/>
    <p:sldId id="1204" r:id="rId39"/>
    <p:sldId id="1205" r:id="rId40"/>
    <p:sldId id="1206" r:id="rId41"/>
    <p:sldId id="1207" r:id="rId42"/>
    <p:sldId id="1316" r:id="rId43"/>
    <p:sldId id="1208" r:id="rId44"/>
    <p:sldId id="1209" r:id="rId45"/>
    <p:sldId id="1210" r:id="rId46"/>
    <p:sldId id="1211" r:id="rId47"/>
    <p:sldId id="1212" r:id="rId48"/>
    <p:sldId id="1213" r:id="rId49"/>
    <p:sldId id="1214" r:id="rId50"/>
    <p:sldId id="1215" r:id="rId51"/>
    <p:sldId id="1216" r:id="rId52"/>
    <p:sldId id="1217" r:id="rId53"/>
    <p:sldId id="1218" r:id="rId54"/>
    <p:sldId id="1219" r:id="rId55"/>
    <p:sldId id="1220" r:id="rId56"/>
    <p:sldId id="1221" r:id="rId57"/>
    <p:sldId id="1222" r:id="rId58"/>
    <p:sldId id="1223" r:id="rId59"/>
    <p:sldId id="1224" r:id="rId60"/>
    <p:sldId id="1225" r:id="rId61"/>
    <p:sldId id="122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BE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9" autoAdjust="0"/>
    <p:restoredTop sz="94638" autoAdjust="0"/>
  </p:normalViewPr>
  <p:slideViewPr>
    <p:cSldViewPr>
      <p:cViewPr varScale="1">
        <p:scale>
          <a:sx n="86" d="100"/>
          <a:sy n="86" d="100"/>
        </p:scale>
        <p:origin x="-804"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C96D-1DE7-4723-9CC5-EE566F2345A1}" type="datetimeFigureOut">
              <a:rPr lang="en-US" smtClean="0"/>
              <a:pPr/>
              <a:t>9/25/2020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068CF-7368-4EF2-A5DC-732E05B2ED1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39558-8E5F-4D3E-B595-2D1285B796C6}" type="datetimeFigureOut">
              <a:rPr lang="en-US" smtClean="0"/>
              <a:pPr/>
              <a:t>9/25/2020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839558-8E5F-4D3E-B595-2D1285B796C6}" type="datetimeFigureOut">
              <a:rPr lang="en-US" smtClean="0"/>
              <a:pPr/>
              <a:t>9/25/2020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839558-8E5F-4D3E-B595-2D1285B796C6}" type="datetimeFigureOut">
              <a:rPr lang="en-US" smtClean="0"/>
              <a:pPr/>
              <a:t>9/25/2020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839558-8E5F-4D3E-B595-2D1285B796C6}" type="datetimeFigureOut">
              <a:rPr lang="en-US" smtClean="0"/>
              <a:pPr/>
              <a:t>9/25/2020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9558-8E5F-4D3E-B595-2D1285B796C6}" type="datetimeFigureOut">
              <a:rPr lang="en-US" smtClean="0"/>
              <a:pPr/>
              <a:t>9/25/2020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9/25/2020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9/25/2020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9558-8E5F-4D3E-B595-2D1285B796C6}" type="datetimeFigureOut">
              <a:rPr lang="en-US" smtClean="0"/>
              <a:pPr/>
              <a:t>9/25/2020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C5DDF-CA57-4AEF-9B75-FF4806A227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73075" y="2035175"/>
            <a:ext cx="8207375" cy="1082675"/>
          </a:xfrm>
        </p:spPr>
        <p:txBody>
          <a:bodyPr>
            <a:normAutofit fontScale="90000"/>
          </a:bodyPr>
          <a:lstStyle/>
          <a:p>
            <a:r>
              <a:rPr lang="en-US" b="1" dirty="0" smtClean="0">
                <a:solidFill>
                  <a:schemeClr val="bg1"/>
                </a:solidFill>
                <a:latin typeface="Corbel" pitchFamily="34" charset="0"/>
              </a:rPr>
              <a:t>JAVA INTERVIEW BOOTCAMP</a:t>
            </a:r>
            <a:br>
              <a:rPr lang="en-US" b="1" dirty="0" smtClean="0">
                <a:solidFill>
                  <a:schemeClr val="bg1"/>
                </a:solidFill>
                <a:latin typeface="Corbel" pitchFamily="34" charset="0"/>
              </a:rPr>
            </a:br>
            <a:r>
              <a:rPr lang="en-US" b="1" dirty="0" smtClean="0">
                <a:solidFill>
                  <a:schemeClr val="bg1"/>
                </a:solidFill>
                <a:latin typeface="Corbel" pitchFamily="34" charset="0"/>
              </a:rPr>
              <a:t>ADVANCE CONCEPTS</a:t>
            </a:r>
            <a:br>
              <a:rPr lang="en-US" b="1" dirty="0" smtClean="0">
                <a:solidFill>
                  <a:schemeClr val="bg1"/>
                </a:solidFill>
                <a:latin typeface="Corbel" pitchFamily="34" charset="0"/>
              </a:rPr>
            </a:br>
            <a:endParaRPr lang="en-US" b="1" dirty="0" smtClean="0">
              <a:solidFill>
                <a:schemeClr val="bg1"/>
              </a:solidFill>
              <a:latin typeface="Corbel" pitchFamily="34" charset="0"/>
            </a:endParaRPr>
          </a:p>
        </p:txBody>
      </p:sp>
      <p:sp>
        <p:nvSpPr>
          <p:cNvPr id="5" name="Subtitle 4"/>
          <p:cNvSpPr>
            <a:spLocks noGrp="1"/>
          </p:cNvSpPr>
          <p:nvPr>
            <p:ph type="subTitle" idx="1"/>
          </p:nvPr>
        </p:nvSpPr>
        <p:spPr/>
        <p:txBody>
          <a:bodyPr>
            <a:normAutofit fontScale="85000" lnSpcReduction="20000"/>
          </a:bodyPr>
          <a:lstStyle/>
          <a:p>
            <a:r>
              <a:rPr lang="en-US" sz="4400" b="1" dirty="0" smtClean="0">
                <a:solidFill>
                  <a:schemeClr val="bg1"/>
                </a:solidFill>
                <a:latin typeface="Corbel" pitchFamily="34" charset="0"/>
              </a:rPr>
              <a:t>Lecture 18</a:t>
            </a:r>
          </a:p>
          <a:p>
            <a:endParaRPr lang="en-US" sz="4400" b="1" dirty="0" smtClean="0">
              <a:solidFill>
                <a:schemeClr val="bg1"/>
              </a:solidFill>
              <a:latin typeface="Corbel" pitchFamily="34" charset="0"/>
            </a:endParaRPr>
          </a:p>
          <a:p>
            <a:r>
              <a:rPr lang="en-US" sz="4400" b="1" dirty="0" smtClean="0">
                <a:solidFill>
                  <a:schemeClr val="bg1"/>
                </a:solidFill>
                <a:latin typeface="Corbel" pitchFamily="34" charset="0"/>
              </a:rPr>
              <a:t>Exception Handling</a:t>
            </a:r>
            <a:endParaRPr lang="en-IN" sz="4400" dirty="0"/>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What Happens Internally When An Exception Occurs ?</a:t>
            </a:r>
            <a:endParaRPr lang="en-IN" b="1" dirty="0">
              <a:solidFill>
                <a:schemeClr val="bg1"/>
              </a:solidFill>
            </a:endParaRPr>
          </a:p>
        </p:txBody>
      </p:sp>
      <p:sp>
        <p:nvSpPr>
          <p:cNvPr id="4" name="Content Placeholder 3"/>
          <p:cNvSpPr>
            <a:spLocks noGrp="1"/>
          </p:cNvSpPr>
          <p:nvPr>
            <p:ph idx="1"/>
          </p:nvPr>
        </p:nvSpPr>
        <p:spPr/>
        <p:txBody>
          <a:bodyPr>
            <a:normAutofit/>
          </a:bodyPr>
          <a:lstStyle/>
          <a:p>
            <a:r>
              <a:rPr lang="en-IN" sz="2800" dirty="0" smtClean="0">
                <a:solidFill>
                  <a:schemeClr val="bg1"/>
                </a:solidFill>
              </a:rPr>
              <a:t>The</a:t>
            </a:r>
            <a:r>
              <a:rPr lang="en-IN" sz="2800" dirty="0" smtClean="0"/>
              <a:t> </a:t>
            </a:r>
            <a:r>
              <a:rPr lang="en-IN" sz="2800" dirty="0" smtClean="0">
                <a:solidFill>
                  <a:srgbClr val="FFFF00"/>
                </a:solidFill>
              </a:rPr>
              <a:t>exception handler chosen </a:t>
            </a:r>
            <a:r>
              <a:rPr lang="en-IN" sz="2800" dirty="0" smtClean="0">
                <a:solidFill>
                  <a:schemeClr val="bg1"/>
                </a:solidFill>
              </a:rPr>
              <a:t>is said to </a:t>
            </a:r>
            <a:r>
              <a:rPr lang="en-IN" sz="2800" dirty="0" smtClean="0">
                <a:solidFill>
                  <a:srgbClr val="FFFF00"/>
                </a:solidFill>
              </a:rPr>
              <a:t>catch</a:t>
            </a:r>
            <a:r>
              <a:rPr lang="en-IN" sz="2800" dirty="0" smtClean="0"/>
              <a:t> </a:t>
            </a:r>
            <a:r>
              <a:rPr lang="en-IN" sz="2800" dirty="0" smtClean="0">
                <a:solidFill>
                  <a:schemeClr val="bg1"/>
                </a:solidFill>
              </a:rPr>
              <a:t>the exception.</a:t>
            </a:r>
          </a:p>
          <a:p>
            <a:endParaRPr lang="en-IN" sz="2800" dirty="0" smtClean="0">
              <a:solidFill>
                <a:schemeClr val="bg1"/>
              </a:solidFill>
            </a:endParaRPr>
          </a:p>
          <a:p>
            <a:r>
              <a:rPr lang="en-IN" sz="2800" dirty="0" smtClean="0">
                <a:solidFill>
                  <a:schemeClr val="bg1"/>
                </a:solidFill>
              </a:rPr>
              <a:t>If the runtime system exhaustively searches all the methods on the call stack without finding an appropriate exception handler, the runtime system(and, consequently, the program) terminates and uses the</a:t>
            </a:r>
            <a:r>
              <a:rPr lang="en-IN" sz="2800" dirty="0" smtClean="0"/>
              <a:t> </a:t>
            </a:r>
            <a:r>
              <a:rPr lang="en-IN" sz="2800" dirty="0" smtClean="0">
                <a:solidFill>
                  <a:srgbClr val="FFFF00"/>
                </a:solidFill>
              </a:rPr>
              <a:t>default exception handler</a:t>
            </a:r>
            <a:endParaRPr lang="en-IN" sz="2800" dirty="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Benefits Of Exception Handling Compared To Regular Code</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In traditional programming, error </a:t>
            </a:r>
            <a:r>
              <a:rPr lang="en-IN" dirty="0" err="1" smtClean="0">
                <a:solidFill>
                  <a:schemeClr val="bg1"/>
                </a:solidFill>
              </a:rPr>
              <a:t>detection,reporting</a:t>
            </a:r>
            <a:r>
              <a:rPr lang="en-IN" dirty="0" smtClean="0">
                <a:solidFill>
                  <a:schemeClr val="bg1"/>
                </a:solidFill>
              </a:rPr>
              <a:t>, and handling often lead to confusing spaghetti code</a:t>
            </a:r>
          </a:p>
          <a:p>
            <a:endParaRPr lang="en-IN" dirty="0" smtClean="0">
              <a:solidFill>
                <a:schemeClr val="bg1"/>
              </a:solidFill>
            </a:endParaRPr>
          </a:p>
          <a:p>
            <a:r>
              <a:rPr lang="en-IN" dirty="0" smtClean="0">
                <a:solidFill>
                  <a:schemeClr val="bg1"/>
                </a:solidFill>
              </a:rPr>
              <a:t>Consider</a:t>
            </a:r>
            <a:r>
              <a:rPr lang="en-IN" dirty="0" smtClean="0"/>
              <a:t> </a:t>
            </a:r>
            <a:r>
              <a:rPr lang="en-IN" dirty="0" err="1" smtClean="0">
                <a:solidFill>
                  <a:srgbClr val="FFFF00"/>
                </a:solidFill>
              </a:rPr>
              <a:t>pseudocode</a:t>
            </a:r>
            <a:r>
              <a:rPr lang="en-IN" dirty="0" smtClean="0">
                <a:solidFill>
                  <a:srgbClr val="FFFF00"/>
                </a:solidFill>
              </a:rPr>
              <a:t> </a:t>
            </a:r>
            <a:r>
              <a:rPr lang="en-IN" dirty="0" smtClean="0">
                <a:solidFill>
                  <a:schemeClr val="bg1"/>
                </a:solidFill>
              </a:rPr>
              <a:t>method here that reads an entire file into memory</a:t>
            </a:r>
          </a:p>
          <a:p>
            <a:pPr>
              <a:buNone/>
            </a:pPr>
            <a:r>
              <a:rPr lang="en-IN" dirty="0" err="1" smtClean="0">
                <a:solidFill>
                  <a:srgbClr val="FFFF00"/>
                </a:solidFill>
              </a:rPr>
              <a:t>readFile</a:t>
            </a:r>
            <a:r>
              <a:rPr lang="en-IN" dirty="0" smtClean="0">
                <a:solidFill>
                  <a:srgbClr val="FFFF00"/>
                </a:solidFill>
              </a:rPr>
              <a:t> {</a:t>
            </a:r>
          </a:p>
          <a:p>
            <a:pPr>
              <a:buNone/>
            </a:pPr>
            <a:r>
              <a:rPr lang="en-IN" dirty="0" smtClean="0">
                <a:solidFill>
                  <a:srgbClr val="FFFF00"/>
                </a:solidFill>
              </a:rPr>
              <a:t>	open the file;</a:t>
            </a:r>
          </a:p>
          <a:p>
            <a:pPr>
              <a:buNone/>
            </a:pPr>
            <a:r>
              <a:rPr lang="en-IN" dirty="0" smtClean="0">
                <a:solidFill>
                  <a:srgbClr val="FFFF00"/>
                </a:solidFill>
              </a:rPr>
              <a:t>	determine its size;</a:t>
            </a:r>
          </a:p>
          <a:p>
            <a:pPr>
              <a:buNone/>
            </a:pPr>
            <a:r>
              <a:rPr lang="en-IN" dirty="0" smtClean="0">
                <a:solidFill>
                  <a:srgbClr val="FFFF00"/>
                </a:solidFill>
              </a:rPr>
              <a:t>	allocate that much memory;</a:t>
            </a:r>
          </a:p>
          <a:p>
            <a:pPr>
              <a:buNone/>
            </a:pPr>
            <a:r>
              <a:rPr lang="en-IN" dirty="0" smtClean="0">
                <a:solidFill>
                  <a:srgbClr val="FFFF00"/>
                </a:solidFill>
              </a:rPr>
              <a:t>	read the file into memory;</a:t>
            </a:r>
          </a:p>
          <a:p>
            <a:pPr>
              <a:buNone/>
            </a:pPr>
            <a:r>
              <a:rPr lang="en-IN" dirty="0" smtClean="0">
                <a:solidFill>
                  <a:srgbClr val="FFFF00"/>
                </a:solidFill>
              </a:rPr>
              <a:t>	close the file;</a:t>
            </a:r>
          </a:p>
          <a:p>
            <a:pPr>
              <a:buNone/>
            </a:pPr>
            <a:r>
              <a:rPr lang="en-IN" dirty="0" smtClean="0">
                <a:solidFill>
                  <a:srgbClr val="FFFF00"/>
                </a:solidFill>
              </a:rPr>
              <a:t>}</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Benefits Of Exception Handling Compared To Regular Code</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In traditional programming, To handle such </a:t>
            </a:r>
            <a:r>
              <a:rPr lang="en-IN" sz="2800" dirty="0" err="1" smtClean="0">
                <a:solidFill>
                  <a:schemeClr val="bg1"/>
                </a:solidFill>
              </a:rPr>
              <a:t>cases,the</a:t>
            </a:r>
            <a:r>
              <a:rPr lang="en-IN" sz="2800" dirty="0" smtClean="0">
                <a:solidFill>
                  <a:schemeClr val="bg1"/>
                </a:solidFill>
              </a:rPr>
              <a:t> </a:t>
            </a:r>
            <a:r>
              <a:rPr lang="en-IN" sz="2800" dirty="0" err="1" smtClean="0">
                <a:solidFill>
                  <a:srgbClr val="FFFF00"/>
                </a:solidFill>
              </a:rPr>
              <a:t>readFile</a:t>
            </a:r>
            <a:r>
              <a:rPr lang="en-IN" sz="2800" dirty="0" smtClean="0"/>
              <a:t> </a:t>
            </a:r>
            <a:r>
              <a:rPr lang="en-IN" sz="2800" dirty="0" smtClean="0">
                <a:solidFill>
                  <a:schemeClr val="bg1"/>
                </a:solidFill>
              </a:rPr>
              <a:t>function must have </a:t>
            </a:r>
            <a:r>
              <a:rPr lang="en-IN" sz="2800" dirty="0" smtClean="0">
                <a:solidFill>
                  <a:srgbClr val="FFFF00"/>
                </a:solidFill>
              </a:rPr>
              <a:t>more code to do error detection, reporting, and handling.</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Benefits Of Exception Handling Compared To Regular Code</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dirty="0" err="1" smtClean="0">
                <a:solidFill>
                  <a:srgbClr val="00B0F0"/>
                </a:solidFill>
              </a:rPr>
              <a:t>errorCodeType</a:t>
            </a:r>
            <a:r>
              <a:rPr lang="en-IN" dirty="0" smtClean="0"/>
              <a:t> </a:t>
            </a:r>
            <a:r>
              <a:rPr lang="en-IN" dirty="0" err="1" smtClean="0">
                <a:solidFill>
                  <a:schemeClr val="bg1"/>
                </a:solidFill>
              </a:rPr>
              <a:t>readFile</a:t>
            </a:r>
            <a:r>
              <a:rPr lang="en-IN" dirty="0" smtClean="0">
                <a:solidFill>
                  <a:schemeClr val="bg1"/>
                </a:solidFill>
              </a:rPr>
              <a:t> {</a:t>
            </a:r>
          </a:p>
          <a:p>
            <a:pPr>
              <a:buNone/>
            </a:pPr>
            <a:r>
              <a:rPr lang="en-IN" dirty="0" smtClean="0">
                <a:solidFill>
                  <a:schemeClr val="bg1"/>
                </a:solidFill>
              </a:rPr>
              <a:t>	</a:t>
            </a:r>
            <a:r>
              <a:rPr lang="en-IN" dirty="0" smtClean="0">
                <a:solidFill>
                  <a:srgbClr val="00B0F0"/>
                </a:solidFill>
              </a:rPr>
              <a:t>initialize </a:t>
            </a:r>
            <a:r>
              <a:rPr lang="en-IN" dirty="0" err="1" smtClean="0">
                <a:solidFill>
                  <a:srgbClr val="00B0F0"/>
                </a:solidFill>
              </a:rPr>
              <a:t>errorCode</a:t>
            </a:r>
            <a:r>
              <a:rPr lang="en-IN" dirty="0" smtClean="0">
                <a:solidFill>
                  <a:srgbClr val="00B0F0"/>
                </a:solidFill>
              </a:rPr>
              <a:t> = 0;</a:t>
            </a:r>
          </a:p>
          <a:p>
            <a:pPr>
              <a:buNone/>
            </a:pPr>
            <a:r>
              <a:rPr lang="en-IN" dirty="0" smtClean="0"/>
              <a:t>	</a:t>
            </a:r>
            <a:r>
              <a:rPr lang="en-IN" dirty="0" smtClean="0">
                <a:solidFill>
                  <a:srgbClr val="FFFF00"/>
                </a:solidFill>
              </a:rPr>
              <a:t>open the file;</a:t>
            </a:r>
          </a:p>
          <a:p>
            <a:pPr>
              <a:buNone/>
            </a:pPr>
            <a:r>
              <a:rPr lang="en-IN" dirty="0" smtClean="0">
                <a:solidFill>
                  <a:srgbClr val="FFFF00"/>
                </a:solidFill>
              </a:rPr>
              <a:t>	if (</a:t>
            </a:r>
            <a:r>
              <a:rPr lang="en-IN" dirty="0" err="1" smtClean="0">
                <a:solidFill>
                  <a:srgbClr val="FFFF00"/>
                </a:solidFill>
              </a:rPr>
              <a:t>theFileIsOpen</a:t>
            </a:r>
            <a:r>
              <a:rPr lang="en-IN" dirty="0" smtClean="0">
                <a:solidFill>
                  <a:srgbClr val="FFFF00"/>
                </a:solidFill>
              </a:rPr>
              <a:t>) {</a:t>
            </a:r>
          </a:p>
          <a:p>
            <a:pPr>
              <a:buNone/>
            </a:pPr>
            <a:r>
              <a:rPr lang="en-IN" dirty="0" smtClean="0">
                <a:solidFill>
                  <a:srgbClr val="FFFF00"/>
                </a:solidFill>
              </a:rPr>
              <a:t>	determine the length of the file;</a:t>
            </a:r>
          </a:p>
          <a:p>
            <a:pPr>
              <a:buNone/>
            </a:pPr>
            <a:r>
              <a:rPr lang="en-IN" dirty="0" smtClean="0">
                <a:solidFill>
                  <a:srgbClr val="FFFF00"/>
                </a:solidFill>
              </a:rPr>
              <a:t>	if (</a:t>
            </a:r>
            <a:r>
              <a:rPr lang="en-IN" dirty="0" err="1" smtClean="0">
                <a:solidFill>
                  <a:srgbClr val="FFFF00"/>
                </a:solidFill>
              </a:rPr>
              <a:t>gotTheFileLength</a:t>
            </a:r>
            <a:r>
              <a:rPr lang="en-IN" dirty="0" smtClean="0">
                <a:solidFill>
                  <a:srgbClr val="FFFF00"/>
                </a:solidFill>
              </a:rPr>
              <a:t>) {</a:t>
            </a:r>
          </a:p>
          <a:p>
            <a:pPr>
              <a:buNone/>
            </a:pPr>
            <a:r>
              <a:rPr lang="en-IN" dirty="0" smtClean="0">
                <a:solidFill>
                  <a:srgbClr val="FFFF00"/>
                </a:solidFill>
              </a:rPr>
              <a:t>	allocate that much memory;</a:t>
            </a:r>
          </a:p>
          <a:p>
            <a:pPr>
              <a:buNone/>
            </a:pPr>
            <a:r>
              <a:rPr lang="en-IN" dirty="0" smtClean="0">
                <a:solidFill>
                  <a:srgbClr val="FFFF00"/>
                </a:solidFill>
              </a:rPr>
              <a:t>	if (</a:t>
            </a:r>
            <a:r>
              <a:rPr lang="en-IN" dirty="0" err="1" smtClean="0">
                <a:solidFill>
                  <a:srgbClr val="FFFF00"/>
                </a:solidFill>
              </a:rPr>
              <a:t>gotEnoughMemory</a:t>
            </a:r>
            <a:r>
              <a:rPr lang="en-IN" dirty="0" smtClean="0">
                <a:solidFill>
                  <a:srgbClr val="FFFF00"/>
                </a:solidFill>
              </a:rPr>
              <a:t>) {</a:t>
            </a:r>
          </a:p>
          <a:p>
            <a:pPr>
              <a:buNone/>
            </a:pPr>
            <a:r>
              <a:rPr lang="en-IN" dirty="0" smtClean="0">
                <a:solidFill>
                  <a:srgbClr val="FFFF00"/>
                </a:solidFill>
              </a:rPr>
              <a:t>	read the file into memory;</a:t>
            </a:r>
          </a:p>
          <a:p>
            <a:pPr>
              <a:buNone/>
            </a:pPr>
            <a:r>
              <a:rPr lang="en-IN" dirty="0" smtClean="0">
                <a:solidFill>
                  <a:srgbClr val="FFFF00"/>
                </a:solidFill>
              </a:rPr>
              <a:t>	if (</a:t>
            </a:r>
            <a:r>
              <a:rPr lang="en-IN" dirty="0" err="1" smtClean="0">
                <a:solidFill>
                  <a:srgbClr val="FFFF00"/>
                </a:solidFill>
              </a:rPr>
              <a:t>readFailed</a:t>
            </a:r>
            <a:r>
              <a:rPr lang="en-IN" dirty="0" smtClean="0">
                <a:solidFill>
                  <a:srgbClr val="FFFF00"/>
                </a:solidFill>
              </a:rPr>
              <a:t>) {</a:t>
            </a:r>
          </a:p>
          <a:p>
            <a:pPr>
              <a:buNone/>
            </a:pPr>
            <a:r>
              <a:rPr lang="en-IN" dirty="0" smtClean="0"/>
              <a:t>	</a:t>
            </a:r>
            <a:r>
              <a:rPr lang="en-IN" dirty="0" err="1" smtClean="0">
                <a:solidFill>
                  <a:srgbClr val="00B0F0"/>
                </a:solidFill>
              </a:rPr>
              <a:t>errorCode</a:t>
            </a:r>
            <a:r>
              <a:rPr lang="en-IN" dirty="0" smtClean="0">
                <a:solidFill>
                  <a:srgbClr val="00B0F0"/>
                </a:solidFill>
              </a:rPr>
              <a:t> = -1;</a:t>
            </a:r>
          </a:p>
          <a:p>
            <a:pPr>
              <a:buNone/>
            </a:pPr>
            <a:r>
              <a:rPr lang="en-IN" dirty="0" smtClean="0"/>
              <a:t>	</a:t>
            </a:r>
            <a:r>
              <a:rPr lang="en-IN" dirty="0" smtClean="0">
                <a:solidFill>
                  <a:srgbClr val="FFFF00"/>
                </a:solidFill>
              </a:rPr>
              <a:t>}</a:t>
            </a:r>
          </a:p>
          <a:p>
            <a:pPr>
              <a:buNone/>
            </a:pPr>
            <a:r>
              <a:rPr lang="en-IN" dirty="0" smtClean="0">
                <a:solidFill>
                  <a:srgbClr val="FFFF00"/>
                </a:solidFill>
              </a:rPr>
              <a:t>	} else {</a:t>
            </a:r>
          </a:p>
          <a:p>
            <a:pPr>
              <a:buNone/>
            </a:pPr>
            <a:r>
              <a:rPr lang="en-IN" dirty="0" smtClean="0"/>
              <a:t>	</a:t>
            </a:r>
            <a:r>
              <a:rPr lang="en-IN" dirty="0" err="1" smtClean="0">
                <a:solidFill>
                  <a:srgbClr val="00B0F0"/>
                </a:solidFill>
              </a:rPr>
              <a:t>errorCode</a:t>
            </a:r>
            <a:r>
              <a:rPr lang="en-IN" dirty="0" smtClean="0">
                <a:solidFill>
                  <a:srgbClr val="00B0F0"/>
                </a:solidFill>
              </a:rPr>
              <a:t> = -2;</a:t>
            </a:r>
          </a:p>
          <a:p>
            <a:pPr>
              <a:buNone/>
            </a:pPr>
            <a:r>
              <a:rPr lang="en-IN" dirty="0" smtClean="0"/>
              <a:t>	</a:t>
            </a:r>
            <a:r>
              <a:rPr lang="en-IN" dirty="0" smtClean="0">
                <a:solidFill>
                  <a:srgbClr val="FFFF00"/>
                </a:solidFill>
              </a:rPr>
              <a:t>}</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Benefits Of Exception Handling Compared To Regular Code</a:t>
            </a:r>
            <a:endParaRPr lang="en-IN" b="1"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IN" dirty="0" smtClean="0">
                <a:solidFill>
                  <a:srgbClr val="FFFF00"/>
                </a:solidFill>
              </a:rPr>
              <a:t>} else {</a:t>
            </a:r>
          </a:p>
          <a:p>
            <a:pPr>
              <a:buNone/>
            </a:pPr>
            <a:r>
              <a:rPr lang="en-IN" dirty="0" err="1" smtClean="0">
                <a:solidFill>
                  <a:srgbClr val="00B0F0"/>
                </a:solidFill>
              </a:rPr>
              <a:t>errorCode</a:t>
            </a:r>
            <a:r>
              <a:rPr lang="en-IN" dirty="0" smtClean="0">
                <a:solidFill>
                  <a:srgbClr val="00B0F0"/>
                </a:solidFill>
              </a:rPr>
              <a:t> = -3;</a:t>
            </a:r>
          </a:p>
          <a:p>
            <a:pPr>
              <a:buNone/>
            </a:pPr>
            <a:r>
              <a:rPr lang="en-IN" dirty="0" smtClean="0">
                <a:solidFill>
                  <a:srgbClr val="FFFF00"/>
                </a:solidFill>
              </a:rPr>
              <a:t>}</a:t>
            </a:r>
          </a:p>
          <a:p>
            <a:pPr>
              <a:buNone/>
            </a:pPr>
            <a:r>
              <a:rPr lang="en-IN" dirty="0" smtClean="0">
                <a:solidFill>
                  <a:srgbClr val="FFFF00"/>
                </a:solidFill>
              </a:rPr>
              <a:t>close the file;</a:t>
            </a:r>
          </a:p>
          <a:p>
            <a:pPr>
              <a:buNone/>
            </a:pPr>
            <a:r>
              <a:rPr lang="en-IN" dirty="0" smtClean="0">
                <a:solidFill>
                  <a:srgbClr val="FFFF00"/>
                </a:solidFill>
              </a:rPr>
              <a:t>if (</a:t>
            </a:r>
            <a:r>
              <a:rPr lang="en-IN" dirty="0" err="1" smtClean="0">
                <a:solidFill>
                  <a:srgbClr val="FFFF00"/>
                </a:solidFill>
              </a:rPr>
              <a:t>theFileDidntClose</a:t>
            </a:r>
            <a:r>
              <a:rPr lang="en-IN" dirty="0" smtClean="0">
                <a:solidFill>
                  <a:srgbClr val="FFFF00"/>
                </a:solidFill>
              </a:rPr>
              <a:t> &amp;&amp; </a:t>
            </a:r>
            <a:r>
              <a:rPr lang="en-IN" dirty="0" err="1" smtClean="0">
                <a:solidFill>
                  <a:srgbClr val="FFFF00"/>
                </a:solidFill>
              </a:rPr>
              <a:t>errorCode</a:t>
            </a:r>
            <a:r>
              <a:rPr lang="en-IN" dirty="0" smtClean="0">
                <a:solidFill>
                  <a:srgbClr val="FFFF00"/>
                </a:solidFill>
              </a:rPr>
              <a:t> == 0) {</a:t>
            </a:r>
          </a:p>
          <a:p>
            <a:pPr>
              <a:buNone/>
            </a:pPr>
            <a:r>
              <a:rPr lang="en-IN" dirty="0" err="1" smtClean="0">
                <a:solidFill>
                  <a:srgbClr val="00B0F0"/>
                </a:solidFill>
              </a:rPr>
              <a:t>errorCode</a:t>
            </a:r>
            <a:r>
              <a:rPr lang="en-IN" dirty="0" smtClean="0">
                <a:solidFill>
                  <a:srgbClr val="00B0F0"/>
                </a:solidFill>
              </a:rPr>
              <a:t> = -4;</a:t>
            </a:r>
          </a:p>
          <a:p>
            <a:pPr>
              <a:buNone/>
            </a:pPr>
            <a:r>
              <a:rPr lang="en-IN" dirty="0" smtClean="0">
                <a:solidFill>
                  <a:srgbClr val="FFFF00"/>
                </a:solidFill>
              </a:rPr>
              <a:t>} else {</a:t>
            </a:r>
          </a:p>
          <a:p>
            <a:pPr>
              <a:buNone/>
            </a:pPr>
            <a:r>
              <a:rPr lang="en-IN" dirty="0" err="1" smtClean="0">
                <a:solidFill>
                  <a:srgbClr val="00B0F0"/>
                </a:solidFill>
              </a:rPr>
              <a:t>errorCode</a:t>
            </a:r>
            <a:r>
              <a:rPr lang="en-IN" dirty="0" smtClean="0">
                <a:solidFill>
                  <a:srgbClr val="00B0F0"/>
                </a:solidFill>
              </a:rPr>
              <a:t> -5;</a:t>
            </a:r>
          </a:p>
          <a:p>
            <a:pPr>
              <a:buNone/>
            </a:pPr>
            <a:r>
              <a:rPr lang="en-IN" dirty="0" smtClean="0">
                <a:solidFill>
                  <a:srgbClr val="FFFF00"/>
                </a:solidFill>
              </a:rPr>
              <a:t>}</a:t>
            </a:r>
          </a:p>
          <a:p>
            <a:pPr>
              <a:buNone/>
            </a:pPr>
            <a:r>
              <a:rPr lang="en-IN" dirty="0" smtClean="0">
                <a:solidFill>
                  <a:srgbClr val="FFFF00"/>
                </a:solidFill>
              </a:rPr>
              <a:t>} else {</a:t>
            </a:r>
          </a:p>
          <a:p>
            <a:pPr>
              <a:buNone/>
            </a:pPr>
            <a:r>
              <a:rPr lang="en-IN" dirty="0" err="1" smtClean="0">
                <a:solidFill>
                  <a:schemeClr val="accent2">
                    <a:lumMod val="60000"/>
                    <a:lumOff val="40000"/>
                  </a:schemeClr>
                </a:solidFill>
              </a:rPr>
              <a:t>errorCode</a:t>
            </a:r>
            <a:r>
              <a:rPr lang="en-IN" dirty="0" smtClean="0">
                <a:solidFill>
                  <a:schemeClr val="accent2">
                    <a:lumMod val="60000"/>
                    <a:lumOff val="40000"/>
                  </a:schemeClr>
                </a:solidFill>
              </a:rPr>
              <a:t> = -5;</a:t>
            </a:r>
          </a:p>
          <a:p>
            <a:pPr>
              <a:buNone/>
            </a:pPr>
            <a:r>
              <a:rPr lang="en-IN" dirty="0" smtClean="0">
                <a:solidFill>
                  <a:srgbClr val="FFFF00"/>
                </a:solidFill>
              </a:rPr>
              <a:t>}</a:t>
            </a:r>
          </a:p>
          <a:p>
            <a:pPr>
              <a:buNone/>
            </a:pPr>
            <a:r>
              <a:rPr lang="en-IN" dirty="0" smtClean="0">
                <a:solidFill>
                  <a:srgbClr val="00B0F0"/>
                </a:solidFill>
              </a:rPr>
              <a:t>return </a:t>
            </a:r>
            <a:r>
              <a:rPr lang="en-IN" dirty="0" err="1" smtClean="0">
                <a:solidFill>
                  <a:srgbClr val="00B0F0"/>
                </a:solidFill>
              </a:rPr>
              <a:t>errorCode</a:t>
            </a:r>
            <a:r>
              <a:rPr lang="en-IN" dirty="0" smtClean="0">
                <a:solidFill>
                  <a:srgbClr val="00B0F0"/>
                </a:solidFill>
              </a:rPr>
              <a:t>;</a:t>
            </a:r>
          </a:p>
          <a:p>
            <a:pPr>
              <a:buNone/>
            </a:pPr>
            <a:r>
              <a:rPr lang="en-IN" dirty="0" smtClean="0">
                <a:solidFill>
                  <a:srgbClr val="FFFF00"/>
                </a:solidFill>
              </a:rPr>
              <a:t>}</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Benefits Of Exception Handling Compared To Regular Code</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Exceptions enable you to write the main flow of your code and to deal with the exceptional cases elsewhere </a:t>
            </a:r>
          </a:p>
          <a:p>
            <a:endParaRPr lang="en-IN" dirty="0" smtClean="0"/>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Benefits Of Exception Handling Compared To Regular Code</a:t>
            </a:r>
            <a:endParaRPr lang="en-IN" b="1" dirty="0">
              <a:solidFill>
                <a:schemeClr val="bg1"/>
              </a:solidFill>
            </a:endParaRPr>
          </a:p>
        </p:txBody>
      </p:sp>
      <p:sp>
        <p:nvSpPr>
          <p:cNvPr id="3" name="Content Placeholder 2"/>
          <p:cNvSpPr>
            <a:spLocks noGrp="1"/>
          </p:cNvSpPr>
          <p:nvPr>
            <p:ph idx="1"/>
          </p:nvPr>
        </p:nvSpPr>
        <p:spPr>
          <a:xfrm>
            <a:off x="214282" y="1500174"/>
            <a:ext cx="8472518" cy="5357826"/>
          </a:xfrm>
        </p:spPr>
        <p:txBody>
          <a:bodyPr>
            <a:noAutofit/>
          </a:bodyPr>
          <a:lstStyle/>
          <a:p>
            <a:pPr>
              <a:buNone/>
            </a:pPr>
            <a:r>
              <a:rPr lang="en-IN" sz="1600" dirty="0" err="1" smtClean="0">
                <a:solidFill>
                  <a:schemeClr val="bg1"/>
                </a:solidFill>
              </a:rPr>
              <a:t>readFile</a:t>
            </a:r>
            <a:r>
              <a:rPr lang="en-IN" sz="1600" dirty="0" smtClean="0"/>
              <a:t> </a:t>
            </a:r>
            <a:r>
              <a:rPr lang="en-IN" sz="1600" dirty="0" smtClean="0">
                <a:solidFill>
                  <a:schemeClr val="bg1"/>
                </a:solidFill>
              </a:rPr>
              <a:t>{</a:t>
            </a:r>
          </a:p>
          <a:p>
            <a:pPr>
              <a:buNone/>
            </a:pPr>
            <a:r>
              <a:rPr lang="en-IN" sz="1600" dirty="0" smtClean="0">
                <a:solidFill>
                  <a:srgbClr val="FFFF00"/>
                </a:solidFill>
              </a:rPr>
              <a:t>try {</a:t>
            </a:r>
          </a:p>
          <a:p>
            <a:pPr>
              <a:buNone/>
            </a:pPr>
            <a:r>
              <a:rPr lang="en-IN" sz="1600" dirty="0" smtClean="0">
                <a:solidFill>
                  <a:srgbClr val="FFFF00"/>
                </a:solidFill>
              </a:rPr>
              <a:t>open the file;</a:t>
            </a:r>
          </a:p>
          <a:p>
            <a:pPr>
              <a:buNone/>
            </a:pPr>
            <a:r>
              <a:rPr lang="en-IN" sz="1600" dirty="0" smtClean="0">
                <a:solidFill>
                  <a:srgbClr val="FFFF00"/>
                </a:solidFill>
              </a:rPr>
              <a:t>determine its size;</a:t>
            </a:r>
          </a:p>
          <a:p>
            <a:pPr>
              <a:buNone/>
            </a:pPr>
            <a:r>
              <a:rPr lang="en-IN" sz="1600" dirty="0" smtClean="0">
                <a:solidFill>
                  <a:srgbClr val="FFFF00"/>
                </a:solidFill>
              </a:rPr>
              <a:t>allocate that much memory;</a:t>
            </a:r>
          </a:p>
          <a:p>
            <a:pPr>
              <a:buNone/>
            </a:pPr>
            <a:r>
              <a:rPr lang="en-IN" sz="1600" dirty="0" smtClean="0">
                <a:solidFill>
                  <a:srgbClr val="FFFF00"/>
                </a:solidFill>
              </a:rPr>
              <a:t>read the file into memory;</a:t>
            </a:r>
          </a:p>
          <a:p>
            <a:pPr>
              <a:buNone/>
            </a:pPr>
            <a:r>
              <a:rPr lang="en-IN" sz="1600" dirty="0" smtClean="0">
                <a:solidFill>
                  <a:srgbClr val="FFFF00"/>
                </a:solidFill>
              </a:rPr>
              <a:t>close the file;</a:t>
            </a:r>
          </a:p>
          <a:p>
            <a:pPr>
              <a:buNone/>
            </a:pPr>
            <a:r>
              <a:rPr lang="en-IN" sz="1600" dirty="0" smtClean="0">
                <a:solidFill>
                  <a:srgbClr val="FFFF00"/>
                </a:solidFill>
              </a:rPr>
              <a:t>} </a:t>
            </a:r>
            <a:r>
              <a:rPr lang="en-IN" sz="1600" dirty="0" smtClean="0">
                <a:solidFill>
                  <a:srgbClr val="00B0F0"/>
                </a:solidFill>
              </a:rPr>
              <a:t>catch (</a:t>
            </a:r>
            <a:r>
              <a:rPr lang="en-IN" sz="1600" dirty="0" err="1" smtClean="0">
                <a:solidFill>
                  <a:srgbClr val="00B0F0"/>
                </a:solidFill>
              </a:rPr>
              <a:t>fileOpenFailed</a:t>
            </a:r>
            <a:r>
              <a:rPr lang="en-IN" sz="1600" dirty="0" smtClean="0">
                <a:solidFill>
                  <a:srgbClr val="00B0F0"/>
                </a:solidFill>
              </a:rPr>
              <a:t>) {</a:t>
            </a:r>
          </a:p>
          <a:p>
            <a:pPr>
              <a:buNone/>
            </a:pPr>
            <a:r>
              <a:rPr lang="en-IN" sz="1600" dirty="0" err="1" smtClean="0">
                <a:solidFill>
                  <a:srgbClr val="00B0F0"/>
                </a:solidFill>
              </a:rPr>
              <a:t>doSomething</a:t>
            </a:r>
            <a:r>
              <a:rPr lang="en-IN" sz="1600" dirty="0" smtClean="0">
                <a:solidFill>
                  <a:srgbClr val="00B0F0"/>
                </a:solidFill>
              </a:rPr>
              <a:t>;</a:t>
            </a:r>
          </a:p>
          <a:p>
            <a:pPr>
              <a:buNone/>
            </a:pPr>
            <a:r>
              <a:rPr lang="en-IN" sz="1600" dirty="0" smtClean="0">
                <a:solidFill>
                  <a:srgbClr val="00B0F0"/>
                </a:solidFill>
              </a:rPr>
              <a:t>} catch (</a:t>
            </a:r>
            <a:r>
              <a:rPr lang="en-IN" sz="1600" dirty="0" err="1" smtClean="0">
                <a:solidFill>
                  <a:srgbClr val="00B0F0"/>
                </a:solidFill>
              </a:rPr>
              <a:t>sizeDeterminationFailed</a:t>
            </a:r>
            <a:r>
              <a:rPr lang="en-IN" sz="1600" dirty="0" smtClean="0">
                <a:solidFill>
                  <a:srgbClr val="00B0F0"/>
                </a:solidFill>
              </a:rPr>
              <a:t>) {</a:t>
            </a:r>
          </a:p>
          <a:p>
            <a:pPr>
              <a:buNone/>
            </a:pPr>
            <a:r>
              <a:rPr lang="en-IN" sz="1600" dirty="0" err="1" smtClean="0">
                <a:solidFill>
                  <a:srgbClr val="00B0F0"/>
                </a:solidFill>
              </a:rPr>
              <a:t>doSomething</a:t>
            </a:r>
            <a:r>
              <a:rPr lang="en-IN" sz="1600" dirty="0" smtClean="0">
                <a:solidFill>
                  <a:srgbClr val="00B0F0"/>
                </a:solidFill>
              </a:rPr>
              <a:t>;</a:t>
            </a:r>
          </a:p>
          <a:p>
            <a:pPr>
              <a:buNone/>
            </a:pPr>
            <a:r>
              <a:rPr lang="en-IN" sz="1600" dirty="0" smtClean="0">
                <a:solidFill>
                  <a:srgbClr val="00B0F0"/>
                </a:solidFill>
              </a:rPr>
              <a:t>} catch (</a:t>
            </a:r>
            <a:r>
              <a:rPr lang="en-IN" sz="1600" dirty="0" err="1" smtClean="0">
                <a:solidFill>
                  <a:srgbClr val="00B0F0"/>
                </a:solidFill>
              </a:rPr>
              <a:t>memoryAllocationFailed</a:t>
            </a:r>
            <a:r>
              <a:rPr lang="en-IN" sz="1600" dirty="0" smtClean="0">
                <a:solidFill>
                  <a:srgbClr val="00B0F0"/>
                </a:solidFill>
              </a:rPr>
              <a:t>) {</a:t>
            </a:r>
          </a:p>
          <a:p>
            <a:pPr>
              <a:buNone/>
            </a:pPr>
            <a:r>
              <a:rPr lang="en-IN" sz="1600" dirty="0" err="1" smtClean="0">
                <a:solidFill>
                  <a:srgbClr val="00B0F0"/>
                </a:solidFill>
              </a:rPr>
              <a:t>doSomething</a:t>
            </a:r>
            <a:r>
              <a:rPr lang="en-IN" sz="1600" dirty="0" smtClean="0">
                <a:solidFill>
                  <a:srgbClr val="00B0F0"/>
                </a:solidFill>
              </a:rPr>
              <a:t>;</a:t>
            </a:r>
          </a:p>
          <a:p>
            <a:pPr>
              <a:buNone/>
            </a:pPr>
            <a:r>
              <a:rPr lang="en-IN" sz="1600" dirty="0" smtClean="0">
                <a:solidFill>
                  <a:srgbClr val="00B0F0"/>
                </a:solidFill>
              </a:rPr>
              <a:t>} catch (</a:t>
            </a:r>
            <a:r>
              <a:rPr lang="en-IN" sz="1600" dirty="0" err="1" smtClean="0">
                <a:solidFill>
                  <a:srgbClr val="00B0F0"/>
                </a:solidFill>
              </a:rPr>
              <a:t>readFailed</a:t>
            </a:r>
            <a:r>
              <a:rPr lang="en-IN" sz="1600" dirty="0" smtClean="0">
                <a:solidFill>
                  <a:srgbClr val="00B0F0"/>
                </a:solidFill>
              </a:rPr>
              <a:t>) {</a:t>
            </a:r>
          </a:p>
          <a:p>
            <a:pPr>
              <a:buNone/>
            </a:pPr>
            <a:r>
              <a:rPr lang="en-IN" sz="1600" dirty="0" err="1" smtClean="0">
                <a:solidFill>
                  <a:srgbClr val="00B0F0"/>
                </a:solidFill>
              </a:rPr>
              <a:t>doSomething</a:t>
            </a:r>
            <a:r>
              <a:rPr lang="en-IN" sz="1600" dirty="0" smtClean="0">
                <a:solidFill>
                  <a:srgbClr val="00B0F0"/>
                </a:solidFill>
              </a:rPr>
              <a:t>;</a:t>
            </a:r>
          </a:p>
          <a:p>
            <a:pPr>
              <a:buNone/>
            </a:pPr>
            <a:r>
              <a:rPr lang="en-IN" sz="1600" dirty="0" smtClean="0">
                <a:solidFill>
                  <a:srgbClr val="00B0F0"/>
                </a:solidFill>
              </a:rPr>
              <a:t>} catch (</a:t>
            </a:r>
            <a:r>
              <a:rPr lang="en-IN" sz="1600" dirty="0" err="1" smtClean="0">
                <a:solidFill>
                  <a:srgbClr val="00B0F0"/>
                </a:solidFill>
              </a:rPr>
              <a:t>fileCloseFailed</a:t>
            </a:r>
            <a:r>
              <a:rPr lang="en-IN" sz="1600" dirty="0" smtClean="0">
                <a:solidFill>
                  <a:srgbClr val="00B0F0"/>
                </a:solidFill>
              </a:rPr>
              <a:t>) {</a:t>
            </a:r>
          </a:p>
          <a:p>
            <a:pPr>
              <a:buNone/>
            </a:pPr>
            <a:r>
              <a:rPr lang="en-IN" sz="1600" dirty="0" err="1" smtClean="0">
                <a:solidFill>
                  <a:srgbClr val="00B0F0"/>
                </a:solidFill>
              </a:rPr>
              <a:t>doSomething</a:t>
            </a:r>
            <a:r>
              <a:rPr lang="en-IN" sz="1600" dirty="0" smtClean="0">
                <a:solidFill>
                  <a:srgbClr val="00B0F0"/>
                </a:solidFill>
              </a:rPr>
              <a:t>;</a:t>
            </a:r>
          </a:p>
          <a:p>
            <a:pPr>
              <a:buNone/>
            </a:pPr>
            <a:r>
              <a:rPr lang="en-IN" sz="1600" dirty="0" smtClean="0">
                <a:solidFill>
                  <a:srgbClr val="00B0F0"/>
                </a:solidFill>
              </a:rPr>
              <a:t>}</a:t>
            </a:r>
            <a:r>
              <a:rPr lang="en-IN" sz="1600" dirty="0" smtClean="0">
                <a:solidFill>
                  <a:schemeClr val="bg1"/>
                </a:solidFill>
              </a:rPr>
              <a:t>}</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Does Exception Handling Offer Any Other Benefits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Apart from separating concerns between defining the regular program logic and the exception handling code, exceptions also can help pinpoint the </a:t>
            </a:r>
            <a:r>
              <a:rPr lang="en-IN" sz="2800" dirty="0" smtClean="0">
                <a:solidFill>
                  <a:srgbClr val="FFFF00"/>
                </a:solidFill>
              </a:rPr>
              <a:t>offending code</a:t>
            </a:r>
            <a:r>
              <a:rPr lang="en-IN" sz="2800" dirty="0" smtClean="0">
                <a:solidFill>
                  <a:srgbClr val="FF0000"/>
                </a:solidFill>
              </a:rPr>
              <a:t> </a:t>
            </a:r>
            <a:r>
              <a:rPr lang="en-IN" sz="2800" dirty="0" smtClean="0">
                <a:solidFill>
                  <a:srgbClr val="00B0F0"/>
                </a:solidFill>
              </a:rPr>
              <a:t>(code that throws an exception)</a:t>
            </a:r>
            <a:r>
              <a:rPr lang="en-IN" sz="2800" dirty="0" smtClean="0">
                <a:solidFill>
                  <a:schemeClr val="bg1"/>
                </a:solidFill>
              </a:rPr>
              <a:t>, together with the method in which it is defined, by providing a stack trace of the exception or error. </a:t>
            </a:r>
          </a:p>
          <a:p>
            <a:pPr>
              <a:buNone/>
            </a:pPr>
            <a:endParaRPr lang="en-IN" sz="2800" dirty="0" smtClean="0"/>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Does Exception Handling Offer Any Other Benefits ?</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IN" b="1" dirty="0" smtClean="0">
                <a:solidFill>
                  <a:schemeClr val="bg1"/>
                </a:solidFill>
              </a:rPr>
              <a:t>An example:</a:t>
            </a:r>
          </a:p>
          <a:p>
            <a:pPr>
              <a:buNone/>
            </a:pPr>
            <a:r>
              <a:rPr lang="en-IN" dirty="0" smtClean="0">
                <a:solidFill>
                  <a:srgbClr val="FFFF00"/>
                </a:solidFill>
              </a:rPr>
              <a:t>public class Trace { </a:t>
            </a:r>
            <a:r>
              <a:rPr lang="en-IN" dirty="0" smtClean="0">
                <a:solidFill>
                  <a:schemeClr val="bg1"/>
                </a:solidFill>
              </a:rPr>
              <a:t>// line 1 </a:t>
            </a:r>
          </a:p>
          <a:p>
            <a:pPr>
              <a:buNone/>
            </a:pPr>
            <a:r>
              <a:rPr lang="en-IN" dirty="0" smtClean="0">
                <a:solidFill>
                  <a:srgbClr val="FFFF00"/>
                </a:solidFill>
              </a:rPr>
              <a:t>public static void main(String </a:t>
            </a:r>
            <a:r>
              <a:rPr lang="en-IN" dirty="0" err="1" smtClean="0">
                <a:solidFill>
                  <a:srgbClr val="FFFF00"/>
                </a:solidFill>
              </a:rPr>
              <a:t>args</a:t>
            </a:r>
            <a:r>
              <a:rPr lang="en-IN" dirty="0" smtClean="0">
                <a:solidFill>
                  <a:srgbClr val="FFFF00"/>
                </a:solidFill>
              </a:rPr>
              <a:t>[]) { </a:t>
            </a:r>
            <a:r>
              <a:rPr lang="en-IN" dirty="0" smtClean="0">
                <a:solidFill>
                  <a:schemeClr val="bg1"/>
                </a:solidFill>
              </a:rPr>
              <a:t>// line 2 </a:t>
            </a:r>
          </a:p>
          <a:p>
            <a:pPr>
              <a:buNone/>
            </a:pPr>
            <a:r>
              <a:rPr lang="en-IN" dirty="0" smtClean="0">
                <a:solidFill>
                  <a:srgbClr val="FFFF00"/>
                </a:solidFill>
              </a:rPr>
              <a:t>method1(); </a:t>
            </a:r>
            <a:r>
              <a:rPr lang="en-IN" dirty="0" smtClean="0">
                <a:solidFill>
                  <a:schemeClr val="bg1"/>
                </a:solidFill>
              </a:rPr>
              <a:t>// line 3 </a:t>
            </a:r>
          </a:p>
          <a:p>
            <a:pPr>
              <a:buNone/>
            </a:pPr>
            <a:r>
              <a:rPr lang="en-IN" dirty="0" smtClean="0">
                <a:solidFill>
                  <a:srgbClr val="FFFF00"/>
                </a:solidFill>
              </a:rPr>
              <a:t>}</a:t>
            </a:r>
            <a:r>
              <a:rPr lang="en-IN" dirty="0" smtClean="0">
                <a:solidFill>
                  <a:srgbClr val="0070C0"/>
                </a:solidFill>
              </a:rPr>
              <a:t> </a:t>
            </a:r>
            <a:r>
              <a:rPr lang="en-IN" dirty="0" smtClean="0">
                <a:solidFill>
                  <a:schemeClr val="bg1"/>
                </a:solidFill>
              </a:rPr>
              <a:t>// line 4 </a:t>
            </a:r>
          </a:p>
          <a:p>
            <a:pPr>
              <a:buNone/>
            </a:pPr>
            <a:r>
              <a:rPr lang="en-IN" dirty="0" smtClean="0">
                <a:solidFill>
                  <a:srgbClr val="FFFF00"/>
                </a:solidFill>
              </a:rPr>
              <a:t>public static void method1() { </a:t>
            </a:r>
            <a:r>
              <a:rPr lang="en-IN" dirty="0" smtClean="0">
                <a:solidFill>
                  <a:schemeClr val="bg1"/>
                </a:solidFill>
              </a:rPr>
              <a:t>// line 5 </a:t>
            </a:r>
          </a:p>
          <a:p>
            <a:pPr>
              <a:buNone/>
            </a:pPr>
            <a:r>
              <a:rPr lang="en-IN" dirty="0" smtClean="0">
                <a:solidFill>
                  <a:srgbClr val="FFFF00"/>
                </a:solidFill>
              </a:rPr>
              <a:t>method2(); </a:t>
            </a:r>
            <a:r>
              <a:rPr lang="en-IN" dirty="0" smtClean="0">
                <a:solidFill>
                  <a:schemeClr val="bg1"/>
                </a:solidFill>
              </a:rPr>
              <a:t>// line 6 </a:t>
            </a:r>
          </a:p>
          <a:p>
            <a:pPr>
              <a:buNone/>
            </a:pPr>
            <a:r>
              <a:rPr lang="en-IN" dirty="0" smtClean="0">
                <a:solidFill>
                  <a:srgbClr val="FFFF00"/>
                </a:solidFill>
              </a:rPr>
              <a:t>}</a:t>
            </a:r>
            <a:r>
              <a:rPr lang="en-IN" dirty="0" smtClean="0">
                <a:solidFill>
                  <a:srgbClr val="0070C0"/>
                </a:solidFill>
              </a:rPr>
              <a:t> </a:t>
            </a:r>
            <a:r>
              <a:rPr lang="en-IN" dirty="0" smtClean="0">
                <a:solidFill>
                  <a:schemeClr val="bg1"/>
                </a:solidFill>
              </a:rPr>
              <a:t>// line 7 </a:t>
            </a:r>
          </a:p>
          <a:p>
            <a:pPr>
              <a:buNone/>
            </a:pPr>
            <a:r>
              <a:rPr lang="en-IN" dirty="0" smtClean="0">
                <a:solidFill>
                  <a:srgbClr val="FFFF00"/>
                </a:solidFill>
              </a:rPr>
              <a:t>public static void method2() { </a:t>
            </a:r>
            <a:r>
              <a:rPr lang="en-IN" dirty="0" smtClean="0">
                <a:solidFill>
                  <a:schemeClr val="bg1"/>
                </a:solidFill>
              </a:rPr>
              <a:t>// line 8 </a:t>
            </a:r>
          </a:p>
          <a:p>
            <a:pPr>
              <a:buNone/>
            </a:pPr>
            <a:r>
              <a:rPr lang="en-IN" dirty="0" smtClean="0">
                <a:solidFill>
                  <a:srgbClr val="FFFF00"/>
                </a:solidFill>
              </a:rPr>
              <a:t>String[] students = {"</a:t>
            </a:r>
            <a:r>
              <a:rPr lang="en-IN" dirty="0" err="1" smtClean="0">
                <a:solidFill>
                  <a:srgbClr val="FFFF00"/>
                </a:solidFill>
              </a:rPr>
              <a:t>Shreya</a:t>
            </a:r>
            <a:r>
              <a:rPr lang="en-IN" dirty="0" smtClean="0">
                <a:solidFill>
                  <a:srgbClr val="FFFF00"/>
                </a:solidFill>
              </a:rPr>
              <a:t>", "Joseph"}; </a:t>
            </a:r>
            <a:r>
              <a:rPr lang="en-IN" dirty="0" smtClean="0">
                <a:solidFill>
                  <a:schemeClr val="bg1"/>
                </a:solidFill>
              </a:rPr>
              <a:t>// line 9 </a:t>
            </a:r>
            <a:r>
              <a:rPr lang="en-IN" dirty="0" err="1" smtClean="0">
                <a:solidFill>
                  <a:srgbClr val="00B0F0"/>
                </a:solidFill>
              </a:rPr>
              <a:t>System.out.println</a:t>
            </a:r>
            <a:r>
              <a:rPr lang="en-IN" dirty="0" smtClean="0">
                <a:solidFill>
                  <a:srgbClr val="00B0F0"/>
                </a:solidFill>
              </a:rPr>
              <a:t>(students[5]); </a:t>
            </a:r>
            <a:r>
              <a:rPr lang="en-IN" dirty="0" smtClean="0">
                <a:solidFill>
                  <a:schemeClr val="bg1"/>
                </a:solidFill>
              </a:rPr>
              <a:t>// line 10 </a:t>
            </a:r>
          </a:p>
          <a:p>
            <a:pPr>
              <a:buNone/>
            </a:pPr>
            <a:r>
              <a:rPr lang="en-IN" dirty="0" smtClean="0">
                <a:solidFill>
                  <a:srgbClr val="FFFF00"/>
                </a:solidFill>
              </a:rPr>
              <a:t>}</a:t>
            </a:r>
            <a:r>
              <a:rPr lang="en-IN" dirty="0" smtClean="0">
                <a:solidFill>
                  <a:srgbClr val="0070C0"/>
                </a:solidFill>
              </a:rPr>
              <a:t> </a:t>
            </a:r>
            <a:r>
              <a:rPr lang="en-IN" dirty="0" smtClean="0">
                <a:solidFill>
                  <a:schemeClr val="bg1"/>
                </a:solidFill>
              </a:rPr>
              <a:t>// line 11 </a:t>
            </a:r>
          </a:p>
          <a:p>
            <a:pPr>
              <a:buNone/>
            </a:pPr>
            <a:r>
              <a:rPr lang="en-IN" dirty="0" smtClean="0">
                <a:solidFill>
                  <a:srgbClr val="FFFF00"/>
                </a:solidFill>
              </a:rPr>
              <a:t>} </a:t>
            </a:r>
            <a:r>
              <a:rPr lang="en-IN" dirty="0" smtClean="0">
                <a:solidFill>
                  <a:schemeClr val="bg1"/>
                </a:solidFill>
              </a:rPr>
              <a:t>// line 12</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Does Exception Handling Offer Any Other Benefits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400" dirty="0" smtClean="0">
                <a:solidFill>
                  <a:srgbClr val="FFFF00"/>
                </a:solidFill>
              </a:rPr>
              <a:t>method2()</a:t>
            </a:r>
            <a:r>
              <a:rPr lang="en-IN" sz="2400" dirty="0" smtClean="0"/>
              <a:t> </a:t>
            </a:r>
            <a:r>
              <a:rPr lang="en-IN" sz="2400" dirty="0" smtClean="0">
                <a:solidFill>
                  <a:schemeClr val="bg1"/>
                </a:solidFill>
              </a:rPr>
              <a:t>tries to access the array element of</a:t>
            </a:r>
            <a:r>
              <a:rPr lang="en-IN" sz="2400" dirty="0" smtClean="0"/>
              <a:t> </a:t>
            </a:r>
            <a:r>
              <a:rPr lang="en-IN" sz="2400" dirty="0" smtClean="0">
                <a:solidFill>
                  <a:srgbClr val="FFFF00"/>
                </a:solidFill>
              </a:rPr>
              <a:t>students</a:t>
            </a:r>
            <a:r>
              <a:rPr lang="en-IN" sz="2400" dirty="0" smtClean="0"/>
              <a:t> </a:t>
            </a:r>
            <a:r>
              <a:rPr lang="en-IN" sz="2400" dirty="0" smtClean="0">
                <a:solidFill>
                  <a:schemeClr val="bg1"/>
                </a:solidFill>
              </a:rPr>
              <a:t>at</a:t>
            </a:r>
            <a:r>
              <a:rPr lang="en-IN" sz="2400" dirty="0" smtClean="0"/>
              <a:t> </a:t>
            </a:r>
            <a:r>
              <a:rPr lang="en-IN" sz="2400" dirty="0" smtClean="0">
                <a:solidFill>
                  <a:srgbClr val="FFFF00"/>
                </a:solidFill>
              </a:rPr>
              <a:t>index 5</a:t>
            </a:r>
            <a:r>
              <a:rPr lang="en-IN" sz="2400" dirty="0" smtClean="0">
                <a:solidFill>
                  <a:schemeClr val="bg1"/>
                </a:solidFill>
              </a:rPr>
              <a:t>, which is an invalid index for array students, so the code throws the exception </a:t>
            </a:r>
            <a:r>
              <a:rPr lang="en-IN" sz="2400" dirty="0" smtClean="0"/>
              <a:t> </a:t>
            </a:r>
            <a:r>
              <a:rPr lang="en-IN" sz="2400" dirty="0" err="1" smtClean="0">
                <a:solidFill>
                  <a:srgbClr val="FFFF00"/>
                </a:solidFill>
              </a:rPr>
              <a:t>ArrayIndexOutOfBoundsException</a:t>
            </a:r>
            <a:r>
              <a:rPr lang="en-IN" sz="2400" dirty="0" smtClean="0">
                <a:solidFill>
                  <a:srgbClr val="FFFF00"/>
                </a:solidFill>
              </a:rPr>
              <a:t> </a:t>
            </a:r>
            <a:r>
              <a:rPr lang="en-IN" sz="2400" dirty="0" smtClean="0">
                <a:solidFill>
                  <a:schemeClr val="bg1"/>
                </a:solidFill>
              </a:rPr>
              <a:t>at runtime </a:t>
            </a:r>
          </a:p>
          <a:p>
            <a:endParaRPr lang="en-US" sz="2400" dirty="0" smtClean="0">
              <a:solidFill>
                <a:schemeClr val="bg1"/>
              </a:solidFill>
            </a:endParaRPr>
          </a:p>
          <a:p>
            <a:r>
              <a:rPr lang="en-IN" sz="2400" dirty="0" smtClean="0">
                <a:solidFill>
                  <a:schemeClr val="bg1"/>
                </a:solidFill>
              </a:rPr>
              <a:t>Following is the exception message and the list of methods that were involved in calling the code that threw the exception, starting from the entry point of this application, the</a:t>
            </a:r>
            <a:r>
              <a:rPr lang="en-IN" sz="2400" dirty="0" smtClean="0"/>
              <a:t> </a:t>
            </a:r>
            <a:r>
              <a:rPr lang="en-IN" sz="2400" dirty="0" smtClean="0">
                <a:solidFill>
                  <a:srgbClr val="FFFF00"/>
                </a:solidFill>
              </a:rPr>
              <a:t>main</a:t>
            </a:r>
            <a:r>
              <a:rPr lang="en-IN" sz="2400" dirty="0" smtClean="0"/>
              <a:t> </a:t>
            </a:r>
            <a:r>
              <a:rPr lang="en-IN" sz="2400" dirty="0" smtClean="0">
                <a:solidFill>
                  <a:schemeClr val="bg1"/>
                </a:solidFill>
              </a:rPr>
              <a:t>method</a:t>
            </a:r>
          </a:p>
          <a:p>
            <a:endParaRPr lang="en-IN" sz="2600" dirty="0" smtClean="0"/>
          </a:p>
        </p:txBody>
      </p:sp>
      <p:pic>
        <p:nvPicPr>
          <p:cNvPr id="4" name="Content Placeholder 3" descr="getfile (24).jpg"/>
          <p:cNvPicPr>
            <a:picLocks noChangeAspect="1"/>
          </p:cNvPicPr>
          <p:nvPr/>
        </p:nvPicPr>
        <p:blipFill>
          <a:blip r:embed="rId2"/>
          <a:stretch>
            <a:fillRect/>
          </a:stretch>
        </p:blipFill>
        <p:spPr>
          <a:xfrm>
            <a:off x="642910" y="5214950"/>
            <a:ext cx="8143932" cy="1428752"/>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bg1"/>
                </a:solidFill>
              </a:rPr>
              <a:t>CHAPTER 18</a:t>
            </a:r>
            <a:endParaRPr lang="en-IN" sz="5400" dirty="0"/>
          </a:p>
        </p:txBody>
      </p:sp>
      <p:sp>
        <p:nvSpPr>
          <p:cNvPr id="3" name="Content Placeholder 2"/>
          <p:cNvSpPr>
            <a:spLocks noGrp="1"/>
          </p:cNvSpPr>
          <p:nvPr>
            <p:ph idx="1"/>
          </p:nvPr>
        </p:nvSpPr>
        <p:spPr>
          <a:xfrm>
            <a:off x="457200" y="1600200"/>
            <a:ext cx="8229600" cy="4900634"/>
          </a:xfrm>
        </p:spPr>
        <p:txBody>
          <a:bodyPr>
            <a:normAutofit/>
          </a:bodyPr>
          <a:lstStyle/>
          <a:p>
            <a:pPr>
              <a:lnSpc>
                <a:spcPct val="80000"/>
              </a:lnSpc>
              <a:buNone/>
            </a:pPr>
            <a:r>
              <a:rPr lang="en-US" sz="2000" dirty="0" smtClean="0">
                <a:solidFill>
                  <a:schemeClr val="bg1"/>
                </a:solidFill>
              </a:rPr>
              <a:t> 			</a:t>
            </a:r>
          </a:p>
          <a:p>
            <a:pPr>
              <a:lnSpc>
                <a:spcPct val="80000"/>
              </a:lnSpc>
              <a:buNone/>
            </a:pPr>
            <a:r>
              <a:rPr lang="en-US" sz="2000" b="1" dirty="0" smtClean="0">
                <a:solidFill>
                  <a:schemeClr val="bg1"/>
                </a:solidFill>
              </a:rPr>
              <a:t>			  </a:t>
            </a:r>
            <a:r>
              <a:rPr lang="en-US" sz="3600" b="1" u="sng" dirty="0" smtClean="0">
                <a:solidFill>
                  <a:schemeClr val="bg1"/>
                </a:solidFill>
              </a:rPr>
              <a:t>EXCEPTION HANDLING</a:t>
            </a:r>
          </a:p>
          <a:p>
            <a:pPr>
              <a:lnSpc>
                <a:spcPct val="80000"/>
              </a:lnSpc>
              <a:buNone/>
            </a:pPr>
            <a:endParaRPr lang="en-US" b="1" u="sng" dirty="0" smtClean="0">
              <a:solidFill>
                <a:schemeClr val="bg1"/>
              </a:solidFill>
            </a:endParaRPr>
          </a:p>
          <a:p>
            <a:pPr>
              <a:lnSpc>
                <a:spcPct val="80000"/>
              </a:lnSpc>
              <a:buNone/>
            </a:pPr>
            <a:r>
              <a:rPr lang="en-US" sz="3500" b="1" u="sng" dirty="0" smtClean="0">
                <a:solidFill>
                  <a:schemeClr val="bg1"/>
                </a:solidFill>
              </a:rPr>
              <a:t>Topics Covered</a:t>
            </a:r>
          </a:p>
          <a:p>
            <a:r>
              <a:rPr lang="en-US" sz="3000" b="1" dirty="0" smtClean="0">
                <a:solidFill>
                  <a:srgbClr val="FFFF00"/>
                </a:solidFill>
              </a:rPr>
              <a:t>Introduction</a:t>
            </a:r>
          </a:p>
          <a:p>
            <a:r>
              <a:rPr lang="en-US" sz="3000" b="1" dirty="0" smtClean="0">
                <a:solidFill>
                  <a:srgbClr val="FFFF00"/>
                </a:solidFill>
              </a:rPr>
              <a:t>try-catch-finally</a:t>
            </a:r>
          </a:p>
          <a:p>
            <a:r>
              <a:rPr lang="en-US" sz="3000" b="1" dirty="0" smtClean="0">
                <a:solidFill>
                  <a:srgbClr val="FFFF00"/>
                </a:solidFill>
              </a:rPr>
              <a:t>Checked Exceptions</a:t>
            </a:r>
          </a:p>
          <a:p>
            <a:r>
              <a:rPr lang="en-US" sz="3000" b="1" dirty="0" err="1" smtClean="0">
                <a:solidFill>
                  <a:srgbClr val="FFFF00"/>
                </a:solidFill>
              </a:rPr>
              <a:t>UnChecked</a:t>
            </a:r>
            <a:r>
              <a:rPr lang="en-US" sz="3000" b="1" dirty="0" smtClean="0">
                <a:solidFill>
                  <a:srgbClr val="FFFF00"/>
                </a:solidFill>
              </a:rPr>
              <a:t> Exceptions</a:t>
            </a:r>
          </a:p>
          <a:p>
            <a:endParaRPr lang="en-US" sz="3000" b="1" dirty="0" smtClean="0">
              <a:solidFill>
                <a:srgbClr val="FFFF00"/>
              </a:solidFill>
            </a:endParaRPr>
          </a:p>
        </p:txBody>
      </p:sp>
      <p:pic>
        <p:nvPicPr>
          <p:cNvPr id="7"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Creating </a:t>
            </a:r>
            <a:r>
              <a:rPr lang="en-US" b="1" dirty="0" smtClean="0">
                <a:solidFill>
                  <a:srgbClr val="FFFF00"/>
                </a:solidFill>
              </a:rPr>
              <a:t>try-catch-finally </a:t>
            </a:r>
            <a:r>
              <a:rPr lang="en-US" b="1" dirty="0" smtClean="0">
                <a:solidFill>
                  <a:schemeClr val="bg1"/>
                </a:solidFill>
              </a:rPr>
              <a:t>blocks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b="1" u="sng" dirty="0" smtClean="0">
                <a:solidFill>
                  <a:srgbClr val="FFFF00"/>
                </a:solidFill>
              </a:rPr>
              <a:t>try - catch - finally </a:t>
            </a:r>
          </a:p>
          <a:p>
            <a:pPr>
              <a:buNone/>
            </a:pPr>
            <a:r>
              <a:rPr lang="en-IN" b="1" dirty="0" smtClean="0">
                <a:solidFill>
                  <a:schemeClr val="bg1"/>
                </a:solidFill>
              </a:rPr>
              <a:t>try { </a:t>
            </a:r>
          </a:p>
          <a:p>
            <a:pPr>
              <a:buNone/>
            </a:pPr>
            <a:r>
              <a:rPr lang="en-IN" b="1" dirty="0" smtClean="0">
                <a:solidFill>
                  <a:srgbClr val="FFFF00"/>
                </a:solidFill>
              </a:rPr>
              <a:t>//do something </a:t>
            </a:r>
          </a:p>
          <a:p>
            <a:pPr>
              <a:buNone/>
            </a:pPr>
            <a:r>
              <a:rPr lang="en-IN" b="1" dirty="0" smtClean="0">
                <a:solidFill>
                  <a:schemeClr val="bg1"/>
                </a:solidFill>
              </a:rPr>
              <a:t>} </a:t>
            </a:r>
          </a:p>
          <a:p>
            <a:pPr>
              <a:buNone/>
            </a:pPr>
            <a:r>
              <a:rPr lang="en-IN" b="1" dirty="0" smtClean="0">
                <a:solidFill>
                  <a:schemeClr val="bg1"/>
                </a:solidFill>
              </a:rPr>
              <a:t>catch (</a:t>
            </a:r>
            <a:r>
              <a:rPr lang="en-IN" b="1" dirty="0" err="1" smtClean="0">
                <a:solidFill>
                  <a:schemeClr val="bg1"/>
                </a:solidFill>
              </a:rPr>
              <a:t>ExceptionType</a:t>
            </a:r>
            <a:r>
              <a:rPr lang="en-IN" b="1" dirty="0" smtClean="0">
                <a:solidFill>
                  <a:schemeClr val="bg1"/>
                </a:solidFill>
              </a:rPr>
              <a:t> name) {  </a:t>
            </a:r>
          </a:p>
          <a:p>
            <a:pPr>
              <a:buNone/>
            </a:pPr>
            <a:r>
              <a:rPr lang="en-IN" b="1" dirty="0" smtClean="0">
                <a:solidFill>
                  <a:schemeClr val="bg1"/>
                </a:solidFill>
              </a:rPr>
              <a:t>} </a:t>
            </a:r>
          </a:p>
          <a:p>
            <a:pPr>
              <a:buNone/>
            </a:pPr>
            <a:r>
              <a:rPr lang="en-IN" b="1" dirty="0" smtClean="0">
                <a:solidFill>
                  <a:schemeClr val="bg1"/>
                </a:solidFill>
              </a:rPr>
              <a:t>catch (</a:t>
            </a:r>
            <a:r>
              <a:rPr lang="en-IN" b="1" dirty="0" err="1" smtClean="0">
                <a:solidFill>
                  <a:schemeClr val="bg1"/>
                </a:solidFill>
              </a:rPr>
              <a:t>ExceptionType</a:t>
            </a:r>
            <a:r>
              <a:rPr lang="en-IN" b="1" dirty="0" smtClean="0">
                <a:solidFill>
                  <a:schemeClr val="bg1"/>
                </a:solidFill>
              </a:rPr>
              <a:t> name) { </a:t>
            </a:r>
          </a:p>
          <a:p>
            <a:pPr>
              <a:buNone/>
            </a:pPr>
            <a:r>
              <a:rPr lang="en-IN" b="1" dirty="0" smtClean="0">
                <a:solidFill>
                  <a:schemeClr val="bg1"/>
                </a:solidFill>
              </a:rPr>
              <a:t>} </a:t>
            </a:r>
          </a:p>
          <a:p>
            <a:pPr>
              <a:buNone/>
            </a:pPr>
            <a:r>
              <a:rPr lang="en-IN" b="1" dirty="0" smtClean="0">
                <a:solidFill>
                  <a:schemeClr val="bg1"/>
                </a:solidFill>
              </a:rPr>
              <a:t>finally { </a:t>
            </a:r>
          </a:p>
          <a:p>
            <a:pPr>
              <a:buNone/>
            </a:pPr>
            <a:r>
              <a:rPr lang="en-IN" b="1" dirty="0" smtClean="0">
                <a:solidFill>
                  <a:srgbClr val="FFFF00"/>
                </a:solidFill>
              </a:rPr>
              <a:t>//clean up </a:t>
            </a:r>
          </a:p>
          <a:p>
            <a:pPr>
              <a:buNone/>
            </a:pPr>
            <a:r>
              <a:rPr lang="en-IN" b="1" dirty="0" smtClean="0">
                <a:solidFill>
                  <a:schemeClr val="bg1"/>
                </a:solidFill>
              </a:rPr>
              <a:t>}</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Creating </a:t>
            </a:r>
            <a:r>
              <a:rPr lang="en-US" b="1" dirty="0" smtClean="0">
                <a:solidFill>
                  <a:srgbClr val="FFFF00"/>
                </a:solidFill>
              </a:rPr>
              <a:t>try-catch-finally</a:t>
            </a:r>
            <a:r>
              <a:rPr lang="en-US" b="1" dirty="0" smtClean="0">
                <a:solidFill>
                  <a:schemeClr val="bg1"/>
                </a:solidFill>
              </a:rPr>
              <a:t> blocks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IN" dirty="0" smtClean="0">
                <a:solidFill>
                  <a:schemeClr val="bg1"/>
                </a:solidFill>
              </a:rPr>
              <a:t>The three important keywords for Exception Handling are</a:t>
            </a:r>
            <a:r>
              <a:rPr lang="en-IN" dirty="0" smtClean="0"/>
              <a:t> </a:t>
            </a:r>
            <a:r>
              <a:rPr lang="en-IN" b="1" dirty="0" smtClean="0">
                <a:solidFill>
                  <a:srgbClr val="FFFF00"/>
                </a:solidFill>
              </a:rPr>
              <a:t>try</a:t>
            </a:r>
            <a:r>
              <a:rPr lang="en-IN" dirty="0" smtClean="0">
                <a:solidFill>
                  <a:srgbClr val="FFFF00"/>
                </a:solidFill>
              </a:rPr>
              <a:t>,</a:t>
            </a:r>
            <a:r>
              <a:rPr lang="en-IN" dirty="0" smtClean="0"/>
              <a:t> </a:t>
            </a:r>
            <a:r>
              <a:rPr lang="en-IN" b="1" dirty="0" smtClean="0">
                <a:solidFill>
                  <a:srgbClr val="FFFF00"/>
                </a:solidFill>
              </a:rPr>
              <a:t>catch</a:t>
            </a:r>
            <a:r>
              <a:rPr lang="en-IN" dirty="0" smtClean="0">
                <a:solidFill>
                  <a:srgbClr val="FFFF00"/>
                </a:solidFill>
              </a:rPr>
              <a:t>,</a:t>
            </a:r>
            <a:r>
              <a:rPr lang="en-IN" dirty="0" smtClean="0"/>
              <a:t> </a:t>
            </a:r>
            <a:r>
              <a:rPr lang="en-IN" dirty="0" smtClean="0">
                <a:solidFill>
                  <a:schemeClr val="bg1"/>
                </a:solidFill>
              </a:rPr>
              <a:t>and</a:t>
            </a:r>
            <a:r>
              <a:rPr lang="en-IN" dirty="0" smtClean="0"/>
              <a:t> </a:t>
            </a:r>
            <a:r>
              <a:rPr lang="en-IN" b="1" dirty="0" smtClean="0">
                <a:solidFill>
                  <a:srgbClr val="FFFF00"/>
                </a:solidFill>
              </a:rPr>
              <a:t>finally</a:t>
            </a:r>
            <a:r>
              <a:rPr lang="en-IN" dirty="0" smtClean="0"/>
              <a:t>. </a:t>
            </a:r>
          </a:p>
          <a:p>
            <a:endParaRPr lang="en-IN" i="1" dirty="0" smtClean="0">
              <a:solidFill>
                <a:srgbClr val="FF0000"/>
              </a:solidFill>
            </a:endParaRPr>
          </a:p>
          <a:p>
            <a:r>
              <a:rPr lang="en-IN" i="1" dirty="0" smtClean="0">
                <a:solidFill>
                  <a:srgbClr val="00B0F0"/>
                </a:solidFill>
              </a:rPr>
              <a:t>Try what?</a:t>
            </a:r>
            <a:r>
              <a:rPr lang="en-IN" dirty="0" smtClean="0"/>
              <a:t> </a:t>
            </a:r>
            <a:r>
              <a:rPr lang="en-IN" dirty="0" smtClean="0">
                <a:solidFill>
                  <a:schemeClr val="bg1"/>
                </a:solidFill>
              </a:rPr>
              <a:t>First you </a:t>
            </a:r>
            <a:r>
              <a:rPr lang="en-IN" i="1" dirty="0" smtClean="0">
                <a:solidFill>
                  <a:schemeClr val="bg1"/>
                </a:solidFill>
              </a:rPr>
              <a:t>try</a:t>
            </a:r>
            <a:r>
              <a:rPr lang="en-IN" dirty="0" smtClean="0">
                <a:solidFill>
                  <a:schemeClr val="bg1"/>
                </a:solidFill>
              </a:rPr>
              <a:t> to execute your code. If it doesn’t execute as planned, you handle the exceptional conditions using a </a:t>
            </a:r>
            <a:r>
              <a:rPr lang="en-IN" i="1" dirty="0" smtClean="0">
                <a:solidFill>
                  <a:schemeClr val="bg1"/>
                </a:solidFill>
              </a:rPr>
              <a:t>catch</a:t>
            </a:r>
            <a:r>
              <a:rPr lang="en-IN" dirty="0" smtClean="0">
                <a:solidFill>
                  <a:schemeClr val="bg1"/>
                </a:solidFill>
              </a:rPr>
              <a:t> block.</a:t>
            </a:r>
          </a:p>
          <a:p>
            <a:endParaRPr lang="en-IN" i="1" dirty="0" smtClean="0">
              <a:solidFill>
                <a:srgbClr val="FF0000"/>
              </a:solidFill>
            </a:endParaRPr>
          </a:p>
          <a:p>
            <a:r>
              <a:rPr lang="en-IN" i="1" dirty="0" smtClean="0">
                <a:solidFill>
                  <a:srgbClr val="00B0F0"/>
                </a:solidFill>
              </a:rPr>
              <a:t>Catch what?</a:t>
            </a:r>
            <a:r>
              <a:rPr lang="en-IN" dirty="0" smtClean="0"/>
              <a:t> </a:t>
            </a:r>
            <a:r>
              <a:rPr lang="en-IN" dirty="0" smtClean="0">
                <a:solidFill>
                  <a:schemeClr val="bg1"/>
                </a:solidFill>
              </a:rPr>
              <a:t>You </a:t>
            </a:r>
            <a:r>
              <a:rPr lang="en-IN" i="1" dirty="0" smtClean="0">
                <a:solidFill>
                  <a:schemeClr val="bg1"/>
                </a:solidFill>
              </a:rPr>
              <a:t>catch</a:t>
            </a:r>
            <a:r>
              <a:rPr lang="en-IN" dirty="0" smtClean="0">
                <a:solidFill>
                  <a:schemeClr val="bg1"/>
                </a:solidFill>
              </a:rPr>
              <a:t> the exceptional event arising from the code enclosed within the </a:t>
            </a:r>
            <a:r>
              <a:rPr lang="en-IN" i="1" dirty="0" smtClean="0">
                <a:solidFill>
                  <a:schemeClr val="bg1"/>
                </a:solidFill>
              </a:rPr>
              <a:t>try</a:t>
            </a:r>
            <a:r>
              <a:rPr lang="en-IN" dirty="0" smtClean="0">
                <a:solidFill>
                  <a:schemeClr val="bg1"/>
                </a:solidFill>
              </a:rPr>
              <a:t> block and handle the event by defining appropriate exception handlers.</a:t>
            </a:r>
          </a:p>
          <a:p>
            <a:endParaRPr lang="en-IN" i="1" dirty="0" smtClean="0">
              <a:solidFill>
                <a:srgbClr val="FF0000"/>
              </a:solidFill>
            </a:endParaRPr>
          </a:p>
          <a:p>
            <a:r>
              <a:rPr lang="en-IN" i="1" dirty="0" smtClean="0">
                <a:solidFill>
                  <a:srgbClr val="00B0F0"/>
                </a:solidFill>
              </a:rPr>
              <a:t>What does finally do?</a:t>
            </a:r>
            <a:r>
              <a:rPr lang="en-IN" dirty="0" smtClean="0"/>
              <a:t> </a:t>
            </a:r>
            <a:r>
              <a:rPr lang="en-IN" i="1" dirty="0" smtClean="0">
                <a:solidFill>
                  <a:schemeClr val="bg1"/>
                </a:solidFill>
              </a:rPr>
              <a:t>Finally</a:t>
            </a:r>
            <a:r>
              <a:rPr lang="en-IN" dirty="0" smtClean="0">
                <a:solidFill>
                  <a:schemeClr val="bg1"/>
                </a:solidFill>
              </a:rPr>
              <a:t>, you execute a set of code, in all conditions, regardless of whether the code in the </a:t>
            </a:r>
            <a:r>
              <a:rPr lang="en-IN" i="1" dirty="0" smtClean="0">
                <a:solidFill>
                  <a:schemeClr val="bg1"/>
                </a:solidFill>
              </a:rPr>
              <a:t>try</a:t>
            </a:r>
            <a:r>
              <a:rPr lang="en-IN" dirty="0" smtClean="0">
                <a:solidFill>
                  <a:schemeClr val="bg1"/>
                </a:solidFill>
              </a:rPr>
              <a:t> block throws any exceptions.</a:t>
            </a:r>
          </a:p>
          <a:p>
            <a:endParaRPr lang="en-IN" dirty="0" smtClean="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IN" dirty="0" smtClean="0">
                <a:solidFill>
                  <a:schemeClr val="bg1"/>
                </a:solidFill>
              </a:rPr>
              <a:t>Imagine you’re going </a:t>
            </a:r>
            <a:r>
              <a:rPr lang="en-IN" dirty="0" smtClean="0">
                <a:solidFill>
                  <a:srgbClr val="FFFF00"/>
                </a:solidFill>
              </a:rPr>
              <a:t>river rafting </a:t>
            </a:r>
            <a:r>
              <a:rPr lang="en-IN" dirty="0" smtClean="0">
                <a:solidFill>
                  <a:schemeClr val="bg1"/>
                </a:solidFill>
              </a:rPr>
              <a:t>on your vacation. </a:t>
            </a:r>
          </a:p>
          <a:p>
            <a:endParaRPr lang="en-IN" dirty="0" smtClean="0">
              <a:solidFill>
                <a:schemeClr val="bg1"/>
              </a:solidFill>
            </a:endParaRPr>
          </a:p>
          <a:p>
            <a:r>
              <a:rPr lang="en-IN" dirty="0" smtClean="0">
                <a:solidFill>
                  <a:schemeClr val="bg1"/>
                </a:solidFill>
              </a:rPr>
              <a:t>Your instructor informs you that while rafting, you </a:t>
            </a:r>
            <a:r>
              <a:rPr lang="en-IN" i="1" dirty="0" smtClean="0">
                <a:solidFill>
                  <a:srgbClr val="FFFF00"/>
                </a:solidFill>
              </a:rPr>
              <a:t>might</a:t>
            </a:r>
            <a:r>
              <a:rPr lang="en-IN" dirty="0" smtClean="0">
                <a:solidFill>
                  <a:srgbClr val="FFFF00"/>
                </a:solidFill>
              </a:rPr>
              <a:t> </a:t>
            </a:r>
            <a:r>
              <a:rPr lang="en-IN" dirty="0" smtClean="0">
                <a:solidFill>
                  <a:schemeClr val="bg1"/>
                </a:solidFill>
              </a:rPr>
              <a:t>fall off the raft into the river while crossing the </a:t>
            </a:r>
            <a:r>
              <a:rPr lang="en-IN" dirty="0" smtClean="0">
                <a:solidFill>
                  <a:srgbClr val="FFFF00"/>
                </a:solidFill>
              </a:rPr>
              <a:t>rapids</a:t>
            </a:r>
            <a:r>
              <a:rPr lang="en-IN" dirty="0" smtClean="0">
                <a:solidFill>
                  <a:schemeClr val="bg1"/>
                </a:solidFill>
              </a:rPr>
              <a:t>.</a:t>
            </a:r>
            <a:r>
              <a:rPr lang="en-IN" dirty="0" smtClean="0"/>
              <a:t> </a:t>
            </a:r>
          </a:p>
          <a:p>
            <a:endParaRPr lang="en-IN" dirty="0" smtClean="0"/>
          </a:p>
          <a:p>
            <a:r>
              <a:rPr lang="en-IN" dirty="0" smtClean="0">
                <a:solidFill>
                  <a:schemeClr val="bg1"/>
                </a:solidFill>
              </a:rPr>
              <a:t>In such a condition, you should try to use your </a:t>
            </a:r>
            <a:r>
              <a:rPr lang="en-IN" dirty="0" smtClean="0">
                <a:solidFill>
                  <a:srgbClr val="FFFF00"/>
                </a:solidFill>
              </a:rPr>
              <a:t>oar </a:t>
            </a:r>
            <a:r>
              <a:rPr lang="en-IN" dirty="0" smtClean="0">
                <a:solidFill>
                  <a:schemeClr val="bg1"/>
                </a:solidFill>
              </a:rPr>
              <a:t>or the </a:t>
            </a:r>
            <a:r>
              <a:rPr lang="en-IN" dirty="0" smtClean="0">
                <a:solidFill>
                  <a:srgbClr val="FFFF00"/>
                </a:solidFill>
              </a:rPr>
              <a:t>rope </a:t>
            </a:r>
            <a:r>
              <a:rPr lang="en-IN" dirty="0" smtClean="0">
                <a:solidFill>
                  <a:schemeClr val="bg1"/>
                </a:solidFill>
              </a:rPr>
              <a:t>thrown toward you to get back into the raft. </a:t>
            </a:r>
          </a:p>
          <a:p>
            <a:endParaRPr lang="en-IN" dirty="0" smtClean="0"/>
          </a:p>
          <a:p>
            <a:r>
              <a:rPr lang="en-IN" dirty="0" smtClean="0">
                <a:solidFill>
                  <a:schemeClr val="bg1"/>
                </a:solidFill>
              </a:rPr>
              <a:t>You </a:t>
            </a:r>
            <a:r>
              <a:rPr lang="en-IN" i="1" dirty="0" smtClean="0">
                <a:solidFill>
                  <a:schemeClr val="bg1"/>
                </a:solidFill>
              </a:rPr>
              <a:t>might</a:t>
            </a:r>
            <a:r>
              <a:rPr lang="en-IN" dirty="0" smtClean="0">
                <a:solidFill>
                  <a:schemeClr val="bg1"/>
                </a:solidFill>
              </a:rPr>
              <a:t> also drop your oar into the river while rowing your raft. In such a condition, you should not panic and should stay seated. </a:t>
            </a:r>
          </a:p>
          <a:p>
            <a:endParaRPr lang="en-IN" dirty="0" smtClean="0"/>
          </a:p>
          <a:p>
            <a:r>
              <a:rPr lang="en-IN" dirty="0" smtClean="0">
                <a:solidFill>
                  <a:schemeClr val="bg1"/>
                </a:solidFill>
              </a:rPr>
              <a:t>Whatever happens, you’ have to pay for this adventure sport.</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a:t>
            </a:r>
            <a:endParaRPr lang="en-IN" b="1" dirty="0">
              <a:solidFill>
                <a:schemeClr val="bg1"/>
              </a:solidFill>
            </a:endParaRPr>
          </a:p>
        </p:txBody>
      </p:sp>
      <p:pic>
        <p:nvPicPr>
          <p:cNvPr id="4" name="Content Placeholder 3" descr="Violent_water_below_Niagara_Falls.jpg"/>
          <p:cNvPicPr>
            <a:picLocks noGrp="1" noChangeAspect="1"/>
          </p:cNvPicPr>
          <p:nvPr>
            <p:ph idx="1"/>
          </p:nvPr>
        </p:nvPicPr>
        <p:blipFill>
          <a:blip r:embed="rId2"/>
          <a:stretch>
            <a:fillRect/>
          </a:stretch>
        </p:blipFill>
        <p:spPr>
          <a:xfrm>
            <a:off x="857224" y="1643050"/>
            <a:ext cx="7643866" cy="4786346"/>
          </a:xfr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a:t>
            </a:r>
            <a:endParaRPr lang="en-IN" b="1" dirty="0">
              <a:solidFill>
                <a:schemeClr val="bg1"/>
              </a:solidFill>
            </a:endParaRPr>
          </a:p>
        </p:txBody>
      </p:sp>
      <p:pic>
        <p:nvPicPr>
          <p:cNvPr id="4" name="Content Placeholder 3" descr="Violent_water_below_Niagara_Falls.jpg"/>
          <p:cNvPicPr>
            <a:picLocks noGrp="1" noChangeAspect="1"/>
          </p:cNvPicPr>
          <p:nvPr>
            <p:ph idx="1"/>
          </p:nvPr>
        </p:nvPicPr>
        <p:blipFill>
          <a:blip r:embed="rId2"/>
          <a:stretch>
            <a:fillRect/>
          </a:stretch>
        </p:blipFill>
        <p:spPr>
          <a:xfrm>
            <a:off x="1073005" y="1643050"/>
            <a:ext cx="7212302" cy="4786346"/>
          </a:xfr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Can you categorize the situations as normal flow /exceptions ?</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IN" dirty="0" smtClean="0">
                <a:solidFill>
                  <a:schemeClr val="bg1"/>
                </a:solidFill>
              </a:rPr>
              <a:t>You can compare river rafting to a </a:t>
            </a:r>
            <a:r>
              <a:rPr lang="en-IN" dirty="0" smtClean="0">
                <a:solidFill>
                  <a:srgbClr val="FFFF00"/>
                </a:solidFill>
              </a:rPr>
              <a:t>class</a:t>
            </a:r>
            <a:r>
              <a:rPr lang="en-IN" dirty="0" smtClean="0"/>
              <a:t> </a:t>
            </a:r>
            <a:r>
              <a:rPr lang="en-IN" dirty="0" smtClean="0">
                <a:solidFill>
                  <a:schemeClr val="bg1"/>
                </a:solidFill>
              </a:rPr>
              <a:t>whose methods</a:t>
            </a:r>
            <a:r>
              <a:rPr lang="en-IN" dirty="0" smtClean="0">
                <a:solidFill>
                  <a:srgbClr val="FFFF00"/>
                </a:solidFill>
              </a:rPr>
              <a:t> </a:t>
            </a:r>
            <a:r>
              <a:rPr lang="en-IN" i="1" dirty="0" smtClean="0">
                <a:solidFill>
                  <a:srgbClr val="FFFF00"/>
                </a:solidFill>
              </a:rPr>
              <a:t>might</a:t>
            </a:r>
            <a:r>
              <a:rPr lang="en-IN" dirty="0" smtClean="0">
                <a:solidFill>
                  <a:srgbClr val="FFFF00"/>
                </a:solidFill>
              </a:rPr>
              <a:t> throw </a:t>
            </a:r>
            <a:r>
              <a:rPr lang="en-IN" dirty="0" smtClean="0">
                <a:solidFill>
                  <a:schemeClr val="bg1"/>
                </a:solidFill>
              </a:rPr>
              <a:t>exceptions.</a:t>
            </a:r>
          </a:p>
          <a:p>
            <a:endParaRPr lang="en-IN" dirty="0" smtClean="0">
              <a:solidFill>
                <a:schemeClr val="bg1"/>
              </a:solidFill>
            </a:endParaRPr>
          </a:p>
          <a:p>
            <a:r>
              <a:rPr lang="en-IN" dirty="0" smtClean="0">
                <a:solidFill>
                  <a:schemeClr val="bg1"/>
                </a:solidFill>
              </a:rPr>
              <a:t>Crossing the rapids and rowing a raft are methods that</a:t>
            </a:r>
            <a:r>
              <a:rPr lang="en-IN" dirty="0" smtClean="0"/>
              <a:t> </a:t>
            </a:r>
            <a:r>
              <a:rPr lang="en-IN" i="1" dirty="0" smtClean="0">
                <a:solidFill>
                  <a:srgbClr val="FFFF00"/>
                </a:solidFill>
              </a:rPr>
              <a:t>might</a:t>
            </a:r>
            <a:r>
              <a:rPr lang="en-IN" dirty="0" smtClean="0">
                <a:solidFill>
                  <a:srgbClr val="FFFF00"/>
                </a:solidFill>
              </a:rPr>
              <a:t> throw </a:t>
            </a:r>
            <a:r>
              <a:rPr lang="en-IN" dirty="0" smtClean="0">
                <a:solidFill>
                  <a:schemeClr val="bg1"/>
                </a:solidFill>
              </a:rPr>
              <a:t>exceptions.</a:t>
            </a:r>
          </a:p>
          <a:p>
            <a:endParaRPr lang="en-IN" dirty="0" smtClean="0">
              <a:solidFill>
                <a:srgbClr val="FF0000"/>
              </a:solidFill>
            </a:endParaRPr>
          </a:p>
          <a:p>
            <a:r>
              <a:rPr lang="en-IN" dirty="0" smtClean="0">
                <a:solidFill>
                  <a:srgbClr val="FFFF00"/>
                </a:solidFill>
              </a:rPr>
              <a:t>Falling off </a:t>
            </a:r>
            <a:r>
              <a:rPr lang="en-IN" dirty="0" smtClean="0">
                <a:solidFill>
                  <a:schemeClr val="bg1"/>
                </a:solidFill>
              </a:rPr>
              <a:t>the raft and </a:t>
            </a:r>
            <a:r>
              <a:rPr lang="en-IN" dirty="0" smtClean="0">
                <a:solidFill>
                  <a:srgbClr val="FFFF00"/>
                </a:solidFill>
              </a:rPr>
              <a:t>dropping your oar </a:t>
            </a:r>
            <a:r>
              <a:rPr lang="en-IN" dirty="0" smtClean="0">
                <a:solidFill>
                  <a:schemeClr val="bg1"/>
                </a:solidFill>
              </a:rPr>
              <a:t>are the </a:t>
            </a:r>
            <a:r>
              <a:rPr lang="en-IN" dirty="0" smtClean="0">
                <a:solidFill>
                  <a:srgbClr val="FFFF00"/>
                </a:solidFill>
              </a:rPr>
              <a:t>exceptions.</a:t>
            </a:r>
          </a:p>
          <a:p>
            <a:endParaRPr lang="en-IN" dirty="0" smtClean="0"/>
          </a:p>
          <a:p>
            <a:r>
              <a:rPr lang="en-IN" dirty="0" smtClean="0">
                <a:solidFill>
                  <a:schemeClr val="bg1"/>
                </a:solidFill>
              </a:rPr>
              <a:t>The steps for getting back into the raft and not panicking are the </a:t>
            </a:r>
            <a:r>
              <a:rPr lang="en-IN" dirty="0" smtClean="0">
                <a:solidFill>
                  <a:srgbClr val="FFFF00"/>
                </a:solidFill>
              </a:rPr>
              <a:t>exception handlers</a:t>
            </a:r>
            <a:r>
              <a:rPr lang="en-IN" dirty="0" smtClean="0">
                <a:solidFill>
                  <a:schemeClr val="bg1"/>
                </a:solidFill>
              </a:rPr>
              <a:t>—code that executes when an exception arises.</a:t>
            </a:r>
          </a:p>
          <a:p>
            <a:endParaRPr lang="en-IN" dirty="0" smtClean="0">
              <a:solidFill>
                <a:schemeClr val="bg1"/>
              </a:solidFill>
            </a:endParaRPr>
          </a:p>
          <a:p>
            <a:r>
              <a:rPr lang="en-IN" dirty="0" smtClean="0">
                <a:solidFill>
                  <a:schemeClr val="bg1"/>
                </a:solidFill>
              </a:rPr>
              <a:t>The fact that you pay for the sport, whether you stay in the boat or not, can be compared to the </a:t>
            </a:r>
            <a:r>
              <a:rPr lang="en-IN" dirty="0" smtClean="0">
                <a:solidFill>
                  <a:srgbClr val="FFFF00"/>
                </a:solidFill>
              </a:rPr>
              <a:t>finally block.</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Implementing The Real Life Example</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Let’s implement the previous real-life examples by defining appropriate classes and methods. </a:t>
            </a:r>
          </a:p>
          <a:p>
            <a:endParaRPr lang="en-IN" dirty="0" smtClean="0"/>
          </a:p>
          <a:p>
            <a:r>
              <a:rPr lang="en-IN" dirty="0" smtClean="0">
                <a:solidFill>
                  <a:schemeClr val="bg1"/>
                </a:solidFill>
              </a:rPr>
              <a:t>Declare two barebones exception classes—</a:t>
            </a:r>
            <a:r>
              <a:rPr lang="en-IN" dirty="0" err="1" smtClean="0">
                <a:solidFill>
                  <a:srgbClr val="FFFF00"/>
                </a:solidFill>
              </a:rPr>
              <a:t>FallInRiverException</a:t>
            </a:r>
            <a:r>
              <a:rPr lang="en-IN" dirty="0" smtClean="0"/>
              <a:t> </a:t>
            </a:r>
            <a:r>
              <a:rPr lang="en-IN" dirty="0" smtClean="0">
                <a:solidFill>
                  <a:schemeClr val="bg1"/>
                </a:solidFill>
              </a:rPr>
              <a:t>and </a:t>
            </a:r>
            <a:r>
              <a:rPr lang="en-IN" dirty="0" err="1" smtClean="0">
                <a:solidFill>
                  <a:srgbClr val="FFFF00"/>
                </a:solidFill>
              </a:rPr>
              <a:t>DropOarException</a:t>
            </a:r>
            <a:r>
              <a:rPr lang="en-IN" dirty="0" smtClean="0">
                <a:solidFill>
                  <a:schemeClr val="bg1"/>
                </a:solidFill>
              </a:rPr>
              <a:t>—that can be thrown by methods in the class</a:t>
            </a:r>
            <a:r>
              <a:rPr lang="en-IN" dirty="0" smtClean="0">
                <a:solidFill>
                  <a:srgbClr val="0070C0"/>
                </a:solidFill>
              </a:rPr>
              <a:t> </a:t>
            </a:r>
            <a:r>
              <a:rPr lang="en-IN" dirty="0" err="1" smtClean="0">
                <a:solidFill>
                  <a:srgbClr val="00B0F0"/>
                </a:solidFill>
              </a:rPr>
              <a:t>RiverRafting</a:t>
            </a:r>
            <a:r>
              <a:rPr lang="en-IN" dirty="0" smtClean="0">
                <a:solidFill>
                  <a:srgbClr val="00B0F0"/>
                </a:solidFill>
              </a:rPr>
              <a:t>:</a:t>
            </a:r>
            <a:r>
              <a:rPr lang="en-IN" dirty="0" smtClean="0">
                <a:solidFill>
                  <a:srgbClr val="FFFF00"/>
                </a:solidFill>
              </a:rPr>
              <a:t> </a:t>
            </a:r>
          </a:p>
          <a:p>
            <a:pPr>
              <a:buNone/>
            </a:pPr>
            <a:endParaRPr lang="en-IN" dirty="0" smtClean="0"/>
          </a:p>
          <a:p>
            <a:pPr>
              <a:buNone/>
            </a:pPr>
            <a:r>
              <a:rPr lang="en-IN" i="1" dirty="0" smtClean="0">
                <a:solidFill>
                  <a:srgbClr val="FFFF00"/>
                </a:solidFill>
              </a:rPr>
              <a:t>class </a:t>
            </a:r>
            <a:r>
              <a:rPr lang="en-IN" i="1" dirty="0" err="1" smtClean="0">
                <a:solidFill>
                  <a:srgbClr val="FFFF00"/>
                </a:solidFill>
              </a:rPr>
              <a:t>FallInRiverException</a:t>
            </a:r>
            <a:r>
              <a:rPr lang="en-IN" i="1" dirty="0" smtClean="0">
                <a:solidFill>
                  <a:srgbClr val="FFFF00"/>
                </a:solidFill>
              </a:rPr>
              <a:t> extends Exception { </a:t>
            </a:r>
          </a:p>
          <a:p>
            <a:pPr>
              <a:buNone/>
            </a:pPr>
            <a:r>
              <a:rPr lang="en-IN" i="1" dirty="0" smtClean="0">
                <a:solidFill>
                  <a:srgbClr val="FFFF00"/>
                </a:solidFill>
              </a:rPr>
              <a:t>} </a:t>
            </a:r>
          </a:p>
          <a:p>
            <a:pPr>
              <a:buNone/>
            </a:pPr>
            <a:endParaRPr lang="en-IN" i="1" dirty="0" smtClean="0">
              <a:solidFill>
                <a:srgbClr val="FFFF00"/>
              </a:solidFill>
            </a:endParaRPr>
          </a:p>
          <a:p>
            <a:pPr>
              <a:buNone/>
            </a:pPr>
            <a:r>
              <a:rPr lang="en-IN" i="1" dirty="0" smtClean="0">
                <a:solidFill>
                  <a:srgbClr val="FFFF00"/>
                </a:solidFill>
              </a:rPr>
              <a:t>class </a:t>
            </a:r>
            <a:r>
              <a:rPr lang="en-IN" i="1" dirty="0" err="1" smtClean="0">
                <a:solidFill>
                  <a:srgbClr val="FFFF00"/>
                </a:solidFill>
              </a:rPr>
              <a:t>DropOarException</a:t>
            </a:r>
            <a:r>
              <a:rPr lang="en-IN" i="1" dirty="0" smtClean="0">
                <a:solidFill>
                  <a:srgbClr val="FFFF00"/>
                </a:solidFill>
              </a:rPr>
              <a:t> extends Exception { </a:t>
            </a:r>
          </a:p>
          <a:p>
            <a:pPr>
              <a:buNone/>
            </a:pPr>
            <a:r>
              <a:rPr lang="en-IN" i="1" dirty="0" smtClean="0">
                <a:solidFill>
                  <a:srgbClr val="FFFF00"/>
                </a:solidFill>
              </a:rPr>
              <a:t>}</a:t>
            </a:r>
            <a:endParaRPr lang="en-IN" i="1"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Implementing The Real Life Example</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Design the class </a:t>
            </a:r>
            <a:r>
              <a:rPr lang="en-IN" sz="2800" dirty="0" err="1" smtClean="0">
                <a:solidFill>
                  <a:srgbClr val="FFFF00"/>
                </a:solidFill>
              </a:rPr>
              <a:t>RiverRafting</a:t>
            </a:r>
            <a:r>
              <a:rPr lang="en-IN" sz="2800" dirty="0" smtClean="0"/>
              <a:t> </a:t>
            </a:r>
            <a:r>
              <a:rPr lang="en-IN" sz="2800" dirty="0" smtClean="0">
                <a:solidFill>
                  <a:schemeClr val="bg1"/>
                </a:solidFill>
              </a:rPr>
              <a:t>with methods </a:t>
            </a:r>
            <a:r>
              <a:rPr lang="en-IN" sz="2800" dirty="0" smtClean="0"/>
              <a:t> </a:t>
            </a:r>
            <a:r>
              <a:rPr lang="en-IN" sz="2800" dirty="0" err="1" smtClean="0">
                <a:solidFill>
                  <a:srgbClr val="FFFF00"/>
                </a:solidFill>
              </a:rPr>
              <a:t>crossRapid</a:t>
            </a:r>
            <a:r>
              <a:rPr lang="en-IN" sz="2800" dirty="0" smtClean="0"/>
              <a:t> </a:t>
            </a:r>
            <a:r>
              <a:rPr lang="en-IN" sz="2800" dirty="0" smtClean="0">
                <a:solidFill>
                  <a:schemeClr val="bg1"/>
                </a:solidFill>
              </a:rPr>
              <a:t>and</a:t>
            </a:r>
            <a:r>
              <a:rPr lang="en-IN" sz="2800" dirty="0" smtClean="0"/>
              <a:t> </a:t>
            </a:r>
            <a:r>
              <a:rPr lang="en-IN" sz="2800" dirty="0" err="1" smtClean="0">
                <a:solidFill>
                  <a:srgbClr val="FFFF00"/>
                </a:solidFill>
              </a:rPr>
              <a:t>rowRaft</a:t>
            </a:r>
            <a:r>
              <a:rPr lang="en-IN" sz="2800" dirty="0" smtClean="0">
                <a:solidFill>
                  <a:srgbClr val="FFFF00"/>
                </a:solidFill>
              </a:rPr>
              <a:t>  </a:t>
            </a:r>
            <a:r>
              <a:rPr lang="en-IN" sz="2800" dirty="0" smtClean="0">
                <a:solidFill>
                  <a:schemeClr val="bg1"/>
                </a:solidFill>
              </a:rPr>
              <a:t>that may throw exceptions of type </a:t>
            </a:r>
            <a:r>
              <a:rPr lang="en-IN" sz="2800" dirty="0" err="1" smtClean="0">
                <a:solidFill>
                  <a:srgbClr val="FFFF00"/>
                </a:solidFill>
              </a:rPr>
              <a:t>FallInRiverException</a:t>
            </a:r>
            <a:r>
              <a:rPr lang="en-IN" sz="2800" dirty="0" smtClean="0"/>
              <a:t> </a:t>
            </a:r>
            <a:r>
              <a:rPr lang="en-IN" sz="2800" dirty="0" smtClean="0">
                <a:solidFill>
                  <a:schemeClr val="bg1"/>
                </a:solidFill>
              </a:rPr>
              <a:t>and </a:t>
            </a:r>
            <a:r>
              <a:rPr lang="en-IN" sz="2800" dirty="0" err="1" smtClean="0">
                <a:solidFill>
                  <a:srgbClr val="FFFF00"/>
                </a:solidFill>
              </a:rPr>
              <a:t>DropOarException</a:t>
            </a:r>
            <a:endParaRPr lang="en-IN" sz="2800" i="1" dirty="0">
              <a:solidFill>
                <a:srgbClr val="FFFF00"/>
              </a:solidFill>
            </a:endParaRPr>
          </a:p>
        </p:txBody>
      </p:sp>
      <p:pic>
        <p:nvPicPr>
          <p:cNvPr id="4" name="Picture 3" descr="getfile (25).jpg"/>
          <p:cNvPicPr>
            <a:picLocks noChangeAspect="1"/>
          </p:cNvPicPr>
          <p:nvPr/>
        </p:nvPicPr>
        <p:blipFill>
          <a:blip r:embed="rId2"/>
          <a:stretch>
            <a:fillRect/>
          </a:stretch>
        </p:blipFill>
        <p:spPr>
          <a:xfrm>
            <a:off x="714348" y="3571876"/>
            <a:ext cx="7929618" cy="3071834"/>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Implementing The Real Life Example</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b="1" dirty="0" smtClean="0">
                <a:solidFill>
                  <a:schemeClr val="bg1"/>
                </a:solidFill>
              </a:rPr>
              <a:t>What is the output:</a:t>
            </a:r>
            <a:endParaRPr lang="en-IN" b="1" i="1" dirty="0">
              <a:solidFill>
                <a:schemeClr val="bg1"/>
              </a:solidFill>
            </a:endParaRPr>
          </a:p>
        </p:txBody>
      </p:sp>
      <p:pic>
        <p:nvPicPr>
          <p:cNvPr id="4" name="Picture 3" descr="getfile (25).jpg"/>
          <p:cNvPicPr>
            <a:picLocks noChangeAspect="1"/>
          </p:cNvPicPr>
          <p:nvPr/>
        </p:nvPicPr>
        <p:blipFill>
          <a:blip r:embed="rId2"/>
          <a:stretch>
            <a:fillRect/>
          </a:stretch>
        </p:blipFill>
        <p:spPr>
          <a:xfrm>
            <a:off x="500034" y="2214554"/>
            <a:ext cx="8213812" cy="4429156"/>
          </a:xfrm>
          <a:prstGeom prst="rect">
            <a:avLst/>
          </a:prstGeom>
        </p:spPr>
      </p:pic>
      <p:sp>
        <p:nvSpPr>
          <p:cNvPr id="5" name="Rectangular Callout 4"/>
          <p:cNvSpPr/>
          <p:nvPr/>
        </p:nvSpPr>
        <p:spPr>
          <a:xfrm>
            <a:off x="5857884" y="2143116"/>
            <a:ext cx="3143240" cy="2000264"/>
          </a:xfrm>
          <a:prstGeom prst="wedgeRectCallout">
            <a:avLst>
              <a:gd name="adj1" fmla="val -21295"/>
              <a:gd name="adj2" fmla="val 51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pPr algn="ctr"/>
            <a:r>
              <a:rPr lang="en-IN" dirty="0" smtClean="0">
                <a:solidFill>
                  <a:srgbClr val="FFFF00"/>
                </a:solidFill>
              </a:rPr>
              <a:t>Cross Rapid </a:t>
            </a:r>
          </a:p>
          <a:p>
            <a:pPr algn="ctr"/>
            <a:r>
              <a:rPr lang="en-IN" dirty="0" smtClean="0">
                <a:solidFill>
                  <a:srgbClr val="FFFF00"/>
                </a:solidFill>
              </a:rPr>
              <a:t>Row Raft </a:t>
            </a:r>
          </a:p>
          <a:p>
            <a:pPr algn="ctr"/>
            <a:r>
              <a:rPr lang="en-IN" dirty="0" smtClean="0">
                <a:solidFill>
                  <a:srgbClr val="FFFF00"/>
                </a:solidFill>
              </a:rPr>
              <a:t>Enjoy River Rafting </a:t>
            </a:r>
          </a:p>
          <a:p>
            <a:pPr algn="ctr"/>
            <a:r>
              <a:rPr lang="en-IN" dirty="0" smtClean="0">
                <a:solidFill>
                  <a:srgbClr val="FFFF00"/>
                </a:solidFill>
              </a:rPr>
              <a:t>Pay for the sport </a:t>
            </a:r>
          </a:p>
          <a:p>
            <a:pPr algn="ctr"/>
            <a:r>
              <a:rPr lang="en-IN" dirty="0" smtClean="0">
                <a:solidFill>
                  <a:srgbClr val="FFFF00"/>
                </a:solidFill>
              </a:rPr>
              <a:t>After the try block</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Implementing The Real Life Example</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b="1" dirty="0" smtClean="0">
                <a:solidFill>
                  <a:schemeClr val="bg1"/>
                </a:solidFill>
              </a:rPr>
              <a:t>What is the output:</a:t>
            </a:r>
            <a:endParaRPr lang="en-IN" b="1" i="1" dirty="0">
              <a:solidFill>
                <a:schemeClr val="bg1"/>
              </a:solidFill>
            </a:endParaRPr>
          </a:p>
        </p:txBody>
      </p:sp>
      <p:pic>
        <p:nvPicPr>
          <p:cNvPr id="4" name="Picture 3" descr="getfile (25).jpg"/>
          <p:cNvPicPr>
            <a:picLocks noChangeAspect="1"/>
          </p:cNvPicPr>
          <p:nvPr/>
        </p:nvPicPr>
        <p:blipFill>
          <a:blip r:embed="rId2"/>
          <a:stretch>
            <a:fillRect/>
          </a:stretch>
        </p:blipFill>
        <p:spPr>
          <a:xfrm>
            <a:off x="533115" y="2143116"/>
            <a:ext cx="8147650" cy="4500594"/>
          </a:xfrm>
          <a:prstGeom prst="rect">
            <a:avLst/>
          </a:prstGeom>
        </p:spPr>
      </p:pic>
      <p:sp>
        <p:nvSpPr>
          <p:cNvPr id="5" name="Rectangular Callout 4"/>
          <p:cNvSpPr/>
          <p:nvPr/>
        </p:nvSpPr>
        <p:spPr>
          <a:xfrm>
            <a:off x="5857884" y="2143116"/>
            <a:ext cx="3143240" cy="2000264"/>
          </a:xfrm>
          <a:prstGeom prst="wedgeRectCallout">
            <a:avLst>
              <a:gd name="adj1" fmla="val -21295"/>
              <a:gd name="adj2" fmla="val 51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pPr algn="ctr"/>
            <a:r>
              <a:rPr lang="en-IN" dirty="0" smtClean="0">
                <a:solidFill>
                  <a:srgbClr val="FFFF00"/>
                </a:solidFill>
              </a:rPr>
              <a:t>Cross Rapid </a:t>
            </a:r>
          </a:p>
          <a:p>
            <a:pPr algn="ctr"/>
            <a:r>
              <a:rPr lang="en-IN" dirty="0" smtClean="0">
                <a:solidFill>
                  <a:srgbClr val="FFFF00"/>
                </a:solidFill>
              </a:rPr>
              <a:t>Get back in the raft</a:t>
            </a:r>
          </a:p>
          <a:p>
            <a:pPr algn="ctr"/>
            <a:r>
              <a:rPr lang="en-IN" dirty="0" smtClean="0">
                <a:solidFill>
                  <a:srgbClr val="FFFF00"/>
                </a:solidFill>
              </a:rPr>
              <a:t>Pay for the sport </a:t>
            </a:r>
          </a:p>
          <a:p>
            <a:pPr algn="ctr"/>
            <a:r>
              <a:rPr lang="en-IN" dirty="0" smtClean="0">
                <a:solidFill>
                  <a:srgbClr val="FFFF00"/>
                </a:solidFill>
              </a:rPr>
              <a:t>After the try block</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Is An Exception?</a:t>
            </a:r>
            <a:endParaRPr lang="en-IN" b="1"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IN" sz="3000" dirty="0" smtClean="0">
                <a:solidFill>
                  <a:schemeClr val="bg1"/>
                </a:solidFill>
              </a:rPr>
              <a:t>Error that occurs during runtime </a:t>
            </a:r>
          </a:p>
          <a:p>
            <a:endParaRPr lang="en-IN" sz="3000" dirty="0" smtClean="0">
              <a:solidFill>
                <a:schemeClr val="bg1"/>
              </a:solidFill>
            </a:endParaRPr>
          </a:p>
          <a:p>
            <a:r>
              <a:rPr lang="en-IN" sz="3000" dirty="0" smtClean="0">
                <a:solidFill>
                  <a:schemeClr val="bg1"/>
                </a:solidFill>
              </a:rPr>
              <a:t>Cause normal program flow to be disrupted </a:t>
            </a:r>
          </a:p>
          <a:p>
            <a:endParaRPr lang="en-IN" sz="3000" dirty="0" smtClean="0">
              <a:solidFill>
                <a:schemeClr val="bg1"/>
              </a:solidFill>
            </a:endParaRPr>
          </a:p>
          <a:p>
            <a:r>
              <a:rPr lang="en-IN" sz="3000" dirty="0" smtClean="0">
                <a:solidFill>
                  <a:schemeClr val="bg1"/>
                </a:solidFill>
              </a:rPr>
              <a:t> </a:t>
            </a:r>
            <a:r>
              <a:rPr lang="en-IN" sz="3000" b="1" dirty="0" smtClean="0">
                <a:solidFill>
                  <a:schemeClr val="bg1"/>
                </a:solidFill>
              </a:rPr>
              <a:t>Examples </a:t>
            </a:r>
          </a:p>
          <a:p>
            <a:pPr lvl="1"/>
            <a:r>
              <a:rPr lang="en-IN" dirty="0" smtClean="0">
                <a:solidFill>
                  <a:srgbClr val="FFFF00"/>
                </a:solidFill>
              </a:rPr>
              <a:t>– Divide by zero errors </a:t>
            </a:r>
          </a:p>
          <a:p>
            <a:pPr lvl="1"/>
            <a:r>
              <a:rPr lang="en-IN" dirty="0" smtClean="0">
                <a:solidFill>
                  <a:srgbClr val="FFFF00"/>
                </a:solidFill>
              </a:rPr>
              <a:t>– Accessing the elements of an array beyond its range </a:t>
            </a:r>
          </a:p>
          <a:p>
            <a:pPr lvl="1"/>
            <a:r>
              <a:rPr lang="en-IN" dirty="0" smtClean="0">
                <a:solidFill>
                  <a:srgbClr val="FFFF00"/>
                </a:solidFill>
              </a:rPr>
              <a:t>– Invalid input </a:t>
            </a:r>
          </a:p>
          <a:p>
            <a:pPr lvl="1"/>
            <a:r>
              <a:rPr lang="en-IN" dirty="0" smtClean="0">
                <a:solidFill>
                  <a:srgbClr val="FFFF00"/>
                </a:solidFill>
              </a:rPr>
              <a:t>– Hard disk crash </a:t>
            </a:r>
          </a:p>
          <a:p>
            <a:pPr lvl="1"/>
            <a:r>
              <a:rPr lang="en-IN" dirty="0" smtClean="0">
                <a:solidFill>
                  <a:srgbClr val="FFFF00"/>
                </a:solidFill>
              </a:rPr>
              <a:t>– Opening a non-existent file </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Single try, Multiple catch</a:t>
            </a:r>
            <a:endParaRPr lang="en-IN" b="1" dirty="0">
              <a:solidFill>
                <a:schemeClr val="bg1"/>
              </a:solidFill>
            </a:endParaRPr>
          </a:p>
        </p:txBody>
      </p:sp>
      <p:sp>
        <p:nvSpPr>
          <p:cNvPr id="6" name="Content Placeholder 5"/>
          <p:cNvSpPr>
            <a:spLocks noGrp="1"/>
          </p:cNvSpPr>
          <p:nvPr>
            <p:ph idx="1"/>
          </p:nvPr>
        </p:nvSpPr>
        <p:spPr/>
        <p:txBody>
          <a:bodyPr>
            <a:normAutofit fontScale="85000" lnSpcReduction="20000"/>
          </a:bodyPr>
          <a:lstStyle/>
          <a:p>
            <a:r>
              <a:rPr lang="en-IN" dirty="0" smtClean="0">
                <a:solidFill>
                  <a:schemeClr val="bg1"/>
                </a:solidFill>
              </a:rPr>
              <a:t>For a</a:t>
            </a:r>
            <a:r>
              <a:rPr lang="en-IN" dirty="0" smtClean="0"/>
              <a:t> </a:t>
            </a:r>
            <a:r>
              <a:rPr lang="en-IN" dirty="0" smtClean="0">
                <a:solidFill>
                  <a:srgbClr val="FFFF00"/>
                </a:solidFill>
              </a:rPr>
              <a:t>try</a:t>
            </a:r>
            <a:r>
              <a:rPr lang="en-IN" dirty="0" smtClean="0"/>
              <a:t> </a:t>
            </a:r>
            <a:r>
              <a:rPr lang="en-IN" dirty="0" smtClean="0">
                <a:solidFill>
                  <a:schemeClr val="bg1"/>
                </a:solidFill>
              </a:rPr>
              <a:t>block, we can define </a:t>
            </a:r>
            <a:r>
              <a:rPr lang="en-IN" dirty="0" smtClean="0">
                <a:solidFill>
                  <a:srgbClr val="FFFF00"/>
                </a:solidFill>
              </a:rPr>
              <a:t>multiple catch blocks, </a:t>
            </a:r>
            <a:r>
              <a:rPr lang="en-IN" dirty="0" smtClean="0">
                <a:solidFill>
                  <a:schemeClr val="bg1"/>
                </a:solidFill>
              </a:rPr>
              <a:t>but only a </a:t>
            </a:r>
            <a:r>
              <a:rPr lang="en-IN" dirty="0" smtClean="0">
                <a:solidFill>
                  <a:srgbClr val="FFFF00"/>
                </a:solidFill>
              </a:rPr>
              <a:t>single finally block</a:t>
            </a:r>
            <a:r>
              <a:rPr lang="en-IN" dirty="0" smtClean="0"/>
              <a:t>. </a:t>
            </a:r>
          </a:p>
          <a:p>
            <a:endParaRPr lang="en-IN" dirty="0" smtClean="0"/>
          </a:p>
          <a:p>
            <a:endParaRPr lang="en-IN" dirty="0" smtClean="0"/>
          </a:p>
          <a:p>
            <a:r>
              <a:rPr lang="en-IN" dirty="0" smtClean="0">
                <a:solidFill>
                  <a:schemeClr val="bg1"/>
                </a:solidFill>
              </a:rPr>
              <a:t>Multiple catch blocks are used to handle different types of exceptions. </a:t>
            </a:r>
          </a:p>
          <a:p>
            <a:endParaRPr lang="en-IN" dirty="0" smtClean="0"/>
          </a:p>
          <a:p>
            <a:endParaRPr lang="en-IN" dirty="0" smtClean="0"/>
          </a:p>
          <a:p>
            <a:r>
              <a:rPr lang="en-IN" dirty="0" smtClean="0">
                <a:solidFill>
                  <a:schemeClr val="bg1"/>
                </a:solidFill>
              </a:rPr>
              <a:t>A finally block is used to define</a:t>
            </a:r>
            <a:r>
              <a:rPr lang="en-IN" dirty="0" smtClean="0"/>
              <a:t> </a:t>
            </a:r>
            <a:r>
              <a:rPr lang="en-IN" i="1" dirty="0" smtClean="0">
                <a:solidFill>
                  <a:srgbClr val="FFFF00"/>
                </a:solidFill>
              </a:rPr>
              <a:t>cleanup</a:t>
            </a:r>
            <a:r>
              <a:rPr lang="en-IN" dirty="0" smtClean="0">
                <a:solidFill>
                  <a:srgbClr val="FFFF00"/>
                </a:solidFill>
              </a:rPr>
              <a:t> code</a:t>
            </a:r>
            <a:r>
              <a:rPr lang="en-IN" dirty="0" smtClean="0">
                <a:solidFill>
                  <a:schemeClr val="bg1"/>
                </a:solidFill>
              </a:rPr>
              <a:t>—code that closes and releases resources, such as file handlers and database or network connections.</a:t>
            </a:r>
            <a:endParaRPr lang="en-IN"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Single try, Multiple catch</a:t>
            </a:r>
            <a:endParaRPr lang="en-IN" b="1" dirty="0">
              <a:solidFill>
                <a:schemeClr val="bg1"/>
              </a:solidFill>
            </a:endParaRPr>
          </a:p>
        </p:txBody>
      </p:sp>
      <p:pic>
        <p:nvPicPr>
          <p:cNvPr id="4" name="Content Placeholder 3" descr="getfile (28).jpg"/>
          <p:cNvPicPr>
            <a:picLocks noGrp="1" noChangeAspect="1"/>
          </p:cNvPicPr>
          <p:nvPr>
            <p:ph idx="1"/>
          </p:nvPr>
        </p:nvPicPr>
        <p:blipFill>
          <a:blip r:embed="rId2"/>
          <a:stretch>
            <a:fillRect/>
          </a:stretch>
        </p:blipFill>
        <p:spPr>
          <a:xfrm>
            <a:off x="428596" y="1797050"/>
            <a:ext cx="8215370" cy="4775222"/>
          </a:xfr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Single try, Multiple catch</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What is the output if the code is not able to open the file ?</a:t>
            </a:r>
          </a:p>
          <a:p>
            <a:endParaRPr lang="en-IN" sz="2800" dirty="0" smtClean="0"/>
          </a:p>
          <a:p>
            <a:endParaRPr lang="en-IN" sz="2800" dirty="0" smtClean="0"/>
          </a:p>
          <a:p>
            <a:pPr>
              <a:buNone/>
            </a:pPr>
            <a:r>
              <a:rPr lang="en-IN" sz="2800" dirty="0" smtClean="0">
                <a:solidFill>
                  <a:srgbClr val="FFFF00"/>
                </a:solidFill>
              </a:rPr>
              <a:t>File not found</a:t>
            </a:r>
          </a:p>
          <a:p>
            <a:pPr>
              <a:buNone/>
            </a:pPr>
            <a:r>
              <a:rPr lang="en-IN" sz="2800" dirty="0" smtClean="0">
                <a:solidFill>
                  <a:srgbClr val="FFFF00"/>
                </a:solidFill>
              </a:rPr>
              <a:t>finally</a:t>
            </a:r>
          </a:p>
          <a:p>
            <a:pPr>
              <a:buNone/>
            </a:pPr>
            <a:r>
              <a:rPr lang="en-IN" sz="2800" dirty="0" smtClean="0">
                <a:solidFill>
                  <a:srgbClr val="FFFF00"/>
                </a:solidFill>
              </a:rPr>
              <a:t>Next task..</a:t>
            </a:r>
            <a:endParaRPr lang="en-IN" sz="2800"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Single try, Multiple catch</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What is the output if the code is able to open the file but unable to read it?</a:t>
            </a:r>
          </a:p>
          <a:p>
            <a:endParaRPr lang="en-IN" sz="2800" dirty="0" smtClean="0"/>
          </a:p>
          <a:p>
            <a:endParaRPr lang="en-IN" sz="2800" dirty="0" smtClean="0"/>
          </a:p>
          <a:p>
            <a:pPr>
              <a:buNone/>
            </a:pPr>
            <a:r>
              <a:rPr lang="en-IN" sz="2800" dirty="0" smtClean="0">
                <a:solidFill>
                  <a:srgbClr val="FFFF00"/>
                </a:solidFill>
              </a:rPr>
              <a:t>File Opened</a:t>
            </a:r>
          </a:p>
          <a:p>
            <a:pPr>
              <a:buNone/>
            </a:pPr>
            <a:r>
              <a:rPr lang="en-US" sz="2800" dirty="0" smtClean="0">
                <a:solidFill>
                  <a:srgbClr val="FFFF00"/>
                </a:solidFill>
              </a:rPr>
              <a:t>File Closing Exception</a:t>
            </a:r>
            <a:endParaRPr lang="en-IN" sz="2800" dirty="0" smtClean="0">
              <a:solidFill>
                <a:srgbClr val="FFFF00"/>
              </a:solidFill>
            </a:endParaRPr>
          </a:p>
          <a:p>
            <a:pPr>
              <a:buNone/>
            </a:pPr>
            <a:r>
              <a:rPr lang="en-IN" sz="2800" dirty="0" smtClean="0">
                <a:solidFill>
                  <a:srgbClr val="FFFF00"/>
                </a:solidFill>
              </a:rPr>
              <a:t>finally</a:t>
            </a:r>
          </a:p>
          <a:p>
            <a:pPr>
              <a:buNone/>
            </a:pPr>
            <a:r>
              <a:rPr lang="en-IN" sz="2800" dirty="0" smtClean="0">
                <a:solidFill>
                  <a:srgbClr val="FFFF00"/>
                </a:solidFill>
              </a:rPr>
              <a:t>Next task..</a:t>
            </a:r>
            <a:endParaRPr lang="en-IN" sz="2800"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Single try, Multiple catch</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What is the output if the no exception is thrown ?</a:t>
            </a:r>
          </a:p>
          <a:p>
            <a:endParaRPr lang="en-IN" sz="2800" dirty="0" smtClean="0"/>
          </a:p>
          <a:p>
            <a:endParaRPr lang="en-IN" sz="2800" dirty="0" smtClean="0"/>
          </a:p>
          <a:p>
            <a:pPr>
              <a:buNone/>
            </a:pPr>
            <a:r>
              <a:rPr lang="en-IN" sz="2800" dirty="0" smtClean="0">
                <a:solidFill>
                  <a:srgbClr val="FFFF00"/>
                </a:solidFill>
              </a:rPr>
              <a:t>File Opened</a:t>
            </a:r>
          </a:p>
          <a:p>
            <a:pPr>
              <a:buNone/>
            </a:pPr>
            <a:r>
              <a:rPr lang="en-US" sz="2800" dirty="0" smtClean="0">
                <a:solidFill>
                  <a:srgbClr val="FFFF00"/>
                </a:solidFill>
              </a:rPr>
              <a:t>Read File</a:t>
            </a:r>
            <a:endParaRPr lang="en-IN" sz="2800" dirty="0" smtClean="0">
              <a:solidFill>
                <a:srgbClr val="FFFF00"/>
              </a:solidFill>
            </a:endParaRPr>
          </a:p>
          <a:p>
            <a:pPr>
              <a:buNone/>
            </a:pPr>
            <a:r>
              <a:rPr lang="en-IN" sz="2800" dirty="0" smtClean="0">
                <a:solidFill>
                  <a:srgbClr val="FFFF00"/>
                </a:solidFill>
              </a:rPr>
              <a:t>finally</a:t>
            </a:r>
          </a:p>
          <a:p>
            <a:pPr>
              <a:buNone/>
            </a:pPr>
            <a:r>
              <a:rPr lang="en-IN" sz="2800" dirty="0" smtClean="0">
                <a:solidFill>
                  <a:srgbClr val="FFFF00"/>
                </a:solidFill>
              </a:rPr>
              <a:t>Next task..</a:t>
            </a:r>
            <a:endParaRPr lang="en-IN" sz="2800"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solidFill>
                  <a:schemeClr val="bg1"/>
                </a:solidFill>
              </a:rPr>
              <a:t>Will a finally block execute even if the catch block defines a return statement?</a:t>
            </a:r>
            <a:endParaRPr lang="en-IN" sz="3200" b="1" dirty="0">
              <a:solidFill>
                <a:schemeClr val="bg1"/>
              </a:solidFill>
            </a:endParaRPr>
          </a:p>
        </p:txBody>
      </p:sp>
      <p:sp>
        <p:nvSpPr>
          <p:cNvPr id="6" name="Content Placeholder 5"/>
          <p:cNvSpPr>
            <a:spLocks noGrp="1"/>
          </p:cNvSpPr>
          <p:nvPr>
            <p:ph idx="1"/>
          </p:nvPr>
        </p:nvSpPr>
        <p:spPr/>
        <p:txBody>
          <a:bodyPr>
            <a:normAutofit/>
          </a:bodyPr>
          <a:lstStyle/>
          <a:p>
            <a:r>
              <a:rPr lang="en-US" sz="2800" b="1" dirty="0" smtClean="0">
                <a:solidFill>
                  <a:srgbClr val="FFFF00"/>
                </a:solidFill>
              </a:rPr>
              <a:t>Yes</a:t>
            </a:r>
            <a:r>
              <a:rPr lang="en-US" sz="2800" b="1" dirty="0" smtClean="0"/>
              <a:t> </a:t>
            </a:r>
            <a:r>
              <a:rPr lang="en-US" sz="2800" b="1" dirty="0" smtClean="0">
                <a:solidFill>
                  <a:schemeClr val="bg1"/>
                </a:solidFill>
              </a:rPr>
              <a:t>,</a:t>
            </a:r>
            <a:r>
              <a:rPr lang="en-US" sz="2800" b="1" dirty="0" smtClean="0"/>
              <a:t> </a:t>
            </a:r>
            <a:r>
              <a:rPr lang="en-IN" sz="2800" dirty="0" smtClean="0">
                <a:solidFill>
                  <a:schemeClr val="bg1"/>
                </a:solidFill>
              </a:rPr>
              <a:t>a finally block will execute even if the code in the</a:t>
            </a:r>
            <a:r>
              <a:rPr lang="en-IN" sz="2800" dirty="0" smtClean="0"/>
              <a:t> </a:t>
            </a:r>
            <a:r>
              <a:rPr lang="en-IN" sz="2800" dirty="0" smtClean="0">
                <a:solidFill>
                  <a:srgbClr val="FFFF00"/>
                </a:solidFill>
              </a:rPr>
              <a:t>try block </a:t>
            </a:r>
            <a:r>
              <a:rPr lang="en-IN" sz="2800" dirty="0" smtClean="0">
                <a:solidFill>
                  <a:schemeClr val="bg1"/>
                </a:solidFill>
              </a:rPr>
              <a:t>or any of the</a:t>
            </a:r>
            <a:r>
              <a:rPr lang="en-IN" sz="2800" dirty="0" smtClean="0"/>
              <a:t> </a:t>
            </a:r>
            <a:r>
              <a:rPr lang="en-IN" sz="2800" dirty="0" smtClean="0">
                <a:solidFill>
                  <a:srgbClr val="FFFF00"/>
                </a:solidFill>
              </a:rPr>
              <a:t>catch blocks </a:t>
            </a:r>
            <a:r>
              <a:rPr lang="en-IN" sz="2800" dirty="0" smtClean="0">
                <a:solidFill>
                  <a:schemeClr val="bg1"/>
                </a:solidFill>
              </a:rPr>
              <a:t>defines a </a:t>
            </a:r>
            <a:r>
              <a:rPr lang="en-IN" sz="2800" dirty="0" smtClean="0">
                <a:solidFill>
                  <a:srgbClr val="FFFF00"/>
                </a:solidFill>
              </a:rPr>
              <a:t>return </a:t>
            </a:r>
            <a:r>
              <a:rPr lang="en-IN" sz="2800" dirty="0" smtClean="0">
                <a:solidFill>
                  <a:schemeClr val="bg1"/>
                </a:solidFill>
              </a:rPr>
              <a:t>statement.</a:t>
            </a:r>
            <a:endParaRPr lang="en-IN" sz="2800" b="1" dirty="0">
              <a:solidFill>
                <a:schemeClr val="bg1"/>
              </a:solidFill>
            </a:endParaRPr>
          </a:p>
        </p:txBody>
      </p:sp>
      <p:pic>
        <p:nvPicPr>
          <p:cNvPr id="4" name="Picture 3" descr="getfile (29).jpg"/>
          <p:cNvPicPr>
            <a:picLocks noChangeAspect="1"/>
          </p:cNvPicPr>
          <p:nvPr/>
        </p:nvPicPr>
        <p:blipFill>
          <a:blip r:embed="rId2"/>
          <a:stretch>
            <a:fillRect/>
          </a:stretch>
        </p:blipFill>
        <p:spPr>
          <a:xfrm>
            <a:off x="428596" y="3429000"/>
            <a:ext cx="8358246" cy="3143272"/>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When will finally not execute ?</a:t>
            </a:r>
            <a:endParaRPr lang="en-IN" b="1" dirty="0">
              <a:solidFill>
                <a:schemeClr val="bg1"/>
              </a:solidFill>
            </a:endParaRPr>
          </a:p>
        </p:txBody>
      </p:sp>
      <p:sp>
        <p:nvSpPr>
          <p:cNvPr id="6" name="Content Placeholder 5"/>
          <p:cNvSpPr>
            <a:spLocks noGrp="1"/>
          </p:cNvSpPr>
          <p:nvPr>
            <p:ph idx="1"/>
          </p:nvPr>
        </p:nvSpPr>
        <p:spPr/>
        <p:txBody>
          <a:bodyPr>
            <a:normAutofit lnSpcReduction="10000"/>
          </a:bodyPr>
          <a:lstStyle/>
          <a:p>
            <a:r>
              <a:rPr lang="en-IN" sz="2800" dirty="0" smtClean="0">
                <a:solidFill>
                  <a:schemeClr val="bg1"/>
                </a:solidFill>
              </a:rPr>
              <a:t>There are a few scenarios in Java in which a finally block does not execute:</a:t>
            </a:r>
          </a:p>
          <a:p>
            <a:endParaRPr lang="en-IN" sz="2800" i="1" dirty="0" smtClean="0">
              <a:solidFill>
                <a:schemeClr val="bg1"/>
              </a:solidFill>
            </a:endParaRPr>
          </a:p>
          <a:p>
            <a:r>
              <a:rPr lang="en-IN" sz="2800" i="1" dirty="0" smtClean="0">
                <a:solidFill>
                  <a:srgbClr val="FFFF00"/>
                </a:solidFill>
              </a:rPr>
              <a:t>Application termination</a:t>
            </a:r>
            <a:r>
              <a:rPr lang="en-IN" sz="2800" dirty="0" smtClean="0">
                <a:solidFill>
                  <a:schemeClr val="bg1"/>
                </a:solidFill>
              </a:rPr>
              <a:t>—The try or the catch block executes </a:t>
            </a:r>
            <a:r>
              <a:rPr lang="en-IN" sz="2800" dirty="0" err="1" smtClean="0">
                <a:solidFill>
                  <a:srgbClr val="FFFF00"/>
                </a:solidFill>
              </a:rPr>
              <a:t>System.exit</a:t>
            </a:r>
            <a:r>
              <a:rPr lang="en-IN" sz="2800" dirty="0" smtClean="0">
                <a:solidFill>
                  <a:srgbClr val="FFFF00"/>
                </a:solidFill>
              </a:rPr>
              <a:t>()</a:t>
            </a:r>
            <a:r>
              <a:rPr lang="en-IN" sz="2800" dirty="0" smtClean="0">
                <a:solidFill>
                  <a:schemeClr val="bg1"/>
                </a:solidFill>
              </a:rPr>
              <a:t>, which terminates the application</a:t>
            </a:r>
          </a:p>
          <a:p>
            <a:endParaRPr lang="en-US" sz="2800" i="1" dirty="0" smtClean="0">
              <a:solidFill>
                <a:srgbClr val="FFFF00"/>
              </a:solidFill>
            </a:endParaRPr>
          </a:p>
          <a:p>
            <a:r>
              <a:rPr lang="en-US" sz="2800" i="1" dirty="0" smtClean="0">
                <a:solidFill>
                  <a:srgbClr val="FFFF00"/>
                </a:solidFill>
              </a:rPr>
              <a:t>Exception occurs before try</a:t>
            </a:r>
            <a:endParaRPr lang="en-IN" sz="2800" i="1" dirty="0" smtClean="0">
              <a:solidFill>
                <a:schemeClr val="bg1"/>
              </a:solidFill>
            </a:endParaRPr>
          </a:p>
          <a:p>
            <a:endParaRPr lang="en-IN" sz="2800" i="1" dirty="0" smtClean="0">
              <a:solidFill>
                <a:srgbClr val="FFFF00"/>
              </a:solidFill>
            </a:endParaRPr>
          </a:p>
          <a:p>
            <a:r>
              <a:rPr lang="en-IN" sz="2800" i="1" dirty="0" smtClean="0">
                <a:solidFill>
                  <a:srgbClr val="FFFF00"/>
                </a:solidFill>
              </a:rPr>
              <a:t>Fatal </a:t>
            </a:r>
            <a:r>
              <a:rPr lang="en-IN" sz="2800" i="1" dirty="0" smtClean="0">
                <a:solidFill>
                  <a:srgbClr val="FFFF00"/>
                </a:solidFill>
              </a:rPr>
              <a:t>errors</a:t>
            </a:r>
            <a:r>
              <a:rPr lang="en-IN" sz="2800" dirty="0" smtClean="0">
                <a:solidFill>
                  <a:schemeClr val="bg1"/>
                </a:solidFill>
              </a:rPr>
              <a:t>—A crash of the JVM or the OS</a:t>
            </a:r>
            <a:endParaRPr lang="en-IN" sz="2800"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What happens if both a catch and a finally block define return statements?</a:t>
            </a:r>
            <a:endParaRPr lang="en-IN" sz="3600"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If both</a:t>
            </a:r>
            <a:r>
              <a:rPr lang="en-IN" sz="2800" dirty="0" smtClean="0"/>
              <a:t> </a:t>
            </a:r>
            <a:r>
              <a:rPr lang="en-IN" sz="2800" dirty="0" smtClean="0">
                <a:solidFill>
                  <a:srgbClr val="FFFF00"/>
                </a:solidFill>
              </a:rPr>
              <a:t>catch</a:t>
            </a:r>
            <a:r>
              <a:rPr lang="en-IN" sz="2800" dirty="0" smtClean="0"/>
              <a:t> </a:t>
            </a:r>
            <a:r>
              <a:rPr lang="en-IN" sz="2800" dirty="0" smtClean="0">
                <a:solidFill>
                  <a:schemeClr val="bg1"/>
                </a:solidFill>
              </a:rPr>
              <a:t>and </a:t>
            </a:r>
            <a:r>
              <a:rPr lang="en-IN" sz="2800" dirty="0" smtClean="0">
                <a:solidFill>
                  <a:srgbClr val="FFFF00"/>
                </a:solidFill>
              </a:rPr>
              <a:t>finally</a:t>
            </a:r>
            <a:r>
              <a:rPr lang="en-IN" sz="2800" dirty="0" smtClean="0"/>
              <a:t> </a:t>
            </a:r>
            <a:r>
              <a:rPr lang="en-IN" sz="2800" dirty="0" smtClean="0">
                <a:solidFill>
                  <a:schemeClr val="bg1"/>
                </a:solidFill>
              </a:rPr>
              <a:t>blocks define </a:t>
            </a:r>
            <a:r>
              <a:rPr lang="en-IN" sz="2800" dirty="0" smtClean="0">
                <a:solidFill>
                  <a:srgbClr val="FFFF00"/>
                </a:solidFill>
              </a:rPr>
              <a:t>return </a:t>
            </a:r>
            <a:r>
              <a:rPr lang="en-IN" sz="2800" dirty="0" smtClean="0">
                <a:solidFill>
                  <a:schemeClr val="bg1"/>
                </a:solidFill>
              </a:rPr>
              <a:t>statements, the calling method will receive a value from the </a:t>
            </a:r>
            <a:r>
              <a:rPr lang="en-IN" sz="2800" dirty="0" smtClean="0">
                <a:solidFill>
                  <a:srgbClr val="FFFF00"/>
                </a:solidFill>
              </a:rPr>
              <a:t>finally</a:t>
            </a:r>
            <a:r>
              <a:rPr lang="en-IN" sz="2800" dirty="0" smtClean="0">
                <a:solidFill>
                  <a:schemeClr val="bg1"/>
                </a:solidFill>
              </a:rPr>
              <a:t> block.</a:t>
            </a:r>
            <a:endParaRPr lang="en-IN" sz="2800" b="1" dirty="0">
              <a:solidFill>
                <a:schemeClr val="bg1"/>
              </a:solidFill>
            </a:endParaRPr>
          </a:p>
        </p:txBody>
      </p:sp>
      <p:pic>
        <p:nvPicPr>
          <p:cNvPr id="4" name="Picture 3" descr="getfile (29).jpg"/>
          <p:cNvPicPr>
            <a:picLocks noChangeAspect="1"/>
          </p:cNvPicPr>
          <p:nvPr/>
        </p:nvPicPr>
        <p:blipFill>
          <a:blip r:embed="rId2"/>
          <a:stretch>
            <a:fillRect/>
          </a:stretch>
        </p:blipFill>
        <p:spPr>
          <a:xfrm>
            <a:off x="428596" y="3429000"/>
            <a:ext cx="8358246" cy="3214710"/>
          </a:xfrm>
          <a:prstGeom prst="rect">
            <a:avLst/>
          </a:prstGeom>
        </p:spPr>
      </p:pic>
      <p:sp>
        <p:nvSpPr>
          <p:cNvPr id="5" name="Rectangular Callout 4"/>
          <p:cNvSpPr/>
          <p:nvPr/>
        </p:nvSpPr>
        <p:spPr>
          <a:xfrm>
            <a:off x="5643570" y="2428868"/>
            <a:ext cx="3143240" cy="785818"/>
          </a:xfrm>
          <a:prstGeom prst="wedgeRectCallout">
            <a:avLst>
              <a:gd name="adj1" fmla="val -21295"/>
              <a:gd name="adj2" fmla="val 51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pPr algn="ctr"/>
            <a:r>
              <a:rPr lang="en-IN" dirty="0" smtClean="0">
                <a:solidFill>
                  <a:srgbClr val="FFFF00"/>
                </a:solidFill>
              </a:rPr>
              <a:t>20</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What happens if a finally block modifies the value returned from a catch block?</a:t>
            </a:r>
            <a:endParaRPr lang="en-IN" sz="3600"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If a</a:t>
            </a:r>
            <a:r>
              <a:rPr lang="en-IN" sz="2800" dirty="0" smtClean="0"/>
              <a:t> </a:t>
            </a:r>
            <a:r>
              <a:rPr lang="en-IN" sz="2800" dirty="0" smtClean="0">
                <a:solidFill>
                  <a:srgbClr val="FFFF00"/>
                </a:solidFill>
              </a:rPr>
              <a:t>catch</a:t>
            </a:r>
            <a:r>
              <a:rPr lang="en-IN" sz="2800" dirty="0" smtClean="0"/>
              <a:t> </a:t>
            </a:r>
            <a:r>
              <a:rPr lang="en-IN" sz="2800" dirty="0" smtClean="0">
                <a:solidFill>
                  <a:schemeClr val="bg1"/>
                </a:solidFill>
              </a:rPr>
              <a:t>block returns a primitive data type, the </a:t>
            </a:r>
            <a:r>
              <a:rPr lang="en-IN" sz="2800" dirty="0" smtClean="0">
                <a:solidFill>
                  <a:srgbClr val="FFFF00"/>
                </a:solidFill>
              </a:rPr>
              <a:t>finally</a:t>
            </a:r>
            <a:r>
              <a:rPr lang="en-IN" sz="2800" dirty="0" smtClean="0"/>
              <a:t> </a:t>
            </a:r>
            <a:r>
              <a:rPr lang="en-IN" sz="2800" dirty="0" smtClean="0">
                <a:solidFill>
                  <a:schemeClr val="bg1"/>
                </a:solidFill>
              </a:rPr>
              <a:t>block can’t modify the value being returned by it</a:t>
            </a:r>
            <a:endParaRPr lang="en-IN" sz="2800" b="1" dirty="0">
              <a:solidFill>
                <a:schemeClr val="bg1"/>
              </a:solidFill>
            </a:endParaRPr>
          </a:p>
        </p:txBody>
      </p:sp>
      <p:pic>
        <p:nvPicPr>
          <p:cNvPr id="4" name="Picture 3" descr="getfile (29).jpg"/>
          <p:cNvPicPr>
            <a:picLocks noChangeAspect="1"/>
          </p:cNvPicPr>
          <p:nvPr/>
        </p:nvPicPr>
        <p:blipFill>
          <a:blip r:embed="rId2"/>
          <a:stretch>
            <a:fillRect/>
          </a:stretch>
        </p:blipFill>
        <p:spPr>
          <a:xfrm>
            <a:off x="500034" y="3286124"/>
            <a:ext cx="7858179" cy="3357586"/>
          </a:xfrm>
          <a:prstGeom prst="rect">
            <a:avLst/>
          </a:prstGeom>
        </p:spPr>
      </p:pic>
      <p:sp>
        <p:nvSpPr>
          <p:cNvPr id="7" name="Rectangular Callout 6"/>
          <p:cNvSpPr/>
          <p:nvPr/>
        </p:nvSpPr>
        <p:spPr>
          <a:xfrm>
            <a:off x="6000760" y="2500306"/>
            <a:ext cx="3143240" cy="1143008"/>
          </a:xfrm>
          <a:prstGeom prst="wedgeRectCallout">
            <a:avLst>
              <a:gd name="adj1" fmla="val -21295"/>
              <a:gd name="adj2" fmla="val 51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pPr algn="ctr"/>
            <a:r>
              <a:rPr lang="en-IN" dirty="0" smtClean="0">
                <a:solidFill>
                  <a:srgbClr val="FFFF00"/>
                </a:solidFill>
              </a:rPr>
              <a:t>About to return :10 </a:t>
            </a:r>
          </a:p>
          <a:p>
            <a:pPr algn="ctr"/>
            <a:r>
              <a:rPr lang="en-IN" dirty="0" smtClean="0">
                <a:solidFill>
                  <a:srgbClr val="FFFF00"/>
                </a:solidFill>
              </a:rPr>
              <a:t>Return value is now :20 </a:t>
            </a:r>
          </a:p>
          <a:p>
            <a:pPr algn="ctr"/>
            <a:r>
              <a:rPr lang="en-IN" dirty="0" smtClean="0">
                <a:solidFill>
                  <a:srgbClr val="FFFF00"/>
                </a:solidFill>
              </a:rPr>
              <a:t>In Main:10</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What happens if a finally block modifies the value returned from a catch block?</a:t>
            </a:r>
            <a:endParaRPr lang="en-IN" sz="3600"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Even though the</a:t>
            </a:r>
            <a:r>
              <a:rPr lang="en-IN" sz="2800" dirty="0" smtClean="0"/>
              <a:t> </a:t>
            </a:r>
            <a:r>
              <a:rPr lang="en-IN" sz="2800" dirty="0" smtClean="0">
                <a:solidFill>
                  <a:srgbClr val="FFFF00"/>
                </a:solidFill>
              </a:rPr>
              <a:t>finally</a:t>
            </a:r>
            <a:r>
              <a:rPr lang="en-IN" sz="2800" dirty="0" smtClean="0"/>
              <a:t> </a:t>
            </a:r>
            <a:r>
              <a:rPr lang="en-IN" sz="2800" dirty="0" smtClean="0">
                <a:solidFill>
                  <a:schemeClr val="bg1"/>
                </a:solidFill>
              </a:rPr>
              <a:t>block adds 10 to variable </a:t>
            </a:r>
            <a:r>
              <a:rPr lang="en-IN" sz="2800" dirty="0" err="1" smtClean="0">
                <a:solidFill>
                  <a:srgbClr val="FFFF00"/>
                </a:solidFill>
              </a:rPr>
              <a:t>returnVal</a:t>
            </a:r>
            <a:r>
              <a:rPr lang="en-IN" sz="2800" dirty="0" smtClean="0">
                <a:solidFill>
                  <a:srgbClr val="FFFF00"/>
                </a:solidFill>
              </a:rPr>
              <a:t>,</a:t>
            </a:r>
            <a:r>
              <a:rPr lang="en-IN" sz="2800" dirty="0" smtClean="0"/>
              <a:t> </a:t>
            </a:r>
            <a:r>
              <a:rPr lang="en-IN" sz="2800" dirty="0" smtClean="0">
                <a:solidFill>
                  <a:schemeClr val="bg1"/>
                </a:solidFill>
              </a:rPr>
              <a:t>this modified value is not returned to the method main. </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Control in the </a:t>
            </a:r>
            <a:r>
              <a:rPr lang="en-IN" sz="2800" dirty="0" smtClean="0">
                <a:solidFill>
                  <a:srgbClr val="FFFF00"/>
                </a:solidFill>
              </a:rPr>
              <a:t>catch</a:t>
            </a:r>
            <a:r>
              <a:rPr lang="en-IN" sz="2800" dirty="0" smtClean="0">
                <a:solidFill>
                  <a:schemeClr val="bg1"/>
                </a:solidFill>
              </a:rPr>
              <a:t> block </a:t>
            </a:r>
            <a:r>
              <a:rPr lang="en-IN" sz="2800" i="1" dirty="0" smtClean="0">
                <a:solidFill>
                  <a:srgbClr val="FFFF00"/>
                </a:solidFill>
              </a:rPr>
              <a:t>copies</a:t>
            </a:r>
            <a:r>
              <a:rPr lang="en-IN" sz="2800" dirty="0" smtClean="0">
                <a:solidFill>
                  <a:schemeClr val="bg1"/>
                </a:solidFill>
              </a:rPr>
              <a:t> the value of</a:t>
            </a:r>
            <a:r>
              <a:rPr lang="en-IN" sz="2800" dirty="0" smtClean="0"/>
              <a:t> </a:t>
            </a:r>
            <a:r>
              <a:rPr lang="en-IN" sz="2800" dirty="0" err="1" smtClean="0">
                <a:solidFill>
                  <a:srgbClr val="FFFF00"/>
                </a:solidFill>
              </a:rPr>
              <a:t>returnVal</a:t>
            </a:r>
            <a:r>
              <a:rPr lang="en-IN" sz="2800" dirty="0" smtClean="0"/>
              <a:t> </a:t>
            </a:r>
            <a:r>
              <a:rPr lang="en-IN" sz="2800" dirty="0" smtClean="0">
                <a:solidFill>
                  <a:schemeClr val="bg1"/>
                </a:solidFill>
              </a:rPr>
              <a:t>to be returned before it executes the </a:t>
            </a:r>
            <a:r>
              <a:rPr lang="en-IN" sz="2800" dirty="0" smtClean="0">
                <a:solidFill>
                  <a:srgbClr val="FFFF00"/>
                </a:solidFill>
              </a:rPr>
              <a:t>finally</a:t>
            </a:r>
            <a:r>
              <a:rPr lang="en-IN" sz="2800" dirty="0" smtClean="0"/>
              <a:t> </a:t>
            </a:r>
            <a:r>
              <a:rPr lang="en-IN" sz="2800" dirty="0" smtClean="0">
                <a:solidFill>
                  <a:schemeClr val="bg1"/>
                </a:solidFill>
              </a:rPr>
              <a:t>block, so the returned value is not modified when </a:t>
            </a:r>
            <a:r>
              <a:rPr lang="en-IN" sz="2800" dirty="0" smtClean="0">
                <a:solidFill>
                  <a:srgbClr val="FFFF00"/>
                </a:solidFill>
              </a:rPr>
              <a:t>finally</a:t>
            </a:r>
            <a:r>
              <a:rPr lang="en-IN" sz="2800" dirty="0" smtClean="0"/>
              <a:t> </a:t>
            </a:r>
            <a:r>
              <a:rPr lang="en-IN" sz="2800" dirty="0" smtClean="0">
                <a:solidFill>
                  <a:schemeClr val="bg1"/>
                </a:solidFill>
              </a:rPr>
              <a:t>executes.</a:t>
            </a:r>
            <a:endParaRPr lang="en-IN" sz="2800" b="1"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IN" sz="2800" dirty="0" smtClean="0">
                <a:solidFill>
                  <a:schemeClr val="bg1"/>
                </a:solidFill>
              </a:rPr>
              <a:t>1 </a:t>
            </a:r>
            <a:r>
              <a:rPr lang="en-IN" sz="2800" b="1" dirty="0" smtClean="0">
                <a:solidFill>
                  <a:schemeClr val="bg1"/>
                </a:solidFill>
              </a:rPr>
              <a:t>	class </a:t>
            </a:r>
            <a:r>
              <a:rPr lang="en-IN" sz="2800" b="1" dirty="0" err="1" smtClean="0">
                <a:solidFill>
                  <a:schemeClr val="bg1"/>
                </a:solidFill>
              </a:rPr>
              <a:t>DivByZero</a:t>
            </a:r>
            <a:r>
              <a:rPr lang="en-IN" sz="2800" b="1" dirty="0" smtClean="0">
                <a:solidFill>
                  <a:schemeClr val="bg1"/>
                </a:solidFill>
              </a:rPr>
              <a:t> { </a:t>
            </a:r>
          </a:p>
          <a:p>
            <a:pPr>
              <a:buNone/>
            </a:pPr>
            <a:r>
              <a:rPr lang="en-IN" sz="2800" dirty="0" smtClean="0">
                <a:solidFill>
                  <a:schemeClr val="bg1"/>
                </a:solidFill>
              </a:rPr>
              <a:t>2 </a:t>
            </a:r>
            <a:r>
              <a:rPr lang="en-IN" sz="2800" b="1" dirty="0" smtClean="0">
                <a:solidFill>
                  <a:schemeClr val="bg1"/>
                </a:solidFill>
              </a:rPr>
              <a:t>		public static void main(String </a:t>
            </a:r>
            <a:r>
              <a:rPr lang="en-IN" sz="2800" b="1" dirty="0" err="1" smtClean="0">
                <a:solidFill>
                  <a:schemeClr val="bg1"/>
                </a:solidFill>
              </a:rPr>
              <a:t>args</a:t>
            </a:r>
            <a:r>
              <a:rPr lang="en-IN" sz="2800" b="1" dirty="0" smtClean="0">
                <a:solidFill>
                  <a:schemeClr val="bg1"/>
                </a:solidFill>
              </a:rPr>
              <a:t>[]) { </a:t>
            </a:r>
          </a:p>
          <a:p>
            <a:pPr>
              <a:buNone/>
            </a:pPr>
            <a:r>
              <a:rPr lang="en-IN" sz="2800" dirty="0" smtClean="0">
                <a:solidFill>
                  <a:schemeClr val="bg1"/>
                </a:solidFill>
              </a:rPr>
              <a:t>3 </a:t>
            </a:r>
            <a:r>
              <a:rPr lang="en-IN" sz="2800" b="1" dirty="0" smtClean="0">
                <a:solidFill>
                  <a:schemeClr val="bg1"/>
                </a:solidFill>
              </a:rPr>
              <a:t>		</a:t>
            </a:r>
            <a:r>
              <a:rPr lang="en-IN" sz="2800" b="1" dirty="0" err="1" smtClean="0">
                <a:solidFill>
                  <a:schemeClr val="bg1"/>
                </a:solidFill>
              </a:rPr>
              <a:t>System.out.println</a:t>
            </a:r>
            <a:r>
              <a:rPr lang="en-IN" sz="2800" b="1" dirty="0" smtClean="0">
                <a:solidFill>
                  <a:schemeClr val="bg1"/>
                </a:solidFill>
              </a:rPr>
              <a:t>(3/0); </a:t>
            </a:r>
          </a:p>
          <a:p>
            <a:pPr>
              <a:buNone/>
            </a:pPr>
            <a:r>
              <a:rPr lang="en-IN" sz="2800" dirty="0" smtClean="0">
                <a:solidFill>
                  <a:schemeClr val="bg1"/>
                </a:solidFill>
              </a:rPr>
              <a:t>4 </a:t>
            </a:r>
            <a:r>
              <a:rPr lang="en-IN" sz="2800" b="1" dirty="0" smtClean="0">
                <a:solidFill>
                  <a:schemeClr val="bg1"/>
                </a:solidFill>
              </a:rPr>
              <a:t>		</a:t>
            </a:r>
            <a:r>
              <a:rPr lang="en-IN" sz="2800" b="1" dirty="0" err="1" smtClean="0">
                <a:solidFill>
                  <a:schemeClr val="bg1"/>
                </a:solidFill>
              </a:rPr>
              <a:t>System.out.println</a:t>
            </a:r>
            <a:r>
              <a:rPr lang="en-IN" sz="2800" b="1" dirty="0" smtClean="0">
                <a:solidFill>
                  <a:schemeClr val="bg1"/>
                </a:solidFill>
              </a:rPr>
              <a:t>(“Pls. print me.”); </a:t>
            </a:r>
          </a:p>
          <a:p>
            <a:pPr>
              <a:buNone/>
            </a:pPr>
            <a:r>
              <a:rPr lang="en-IN" sz="2800" dirty="0" smtClean="0">
                <a:solidFill>
                  <a:schemeClr val="bg1"/>
                </a:solidFill>
              </a:rPr>
              <a:t>5  </a:t>
            </a:r>
            <a:r>
              <a:rPr lang="en-IN" sz="2800" b="1" dirty="0" smtClean="0">
                <a:solidFill>
                  <a:schemeClr val="bg1"/>
                </a:solidFill>
              </a:rPr>
              <a:t>		} </a:t>
            </a:r>
          </a:p>
          <a:p>
            <a:pPr>
              <a:buNone/>
            </a:pPr>
            <a:r>
              <a:rPr lang="en-IN" sz="2800" dirty="0" smtClean="0">
                <a:solidFill>
                  <a:schemeClr val="bg1"/>
                </a:solidFill>
              </a:rPr>
              <a:t>6  </a:t>
            </a:r>
            <a:r>
              <a:rPr lang="en-IN" sz="2800" b="1" dirty="0" smtClean="0">
                <a:solidFill>
                  <a:schemeClr val="bg1"/>
                </a:solidFill>
              </a:rPr>
              <a:t>	}</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solidFill>
                  <a:schemeClr val="bg1"/>
                </a:solidFill>
              </a:rPr>
              <a:t>Will the preceding code behave in a similar manner if the method returns an object?</a:t>
            </a:r>
            <a:endParaRPr lang="en-IN" sz="3200"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No, if a</a:t>
            </a:r>
            <a:r>
              <a:rPr lang="en-IN" sz="2800" dirty="0" smtClean="0"/>
              <a:t> </a:t>
            </a:r>
            <a:r>
              <a:rPr lang="en-IN" sz="2800" dirty="0" smtClean="0">
                <a:solidFill>
                  <a:srgbClr val="FFFF00"/>
                </a:solidFill>
              </a:rPr>
              <a:t>catch</a:t>
            </a:r>
            <a:r>
              <a:rPr lang="en-IN" sz="2800" dirty="0" smtClean="0"/>
              <a:t> </a:t>
            </a:r>
            <a:r>
              <a:rPr lang="en-IN" sz="2800" dirty="0" smtClean="0">
                <a:solidFill>
                  <a:schemeClr val="bg1"/>
                </a:solidFill>
              </a:rPr>
              <a:t>block returns an object, the </a:t>
            </a:r>
            <a:r>
              <a:rPr lang="en-IN" sz="2800" dirty="0" smtClean="0">
                <a:solidFill>
                  <a:srgbClr val="FFFF00"/>
                </a:solidFill>
              </a:rPr>
              <a:t>finally</a:t>
            </a:r>
            <a:r>
              <a:rPr lang="en-IN" sz="2800" dirty="0" smtClean="0">
                <a:solidFill>
                  <a:srgbClr val="FF0000"/>
                </a:solidFill>
              </a:rPr>
              <a:t> </a:t>
            </a:r>
            <a:r>
              <a:rPr lang="en-IN" sz="2800" dirty="0" smtClean="0">
                <a:solidFill>
                  <a:schemeClr val="bg1"/>
                </a:solidFill>
              </a:rPr>
              <a:t>block can modify the value being returned by it.</a:t>
            </a:r>
            <a:endParaRPr lang="en-IN" sz="2800" b="1" dirty="0">
              <a:solidFill>
                <a:schemeClr val="bg1"/>
              </a:solidFill>
            </a:endParaRPr>
          </a:p>
        </p:txBody>
      </p:sp>
      <p:pic>
        <p:nvPicPr>
          <p:cNvPr id="4" name="Picture 3" descr="getfile (29).jpg"/>
          <p:cNvPicPr>
            <a:picLocks noChangeAspect="1"/>
          </p:cNvPicPr>
          <p:nvPr/>
        </p:nvPicPr>
        <p:blipFill>
          <a:blip r:embed="rId2"/>
          <a:stretch>
            <a:fillRect/>
          </a:stretch>
        </p:blipFill>
        <p:spPr>
          <a:xfrm>
            <a:off x="357158" y="2928934"/>
            <a:ext cx="8215370" cy="3714776"/>
          </a:xfrm>
          <a:prstGeom prst="rect">
            <a:avLst/>
          </a:prstGeom>
        </p:spPr>
      </p:pic>
      <p:sp>
        <p:nvSpPr>
          <p:cNvPr id="7" name="Rectangular Callout 6"/>
          <p:cNvSpPr/>
          <p:nvPr/>
        </p:nvSpPr>
        <p:spPr>
          <a:xfrm>
            <a:off x="6000792" y="2357430"/>
            <a:ext cx="3143240" cy="1143008"/>
          </a:xfrm>
          <a:prstGeom prst="wedgeRectCallout">
            <a:avLst>
              <a:gd name="adj1" fmla="val -21295"/>
              <a:gd name="adj2" fmla="val 51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pPr algn="ctr"/>
            <a:r>
              <a:rPr lang="en-IN" dirty="0" smtClean="0">
                <a:solidFill>
                  <a:srgbClr val="FFFF00"/>
                </a:solidFill>
              </a:rPr>
              <a:t>About to return :10 </a:t>
            </a:r>
          </a:p>
          <a:p>
            <a:pPr algn="ctr"/>
            <a:r>
              <a:rPr lang="en-IN" dirty="0" smtClean="0">
                <a:solidFill>
                  <a:srgbClr val="FFFF00"/>
                </a:solidFill>
              </a:rPr>
              <a:t>Return value is now :1010 </a:t>
            </a:r>
          </a:p>
          <a:p>
            <a:pPr algn="ctr"/>
            <a:r>
              <a:rPr lang="en-IN" dirty="0" smtClean="0">
                <a:solidFill>
                  <a:srgbClr val="FFFF00"/>
                </a:solidFill>
              </a:rPr>
              <a:t>In Main:1010</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Conclusion</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If a</a:t>
            </a:r>
            <a:r>
              <a:rPr lang="en-IN" sz="2800" dirty="0" smtClean="0"/>
              <a:t> </a:t>
            </a:r>
            <a:r>
              <a:rPr lang="en-IN" sz="2800" dirty="0" smtClean="0">
                <a:solidFill>
                  <a:srgbClr val="FFFF00"/>
                </a:solidFill>
              </a:rPr>
              <a:t>catch </a:t>
            </a:r>
            <a:r>
              <a:rPr lang="en-IN" sz="2800" dirty="0" smtClean="0">
                <a:solidFill>
                  <a:schemeClr val="bg1"/>
                </a:solidFill>
              </a:rPr>
              <a:t>block returns a primitive data type, the</a:t>
            </a:r>
            <a:r>
              <a:rPr lang="en-IN" sz="2800" dirty="0" smtClean="0"/>
              <a:t> </a:t>
            </a:r>
            <a:r>
              <a:rPr lang="en-IN" sz="2800" dirty="0" smtClean="0">
                <a:solidFill>
                  <a:srgbClr val="FFFF00"/>
                </a:solidFill>
              </a:rPr>
              <a:t>finally </a:t>
            </a:r>
            <a:r>
              <a:rPr lang="en-IN" sz="2800" dirty="0" smtClean="0">
                <a:solidFill>
                  <a:schemeClr val="bg1"/>
                </a:solidFill>
              </a:rPr>
              <a:t>block</a:t>
            </a:r>
            <a:r>
              <a:rPr lang="en-IN" sz="2800" dirty="0" smtClean="0"/>
              <a:t> </a:t>
            </a:r>
            <a:r>
              <a:rPr lang="en-IN" sz="2800" dirty="0" smtClean="0">
                <a:solidFill>
                  <a:srgbClr val="00B0F0"/>
                </a:solidFill>
              </a:rPr>
              <a:t>can’t modify </a:t>
            </a:r>
            <a:r>
              <a:rPr lang="en-IN" sz="2800" dirty="0" smtClean="0">
                <a:solidFill>
                  <a:schemeClr val="bg1"/>
                </a:solidFill>
              </a:rPr>
              <a:t>the value being returned by it. </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If a</a:t>
            </a:r>
            <a:r>
              <a:rPr lang="en-IN" sz="2800" dirty="0" smtClean="0"/>
              <a:t> </a:t>
            </a:r>
            <a:r>
              <a:rPr lang="en-IN" sz="2800" dirty="0" smtClean="0">
                <a:solidFill>
                  <a:srgbClr val="FFFF00"/>
                </a:solidFill>
              </a:rPr>
              <a:t>catch</a:t>
            </a:r>
            <a:r>
              <a:rPr lang="en-IN" sz="2800" dirty="0" smtClean="0"/>
              <a:t> </a:t>
            </a:r>
            <a:r>
              <a:rPr lang="en-IN" sz="2800" dirty="0" smtClean="0">
                <a:solidFill>
                  <a:schemeClr val="bg1"/>
                </a:solidFill>
              </a:rPr>
              <a:t>block returns a </a:t>
            </a:r>
            <a:r>
              <a:rPr lang="en-IN" sz="2800" dirty="0" smtClean="0">
                <a:solidFill>
                  <a:srgbClr val="FFFF00"/>
                </a:solidFill>
              </a:rPr>
              <a:t>mutable</a:t>
            </a:r>
            <a:r>
              <a:rPr lang="en-IN" sz="2800" dirty="0" smtClean="0">
                <a:solidFill>
                  <a:schemeClr val="bg1"/>
                </a:solidFill>
              </a:rPr>
              <a:t> object, the </a:t>
            </a:r>
            <a:r>
              <a:rPr lang="en-IN" sz="2800" dirty="0" smtClean="0">
                <a:solidFill>
                  <a:srgbClr val="FFFF00"/>
                </a:solidFill>
              </a:rPr>
              <a:t>finally</a:t>
            </a:r>
            <a:r>
              <a:rPr lang="en-IN" sz="2800" dirty="0" smtClean="0"/>
              <a:t> </a:t>
            </a:r>
            <a:r>
              <a:rPr lang="en-IN" sz="2800" dirty="0" smtClean="0">
                <a:solidFill>
                  <a:schemeClr val="bg1"/>
                </a:solidFill>
              </a:rPr>
              <a:t>block </a:t>
            </a:r>
            <a:r>
              <a:rPr lang="en-IN" sz="2800" dirty="0" smtClean="0">
                <a:solidFill>
                  <a:srgbClr val="00B0F0"/>
                </a:solidFill>
              </a:rPr>
              <a:t>can modify </a:t>
            </a:r>
            <a:r>
              <a:rPr lang="en-IN" sz="2800" dirty="0" smtClean="0">
                <a:solidFill>
                  <a:schemeClr val="bg1"/>
                </a:solidFill>
              </a:rPr>
              <a:t>the value being returned by it.</a:t>
            </a:r>
            <a:endParaRPr lang="en-IN" sz="2800" b="1"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Example</a:t>
            </a:r>
            <a:endParaRPr lang="en-IN" b="1" dirty="0">
              <a:solidFill>
                <a:schemeClr val="bg1"/>
              </a:solidFill>
            </a:endParaRPr>
          </a:p>
        </p:txBody>
      </p:sp>
      <p:sp>
        <p:nvSpPr>
          <p:cNvPr id="6" name="Content Placeholder 5"/>
          <p:cNvSpPr>
            <a:spLocks noGrp="1"/>
          </p:cNvSpPr>
          <p:nvPr>
            <p:ph idx="1"/>
          </p:nvPr>
        </p:nvSpPr>
        <p:spPr>
          <a:xfrm>
            <a:off x="457200" y="1428736"/>
            <a:ext cx="3900486" cy="5143536"/>
          </a:xfrm>
        </p:spPr>
        <p:txBody>
          <a:bodyPr>
            <a:normAutofit fontScale="55000" lnSpcReduction="20000"/>
          </a:bodyPr>
          <a:lstStyle/>
          <a:p>
            <a:pPr>
              <a:buNone/>
            </a:pPr>
            <a:r>
              <a:rPr lang="en-IN" sz="2900" b="1" dirty="0" smtClean="0">
                <a:solidFill>
                  <a:srgbClr val="FFFF00"/>
                </a:solidFill>
              </a:rPr>
              <a:t>class Test</a:t>
            </a:r>
          </a:p>
          <a:p>
            <a:pPr>
              <a:buNone/>
            </a:pPr>
            <a:r>
              <a:rPr lang="en-IN" sz="2900" b="1" dirty="0" smtClean="0">
                <a:solidFill>
                  <a:srgbClr val="FFFF00"/>
                </a:solidFill>
              </a:rPr>
              <a:t>{</a:t>
            </a:r>
          </a:p>
          <a:p>
            <a:pPr>
              <a:buNone/>
            </a:pPr>
            <a:r>
              <a:rPr lang="en-IN" sz="2900" b="1" dirty="0" smtClean="0">
                <a:solidFill>
                  <a:srgbClr val="FFFF00"/>
                </a:solidFill>
              </a:rPr>
              <a:t>	public String get(</a:t>
            </a:r>
            <a:r>
              <a:rPr lang="en-IN" sz="2900" b="1" dirty="0" err="1" smtClean="0">
                <a:solidFill>
                  <a:srgbClr val="FFFF00"/>
                </a:solidFill>
              </a:rPr>
              <a:t>int</a:t>
            </a:r>
            <a:r>
              <a:rPr lang="en-IN" sz="2900" b="1" dirty="0" smtClean="0">
                <a:solidFill>
                  <a:srgbClr val="FFFF00"/>
                </a:solidFill>
              </a:rPr>
              <a:t> x){</a:t>
            </a:r>
          </a:p>
          <a:p>
            <a:pPr>
              <a:buNone/>
            </a:pPr>
            <a:r>
              <a:rPr lang="en-IN" sz="2900" b="1" dirty="0" smtClean="0">
                <a:solidFill>
                  <a:srgbClr val="FFFF00"/>
                </a:solidFill>
              </a:rPr>
              <a:t>		String a="10";</a:t>
            </a:r>
          </a:p>
          <a:p>
            <a:pPr>
              <a:buNone/>
            </a:pPr>
            <a:r>
              <a:rPr lang="en-IN" sz="2900" b="1" dirty="0" smtClean="0">
                <a:solidFill>
                  <a:srgbClr val="FFFF00"/>
                </a:solidFill>
              </a:rPr>
              <a:t>		try</a:t>
            </a:r>
          </a:p>
          <a:p>
            <a:pPr>
              <a:buNone/>
            </a:pPr>
            <a:r>
              <a:rPr lang="en-IN" sz="2900" b="1" dirty="0" smtClean="0">
                <a:solidFill>
                  <a:srgbClr val="FFFF00"/>
                </a:solidFill>
              </a:rPr>
              <a:t>		{</a:t>
            </a:r>
          </a:p>
          <a:p>
            <a:pPr>
              <a:buNone/>
            </a:pPr>
            <a:r>
              <a:rPr lang="en-IN" sz="2900" b="1" dirty="0" smtClean="0">
                <a:solidFill>
                  <a:srgbClr val="FFFF00"/>
                </a:solidFill>
              </a:rPr>
              <a:t>		if(x&gt;10)</a:t>
            </a:r>
          </a:p>
          <a:p>
            <a:pPr>
              <a:buNone/>
            </a:pPr>
            <a:r>
              <a:rPr lang="en-IN" sz="2900" b="1" dirty="0" smtClean="0">
                <a:solidFill>
                  <a:srgbClr val="FFFF00"/>
                </a:solidFill>
              </a:rPr>
              <a:t>		throw new Exception();</a:t>
            </a:r>
          </a:p>
          <a:p>
            <a:pPr>
              <a:buNone/>
            </a:pPr>
            <a:r>
              <a:rPr lang="en-IN" sz="2900" b="1" dirty="0" smtClean="0">
                <a:solidFill>
                  <a:srgbClr val="FFFF00"/>
                </a:solidFill>
              </a:rPr>
              <a:t>		}</a:t>
            </a:r>
          </a:p>
          <a:p>
            <a:pPr>
              <a:buNone/>
            </a:pPr>
            <a:r>
              <a:rPr lang="en-IN" sz="2900" b="1" dirty="0" smtClean="0">
                <a:solidFill>
                  <a:srgbClr val="FFFF00"/>
                </a:solidFill>
              </a:rPr>
              <a:t>		catch(Exception e)</a:t>
            </a:r>
          </a:p>
          <a:p>
            <a:pPr>
              <a:buNone/>
            </a:pPr>
            <a:r>
              <a:rPr lang="en-IN" sz="2900" b="1" dirty="0" smtClean="0">
                <a:solidFill>
                  <a:srgbClr val="FFFF00"/>
                </a:solidFill>
              </a:rPr>
              <a:t>		{</a:t>
            </a:r>
          </a:p>
          <a:p>
            <a:pPr>
              <a:buNone/>
            </a:pPr>
            <a:r>
              <a:rPr lang="en-IN" sz="2900" b="1" dirty="0" smtClean="0">
                <a:solidFill>
                  <a:srgbClr val="FFFF00"/>
                </a:solidFill>
              </a:rPr>
              <a:t>		return a;</a:t>
            </a:r>
          </a:p>
          <a:p>
            <a:pPr>
              <a:buNone/>
            </a:pPr>
            <a:r>
              <a:rPr lang="en-IN" sz="2900" b="1" dirty="0" smtClean="0">
                <a:solidFill>
                  <a:srgbClr val="FFFF00"/>
                </a:solidFill>
              </a:rPr>
              <a:t>		}</a:t>
            </a:r>
          </a:p>
          <a:p>
            <a:pPr>
              <a:buNone/>
            </a:pPr>
            <a:r>
              <a:rPr lang="en-IN" sz="2900" b="1" dirty="0" smtClean="0">
                <a:solidFill>
                  <a:srgbClr val="FFFF00"/>
                </a:solidFill>
              </a:rPr>
              <a:t>		finally{</a:t>
            </a:r>
          </a:p>
          <a:p>
            <a:pPr>
              <a:buNone/>
            </a:pPr>
            <a:r>
              <a:rPr lang="en-IN" sz="2900" b="1" dirty="0" smtClean="0">
                <a:solidFill>
                  <a:srgbClr val="FFFF00"/>
                </a:solidFill>
              </a:rPr>
              <a:t>		a="100";</a:t>
            </a:r>
          </a:p>
          <a:p>
            <a:pPr>
              <a:buNone/>
            </a:pPr>
            <a:r>
              <a:rPr lang="en-IN" sz="2900" b="1" dirty="0" smtClean="0">
                <a:solidFill>
                  <a:srgbClr val="FFFF00"/>
                </a:solidFill>
              </a:rPr>
              <a:t>		}</a:t>
            </a:r>
          </a:p>
          <a:p>
            <a:pPr>
              <a:buNone/>
            </a:pPr>
            <a:r>
              <a:rPr lang="en-IN" sz="2900" b="1" dirty="0" smtClean="0">
                <a:solidFill>
                  <a:srgbClr val="FFFF00"/>
                </a:solidFill>
              </a:rPr>
              <a:t>		return a;		</a:t>
            </a:r>
          </a:p>
          <a:p>
            <a:pPr>
              <a:buNone/>
            </a:pPr>
            <a:r>
              <a:rPr lang="en-IN" sz="2900" b="1" dirty="0" smtClean="0">
                <a:solidFill>
                  <a:srgbClr val="FFFF00"/>
                </a:solidFill>
              </a:rPr>
              <a:t>	}</a:t>
            </a:r>
          </a:p>
          <a:p>
            <a:pPr>
              <a:buNone/>
            </a:pPr>
            <a:r>
              <a:rPr lang="en-IN" sz="2900" b="1" dirty="0" smtClean="0">
                <a:solidFill>
                  <a:srgbClr val="FFFF00"/>
                </a:solidFill>
              </a:rPr>
              <a:t>}</a:t>
            </a:r>
          </a:p>
          <a:p>
            <a:pPr>
              <a:buNone/>
            </a:pPr>
            <a:endParaRPr lang="en-IN" sz="2800" dirty="0" smtClean="0">
              <a:solidFill>
                <a:schemeClr val="bg1"/>
              </a:solidFill>
            </a:endParaRPr>
          </a:p>
        </p:txBody>
      </p:sp>
      <p:sp>
        <p:nvSpPr>
          <p:cNvPr id="4" name="Content Placeholder 5"/>
          <p:cNvSpPr txBox="1">
            <a:spLocks/>
          </p:cNvSpPr>
          <p:nvPr/>
        </p:nvSpPr>
        <p:spPr>
          <a:xfrm>
            <a:off x="4643438" y="1428736"/>
            <a:ext cx="3900486"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smtClean="0">
                <a:ln>
                  <a:noFill/>
                </a:ln>
                <a:solidFill>
                  <a:srgbClr val="FFFF00"/>
                </a:solidFill>
                <a:effectLst/>
                <a:uLnTx/>
                <a:uFillTx/>
                <a:latin typeface="+mn-lt"/>
                <a:ea typeface="+mn-ea"/>
                <a:cs typeface="+mn-cs"/>
              </a:rPr>
              <a:t>class Sample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smtClean="0">
                <a:ln>
                  <a:noFill/>
                </a:ln>
                <a:solidFill>
                  <a:srgbClr val="FFFF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smtClean="0">
                <a:ln>
                  <a:noFill/>
                </a:ln>
                <a:solidFill>
                  <a:srgbClr val="FFFF00"/>
                </a:solidFill>
                <a:effectLst/>
                <a:uLnTx/>
                <a:uFillTx/>
                <a:latin typeface="+mn-lt"/>
                <a:ea typeface="+mn-ea"/>
                <a:cs typeface="+mn-cs"/>
              </a:rPr>
              <a:t>	public static void main(String </a:t>
            </a:r>
            <a:r>
              <a:rPr kumimoji="0" lang="en-IN" b="1" i="0" u="none" strike="noStrike" kern="1200" cap="none" spc="0" normalizeH="0" baseline="0" noProof="0" dirty="0" err="1" smtClean="0">
                <a:ln>
                  <a:noFill/>
                </a:ln>
                <a:solidFill>
                  <a:srgbClr val="FFFF00"/>
                </a:solidFill>
                <a:effectLst/>
                <a:uLnTx/>
                <a:uFillTx/>
                <a:latin typeface="+mn-lt"/>
                <a:ea typeface="+mn-ea"/>
                <a:cs typeface="+mn-cs"/>
              </a:rPr>
              <a:t>args</a:t>
            </a:r>
            <a:r>
              <a:rPr kumimoji="0" lang="en-IN" b="1" i="0" u="none" strike="noStrike" kern="1200" cap="none" spc="0" normalizeH="0" baseline="0" noProof="0" dirty="0" smtClean="0">
                <a:ln>
                  <a:noFill/>
                </a:ln>
                <a:solidFill>
                  <a:srgbClr val="FFFF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smtClean="0">
                <a:ln>
                  <a:noFill/>
                </a:ln>
                <a:solidFill>
                  <a:srgbClr val="FFFF00"/>
                </a:solidFill>
                <a:effectLst/>
                <a:uLnTx/>
                <a:uFillTx/>
                <a:latin typeface="+mn-lt"/>
                <a:ea typeface="+mn-ea"/>
                <a:cs typeface="+mn-cs"/>
              </a:rPr>
              <a:t>Test t=new Test();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err="1" smtClean="0">
                <a:ln>
                  <a:noFill/>
                </a:ln>
                <a:solidFill>
                  <a:srgbClr val="FFFF00"/>
                </a:solidFill>
                <a:effectLst/>
                <a:uLnTx/>
                <a:uFillTx/>
                <a:latin typeface="+mn-lt"/>
                <a:ea typeface="+mn-ea"/>
                <a:cs typeface="+mn-cs"/>
              </a:rPr>
              <a:t>System.out.println</a:t>
            </a:r>
            <a:r>
              <a:rPr kumimoji="0" lang="en-IN" b="1" i="0" u="none" strike="noStrike" kern="1200" cap="none" spc="0" normalizeH="0" baseline="0" noProof="0" dirty="0" smtClean="0">
                <a:ln>
                  <a:noFill/>
                </a:ln>
                <a:solidFill>
                  <a:srgbClr val="FFFF00"/>
                </a:solidFill>
                <a:effectLst/>
                <a:uLnTx/>
                <a:uFillTx/>
                <a:latin typeface="+mn-lt"/>
                <a:ea typeface="+mn-ea"/>
                <a:cs typeface="+mn-cs"/>
              </a:rPr>
              <a:t>(</a:t>
            </a:r>
            <a:r>
              <a:rPr kumimoji="0" lang="en-IN" b="1" i="0" u="none" strike="noStrike" kern="1200" cap="none" spc="0" normalizeH="0" baseline="0" noProof="0" dirty="0" err="1" smtClean="0">
                <a:ln>
                  <a:noFill/>
                </a:ln>
                <a:solidFill>
                  <a:srgbClr val="FFFF00"/>
                </a:solidFill>
                <a:effectLst/>
                <a:uLnTx/>
                <a:uFillTx/>
                <a:latin typeface="+mn-lt"/>
                <a:ea typeface="+mn-ea"/>
                <a:cs typeface="+mn-cs"/>
              </a:rPr>
              <a:t>t.get</a:t>
            </a:r>
            <a:r>
              <a:rPr kumimoji="0" lang="en-IN" b="1" i="0" u="none" strike="noStrike" kern="1200" cap="none" spc="0" normalizeH="0" baseline="0" noProof="0" dirty="0" smtClean="0">
                <a:ln>
                  <a:noFill/>
                </a:ln>
                <a:solidFill>
                  <a:srgbClr val="FFFF00"/>
                </a:solidFill>
                <a:effectLst/>
                <a:uLnTx/>
                <a:uFillTx/>
                <a:latin typeface="+mn-lt"/>
                <a:ea typeface="+mn-ea"/>
                <a:cs typeface="+mn-cs"/>
              </a:rPr>
              <a:t>(12));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smtClean="0">
                <a:ln>
                  <a:noFill/>
                </a:ln>
                <a:solidFill>
                  <a:srgbClr val="FFFF00"/>
                </a:solidFill>
                <a:effectLst/>
                <a:uLnTx/>
                <a:uFillTx/>
                <a:latin typeface="+mn-lt"/>
                <a:ea typeface="+mn-ea"/>
                <a:cs typeface="+mn-cs"/>
              </a:rPr>
              <a:t>}</a:t>
            </a:r>
            <a:endParaRPr kumimoji="0" lang="en-IN" b="1" i="0" u="none" strike="noStrike" kern="1200" cap="none" spc="0" normalizeH="0" baseline="0" noProof="0" dirty="0">
              <a:ln>
                <a:noFill/>
              </a:ln>
              <a:solidFill>
                <a:srgbClr val="FFFF00"/>
              </a:solidFill>
              <a:effectLst/>
              <a:uLnTx/>
              <a:uFillTx/>
              <a:latin typeface="+mn-lt"/>
              <a:ea typeface="+mn-ea"/>
              <a:cs typeface="+mn-cs"/>
            </a:endParaRPr>
          </a:p>
        </p:txBody>
      </p:sp>
      <p:sp>
        <p:nvSpPr>
          <p:cNvPr id="5" name="Rectangular Callout 4"/>
          <p:cNvSpPr/>
          <p:nvPr/>
        </p:nvSpPr>
        <p:spPr>
          <a:xfrm>
            <a:off x="4643438" y="4714884"/>
            <a:ext cx="3143240" cy="1143008"/>
          </a:xfrm>
          <a:prstGeom prst="wedgeRectCallout">
            <a:avLst>
              <a:gd name="adj1" fmla="val -21295"/>
              <a:gd name="adj2" fmla="val 51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pPr algn="ctr"/>
            <a:r>
              <a:rPr lang="en-IN" dirty="0" smtClean="0">
                <a:solidFill>
                  <a:srgbClr val="FFFF00"/>
                </a:solidFill>
              </a:rPr>
              <a:t>10</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Does the order of the exceptions caught in the catch blocks matter?</a:t>
            </a:r>
            <a:endParaRPr lang="en-IN" sz="3600"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Order doesn’t matter for unrelated classes. But it does matter for related classes sharing an </a:t>
            </a:r>
            <a:r>
              <a:rPr lang="en-IN" sz="2800" b="1" dirty="0" smtClean="0">
                <a:solidFill>
                  <a:srgbClr val="FFFF00"/>
                </a:solidFill>
              </a:rPr>
              <a:t>IS-A </a:t>
            </a:r>
            <a:r>
              <a:rPr lang="en-IN" sz="2800" dirty="0" smtClean="0">
                <a:solidFill>
                  <a:schemeClr val="bg1"/>
                </a:solidFill>
              </a:rPr>
              <a:t>relationship.</a:t>
            </a:r>
            <a:endParaRPr lang="en-IN" sz="2800" b="1" dirty="0">
              <a:solidFill>
                <a:schemeClr val="bg1"/>
              </a:solidFill>
            </a:endParaRPr>
          </a:p>
        </p:txBody>
      </p:sp>
      <p:pic>
        <p:nvPicPr>
          <p:cNvPr id="4" name="Picture 3" descr="getfile (29).jpg"/>
          <p:cNvPicPr>
            <a:picLocks noChangeAspect="1"/>
          </p:cNvPicPr>
          <p:nvPr/>
        </p:nvPicPr>
        <p:blipFill>
          <a:blip r:embed="rId2"/>
          <a:stretch>
            <a:fillRect/>
          </a:stretch>
        </p:blipFill>
        <p:spPr>
          <a:xfrm>
            <a:off x="357158" y="3500437"/>
            <a:ext cx="8215370" cy="3064569"/>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Rules To Remember</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A</a:t>
            </a:r>
            <a:r>
              <a:rPr lang="en-IN" sz="2800" dirty="0" smtClean="0"/>
              <a:t> </a:t>
            </a:r>
            <a:r>
              <a:rPr lang="en-IN" sz="2800" dirty="0" smtClean="0">
                <a:solidFill>
                  <a:srgbClr val="FFFF00"/>
                </a:solidFill>
              </a:rPr>
              <a:t>try</a:t>
            </a:r>
            <a:r>
              <a:rPr lang="en-IN" sz="2800" dirty="0" smtClean="0"/>
              <a:t> </a:t>
            </a:r>
            <a:r>
              <a:rPr lang="en-IN" sz="2800" dirty="0" smtClean="0">
                <a:solidFill>
                  <a:schemeClr val="bg1"/>
                </a:solidFill>
              </a:rPr>
              <a:t>block may be followed by multiple</a:t>
            </a:r>
            <a:r>
              <a:rPr lang="en-IN" sz="2800" dirty="0" smtClean="0"/>
              <a:t> </a:t>
            </a:r>
            <a:r>
              <a:rPr lang="en-IN" sz="2800" dirty="0" smtClean="0">
                <a:solidFill>
                  <a:srgbClr val="FFFF00"/>
                </a:solidFill>
              </a:rPr>
              <a:t>catch</a:t>
            </a:r>
            <a:r>
              <a:rPr lang="en-IN" sz="2800" dirty="0" smtClean="0"/>
              <a:t> </a:t>
            </a:r>
            <a:r>
              <a:rPr lang="en-IN" sz="2800" dirty="0" smtClean="0">
                <a:solidFill>
                  <a:schemeClr val="bg1"/>
                </a:solidFill>
              </a:rPr>
              <a:t>blocks, and the</a:t>
            </a:r>
            <a:r>
              <a:rPr lang="en-IN" sz="2800" dirty="0" smtClean="0"/>
              <a:t> </a:t>
            </a:r>
            <a:r>
              <a:rPr lang="en-IN" sz="2800" dirty="0" smtClean="0">
                <a:solidFill>
                  <a:srgbClr val="FFFF00"/>
                </a:solidFill>
              </a:rPr>
              <a:t>catch</a:t>
            </a:r>
            <a:r>
              <a:rPr lang="en-IN" sz="2800" dirty="0" smtClean="0"/>
              <a:t> </a:t>
            </a:r>
            <a:r>
              <a:rPr lang="en-IN" sz="2800" dirty="0" smtClean="0">
                <a:solidFill>
                  <a:schemeClr val="bg1"/>
                </a:solidFill>
              </a:rPr>
              <a:t>blocks may be followed by a single</a:t>
            </a:r>
            <a:r>
              <a:rPr lang="en-IN" sz="2800" dirty="0" smtClean="0"/>
              <a:t> </a:t>
            </a:r>
            <a:r>
              <a:rPr lang="en-IN" sz="2800" dirty="0" smtClean="0">
                <a:solidFill>
                  <a:srgbClr val="FFFF00"/>
                </a:solidFill>
              </a:rPr>
              <a:t>finally</a:t>
            </a:r>
            <a:r>
              <a:rPr lang="en-IN" sz="2800" dirty="0" smtClean="0"/>
              <a:t> </a:t>
            </a:r>
            <a:r>
              <a:rPr lang="en-IN" sz="2800" dirty="0" smtClean="0">
                <a:solidFill>
                  <a:schemeClr val="bg1"/>
                </a:solidFill>
              </a:rPr>
              <a:t>block.</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If a </a:t>
            </a:r>
            <a:r>
              <a:rPr lang="en-IN" sz="2800" dirty="0" smtClean="0">
                <a:solidFill>
                  <a:srgbClr val="FFFF00"/>
                </a:solidFill>
              </a:rPr>
              <a:t>try</a:t>
            </a:r>
            <a:r>
              <a:rPr lang="en-IN" sz="2800" dirty="0" smtClean="0"/>
              <a:t> </a:t>
            </a:r>
            <a:r>
              <a:rPr lang="en-IN" sz="2800" dirty="0" smtClean="0">
                <a:solidFill>
                  <a:schemeClr val="bg1"/>
                </a:solidFill>
              </a:rPr>
              <a:t>block throws a </a:t>
            </a:r>
            <a:r>
              <a:rPr lang="en-IN" sz="2800" dirty="0" smtClean="0">
                <a:solidFill>
                  <a:srgbClr val="FFFF00"/>
                </a:solidFill>
              </a:rPr>
              <a:t>checked exception </a:t>
            </a:r>
            <a:r>
              <a:rPr lang="en-IN" sz="2800" dirty="0" smtClean="0">
                <a:solidFill>
                  <a:schemeClr val="bg1"/>
                </a:solidFill>
              </a:rPr>
              <a:t>and has only a</a:t>
            </a:r>
            <a:r>
              <a:rPr lang="en-IN" sz="2800" dirty="0" smtClean="0"/>
              <a:t> </a:t>
            </a:r>
            <a:r>
              <a:rPr lang="en-IN" sz="2800" dirty="0" smtClean="0">
                <a:solidFill>
                  <a:srgbClr val="FFFF00"/>
                </a:solidFill>
              </a:rPr>
              <a:t>finally</a:t>
            </a:r>
            <a:r>
              <a:rPr lang="en-IN" sz="2800" dirty="0" smtClean="0"/>
              <a:t> </a:t>
            </a:r>
            <a:r>
              <a:rPr lang="en-IN" sz="2800" dirty="0" smtClean="0">
                <a:solidFill>
                  <a:schemeClr val="bg1"/>
                </a:solidFill>
              </a:rPr>
              <a:t>block after it then the exception </a:t>
            </a:r>
            <a:r>
              <a:rPr lang="en-IN" sz="2800" i="1" dirty="0" smtClean="0">
                <a:solidFill>
                  <a:srgbClr val="FFFF00"/>
                </a:solidFill>
              </a:rPr>
              <a:t>must be declared to be thrown by the method</a:t>
            </a:r>
            <a:r>
              <a:rPr lang="en-IN" sz="2800" dirty="0" smtClean="0">
                <a:solidFill>
                  <a:schemeClr val="bg1"/>
                </a:solidFill>
              </a:rPr>
              <a:t>.</a:t>
            </a:r>
            <a:r>
              <a:rPr lang="en-IN" sz="2800" dirty="0" smtClean="0"/>
              <a:t> </a:t>
            </a:r>
            <a:r>
              <a:rPr lang="en-IN" sz="2800" dirty="0" smtClean="0">
                <a:solidFill>
                  <a:schemeClr val="bg1"/>
                </a:solidFill>
              </a:rPr>
              <a:t>Otherwise the code won’t compile.</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Rules To Remember</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The</a:t>
            </a:r>
            <a:r>
              <a:rPr lang="en-IN" sz="2800" dirty="0" smtClean="0"/>
              <a:t> </a:t>
            </a:r>
            <a:r>
              <a:rPr lang="en-IN" sz="2800" dirty="0" smtClean="0">
                <a:solidFill>
                  <a:srgbClr val="FFFF00"/>
                </a:solidFill>
              </a:rPr>
              <a:t>try</a:t>
            </a:r>
            <a:r>
              <a:rPr lang="en-IN" sz="2800" dirty="0" smtClean="0">
                <a:solidFill>
                  <a:schemeClr val="bg1"/>
                </a:solidFill>
              </a:rPr>
              <a:t>,</a:t>
            </a:r>
            <a:r>
              <a:rPr lang="en-IN" sz="2800" dirty="0" smtClean="0"/>
              <a:t> </a:t>
            </a:r>
            <a:r>
              <a:rPr lang="en-IN" sz="2800" dirty="0" smtClean="0">
                <a:solidFill>
                  <a:srgbClr val="FFFF00"/>
                </a:solidFill>
              </a:rPr>
              <a:t>catch</a:t>
            </a:r>
            <a:r>
              <a:rPr lang="en-IN" sz="2800" dirty="0" smtClean="0">
                <a:solidFill>
                  <a:schemeClr val="bg1"/>
                </a:solidFill>
              </a:rPr>
              <a:t>, and</a:t>
            </a:r>
            <a:r>
              <a:rPr lang="en-IN" sz="2800" dirty="0" smtClean="0"/>
              <a:t> </a:t>
            </a:r>
            <a:r>
              <a:rPr lang="en-IN" sz="2800" dirty="0" smtClean="0">
                <a:solidFill>
                  <a:srgbClr val="FFFF00"/>
                </a:solidFill>
              </a:rPr>
              <a:t>finally</a:t>
            </a:r>
            <a:r>
              <a:rPr lang="en-IN" sz="2800" dirty="0" smtClean="0"/>
              <a:t> </a:t>
            </a:r>
            <a:r>
              <a:rPr lang="en-IN" sz="2800" dirty="0" smtClean="0">
                <a:solidFill>
                  <a:schemeClr val="bg1"/>
                </a:solidFill>
              </a:rPr>
              <a:t>blocks can’t exist independently.</a:t>
            </a:r>
          </a:p>
          <a:p>
            <a:endParaRPr lang="en-IN" sz="2800" dirty="0" smtClean="0">
              <a:solidFill>
                <a:schemeClr val="bg1"/>
              </a:solidFill>
            </a:endParaRPr>
          </a:p>
          <a:p>
            <a:r>
              <a:rPr lang="en-IN" sz="2800" dirty="0" smtClean="0">
                <a:solidFill>
                  <a:schemeClr val="bg1"/>
                </a:solidFill>
              </a:rPr>
              <a:t>The</a:t>
            </a:r>
            <a:r>
              <a:rPr lang="en-IN" sz="2800" dirty="0" smtClean="0"/>
              <a:t> </a:t>
            </a:r>
            <a:r>
              <a:rPr lang="en-IN" sz="2800" dirty="0" smtClean="0">
                <a:solidFill>
                  <a:srgbClr val="FFFF00"/>
                </a:solidFill>
              </a:rPr>
              <a:t>finally</a:t>
            </a:r>
            <a:r>
              <a:rPr lang="en-IN" sz="2800" dirty="0" smtClean="0"/>
              <a:t> </a:t>
            </a:r>
            <a:r>
              <a:rPr lang="en-IN" sz="2800" dirty="0" smtClean="0">
                <a:solidFill>
                  <a:schemeClr val="bg1"/>
                </a:solidFill>
              </a:rPr>
              <a:t>block can’t appear before a</a:t>
            </a:r>
            <a:r>
              <a:rPr lang="en-IN" sz="2800" dirty="0" smtClean="0"/>
              <a:t> </a:t>
            </a:r>
            <a:r>
              <a:rPr lang="en-IN" sz="2800" dirty="0" smtClean="0">
                <a:solidFill>
                  <a:srgbClr val="FFFF00"/>
                </a:solidFill>
              </a:rPr>
              <a:t>catch</a:t>
            </a:r>
            <a:r>
              <a:rPr lang="en-IN" sz="2800" dirty="0" smtClean="0"/>
              <a:t> </a:t>
            </a:r>
            <a:r>
              <a:rPr lang="en-IN" sz="2800" dirty="0" smtClean="0">
                <a:solidFill>
                  <a:schemeClr val="bg1"/>
                </a:solidFill>
              </a:rPr>
              <a:t>block.</a:t>
            </a:r>
          </a:p>
          <a:p>
            <a:endParaRPr lang="en-IN" sz="2800" dirty="0" smtClean="0">
              <a:solidFill>
                <a:schemeClr val="bg1"/>
              </a:solidFill>
            </a:endParaRPr>
          </a:p>
          <a:p>
            <a:r>
              <a:rPr lang="en-IN" sz="2800" dirty="0" smtClean="0">
                <a:solidFill>
                  <a:schemeClr val="bg1"/>
                </a:solidFill>
              </a:rPr>
              <a:t>A</a:t>
            </a:r>
            <a:r>
              <a:rPr lang="en-IN" sz="2800" dirty="0" smtClean="0"/>
              <a:t> </a:t>
            </a:r>
            <a:r>
              <a:rPr lang="en-IN" sz="2800" dirty="0" smtClean="0">
                <a:solidFill>
                  <a:srgbClr val="FFFF00"/>
                </a:solidFill>
              </a:rPr>
              <a:t>finally</a:t>
            </a:r>
            <a:r>
              <a:rPr lang="en-IN" sz="2800" dirty="0" smtClean="0"/>
              <a:t> </a:t>
            </a:r>
            <a:r>
              <a:rPr lang="en-IN" sz="2800" dirty="0" smtClean="0">
                <a:solidFill>
                  <a:schemeClr val="bg1"/>
                </a:solidFill>
              </a:rPr>
              <a:t>block always executes, regardless of whether the code throws an exception.</a:t>
            </a:r>
            <a:endParaRPr lang="en-IN" sz="2800"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Can I </a:t>
            </a:r>
            <a:r>
              <a:rPr lang="en-IN" sz="3600" b="1" dirty="0" err="1" smtClean="0">
                <a:solidFill>
                  <a:schemeClr val="bg1"/>
                </a:solidFill>
              </a:rPr>
              <a:t>rethrow</a:t>
            </a:r>
            <a:r>
              <a:rPr lang="en-IN" sz="3600" b="1" dirty="0" smtClean="0">
                <a:solidFill>
                  <a:schemeClr val="bg1"/>
                </a:solidFill>
              </a:rPr>
              <a:t> an exception or the error I catch?</a:t>
            </a:r>
            <a:endParaRPr lang="en-IN" sz="3600" b="1" dirty="0">
              <a:solidFill>
                <a:schemeClr val="bg1"/>
              </a:solidFill>
            </a:endParaRPr>
          </a:p>
        </p:txBody>
      </p:sp>
      <p:sp>
        <p:nvSpPr>
          <p:cNvPr id="6" name="Content Placeholder 5"/>
          <p:cNvSpPr>
            <a:spLocks noGrp="1"/>
          </p:cNvSpPr>
          <p:nvPr>
            <p:ph idx="1"/>
          </p:nvPr>
        </p:nvSpPr>
        <p:spPr/>
        <p:txBody>
          <a:bodyPr>
            <a:normAutofit/>
          </a:bodyPr>
          <a:lstStyle/>
          <a:p>
            <a:r>
              <a:rPr lang="en-IN" sz="2600" dirty="0" smtClean="0">
                <a:solidFill>
                  <a:schemeClr val="bg1"/>
                </a:solidFill>
              </a:rPr>
              <a:t>We can do whatever we want with an exception. </a:t>
            </a:r>
            <a:r>
              <a:rPr lang="en-IN" sz="2600" dirty="0" err="1" smtClean="0">
                <a:solidFill>
                  <a:schemeClr val="bg1"/>
                </a:solidFill>
              </a:rPr>
              <a:t>Rethrow</a:t>
            </a:r>
            <a:r>
              <a:rPr lang="en-IN" sz="2600" dirty="0" smtClean="0">
                <a:solidFill>
                  <a:schemeClr val="bg1"/>
                </a:solidFill>
              </a:rPr>
              <a:t> it, pass it on to a method, assign it to another variable, upload it to a server, send it in an SMS, and so on. </a:t>
            </a:r>
            <a:endParaRPr lang="en-IN" sz="2600" b="1" dirty="0">
              <a:solidFill>
                <a:schemeClr val="bg1"/>
              </a:solidFill>
            </a:endParaRPr>
          </a:p>
        </p:txBody>
      </p:sp>
      <p:pic>
        <p:nvPicPr>
          <p:cNvPr id="4" name="Picture 3" descr="getfile (29).jpg"/>
          <p:cNvPicPr>
            <a:picLocks noChangeAspect="1"/>
          </p:cNvPicPr>
          <p:nvPr/>
        </p:nvPicPr>
        <p:blipFill>
          <a:blip r:embed="rId2"/>
          <a:stretch>
            <a:fillRect/>
          </a:stretch>
        </p:blipFill>
        <p:spPr>
          <a:xfrm>
            <a:off x="357158" y="3214686"/>
            <a:ext cx="8215370" cy="3500461"/>
          </a:xfrm>
          <a:prstGeom prst="rect">
            <a:avLst/>
          </a:prstGeom>
        </p:spPr>
      </p:pic>
      <p:sp>
        <p:nvSpPr>
          <p:cNvPr id="5" name="Rectangular Callout 4"/>
          <p:cNvSpPr/>
          <p:nvPr/>
        </p:nvSpPr>
        <p:spPr>
          <a:xfrm>
            <a:off x="3857620" y="2786058"/>
            <a:ext cx="5072098" cy="1500198"/>
          </a:xfrm>
          <a:prstGeom prst="wedgeRectCallout">
            <a:avLst>
              <a:gd name="adj1" fmla="val -21295"/>
              <a:gd name="adj2" fmla="val 51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r>
              <a:rPr lang="en-IN" dirty="0" smtClean="0">
                <a:solidFill>
                  <a:srgbClr val="FFFF00"/>
                </a:solidFill>
              </a:rPr>
              <a:t>The code fails to compile:</a:t>
            </a:r>
          </a:p>
          <a:p>
            <a:r>
              <a:rPr lang="en-IN" dirty="0" smtClean="0">
                <a:solidFill>
                  <a:srgbClr val="FFFF00"/>
                </a:solidFill>
              </a:rPr>
              <a:t>ReThrowException.java:9: unreported exception </a:t>
            </a:r>
            <a:r>
              <a:rPr lang="en-IN" dirty="0" err="1" smtClean="0">
                <a:solidFill>
                  <a:srgbClr val="FFFF00"/>
                </a:solidFill>
              </a:rPr>
              <a:t>java.io.FileNotFoundException</a:t>
            </a:r>
            <a:r>
              <a:rPr lang="en-IN" dirty="0" smtClean="0">
                <a:solidFill>
                  <a:srgbClr val="FFFF00"/>
                </a:solidFill>
              </a:rPr>
              <a:t>; must be caught or declared to be thrown throw </a:t>
            </a:r>
            <a:r>
              <a:rPr lang="en-IN" dirty="0" err="1" smtClean="0">
                <a:solidFill>
                  <a:srgbClr val="FFFF00"/>
                </a:solidFill>
              </a:rPr>
              <a:t>fnfe</a:t>
            </a:r>
            <a:endParaRPr lang="en-IN" dirty="0">
              <a:solidFill>
                <a:srgbClr val="FFFF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Can I </a:t>
            </a:r>
            <a:r>
              <a:rPr lang="en-IN" sz="3600" b="1" dirty="0" err="1" smtClean="0">
                <a:solidFill>
                  <a:schemeClr val="bg1"/>
                </a:solidFill>
              </a:rPr>
              <a:t>rethrow</a:t>
            </a:r>
            <a:r>
              <a:rPr lang="en-IN" sz="3600" b="1" dirty="0" smtClean="0">
                <a:solidFill>
                  <a:schemeClr val="bg1"/>
                </a:solidFill>
              </a:rPr>
              <a:t> an exception or the error I catch?</a:t>
            </a:r>
            <a:endParaRPr lang="en-IN" sz="3600"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When we </a:t>
            </a:r>
            <a:r>
              <a:rPr lang="en-IN" sz="2800" dirty="0" err="1" smtClean="0">
                <a:solidFill>
                  <a:schemeClr val="bg1"/>
                </a:solidFill>
              </a:rPr>
              <a:t>rethrow</a:t>
            </a:r>
            <a:r>
              <a:rPr lang="en-IN" sz="2800" dirty="0" smtClean="0">
                <a:solidFill>
                  <a:schemeClr val="bg1"/>
                </a:solidFill>
              </a:rPr>
              <a:t> a </a:t>
            </a:r>
            <a:r>
              <a:rPr lang="en-IN" sz="2800" dirty="0" smtClean="0">
                <a:solidFill>
                  <a:srgbClr val="FFFF00"/>
                </a:solidFill>
              </a:rPr>
              <a:t>checked exception</a:t>
            </a:r>
            <a:r>
              <a:rPr lang="en-IN" sz="2800" dirty="0" smtClean="0">
                <a:solidFill>
                  <a:schemeClr val="bg1"/>
                </a:solidFill>
              </a:rPr>
              <a:t>, it’s treated like a regular thrown </a:t>
            </a:r>
            <a:r>
              <a:rPr lang="en-IN" sz="2800" dirty="0" smtClean="0">
                <a:solidFill>
                  <a:srgbClr val="FFFF00"/>
                </a:solidFill>
              </a:rPr>
              <a:t>checked exception</a:t>
            </a:r>
            <a:r>
              <a:rPr lang="en-IN" sz="2800" dirty="0" smtClean="0">
                <a:solidFill>
                  <a:schemeClr val="bg1"/>
                </a:solidFill>
              </a:rPr>
              <a:t>, meaning that all the rules of handling a checked exception apply to it</a:t>
            </a:r>
            <a:endParaRPr lang="en-IN" sz="2800" b="1" dirty="0">
              <a:solidFill>
                <a:schemeClr val="bg1"/>
              </a:solidFill>
            </a:endParaRPr>
          </a:p>
        </p:txBody>
      </p:sp>
      <p:pic>
        <p:nvPicPr>
          <p:cNvPr id="4" name="Picture 3" descr="getfile (29).jpg"/>
          <p:cNvPicPr>
            <a:picLocks noChangeAspect="1"/>
          </p:cNvPicPr>
          <p:nvPr/>
        </p:nvPicPr>
        <p:blipFill>
          <a:blip r:embed="rId2"/>
          <a:stretch>
            <a:fillRect/>
          </a:stretch>
        </p:blipFill>
        <p:spPr>
          <a:xfrm>
            <a:off x="357158" y="3214686"/>
            <a:ext cx="8215370" cy="3357585"/>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Point To Remember</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Another interesting point to note is that the previous rule doesn’t apply to a</a:t>
            </a:r>
            <a:r>
              <a:rPr lang="en-IN" sz="2800" dirty="0" smtClean="0"/>
              <a:t> </a:t>
            </a:r>
            <a:r>
              <a:rPr lang="en-IN" sz="2800" dirty="0" err="1" smtClean="0">
                <a:solidFill>
                  <a:srgbClr val="FFFF00"/>
                </a:solidFill>
              </a:rPr>
              <a:t>RuntimeException</a:t>
            </a:r>
            <a:r>
              <a:rPr lang="en-IN" sz="2800" dirty="0" smtClean="0">
                <a:solidFill>
                  <a:srgbClr val="FFFF00"/>
                </a:solidFill>
              </a:rPr>
              <a:t>.</a:t>
            </a:r>
            <a:r>
              <a:rPr lang="en-IN" sz="2800" dirty="0" smtClean="0"/>
              <a:t> </a:t>
            </a:r>
          </a:p>
          <a:p>
            <a:endParaRPr lang="en-IN" sz="2800" dirty="0" smtClean="0"/>
          </a:p>
          <a:p>
            <a:r>
              <a:rPr lang="en-IN" sz="2800" dirty="0" smtClean="0">
                <a:solidFill>
                  <a:schemeClr val="bg1"/>
                </a:solidFill>
              </a:rPr>
              <a:t>We can </a:t>
            </a:r>
            <a:r>
              <a:rPr lang="en-IN" sz="2800" dirty="0" err="1" smtClean="0">
                <a:solidFill>
                  <a:schemeClr val="bg1"/>
                </a:solidFill>
              </a:rPr>
              <a:t>rethrow</a:t>
            </a:r>
            <a:r>
              <a:rPr lang="en-IN" sz="2800" dirty="0" smtClean="0">
                <a:solidFill>
                  <a:schemeClr val="bg1"/>
                </a:solidFill>
              </a:rPr>
              <a:t> a runtime exception, but we’re not required to catch it, nor must we modify our method signature to include the throws clause.</a:t>
            </a:r>
            <a:endParaRPr lang="en-IN" sz="2800" b="1"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Can I declare my methods to throw a unchecked exception, instead of handling it?</a:t>
            </a:r>
            <a:endParaRPr lang="en-IN" sz="3600"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Yes we can but it is of no use.</a:t>
            </a: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Because even if we write a unchecked exception with throws clause then also java never forces the caller to handle it</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What Java Does When An Exception Occurs ?</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en-IN" dirty="0" smtClean="0">
                <a:solidFill>
                  <a:schemeClr val="bg1"/>
                </a:solidFill>
              </a:rPr>
              <a:t>Runs the </a:t>
            </a:r>
            <a:r>
              <a:rPr lang="en-IN" b="1" dirty="0" smtClean="0">
                <a:solidFill>
                  <a:srgbClr val="FFFF00"/>
                </a:solidFill>
              </a:rPr>
              <a:t>Default Exception Handler </a:t>
            </a:r>
          </a:p>
          <a:p>
            <a:endParaRPr lang="en-US" b="1" dirty="0" smtClean="0">
              <a:solidFill>
                <a:srgbClr val="0070C0"/>
              </a:solidFill>
            </a:endParaRPr>
          </a:p>
          <a:p>
            <a:r>
              <a:rPr lang="en-US" dirty="0" smtClean="0">
                <a:solidFill>
                  <a:schemeClr val="bg1"/>
                </a:solidFill>
              </a:rPr>
              <a:t>Features Of </a:t>
            </a:r>
            <a:r>
              <a:rPr lang="en-US" b="1" dirty="0" smtClean="0">
                <a:solidFill>
                  <a:srgbClr val="FFFF00"/>
                </a:solidFill>
              </a:rPr>
              <a:t>Default Exception Handler</a:t>
            </a:r>
            <a:endParaRPr lang="en-IN" b="1" dirty="0" smtClean="0">
              <a:solidFill>
                <a:srgbClr val="FFFF00"/>
              </a:solidFill>
            </a:endParaRPr>
          </a:p>
          <a:p>
            <a:pPr lvl="1"/>
            <a:endParaRPr lang="en-IN" dirty="0" smtClean="0">
              <a:solidFill>
                <a:srgbClr val="FF0000"/>
              </a:solidFill>
            </a:endParaRPr>
          </a:p>
          <a:p>
            <a:pPr lvl="1"/>
            <a:r>
              <a:rPr lang="en-IN" dirty="0" smtClean="0">
                <a:solidFill>
                  <a:srgbClr val="FFFF00"/>
                </a:solidFill>
              </a:rPr>
              <a:t>– Provided by Java runtime </a:t>
            </a:r>
          </a:p>
          <a:p>
            <a:pPr lvl="1"/>
            <a:endParaRPr lang="en-IN" dirty="0" smtClean="0">
              <a:solidFill>
                <a:srgbClr val="FFFF00"/>
              </a:solidFill>
            </a:endParaRPr>
          </a:p>
          <a:p>
            <a:pPr lvl="1"/>
            <a:r>
              <a:rPr lang="en-IN" dirty="0" smtClean="0">
                <a:solidFill>
                  <a:srgbClr val="FFFF00"/>
                </a:solidFill>
              </a:rPr>
              <a:t>– Prints out exception description </a:t>
            </a:r>
          </a:p>
          <a:p>
            <a:pPr lvl="1"/>
            <a:endParaRPr lang="en-IN" dirty="0" smtClean="0">
              <a:solidFill>
                <a:srgbClr val="FFFF00"/>
              </a:solidFill>
            </a:endParaRPr>
          </a:p>
          <a:p>
            <a:pPr lvl="1"/>
            <a:r>
              <a:rPr lang="en-IN" dirty="0" smtClean="0">
                <a:solidFill>
                  <a:srgbClr val="FFFF00"/>
                </a:solidFill>
              </a:rPr>
              <a:t>– Prints the stack trace Hierarchy of methods where the exception occurred </a:t>
            </a:r>
          </a:p>
          <a:p>
            <a:pPr lvl="1"/>
            <a:endParaRPr lang="en-IN" dirty="0" smtClean="0">
              <a:solidFill>
                <a:srgbClr val="FFFF00"/>
              </a:solidFill>
            </a:endParaRPr>
          </a:p>
          <a:p>
            <a:pPr lvl="1"/>
            <a:r>
              <a:rPr lang="en-IN" dirty="0" smtClean="0">
                <a:solidFill>
                  <a:srgbClr val="FFFF00"/>
                </a:solidFill>
              </a:rPr>
              <a:t>– Causes the program to terminate</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blinds(horizontal)">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solidFill>
                  <a:schemeClr val="bg1"/>
                </a:solidFill>
              </a:rPr>
              <a:t>Can I declare my methods to throw a unchecked exception, instead of handling it?</a:t>
            </a:r>
            <a:endParaRPr lang="en-IN" sz="3200" b="1" dirty="0">
              <a:solidFill>
                <a:schemeClr val="bg1"/>
              </a:solidFill>
            </a:endParaRPr>
          </a:p>
        </p:txBody>
      </p:sp>
      <p:sp>
        <p:nvSpPr>
          <p:cNvPr id="6" name="Content Placeholder 5"/>
          <p:cNvSpPr>
            <a:spLocks noGrp="1"/>
          </p:cNvSpPr>
          <p:nvPr>
            <p:ph idx="1"/>
          </p:nvPr>
        </p:nvSpPr>
        <p:spPr/>
        <p:txBody>
          <a:bodyPr>
            <a:normAutofit fontScale="85000" lnSpcReduction="20000"/>
          </a:bodyPr>
          <a:lstStyle/>
          <a:p>
            <a:pPr>
              <a:buNone/>
            </a:pPr>
            <a:r>
              <a:rPr lang="en-IN" b="1" dirty="0" smtClean="0">
                <a:solidFill>
                  <a:srgbClr val="FFFF00"/>
                </a:solidFill>
              </a:rPr>
              <a:t>public static void accept() throws </a:t>
            </a:r>
            <a:r>
              <a:rPr lang="en-IN" b="1" dirty="0" err="1" smtClean="0">
                <a:solidFill>
                  <a:schemeClr val="bg1"/>
                </a:solidFill>
              </a:rPr>
              <a:t>InputMismatchException</a:t>
            </a:r>
            <a:endParaRPr lang="en-IN" b="1" dirty="0" smtClean="0">
              <a:solidFill>
                <a:schemeClr val="bg1"/>
              </a:solidFill>
            </a:endParaRPr>
          </a:p>
          <a:p>
            <a:pPr>
              <a:buNone/>
            </a:pPr>
            <a:r>
              <a:rPr lang="en-IN" b="1" dirty="0" smtClean="0">
                <a:solidFill>
                  <a:srgbClr val="FF0000"/>
                </a:solidFill>
              </a:rPr>
              <a:t>	</a:t>
            </a:r>
            <a:r>
              <a:rPr lang="en-IN" b="1" dirty="0" smtClean="0">
                <a:solidFill>
                  <a:srgbClr val="FFFF00"/>
                </a:solidFill>
              </a:rPr>
              <a:t>{</a:t>
            </a:r>
          </a:p>
          <a:p>
            <a:pPr>
              <a:buNone/>
            </a:pPr>
            <a:r>
              <a:rPr lang="en-IN" b="1" dirty="0" smtClean="0">
                <a:solidFill>
                  <a:srgbClr val="FFFF00"/>
                </a:solidFill>
              </a:rPr>
              <a:t>		Scanner kb=new Scanner (</a:t>
            </a:r>
            <a:r>
              <a:rPr lang="en-IN" b="1" dirty="0" err="1" smtClean="0">
                <a:solidFill>
                  <a:srgbClr val="FFFF00"/>
                </a:solidFill>
              </a:rPr>
              <a:t>System.in</a:t>
            </a:r>
            <a:r>
              <a:rPr lang="en-IN" b="1" dirty="0" smtClean="0">
                <a:solidFill>
                  <a:srgbClr val="FFFF00"/>
                </a:solidFill>
              </a:rPr>
              <a:t>);</a:t>
            </a:r>
          </a:p>
          <a:p>
            <a:pPr>
              <a:buNone/>
            </a:pPr>
            <a:r>
              <a:rPr lang="en-IN" b="1" dirty="0" smtClean="0">
                <a:solidFill>
                  <a:srgbClr val="FFFF00"/>
                </a:solidFill>
              </a:rPr>
              <a:t>		</a:t>
            </a:r>
            <a:r>
              <a:rPr lang="en-IN" b="1" dirty="0" err="1" smtClean="0">
                <a:solidFill>
                  <a:srgbClr val="FFFF00"/>
                </a:solidFill>
              </a:rPr>
              <a:t>System.out.println</a:t>
            </a:r>
            <a:r>
              <a:rPr lang="en-IN" b="1" dirty="0" smtClean="0">
                <a:solidFill>
                  <a:srgbClr val="FFFF00"/>
                </a:solidFill>
              </a:rPr>
              <a:t>("Enter a num");</a:t>
            </a:r>
          </a:p>
          <a:p>
            <a:pPr>
              <a:buNone/>
            </a:pPr>
            <a:r>
              <a:rPr lang="en-IN" b="1" dirty="0" smtClean="0">
                <a:solidFill>
                  <a:srgbClr val="FFFF00"/>
                </a:solidFill>
              </a:rPr>
              <a:t>		</a:t>
            </a:r>
            <a:r>
              <a:rPr lang="en-IN" b="1" dirty="0" err="1" smtClean="0">
                <a:solidFill>
                  <a:srgbClr val="FFFF00"/>
                </a:solidFill>
              </a:rPr>
              <a:t>int</a:t>
            </a:r>
            <a:r>
              <a:rPr lang="en-IN" b="1" dirty="0" smtClean="0">
                <a:solidFill>
                  <a:srgbClr val="FFFF00"/>
                </a:solidFill>
              </a:rPr>
              <a:t> a=</a:t>
            </a:r>
            <a:r>
              <a:rPr lang="en-IN" b="1" dirty="0" err="1" smtClean="0">
                <a:solidFill>
                  <a:srgbClr val="FFFF00"/>
                </a:solidFill>
              </a:rPr>
              <a:t>kb.nextInt</a:t>
            </a:r>
            <a:r>
              <a:rPr lang="en-IN" b="1" dirty="0" smtClean="0">
                <a:solidFill>
                  <a:srgbClr val="FFFF00"/>
                </a:solidFill>
              </a:rPr>
              <a:t>();</a:t>
            </a:r>
          </a:p>
          <a:p>
            <a:pPr>
              <a:buNone/>
            </a:pPr>
            <a:r>
              <a:rPr lang="en-IN" b="1" dirty="0" smtClean="0">
                <a:solidFill>
                  <a:srgbClr val="FFFF00"/>
                </a:solidFill>
              </a:rPr>
              <a:t>		</a:t>
            </a:r>
            <a:r>
              <a:rPr lang="en-IN" b="1" dirty="0" err="1" smtClean="0">
                <a:solidFill>
                  <a:srgbClr val="FFFF00"/>
                </a:solidFill>
              </a:rPr>
              <a:t>System.out.println</a:t>
            </a:r>
            <a:r>
              <a:rPr lang="en-IN" b="1" dirty="0" smtClean="0">
                <a:solidFill>
                  <a:srgbClr val="FFFF00"/>
                </a:solidFill>
              </a:rPr>
              <a:t>("You inputted :"+a);</a:t>
            </a:r>
          </a:p>
          <a:p>
            <a:pPr>
              <a:buNone/>
            </a:pPr>
            <a:r>
              <a:rPr lang="en-IN" b="1" dirty="0" smtClean="0">
                <a:solidFill>
                  <a:srgbClr val="FFFF00"/>
                </a:solidFill>
              </a:rPr>
              <a:t>	}</a:t>
            </a:r>
          </a:p>
          <a:p>
            <a:pPr>
              <a:buNone/>
            </a:pPr>
            <a:r>
              <a:rPr lang="en-US" b="1" dirty="0" smtClean="0">
                <a:solidFill>
                  <a:srgbClr val="FFFF00"/>
                </a:solidFill>
              </a:rPr>
              <a:t>public static void main(String [] </a:t>
            </a:r>
            <a:r>
              <a:rPr lang="en-US" b="1" dirty="0" err="1" smtClean="0">
                <a:solidFill>
                  <a:srgbClr val="FFFF00"/>
                </a:solidFill>
              </a:rPr>
              <a:t>args</a:t>
            </a:r>
            <a:r>
              <a:rPr lang="en-US" b="1" dirty="0" smtClean="0">
                <a:solidFill>
                  <a:srgbClr val="FFFF00"/>
                </a:solidFill>
              </a:rPr>
              <a:t>){</a:t>
            </a:r>
          </a:p>
          <a:p>
            <a:pPr>
              <a:buNone/>
            </a:pPr>
            <a:r>
              <a:rPr lang="en-US" b="1" dirty="0" smtClean="0">
                <a:solidFill>
                  <a:srgbClr val="FFFF00"/>
                </a:solidFill>
              </a:rPr>
              <a:t>accept();</a:t>
            </a:r>
          </a:p>
          <a:p>
            <a:pPr>
              <a:buNone/>
            </a:pPr>
            <a:r>
              <a:rPr lang="en-US" b="1" dirty="0" smtClean="0">
                <a:solidFill>
                  <a:srgbClr val="FFFF00"/>
                </a:solidFill>
              </a:rPr>
              <a:t>}</a:t>
            </a:r>
            <a:endParaRPr lang="en-IN" b="1" dirty="0">
              <a:solidFill>
                <a:srgbClr val="FFFF00"/>
              </a:solidFill>
            </a:endParaRPr>
          </a:p>
        </p:txBody>
      </p:sp>
      <p:sp>
        <p:nvSpPr>
          <p:cNvPr id="4" name="Rectangular Callout 3"/>
          <p:cNvSpPr/>
          <p:nvPr/>
        </p:nvSpPr>
        <p:spPr>
          <a:xfrm>
            <a:off x="5857852" y="928670"/>
            <a:ext cx="3286148" cy="1500198"/>
          </a:xfrm>
          <a:prstGeom prst="wedgeRectCallout">
            <a:avLst>
              <a:gd name="adj1" fmla="val -93731"/>
              <a:gd name="adj2" fmla="val 40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r>
              <a:rPr lang="en-IN" b="1" dirty="0" smtClean="0">
                <a:solidFill>
                  <a:srgbClr val="C00000"/>
                </a:solidFill>
              </a:rPr>
              <a:t>The method is declaring an </a:t>
            </a:r>
            <a:r>
              <a:rPr lang="en-IN" b="1" dirty="0" err="1" smtClean="0">
                <a:solidFill>
                  <a:srgbClr val="C00000"/>
                </a:solidFill>
              </a:rPr>
              <a:t>unhecked</a:t>
            </a:r>
            <a:r>
              <a:rPr lang="en-IN" b="1" dirty="0" smtClean="0">
                <a:solidFill>
                  <a:srgbClr val="C00000"/>
                </a:solidFill>
              </a:rPr>
              <a:t> exception to be thrown</a:t>
            </a:r>
            <a:endParaRPr lang="en-IN" b="1" dirty="0">
              <a:solidFill>
                <a:srgbClr val="C00000"/>
              </a:solidFill>
            </a:endParaRPr>
          </a:p>
        </p:txBody>
      </p:sp>
      <p:sp>
        <p:nvSpPr>
          <p:cNvPr id="5" name="Rectangular Callout 4"/>
          <p:cNvSpPr/>
          <p:nvPr/>
        </p:nvSpPr>
        <p:spPr>
          <a:xfrm>
            <a:off x="5572132" y="5357802"/>
            <a:ext cx="3286148" cy="1500198"/>
          </a:xfrm>
          <a:prstGeom prst="wedgeRectCallout">
            <a:avLst>
              <a:gd name="adj1" fmla="val -163075"/>
              <a:gd name="adj2" fmla="val -277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IN" b="1" dirty="0" smtClean="0"/>
              <a:t> </a:t>
            </a:r>
          </a:p>
          <a:p>
            <a:r>
              <a:rPr lang="en-IN" b="1" dirty="0" smtClean="0">
                <a:solidFill>
                  <a:srgbClr val="C00000"/>
                </a:solidFill>
              </a:rPr>
              <a:t>Calling code is not handling it. Still the program will compile and run</a:t>
            </a:r>
            <a:endParaRPr lang="en-IN" b="1" dirty="0">
              <a:solidFill>
                <a:srgbClr val="C000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Exception Categories </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Exceptions can be divided into </a:t>
            </a:r>
            <a:r>
              <a:rPr lang="en-IN" b="1" dirty="0" smtClean="0">
                <a:solidFill>
                  <a:srgbClr val="FFFF00"/>
                </a:solidFill>
              </a:rPr>
              <a:t>three</a:t>
            </a:r>
            <a:r>
              <a:rPr lang="en-IN" dirty="0" smtClean="0"/>
              <a:t> </a:t>
            </a:r>
            <a:r>
              <a:rPr lang="en-IN" dirty="0" smtClean="0">
                <a:solidFill>
                  <a:schemeClr val="bg1"/>
                </a:solidFill>
              </a:rPr>
              <a:t>main categories:</a:t>
            </a:r>
          </a:p>
          <a:p>
            <a:pPr lvl="1"/>
            <a:r>
              <a:rPr lang="en-US" dirty="0" smtClean="0">
                <a:solidFill>
                  <a:srgbClr val="FFFF00"/>
                </a:solidFill>
              </a:rPr>
              <a:t>Checked Exceptions</a:t>
            </a:r>
          </a:p>
          <a:p>
            <a:pPr lvl="1"/>
            <a:r>
              <a:rPr lang="en-US" dirty="0" err="1" smtClean="0">
                <a:solidFill>
                  <a:srgbClr val="FFFF00"/>
                </a:solidFill>
              </a:rPr>
              <a:t>UnChecked</a:t>
            </a:r>
            <a:r>
              <a:rPr lang="en-US" dirty="0" smtClean="0">
                <a:solidFill>
                  <a:srgbClr val="FFFF00"/>
                </a:solidFill>
              </a:rPr>
              <a:t> Exceptions</a:t>
            </a:r>
          </a:p>
          <a:p>
            <a:pPr lvl="1"/>
            <a:r>
              <a:rPr lang="en-US" dirty="0" smtClean="0">
                <a:solidFill>
                  <a:srgbClr val="FFFF00"/>
                </a:solidFill>
              </a:rPr>
              <a:t>Errors</a:t>
            </a:r>
          </a:p>
          <a:p>
            <a:pPr lvl="1"/>
            <a:endParaRPr lang="en-IN" dirty="0" smtClean="0"/>
          </a:p>
          <a:p>
            <a:pPr lvl="1"/>
            <a:endParaRPr lang="en-IN" dirty="0" smtClean="0"/>
          </a:p>
          <a:p>
            <a:pPr lvl="1"/>
            <a:endParaRPr lang="en-IN" dirty="0" smtClean="0"/>
          </a:p>
          <a:p>
            <a:pPr lvl="1"/>
            <a:endParaRPr lang="en-IN" dirty="0" smtClean="0"/>
          </a:p>
          <a:p>
            <a:pPr lvl="1"/>
            <a:endParaRPr lang="en-IN" dirty="0" smtClean="0"/>
          </a:p>
          <a:p>
            <a:pPr lvl="1"/>
            <a:endParaRPr lang="en-IN" dirty="0" smtClean="0"/>
          </a:p>
          <a:p>
            <a:pPr lvl="1"/>
            <a:r>
              <a:rPr lang="en-IN" sz="3200" dirty="0" smtClean="0">
                <a:solidFill>
                  <a:schemeClr val="bg1"/>
                </a:solidFill>
              </a:rPr>
              <a:t>For the </a:t>
            </a:r>
            <a:r>
              <a:rPr lang="en-IN" sz="3200" smtClean="0">
                <a:solidFill>
                  <a:schemeClr val="bg1"/>
                </a:solidFill>
              </a:rPr>
              <a:t>Interview purpose, </a:t>
            </a:r>
            <a:r>
              <a:rPr lang="en-IN" sz="3200" dirty="0" smtClean="0">
                <a:solidFill>
                  <a:schemeClr val="bg1"/>
                </a:solidFill>
              </a:rPr>
              <a:t>it’s important to have a crystal-clear understanding of these three categories of exceptions, including their similarities and differences.</a:t>
            </a:r>
          </a:p>
        </p:txBody>
      </p:sp>
      <p:pic>
        <p:nvPicPr>
          <p:cNvPr id="4" name="Picture 3" descr="getfile (35).jpg"/>
          <p:cNvPicPr>
            <a:picLocks noChangeAspect="1"/>
          </p:cNvPicPr>
          <p:nvPr/>
        </p:nvPicPr>
        <p:blipFill>
          <a:blip r:embed="rId2"/>
          <a:stretch>
            <a:fillRect/>
          </a:stretch>
        </p:blipFill>
        <p:spPr>
          <a:xfrm>
            <a:off x="4000496" y="2071678"/>
            <a:ext cx="3924300" cy="2428892"/>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Class Hierarchy</a:t>
            </a:r>
            <a:endParaRPr lang="en-IN" b="1" dirty="0">
              <a:solidFill>
                <a:schemeClr val="bg1"/>
              </a:solidFill>
            </a:endParaRPr>
          </a:p>
        </p:txBody>
      </p:sp>
      <p:sp>
        <p:nvSpPr>
          <p:cNvPr id="3" name="Content Placeholder 2"/>
          <p:cNvSpPr>
            <a:spLocks noGrp="1"/>
          </p:cNvSpPr>
          <p:nvPr>
            <p:ph idx="1"/>
          </p:nvPr>
        </p:nvSpPr>
        <p:spPr/>
        <p:txBody>
          <a:bodyPr>
            <a:normAutofit/>
          </a:bodyPr>
          <a:lstStyle/>
          <a:p>
            <a:endParaRPr lang="en-IN" dirty="0" smtClean="0">
              <a:solidFill>
                <a:srgbClr val="0070C0"/>
              </a:solidFill>
            </a:endParaRPr>
          </a:p>
        </p:txBody>
      </p:sp>
      <p:pic>
        <p:nvPicPr>
          <p:cNvPr id="4" name="Picture 3" descr="getfile (35).jpg"/>
          <p:cNvPicPr>
            <a:picLocks noChangeAspect="1"/>
          </p:cNvPicPr>
          <p:nvPr/>
        </p:nvPicPr>
        <p:blipFill>
          <a:blip r:embed="rId2"/>
          <a:stretch>
            <a:fillRect/>
          </a:stretch>
        </p:blipFill>
        <p:spPr>
          <a:xfrm>
            <a:off x="1357290" y="2643182"/>
            <a:ext cx="6217237" cy="3235788"/>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Checked Exception</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A</a:t>
            </a:r>
            <a:r>
              <a:rPr lang="en-IN" sz="2800" dirty="0" smtClean="0"/>
              <a:t> </a:t>
            </a:r>
            <a:r>
              <a:rPr lang="en-IN" sz="2800" dirty="0" smtClean="0">
                <a:solidFill>
                  <a:srgbClr val="FFFF00"/>
                </a:solidFill>
              </a:rPr>
              <a:t>checked exception </a:t>
            </a:r>
            <a:r>
              <a:rPr lang="en-IN" sz="2800" dirty="0" smtClean="0">
                <a:solidFill>
                  <a:schemeClr val="bg1"/>
                </a:solidFill>
              </a:rPr>
              <a:t>is a subclass of class</a:t>
            </a:r>
            <a:r>
              <a:rPr lang="en-IN" sz="2800" dirty="0" smtClean="0"/>
              <a:t> </a:t>
            </a:r>
            <a:r>
              <a:rPr lang="en-IN" sz="2800" dirty="0" err="1" smtClean="0">
                <a:solidFill>
                  <a:srgbClr val="FFFF00"/>
                </a:solidFill>
              </a:rPr>
              <a:t>java.lang.Exception</a:t>
            </a:r>
            <a:r>
              <a:rPr lang="en-IN" sz="2800" dirty="0" smtClean="0">
                <a:solidFill>
                  <a:schemeClr val="bg1"/>
                </a:solidFill>
              </a:rPr>
              <a:t>, but it’s not a subclass of</a:t>
            </a:r>
            <a:r>
              <a:rPr lang="en-IN" sz="2800" dirty="0" smtClean="0"/>
              <a:t> </a:t>
            </a:r>
            <a:r>
              <a:rPr lang="en-IN" sz="2800" dirty="0" err="1" smtClean="0">
                <a:solidFill>
                  <a:srgbClr val="FFFF00"/>
                </a:solidFill>
              </a:rPr>
              <a:t>java.lang.RuntimeException</a:t>
            </a:r>
            <a:r>
              <a:rPr lang="en-IN" sz="2800" dirty="0" smtClean="0">
                <a:solidFill>
                  <a:srgbClr val="FFFF00"/>
                </a:solidFill>
              </a:rPr>
              <a:t>. </a:t>
            </a:r>
          </a:p>
          <a:p>
            <a:endParaRPr lang="en-IN" sz="2800" dirty="0" smtClean="0"/>
          </a:p>
          <a:p>
            <a:endParaRPr lang="en-IN" sz="2800" dirty="0" smtClean="0"/>
          </a:p>
          <a:p>
            <a:endParaRPr lang="en-IN" sz="2800" dirty="0" smtClean="0"/>
          </a:p>
          <a:p>
            <a:r>
              <a:rPr lang="en-IN" sz="2800" dirty="0" smtClean="0">
                <a:solidFill>
                  <a:schemeClr val="bg1"/>
                </a:solidFill>
              </a:rPr>
              <a:t>A checked exception is an unacceptable condition</a:t>
            </a:r>
            <a:r>
              <a:rPr lang="en-IN" sz="2800" dirty="0" smtClean="0"/>
              <a:t> </a:t>
            </a:r>
            <a:r>
              <a:rPr lang="en-IN" sz="2800" i="1" dirty="0" smtClean="0">
                <a:solidFill>
                  <a:srgbClr val="FFFF00"/>
                </a:solidFill>
              </a:rPr>
              <a:t>foreseen</a:t>
            </a:r>
            <a:r>
              <a:rPr lang="en-IN" sz="2800" dirty="0" smtClean="0">
                <a:solidFill>
                  <a:srgbClr val="0070C0"/>
                </a:solidFill>
              </a:rPr>
              <a:t> </a:t>
            </a:r>
            <a:r>
              <a:rPr lang="en-IN" sz="2800" dirty="0" smtClean="0">
                <a:solidFill>
                  <a:schemeClr val="bg1"/>
                </a:solidFill>
              </a:rPr>
              <a:t>by the author of a method but outside the immediate control of the code. </a:t>
            </a:r>
          </a:p>
          <a:p>
            <a:endParaRPr lang="en-IN" sz="2800" dirty="0" smtClean="0"/>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bg1"/>
                </a:solidFill>
              </a:rPr>
              <a:t>Checked Exception</a:t>
            </a:r>
            <a:endParaRPr lang="en-IN" b="1" dirty="0">
              <a:solidFill>
                <a:schemeClr val="bg1"/>
              </a:solidFill>
            </a:endParaRPr>
          </a:p>
        </p:txBody>
      </p:sp>
      <p:sp>
        <p:nvSpPr>
          <p:cNvPr id="6" name="Content Placeholder 5"/>
          <p:cNvSpPr>
            <a:spLocks noGrp="1"/>
          </p:cNvSpPr>
          <p:nvPr>
            <p:ph idx="1"/>
          </p:nvPr>
        </p:nvSpPr>
        <p:spPr/>
        <p:txBody>
          <a:bodyPr>
            <a:normAutofit fontScale="85000" lnSpcReduction="10000"/>
          </a:bodyPr>
          <a:lstStyle/>
          <a:p>
            <a:pPr>
              <a:buNone/>
            </a:pPr>
            <a:endParaRPr lang="en-IN" dirty="0" smtClean="0"/>
          </a:p>
          <a:p>
            <a:r>
              <a:rPr lang="en-IN" dirty="0" smtClean="0">
                <a:solidFill>
                  <a:schemeClr val="bg1"/>
                </a:solidFill>
              </a:rPr>
              <a:t>For example,</a:t>
            </a:r>
            <a:r>
              <a:rPr lang="en-IN" dirty="0" smtClean="0"/>
              <a:t> </a:t>
            </a:r>
            <a:r>
              <a:rPr lang="en-IN" dirty="0" err="1" smtClean="0">
                <a:solidFill>
                  <a:srgbClr val="FFFF00"/>
                </a:solidFill>
              </a:rPr>
              <a:t>FileNotFoundException</a:t>
            </a:r>
            <a:r>
              <a:rPr lang="en-IN" dirty="0" smtClean="0"/>
              <a:t> </a:t>
            </a:r>
            <a:r>
              <a:rPr lang="en-IN" dirty="0" smtClean="0">
                <a:solidFill>
                  <a:schemeClr val="bg1"/>
                </a:solidFill>
              </a:rPr>
              <a:t>is a checked exception. </a:t>
            </a:r>
          </a:p>
          <a:p>
            <a:endParaRPr lang="en-IN" dirty="0" smtClean="0">
              <a:solidFill>
                <a:schemeClr val="bg1"/>
              </a:solidFill>
            </a:endParaRPr>
          </a:p>
          <a:p>
            <a:endParaRPr lang="en-IN" dirty="0" smtClean="0">
              <a:solidFill>
                <a:schemeClr val="bg1"/>
              </a:solidFill>
            </a:endParaRPr>
          </a:p>
          <a:p>
            <a:endParaRPr lang="en-IN" dirty="0" smtClean="0">
              <a:solidFill>
                <a:schemeClr val="bg1"/>
              </a:solidFill>
            </a:endParaRPr>
          </a:p>
          <a:p>
            <a:r>
              <a:rPr lang="en-IN" dirty="0" smtClean="0">
                <a:solidFill>
                  <a:schemeClr val="bg1"/>
                </a:solidFill>
              </a:rPr>
              <a:t>This exception is thrown if the file that the code is trying to access can’t be found. When it’s thrown, this condition is outside the immediate control of the author of the code but it was </a:t>
            </a:r>
            <a:r>
              <a:rPr lang="en-IN" i="1" dirty="0" smtClean="0">
                <a:solidFill>
                  <a:schemeClr val="bg1"/>
                </a:solidFill>
              </a:rPr>
              <a:t>foreseen</a:t>
            </a:r>
            <a:r>
              <a:rPr lang="en-IN" dirty="0" smtClean="0">
                <a:solidFill>
                  <a:schemeClr val="bg1"/>
                </a:solidFill>
              </a:rPr>
              <a:t> by the author.</a:t>
            </a:r>
            <a:endParaRPr lang="en-IN"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solidFill>
                  <a:schemeClr val="bg1"/>
                </a:solidFill>
              </a:rPr>
              <a:t>Rules For Handling Checked Exception</a:t>
            </a:r>
            <a:endParaRPr lang="en-IN" sz="4000" b="1" dirty="0">
              <a:solidFill>
                <a:schemeClr val="bg1"/>
              </a:solidFill>
            </a:endParaRPr>
          </a:p>
        </p:txBody>
      </p:sp>
      <p:sp>
        <p:nvSpPr>
          <p:cNvPr id="6" name="Content Placeholder 5"/>
          <p:cNvSpPr>
            <a:spLocks noGrp="1"/>
          </p:cNvSpPr>
          <p:nvPr>
            <p:ph idx="1"/>
          </p:nvPr>
        </p:nvSpPr>
        <p:spPr/>
        <p:txBody>
          <a:bodyPr>
            <a:normAutofit lnSpcReduction="10000"/>
          </a:bodyPr>
          <a:lstStyle/>
          <a:p>
            <a:pPr>
              <a:buNone/>
            </a:pPr>
            <a:endParaRPr lang="en-IN" dirty="0" smtClean="0"/>
          </a:p>
          <a:p>
            <a:r>
              <a:rPr lang="en-IN" sz="2800" dirty="0" smtClean="0">
                <a:solidFill>
                  <a:schemeClr val="bg1"/>
                </a:solidFill>
              </a:rPr>
              <a:t>If a method uses another method that may throw a checked exception, </a:t>
            </a:r>
            <a:r>
              <a:rPr lang="en-IN" sz="2800" dirty="0" smtClean="0">
                <a:solidFill>
                  <a:srgbClr val="FFFF00"/>
                </a:solidFill>
              </a:rPr>
              <a:t>one of the two following things </a:t>
            </a:r>
            <a:r>
              <a:rPr lang="en-IN" sz="2800" dirty="0" smtClean="0">
                <a:solidFill>
                  <a:schemeClr val="bg1"/>
                </a:solidFill>
              </a:rPr>
              <a:t>should be true:</a:t>
            </a:r>
          </a:p>
          <a:p>
            <a:pPr lvl="1"/>
            <a:endParaRPr lang="en-IN" dirty="0" smtClean="0"/>
          </a:p>
          <a:p>
            <a:pPr lvl="1"/>
            <a:r>
              <a:rPr lang="en-IN" sz="2600" dirty="0" smtClean="0">
                <a:solidFill>
                  <a:schemeClr val="bg1"/>
                </a:solidFill>
              </a:rPr>
              <a:t>The method should be enclosed within a </a:t>
            </a:r>
            <a:r>
              <a:rPr lang="en-IN" sz="2600" dirty="0" smtClean="0">
                <a:solidFill>
                  <a:srgbClr val="FFFF00"/>
                </a:solidFill>
              </a:rPr>
              <a:t>try-catch </a:t>
            </a:r>
            <a:r>
              <a:rPr lang="en-IN" sz="2600" dirty="0" smtClean="0">
                <a:solidFill>
                  <a:schemeClr val="bg1"/>
                </a:solidFill>
              </a:rPr>
              <a:t>block</a:t>
            </a:r>
          </a:p>
          <a:p>
            <a:pPr>
              <a:buNone/>
            </a:pPr>
            <a:r>
              <a:rPr lang="en-IN" sz="2600" b="1" dirty="0" smtClean="0">
                <a:solidFill>
                  <a:schemeClr val="bg1"/>
                </a:solidFill>
              </a:rPr>
              <a:t>or</a:t>
            </a:r>
          </a:p>
          <a:p>
            <a:pPr lvl="1"/>
            <a:r>
              <a:rPr lang="en-IN" sz="2600" dirty="0" smtClean="0">
                <a:solidFill>
                  <a:schemeClr val="bg1"/>
                </a:solidFill>
              </a:rPr>
              <a:t>The method should specify this exception to be thrown in its method signature</a:t>
            </a:r>
            <a:endParaRPr lang="en-IN" sz="2600" dirty="0">
              <a:solidFill>
                <a:schemeClr val="bg1"/>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Rules For Handling Checked Exception</a:t>
            </a:r>
            <a:endParaRPr lang="en-IN" sz="3600" b="1" dirty="0">
              <a:solidFill>
                <a:schemeClr val="bg1"/>
              </a:solidFill>
            </a:endParaRPr>
          </a:p>
        </p:txBody>
      </p:sp>
      <p:sp>
        <p:nvSpPr>
          <p:cNvPr id="6" name="Content Placeholder 5"/>
          <p:cNvSpPr>
            <a:spLocks noGrp="1"/>
          </p:cNvSpPr>
          <p:nvPr>
            <p:ph idx="1"/>
          </p:nvPr>
        </p:nvSpPr>
        <p:spPr/>
        <p:txBody>
          <a:bodyPr>
            <a:normAutofit fontScale="77500" lnSpcReduction="20000"/>
          </a:bodyPr>
          <a:lstStyle/>
          <a:p>
            <a:pPr>
              <a:buNone/>
            </a:pPr>
            <a:endParaRPr lang="en-IN" dirty="0" smtClean="0"/>
          </a:p>
          <a:p>
            <a:r>
              <a:rPr lang="en-IN" b="1" dirty="0" smtClean="0">
                <a:solidFill>
                  <a:schemeClr val="bg1"/>
                </a:solidFill>
              </a:rPr>
              <a:t>Consider the following code:</a:t>
            </a:r>
          </a:p>
          <a:p>
            <a:endParaRPr lang="en-IN" dirty="0" smtClean="0"/>
          </a:p>
          <a:p>
            <a:endParaRPr lang="en-IN" dirty="0" smtClean="0"/>
          </a:p>
          <a:p>
            <a:endParaRPr lang="en-IN" dirty="0" smtClean="0"/>
          </a:p>
          <a:p>
            <a:endParaRPr lang="en-IN" dirty="0" smtClean="0"/>
          </a:p>
          <a:p>
            <a:endParaRPr lang="en-IN" dirty="0" smtClean="0"/>
          </a:p>
          <a:p>
            <a:r>
              <a:rPr lang="en-IN" dirty="0" smtClean="0">
                <a:solidFill>
                  <a:schemeClr val="bg1"/>
                </a:solidFill>
              </a:rPr>
              <a:t>This will fail to compile because the code in bold throws the checked exception </a:t>
            </a:r>
            <a:r>
              <a:rPr lang="en-IN" dirty="0" err="1" smtClean="0">
                <a:solidFill>
                  <a:srgbClr val="FFFF00"/>
                </a:solidFill>
              </a:rPr>
              <a:t>FileNotFoundException</a:t>
            </a:r>
            <a:r>
              <a:rPr lang="en-IN" dirty="0" smtClean="0">
                <a:solidFill>
                  <a:schemeClr val="bg1"/>
                </a:solidFill>
              </a:rPr>
              <a:t>, and the class neither enclosed this line of code within a </a:t>
            </a:r>
            <a:r>
              <a:rPr lang="en-IN" dirty="0" smtClean="0">
                <a:solidFill>
                  <a:srgbClr val="FFFF00"/>
                </a:solidFill>
              </a:rPr>
              <a:t>try</a:t>
            </a:r>
            <a:r>
              <a:rPr lang="en-IN" dirty="0" smtClean="0">
                <a:solidFill>
                  <a:schemeClr val="bg1"/>
                </a:solidFill>
              </a:rPr>
              <a:t> block nor specified that it would be thrown in its method signature.</a:t>
            </a:r>
          </a:p>
          <a:p>
            <a:pPr lvl="1">
              <a:buNone/>
            </a:pPr>
            <a:endParaRPr lang="en-IN" dirty="0" smtClean="0">
              <a:solidFill>
                <a:schemeClr val="bg1"/>
              </a:solidFill>
            </a:endParaRPr>
          </a:p>
        </p:txBody>
      </p:sp>
      <p:pic>
        <p:nvPicPr>
          <p:cNvPr id="4" name="Picture 3" descr="getfile (37).jpg"/>
          <p:cNvPicPr>
            <a:picLocks noChangeAspect="1"/>
          </p:cNvPicPr>
          <p:nvPr/>
        </p:nvPicPr>
        <p:blipFill>
          <a:blip r:embed="rId2"/>
          <a:stretch>
            <a:fillRect/>
          </a:stretch>
        </p:blipFill>
        <p:spPr>
          <a:xfrm>
            <a:off x="642910" y="2786058"/>
            <a:ext cx="7493000" cy="1181100"/>
          </a:xfrm>
          <a:prstGeom prst="rect">
            <a:avLst/>
          </a:prstGeom>
        </p:spPr>
      </p:pic>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blinds(horizontal)">
                                      <p:cBhvr>
                                        <p:cTn id="1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Rules For Handling Checked Exception</a:t>
            </a:r>
            <a:endParaRPr lang="en-IN" sz="3600" b="1" dirty="0">
              <a:solidFill>
                <a:schemeClr val="bg1"/>
              </a:solidFill>
            </a:endParaRPr>
          </a:p>
        </p:txBody>
      </p:sp>
      <p:sp>
        <p:nvSpPr>
          <p:cNvPr id="6" name="Content Placeholder 5"/>
          <p:cNvSpPr>
            <a:spLocks noGrp="1"/>
          </p:cNvSpPr>
          <p:nvPr>
            <p:ph idx="1"/>
          </p:nvPr>
        </p:nvSpPr>
        <p:spPr/>
        <p:txBody>
          <a:bodyPr>
            <a:normAutofit fontScale="92500" lnSpcReduction="10000"/>
          </a:bodyPr>
          <a:lstStyle/>
          <a:p>
            <a:pPr>
              <a:buNone/>
            </a:pPr>
            <a:endParaRPr lang="en-IN" dirty="0" smtClean="0"/>
          </a:p>
          <a:p>
            <a:r>
              <a:rPr lang="en-IN" sz="3000" dirty="0" smtClean="0">
                <a:solidFill>
                  <a:schemeClr val="bg1"/>
                </a:solidFill>
              </a:rPr>
              <a:t>If a method chooses not to handle the checked exception thrown by its code, it may choose to throw it, and its method signature must specify that:</a:t>
            </a:r>
          </a:p>
          <a:p>
            <a:endParaRPr lang="en-US" dirty="0" smtClean="0"/>
          </a:p>
          <a:p>
            <a:pPr>
              <a:buNone/>
            </a:pPr>
            <a:r>
              <a:rPr lang="en-US" sz="2000" b="1" dirty="0" smtClean="0">
                <a:solidFill>
                  <a:srgbClr val="FFFF00"/>
                </a:solidFill>
              </a:rPr>
              <a:t>import java.io.*;</a:t>
            </a:r>
          </a:p>
          <a:p>
            <a:pPr>
              <a:buNone/>
            </a:pPr>
            <a:r>
              <a:rPr lang="en-US" sz="2000" b="1" dirty="0" smtClean="0">
                <a:solidFill>
                  <a:srgbClr val="FFFF00"/>
                </a:solidFill>
              </a:rPr>
              <a:t>public Class </a:t>
            </a:r>
            <a:r>
              <a:rPr lang="en-US" sz="2000" b="1" dirty="0" err="1" smtClean="0">
                <a:solidFill>
                  <a:srgbClr val="FFFF00"/>
                </a:solidFill>
              </a:rPr>
              <a:t>OpenFile</a:t>
            </a:r>
            <a:r>
              <a:rPr lang="en-US" sz="2000" b="1" dirty="0" smtClean="0">
                <a:solidFill>
                  <a:srgbClr val="FFFF00"/>
                </a:solidFill>
              </a:rPr>
              <a:t>{</a:t>
            </a:r>
          </a:p>
          <a:p>
            <a:pPr>
              <a:buNone/>
            </a:pPr>
            <a:r>
              <a:rPr lang="en-US" sz="2000" b="1" dirty="0" smtClean="0">
                <a:solidFill>
                  <a:srgbClr val="FFFF00"/>
                </a:solidFill>
              </a:rPr>
              <a:t>public static void main(String [] </a:t>
            </a:r>
            <a:r>
              <a:rPr lang="en-US" sz="2000" b="1" dirty="0" err="1" smtClean="0">
                <a:solidFill>
                  <a:srgbClr val="FFFF00"/>
                </a:solidFill>
              </a:rPr>
              <a:t>args</a:t>
            </a:r>
            <a:r>
              <a:rPr lang="en-US" sz="2000" b="1" dirty="0" smtClean="0">
                <a:solidFill>
                  <a:srgbClr val="FFFF00"/>
                </a:solidFill>
              </a:rPr>
              <a:t>)throws </a:t>
            </a:r>
            <a:r>
              <a:rPr lang="en-US" sz="2000" b="1" dirty="0" err="1" smtClean="0">
                <a:solidFill>
                  <a:srgbClr val="FFFF00"/>
                </a:solidFill>
              </a:rPr>
              <a:t>FileNotFoundException</a:t>
            </a:r>
            <a:r>
              <a:rPr lang="en-US" sz="2000" b="1" dirty="0" smtClean="0">
                <a:solidFill>
                  <a:srgbClr val="FFFF00"/>
                </a:solidFill>
              </a:rPr>
              <a:t>{</a:t>
            </a:r>
          </a:p>
          <a:p>
            <a:pPr>
              <a:buNone/>
            </a:pPr>
            <a:r>
              <a:rPr lang="en-US" sz="2000" b="1" dirty="0" err="1" smtClean="0">
                <a:solidFill>
                  <a:srgbClr val="FFFF00"/>
                </a:solidFill>
              </a:rPr>
              <a:t>FileInputStream</a:t>
            </a:r>
            <a:r>
              <a:rPr lang="en-US" sz="2000" b="1" dirty="0" smtClean="0">
                <a:solidFill>
                  <a:srgbClr val="FFFF00"/>
                </a:solidFill>
              </a:rPr>
              <a:t> </a:t>
            </a:r>
            <a:r>
              <a:rPr lang="en-US" sz="2000" b="1" dirty="0" err="1" smtClean="0">
                <a:solidFill>
                  <a:srgbClr val="FFFF00"/>
                </a:solidFill>
              </a:rPr>
              <a:t>fis</a:t>
            </a:r>
            <a:r>
              <a:rPr lang="en-US" sz="2000" b="1" dirty="0" smtClean="0">
                <a:solidFill>
                  <a:srgbClr val="FFFF00"/>
                </a:solidFill>
              </a:rPr>
              <a:t>=new </a:t>
            </a:r>
            <a:r>
              <a:rPr lang="en-US" sz="2000" b="1" dirty="0" err="1" smtClean="0">
                <a:solidFill>
                  <a:srgbClr val="FFFF00"/>
                </a:solidFill>
              </a:rPr>
              <a:t>FileInputStream</a:t>
            </a:r>
            <a:r>
              <a:rPr lang="en-US" sz="2000" b="1" dirty="0" smtClean="0">
                <a:solidFill>
                  <a:srgbClr val="FFFF00"/>
                </a:solidFill>
              </a:rPr>
              <a:t>(“file.txt”);</a:t>
            </a:r>
          </a:p>
          <a:p>
            <a:pPr>
              <a:buNone/>
            </a:pPr>
            <a:r>
              <a:rPr lang="en-US" sz="2000" b="1" dirty="0" smtClean="0">
                <a:solidFill>
                  <a:srgbClr val="FFFF00"/>
                </a:solidFill>
              </a:rPr>
              <a:t>}</a:t>
            </a:r>
          </a:p>
          <a:p>
            <a:pPr>
              <a:buNone/>
            </a:pPr>
            <a:r>
              <a:rPr lang="en-US" sz="2000" b="1" dirty="0" smtClean="0">
                <a:solidFill>
                  <a:srgbClr val="FFFF00"/>
                </a:solidFill>
              </a:rPr>
              <a:t>}</a:t>
            </a:r>
          </a:p>
          <a:p>
            <a:pPr>
              <a:buNone/>
            </a:pPr>
            <a:endParaRPr lang="en-US" dirty="0" smtClean="0"/>
          </a:p>
          <a:p>
            <a:endParaRPr lang="en-IN" dirty="0" smtClean="0"/>
          </a:p>
          <a:p>
            <a:endParaRPr lang="en-IN" dirty="0" smtClean="0"/>
          </a:p>
          <a:p>
            <a:endParaRPr lang="en-IN" dirty="0" smtClean="0"/>
          </a:p>
          <a:p>
            <a:endParaRPr lang="en-IN" dirty="0" smtClean="0"/>
          </a:p>
          <a:p>
            <a:endParaRPr lang="en-IN" dirty="0" smtClean="0"/>
          </a:p>
          <a:p>
            <a:pPr lvl="1">
              <a:buNone/>
            </a:pPr>
            <a:endParaRPr lang="en-IN" dirty="0" smtClean="0"/>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blinds(horizontal)">
                                      <p:cBhvr>
                                        <p:cTn id="19" dur="500"/>
                                        <p:tgtEl>
                                          <p:spTgt spid="6">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err="1" smtClean="0">
                <a:solidFill>
                  <a:schemeClr val="bg1"/>
                </a:solidFill>
              </a:rPr>
              <a:t>UnChecked</a:t>
            </a:r>
            <a:r>
              <a:rPr lang="en-IN" sz="3600" b="1" dirty="0" smtClean="0">
                <a:solidFill>
                  <a:schemeClr val="bg1"/>
                </a:solidFill>
              </a:rPr>
              <a:t> Exception(Runtime exceptions)</a:t>
            </a:r>
            <a:endParaRPr lang="en-IN" sz="3600" b="1" dirty="0">
              <a:solidFill>
                <a:schemeClr val="bg1"/>
              </a:solidFill>
            </a:endParaRPr>
          </a:p>
        </p:txBody>
      </p:sp>
      <p:sp>
        <p:nvSpPr>
          <p:cNvPr id="6" name="Content Placeholder 5"/>
          <p:cNvSpPr>
            <a:spLocks noGrp="1"/>
          </p:cNvSpPr>
          <p:nvPr>
            <p:ph idx="1"/>
          </p:nvPr>
        </p:nvSpPr>
        <p:spPr/>
        <p:txBody>
          <a:bodyPr>
            <a:normAutofit fontScale="85000" lnSpcReduction="20000"/>
          </a:bodyPr>
          <a:lstStyle/>
          <a:p>
            <a:r>
              <a:rPr lang="en-IN" dirty="0" smtClean="0">
                <a:solidFill>
                  <a:schemeClr val="bg1"/>
                </a:solidFill>
              </a:rPr>
              <a:t>An</a:t>
            </a:r>
            <a:r>
              <a:rPr lang="en-IN" dirty="0" smtClean="0"/>
              <a:t> </a:t>
            </a:r>
            <a:r>
              <a:rPr lang="en-IN" dirty="0" smtClean="0">
                <a:solidFill>
                  <a:srgbClr val="FFFF00"/>
                </a:solidFill>
              </a:rPr>
              <a:t>unchecked </a:t>
            </a:r>
            <a:r>
              <a:rPr lang="en-IN" dirty="0" smtClean="0">
                <a:solidFill>
                  <a:schemeClr val="bg1"/>
                </a:solidFill>
              </a:rPr>
              <a:t>exception is a subclass of class</a:t>
            </a:r>
            <a:r>
              <a:rPr lang="en-IN" dirty="0" smtClean="0">
                <a:solidFill>
                  <a:srgbClr val="FFFF00"/>
                </a:solidFill>
              </a:rPr>
              <a:t> </a:t>
            </a:r>
            <a:r>
              <a:rPr lang="en-IN" dirty="0" err="1" smtClean="0">
                <a:solidFill>
                  <a:srgbClr val="FFFF00"/>
                </a:solidFill>
              </a:rPr>
              <a:t>java.lang.RuntimeException</a:t>
            </a:r>
            <a:endParaRPr lang="en-IN" dirty="0" smtClean="0">
              <a:solidFill>
                <a:srgbClr val="FFFF00"/>
              </a:solidFill>
            </a:endParaRPr>
          </a:p>
          <a:p>
            <a:endParaRPr lang="en-IN" dirty="0" smtClean="0"/>
          </a:p>
          <a:p>
            <a:endParaRPr lang="en-IN" dirty="0" smtClean="0"/>
          </a:p>
          <a:p>
            <a:endParaRPr lang="en-IN" dirty="0" smtClean="0"/>
          </a:p>
          <a:p>
            <a:r>
              <a:rPr lang="en-IN" dirty="0" smtClean="0">
                <a:solidFill>
                  <a:schemeClr val="bg1"/>
                </a:solidFill>
              </a:rPr>
              <a:t>A runtime exception is a representation of a programming error</a:t>
            </a:r>
          </a:p>
          <a:p>
            <a:endParaRPr lang="en-US" dirty="0" smtClean="0">
              <a:solidFill>
                <a:schemeClr val="bg1"/>
              </a:solidFill>
            </a:endParaRPr>
          </a:p>
          <a:p>
            <a:endParaRPr lang="en-IN" dirty="0" smtClean="0">
              <a:solidFill>
                <a:schemeClr val="bg1"/>
              </a:solidFill>
            </a:endParaRPr>
          </a:p>
          <a:p>
            <a:r>
              <a:rPr lang="en-IN" dirty="0" smtClean="0">
                <a:solidFill>
                  <a:schemeClr val="bg1"/>
                </a:solidFill>
              </a:rPr>
              <a:t>These occur from inappropriate use of another piece of code. </a:t>
            </a: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err="1" smtClean="0">
                <a:solidFill>
                  <a:schemeClr val="bg1"/>
                </a:solidFill>
              </a:rPr>
              <a:t>UnChecked</a:t>
            </a:r>
            <a:r>
              <a:rPr lang="en-IN" sz="3600" b="1" dirty="0" smtClean="0">
                <a:solidFill>
                  <a:schemeClr val="bg1"/>
                </a:solidFill>
              </a:rPr>
              <a:t> Exception(Runtime exceptions)</a:t>
            </a:r>
            <a:endParaRPr lang="en-IN" sz="3600" b="1" dirty="0">
              <a:solidFill>
                <a:schemeClr val="bg1"/>
              </a:solidFill>
            </a:endParaRPr>
          </a:p>
        </p:txBody>
      </p:sp>
      <p:sp>
        <p:nvSpPr>
          <p:cNvPr id="6" name="Content Placeholder 5"/>
          <p:cNvSpPr>
            <a:spLocks noGrp="1"/>
          </p:cNvSpPr>
          <p:nvPr>
            <p:ph idx="1"/>
          </p:nvPr>
        </p:nvSpPr>
        <p:spPr/>
        <p:txBody>
          <a:bodyPr>
            <a:normAutofit fontScale="85000" lnSpcReduction="20000"/>
          </a:bodyPr>
          <a:lstStyle/>
          <a:p>
            <a:r>
              <a:rPr lang="en-IN" dirty="0" smtClean="0">
                <a:solidFill>
                  <a:schemeClr val="bg1"/>
                </a:solidFill>
              </a:rPr>
              <a:t>For example, </a:t>
            </a:r>
            <a:r>
              <a:rPr lang="en-IN" dirty="0" smtClean="0"/>
              <a:t> </a:t>
            </a:r>
            <a:r>
              <a:rPr lang="en-IN" dirty="0" err="1" smtClean="0">
                <a:solidFill>
                  <a:srgbClr val="FFFF00"/>
                </a:solidFill>
              </a:rPr>
              <a:t>NullPointerException</a:t>
            </a:r>
            <a:r>
              <a:rPr lang="en-IN" dirty="0" smtClean="0">
                <a:solidFill>
                  <a:srgbClr val="FFFF00"/>
                </a:solidFill>
              </a:rPr>
              <a:t> </a:t>
            </a:r>
          </a:p>
          <a:p>
            <a:pPr>
              <a:buNone/>
            </a:pPr>
            <a:r>
              <a:rPr lang="en-US" dirty="0" smtClean="0"/>
              <a:t>	</a:t>
            </a:r>
            <a:r>
              <a:rPr lang="en-US" dirty="0" smtClean="0">
                <a:solidFill>
                  <a:schemeClr val="bg1"/>
                </a:solidFill>
              </a:rPr>
              <a:t>which occurs when </a:t>
            </a:r>
            <a:r>
              <a:rPr lang="en-IN" dirty="0" smtClean="0">
                <a:solidFill>
                  <a:schemeClr val="bg1"/>
                </a:solidFill>
              </a:rPr>
              <a:t>a piece of code tries to execute some code on a variable that hasn’t been assigned an object and points to</a:t>
            </a:r>
            <a:r>
              <a:rPr lang="en-IN" b="1" dirty="0" smtClean="0">
                <a:solidFill>
                  <a:schemeClr val="bg1"/>
                </a:solidFill>
              </a:rPr>
              <a:t> </a:t>
            </a:r>
            <a:r>
              <a:rPr lang="en-IN" b="1" dirty="0" smtClean="0">
                <a:solidFill>
                  <a:srgbClr val="FFFF00"/>
                </a:solidFill>
              </a:rPr>
              <a:t>null</a:t>
            </a:r>
          </a:p>
          <a:p>
            <a:endParaRPr lang="en-US" b="1" dirty="0" smtClean="0">
              <a:solidFill>
                <a:srgbClr val="0070C0"/>
              </a:solidFill>
            </a:endParaRPr>
          </a:p>
          <a:p>
            <a:r>
              <a:rPr lang="en-US" dirty="0" smtClean="0">
                <a:solidFill>
                  <a:schemeClr val="bg1"/>
                </a:solidFill>
              </a:rPr>
              <a:t>Similarly , </a:t>
            </a:r>
            <a:r>
              <a:rPr lang="en-US" dirty="0" err="1" smtClean="0">
                <a:solidFill>
                  <a:srgbClr val="FFFF00"/>
                </a:solidFill>
              </a:rPr>
              <a:t>StringIndexOutOfBoundsException</a:t>
            </a:r>
            <a:endParaRPr lang="en-US" dirty="0" smtClean="0">
              <a:solidFill>
                <a:srgbClr val="FFFF00"/>
              </a:solidFill>
            </a:endParaRPr>
          </a:p>
          <a:p>
            <a:pPr>
              <a:buNone/>
            </a:pPr>
            <a:r>
              <a:rPr lang="en-US" dirty="0" smtClean="0"/>
              <a:t>	</a:t>
            </a:r>
            <a:r>
              <a:rPr lang="en-US" dirty="0" smtClean="0">
                <a:solidFill>
                  <a:schemeClr val="bg1"/>
                </a:solidFill>
              </a:rPr>
              <a:t>which occurs when we try to access a string outside it’s index range</a:t>
            </a:r>
          </a:p>
          <a:p>
            <a:pPr>
              <a:buNone/>
            </a:pPr>
            <a:endParaRPr lang="en-IN" dirty="0" smtClean="0"/>
          </a:p>
          <a:p>
            <a:pPr>
              <a:buNone/>
            </a:pPr>
            <a:r>
              <a:rPr lang="en-IN" dirty="0" smtClean="0"/>
              <a:t>	</a:t>
            </a:r>
            <a:r>
              <a:rPr lang="en-IN" dirty="0" smtClean="0">
                <a:solidFill>
                  <a:srgbClr val="FFFF00"/>
                </a:solidFill>
              </a:rPr>
              <a:t>A runtime exception may not be a part of the method </a:t>
            </a:r>
          </a:p>
          <a:p>
            <a:pPr>
              <a:buNone/>
            </a:pPr>
            <a:r>
              <a:rPr lang="en-IN" dirty="0" smtClean="0">
                <a:solidFill>
                  <a:srgbClr val="FFFF00"/>
                </a:solidFill>
              </a:rPr>
              <a:t>signature, even if a method may throw it.</a:t>
            </a:r>
          </a:p>
          <a:p>
            <a:pPr>
              <a:buNone/>
            </a:pPr>
            <a:endParaRPr lang="en-US" dirty="0" smtClean="0"/>
          </a:p>
          <a:p>
            <a:pPr>
              <a:buNone/>
            </a:pPr>
            <a:endParaRPr lang="en-US" dirty="0" smtClean="0"/>
          </a:p>
          <a:p>
            <a:pPr>
              <a:buNone/>
            </a:pPr>
            <a:endParaRPr lang="en-IN" dirty="0" smtClean="0"/>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linds(horizontal)">
                                      <p:cBhvr>
                                        <p:cTn id="2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What Java Does When An Exception Occurs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In our example this </a:t>
            </a:r>
            <a:r>
              <a:rPr lang="en-IN" sz="2800" dirty="0" smtClean="0">
                <a:solidFill>
                  <a:srgbClr val="FFFF00"/>
                </a:solidFill>
              </a:rPr>
              <a:t>message</a:t>
            </a:r>
            <a:r>
              <a:rPr lang="en-IN" sz="2800" dirty="0" smtClean="0"/>
              <a:t> </a:t>
            </a:r>
            <a:r>
              <a:rPr lang="en-IN" sz="2800" dirty="0" smtClean="0">
                <a:solidFill>
                  <a:schemeClr val="bg1"/>
                </a:solidFill>
              </a:rPr>
              <a:t>will be displayed</a:t>
            </a:r>
            <a:endParaRPr lang="en-IN" sz="2800" b="1" dirty="0" smtClean="0">
              <a:solidFill>
                <a:schemeClr val="bg1"/>
              </a:solidFill>
            </a:endParaRPr>
          </a:p>
          <a:p>
            <a:endParaRPr lang="en-US" sz="2800" b="1" dirty="0" smtClean="0">
              <a:solidFill>
                <a:srgbClr val="0070C0"/>
              </a:solidFill>
            </a:endParaRPr>
          </a:p>
          <a:p>
            <a:r>
              <a:rPr lang="en-IN" sz="2800" i="1" dirty="0" smtClean="0">
                <a:solidFill>
                  <a:srgbClr val="FFFF00"/>
                </a:solidFill>
              </a:rPr>
              <a:t>Exception in thread "main" </a:t>
            </a:r>
            <a:r>
              <a:rPr lang="en-IN" sz="2800" i="1" dirty="0" err="1" smtClean="0">
                <a:solidFill>
                  <a:srgbClr val="FFFF00"/>
                </a:solidFill>
              </a:rPr>
              <a:t>java.lang.ArithmeticException</a:t>
            </a:r>
            <a:r>
              <a:rPr lang="en-IN" sz="2800" i="1" dirty="0" smtClean="0">
                <a:solidFill>
                  <a:srgbClr val="FFFF00"/>
                </a:solidFill>
              </a:rPr>
              <a:t>: / by zero at </a:t>
            </a:r>
            <a:r>
              <a:rPr lang="en-IN" sz="2800" i="1" dirty="0" err="1" smtClean="0">
                <a:solidFill>
                  <a:srgbClr val="FFFF00"/>
                </a:solidFill>
              </a:rPr>
              <a:t>DivByZero.main</a:t>
            </a:r>
            <a:r>
              <a:rPr lang="en-IN" sz="2800" i="1" dirty="0" smtClean="0">
                <a:solidFill>
                  <a:srgbClr val="FFFF00"/>
                </a:solidFill>
              </a:rPr>
              <a:t>(DivByZero.java:3) </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err="1" smtClean="0">
                <a:solidFill>
                  <a:schemeClr val="bg1"/>
                </a:solidFill>
              </a:rPr>
              <a:t>UnChecked</a:t>
            </a:r>
            <a:r>
              <a:rPr lang="en-IN" sz="3600" b="1" dirty="0" smtClean="0">
                <a:solidFill>
                  <a:schemeClr val="bg1"/>
                </a:solidFill>
              </a:rPr>
              <a:t> Exception(Runtime exceptions)</a:t>
            </a:r>
            <a:endParaRPr lang="en-IN" sz="3600" b="1" dirty="0">
              <a:solidFill>
                <a:schemeClr val="bg1"/>
              </a:solidFill>
            </a:endParaRPr>
          </a:p>
        </p:txBody>
      </p:sp>
      <p:sp>
        <p:nvSpPr>
          <p:cNvPr id="6" name="Content Placeholder 5"/>
          <p:cNvSpPr>
            <a:spLocks noGrp="1"/>
          </p:cNvSpPr>
          <p:nvPr>
            <p:ph idx="1"/>
          </p:nvPr>
        </p:nvSpPr>
        <p:spPr/>
        <p:txBody>
          <a:bodyPr>
            <a:normAutofit fontScale="85000" lnSpcReduction="20000"/>
          </a:bodyPr>
          <a:lstStyle/>
          <a:p>
            <a:pPr>
              <a:buNone/>
            </a:pPr>
            <a:r>
              <a:rPr lang="en-US" dirty="0" smtClean="0">
                <a:solidFill>
                  <a:srgbClr val="FFFF00"/>
                </a:solidFill>
              </a:rPr>
              <a:t>class </a:t>
            </a:r>
            <a:r>
              <a:rPr lang="en-US" dirty="0" err="1" smtClean="0">
                <a:solidFill>
                  <a:srgbClr val="FFFF00"/>
                </a:solidFill>
              </a:rPr>
              <a:t>InvalidAccess</a:t>
            </a:r>
            <a:endParaRPr lang="en-US" dirty="0" smtClean="0">
              <a:solidFill>
                <a:srgbClr val="FFFF00"/>
              </a:solidFill>
            </a:endParaRPr>
          </a:p>
          <a:p>
            <a:pPr>
              <a:buNone/>
            </a:pPr>
            <a:r>
              <a:rPr lang="en-US" dirty="0" smtClean="0">
                <a:solidFill>
                  <a:srgbClr val="FFFF00"/>
                </a:solidFill>
              </a:rPr>
              <a:t>{</a:t>
            </a:r>
          </a:p>
          <a:p>
            <a:pPr>
              <a:buNone/>
            </a:pPr>
            <a:r>
              <a:rPr lang="en-US" dirty="0" smtClean="0">
                <a:solidFill>
                  <a:srgbClr val="FFFF00"/>
                </a:solidFill>
              </a:rPr>
              <a:t>public static void main(String [ ] </a:t>
            </a:r>
            <a:r>
              <a:rPr lang="en-US" dirty="0" err="1" smtClean="0">
                <a:solidFill>
                  <a:srgbClr val="FFFF00"/>
                </a:solidFill>
              </a:rPr>
              <a:t>args</a:t>
            </a:r>
            <a:r>
              <a:rPr lang="en-US" dirty="0" smtClean="0">
                <a:solidFill>
                  <a:srgbClr val="FFFF00"/>
                </a:solidFill>
              </a:rPr>
              <a:t>)</a:t>
            </a:r>
          </a:p>
          <a:p>
            <a:pPr>
              <a:buNone/>
            </a:pPr>
            <a:r>
              <a:rPr lang="en-US" dirty="0" smtClean="0">
                <a:solidFill>
                  <a:srgbClr val="FFFF00"/>
                </a:solidFill>
              </a:rPr>
              <a:t>{</a:t>
            </a:r>
          </a:p>
          <a:p>
            <a:pPr>
              <a:buNone/>
            </a:pPr>
            <a:r>
              <a:rPr lang="en-US" dirty="0" smtClean="0">
                <a:solidFill>
                  <a:srgbClr val="FFFF00"/>
                </a:solidFill>
              </a:rPr>
              <a:t>String[ ] students={“</a:t>
            </a:r>
            <a:r>
              <a:rPr lang="en-US" dirty="0" err="1" smtClean="0">
                <a:solidFill>
                  <a:srgbClr val="FFFF00"/>
                </a:solidFill>
              </a:rPr>
              <a:t>Amit”,”Sumit</a:t>
            </a:r>
            <a:r>
              <a:rPr lang="en-US" dirty="0" smtClean="0">
                <a:solidFill>
                  <a:srgbClr val="FFFF00"/>
                </a:solidFill>
              </a:rPr>
              <a:t>”};</a:t>
            </a:r>
          </a:p>
          <a:p>
            <a:pPr>
              <a:buNone/>
            </a:pPr>
            <a:r>
              <a:rPr lang="en-US" dirty="0" err="1" smtClean="0">
                <a:solidFill>
                  <a:srgbClr val="FFFF00"/>
                </a:solidFill>
              </a:rPr>
              <a:t>int</a:t>
            </a:r>
            <a:r>
              <a:rPr lang="en-US" dirty="0" smtClean="0">
                <a:solidFill>
                  <a:srgbClr val="FFFF00"/>
                </a:solidFill>
              </a:rPr>
              <a:t> pos=1;</a:t>
            </a:r>
          </a:p>
          <a:p>
            <a:pPr>
              <a:buNone/>
            </a:pPr>
            <a:r>
              <a:rPr lang="en-US" dirty="0" smtClean="0">
                <a:solidFill>
                  <a:srgbClr val="FFFF00"/>
                </a:solidFill>
              </a:rPr>
              <a:t>if(pos&gt;0 &amp;&amp; pos&lt;=1)</a:t>
            </a:r>
          </a:p>
          <a:p>
            <a:pPr>
              <a:buNone/>
            </a:pPr>
            <a:r>
              <a:rPr lang="en-US" dirty="0" smtClean="0">
                <a:solidFill>
                  <a:srgbClr val="FFFF00"/>
                </a:solidFill>
              </a:rPr>
              <a:t>	</a:t>
            </a:r>
            <a:r>
              <a:rPr lang="en-US" dirty="0" err="1" smtClean="0">
                <a:solidFill>
                  <a:srgbClr val="FFFF00"/>
                </a:solidFill>
              </a:rPr>
              <a:t>System.out.println</a:t>
            </a:r>
            <a:r>
              <a:rPr lang="en-US" dirty="0" smtClean="0">
                <a:solidFill>
                  <a:srgbClr val="FFFF00"/>
                </a:solidFill>
              </a:rPr>
              <a:t>(students[</a:t>
            </a:r>
            <a:r>
              <a:rPr lang="en-US" dirty="0" err="1" smtClean="0">
                <a:solidFill>
                  <a:srgbClr val="FFFF00"/>
                </a:solidFill>
              </a:rPr>
              <a:t>students.length</a:t>
            </a:r>
            <a:r>
              <a:rPr lang="en-US" dirty="0" smtClean="0">
                <a:solidFill>
                  <a:srgbClr val="FFFF00"/>
                </a:solidFill>
              </a:rPr>
              <a:t>]);</a:t>
            </a:r>
          </a:p>
          <a:p>
            <a:pPr>
              <a:buNone/>
            </a:pPr>
            <a:r>
              <a:rPr lang="en-US" dirty="0" smtClean="0">
                <a:solidFill>
                  <a:srgbClr val="FFFF00"/>
                </a:solidFill>
              </a:rPr>
              <a:t>}</a:t>
            </a:r>
          </a:p>
          <a:p>
            <a:pPr>
              <a:buNone/>
            </a:pPr>
            <a:r>
              <a:rPr lang="en-US" dirty="0" smtClean="0">
                <a:solidFill>
                  <a:srgbClr val="FFFF00"/>
                </a:solidFill>
              </a:rPr>
              <a:t>}</a:t>
            </a:r>
          </a:p>
          <a:p>
            <a:pPr>
              <a:buNone/>
            </a:pPr>
            <a:endParaRPr lang="en-US" dirty="0" smtClean="0"/>
          </a:p>
          <a:p>
            <a:pPr>
              <a:buNone/>
            </a:pPr>
            <a:endParaRPr lang="en-IN" dirty="0" smtClean="0"/>
          </a:p>
        </p:txBody>
      </p:sp>
      <p:sp>
        <p:nvSpPr>
          <p:cNvPr id="4" name="Rectangular Callout 3"/>
          <p:cNvSpPr/>
          <p:nvPr/>
        </p:nvSpPr>
        <p:spPr>
          <a:xfrm>
            <a:off x="4500562" y="3857628"/>
            <a:ext cx="4214842" cy="612648"/>
          </a:xfrm>
          <a:prstGeom prst="wedgeRectCallout">
            <a:avLst>
              <a:gd name="adj1" fmla="val -33574"/>
              <a:gd name="adj2" fmla="val 93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line will throw </a:t>
            </a:r>
            <a:r>
              <a:rPr lang="en-US" b="1" dirty="0" err="1" smtClean="0">
                <a:solidFill>
                  <a:srgbClr val="C00000"/>
                </a:solidFill>
              </a:rPr>
              <a:t>ArrayIndexOutOfBoundsException</a:t>
            </a:r>
            <a:endParaRPr lang="en-IN" b="1" dirty="0">
              <a:solidFill>
                <a:srgbClr val="C000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chemeClr val="bg1"/>
                </a:solidFill>
              </a:rPr>
              <a:t>Rules For Handling </a:t>
            </a:r>
            <a:r>
              <a:rPr lang="en-IN" sz="3600" b="1" dirty="0" err="1" smtClean="0">
                <a:solidFill>
                  <a:schemeClr val="bg1"/>
                </a:solidFill>
              </a:rPr>
              <a:t>UnChecked</a:t>
            </a:r>
            <a:r>
              <a:rPr lang="en-IN" sz="3600" b="1" dirty="0" smtClean="0">
                <a:solidFill>
                  <a:schemeClr val="bg1"/>
                </a:solidFill>
              </a:rPr>
              <a:t> Exception</a:t>
            </a:r>
            <a:endParaRPr lang="en-IN" sz="3600" b="1" dirty="0">
              <a:solidFill>
                <a:schemeClr val="bg1"/>
              </a:solidFill>
            </a:endParaRPr>
          </a:p>
        </p:txBody>
      </p:sp>
      <p:sp>
        <p:nvSpPr>
          <p:cNvPr id="6" name="Content Placeholder 5"/>
          <p:cNvSpPr>
            <a:spLocks noGrp="1"/>
          </p:cNvSpPr>
          <p:nvPr>
            <p:ph idx="1"/>
          </p:nvPr>
        </p:nvSpPr>
        <p:spPr/>
        <p:txBody>
          <a:bodyPr>
            <a:normAutofit fontScale="55000" lnSpcReduction="20000"/>
          </a:bodyPr>
          <a:lstStyle/>
          <a:p>
            <a:pPr>
              <a:buNone/>
            </a:pPr>
            <a:endParaRPr lang="en-IN" dirty="0" smtClean="0"/>
          </a:p>
          <a:p>
            <a:r>
              <a:rPr lang="en-IN" dirty="0" smtClean="0">
                <a:solidFill>
                  <a:schemeClr val="bg1"/>
                </a:solidFill>
              </a:rPr>
              <a:t>Simply use </a:t>
            </a:r>
            <a:r>
              <a:rPr lang="en-IN" b="1" dirty="0" smtClean="0">
                <a:solidFill>
                  <a:srgbClr val="FFFF00"/>
                </a:solidFill>
              </a:rPr>
              <a:t>try-catch</a:t>
            </a:r>
            <a:r>
              <a:rPr lang="en-IN" dirty="0" smtClean="0"/>
              <a:t> </a:t>
            </a:r>
            <a:r>
              <a:rPr lang="en-IN" dirty="0" smtClean="0">
                <a:solidFill>
                  <a:schemeClr val="bg1"/>
                </a:solidFill>
              </a:rPr>
              <a:t>with proper exception class</a:t>
            </a:r>
          </a:p>
          <a:p>
            <a:pPr>
              <a:buNone/>
            </a:pPr>
            <a:endParaRPr lang="en-IN" b="1" dirty="0" smtClean="0">
              <a:solidFill>
                <a:srgbClr val="0070C0"/>
              </a:solidFill>
            </a:endParaRPr>
          </a:p>
          <a:p>
            <a:pPr>
              <a:buNone/>
            </a:pPr>
            <a:r>
              <a:rPr lang="en-IN" b="1" dirty="0" smtClean="0">
                <a:solidFill>
                  <a:srgbClr val="FFFF00"/>
                </a:solidFill>
              </a:rPr>
              <a:t>public class </a:t>
            </a:r>
            <a:r>
              <a:rPr lang="en-IN" b="1" dirty="0" err="1" smtClean="0">
                <a:solidFill>
                  <a:srgbClr val="FFFF00"/>
                </a:solidFill>
              </a:rPr>
              <a:t>InvalidArrayAccess</a:t>
            </a:r>
            <a:r>
              <a:rPr lang="en-IN" b="1" dirty="0" smtClean="0">
                <a:solidFill>
                  <a:srgbClr val="FFFF00"/>
                </a:solidFill>
              </a:rPr>
              <a:t> { </a:t>
            </a:r>
          </a:p>
          <a:p>
            <a:pPr>
              <a:buNone/>
            </a:pPr>
            <a:r>
              <a:rPr lang="en-IN" b="1" dirty="0" smtClean="0">
                <a:solidFill>
                  <a:srgbClr val="FFFF00"/>
                </a:solidFill>
              </a:rPr>
              <a:t>public static void main(String </a:t>
            </a:r>
            <a:r>
              <a:rPr lang="en-IN" b="1" dirty="0" err="1" smtClean="0">
                <a:solidFill>
                  <a:srgbClr val="FFFF00"/>
                </a:solidFill>
              </a:rPr>
              <a:t>args</a:t>
            </a:r>
            <a:r>
              <a:rPr lang="en-IN" b="1" dirty="0" smtClean="0">
                <a:solidFill>
                  <a:srgbClr val="FFFF00"/>
                </a:solidFill>
              </a:rPr>
              <a:t>[]) { </a:t>
            </a:r>
          </a:p>
          <a:p>
            <a:pPr>
              <a:buNone/>
            </a:pPr>
            <a:r>
              <a:rPr lang="en-IN" b="1" dirty="0" smtClean="0">
                <a:solidFill>
                  <a:srgbClr val="FFFF00"/>
                </a:solidFill>
              </a:rPr>
              <a:t>String[] students = {"</a:t>
            </a:r>
            <a:r>
              <a:rPr lang="en-IN" b="1" dirty="0" err="1" smtClean="0">
                <a:solidFill>
                  <a:srgbClr val="FFFF00"/>
                </a:solidFill>
              </a:rPr>
              <a:t>Shreya</a:t>
            </a:r>
            <a:r>
              <a:rPr lang="en-IN" b="1" dirty="0" smtClean="0">
                <a:solidFill>
                  <a:srgbClr val="FFFF00"/>
                </a:solidFill>
              </a:rPr>
              <a:t>", "Joseph"}; </a:t>
            </a:r>
          </a:p>
          <a:p>
            <a:pPr>
              <a:buNone/>
            </a:pPr>
            <a:r>
              <a:rPr lang="en-IN" b="1" dirty="0" smtClean="0">
                <a:solidFill>
                  <a:srgbClr val="FFFF00"/>
                </a:solidFill>
              </a:rPr>
              <a:t>try { </a:t>
            </a:r>
          </a:p>
          <a:p>
            <a:pPr>
              <a:buNone/>
            </a:pPr>
            <a:r>
              <a:rPr lang="en-IN" b="1" dirty="0" err="1" smtClean="0">
                <a:solidFill>
                  <a:srgbClr val="FFFF00"/>
                </a:solidFill>
              </a:rPr>
              <a:t>System.out.println</a:t>
            </a:r>
            <a:r>
              <a:rPr lang="en-IN" b="1" dirty="0" smtClean="0">
                <a:solidFill>
                  <a:srgbClr val="FFFF00"/>
                </a:solidFill>
              </a:rPr>
              <a:t>(students[5]);</a:t>
            </a:r>
          </a:p>
          <a:p>
            <a:pPr>
              <a:buNone/>
            </a:pPr>
            <a:r>
              <a:rPr lang="en-IN" b="1" dirty="0" smtClean="0">
                <a:solidFill>
                  <a:srgbClr val="FFFF00"/>
                </a:solidFill>
              </a:rPr>
              <a:t> } </a:t>
            </a:r>
          </a:p>
          <a:p>
            <a:pPr>
              <a:buNone/>
            </a:pPr>
            <a:r>
              <a:rPr lang="en-IN" b="1" dirty="0" smtClean="0">
                <a:solidFill>
                  <a:srgbClr val="FFFF00"/>
                </a:solidFill>
              </a:rPr>
              <a:t>catch (</a:t>
            </a:r>
            <a:r>
              <a:rPr lang="en-IN" b="1" dirty="0" err="1" smtClean="0">
                <a:solidFill>
                  <a:srgbClr val="FFFF00"/>
                </a:solidFill>
              </a:rPr>
              <a:t>ArrayIndexOutOfBoundsException</a:t>
            </a:r>
            <a:r>
              <a:rPr lang="en-IN" b="1" dirty="0" smtClean="0">
                <a:solidFill>
                  <a:srgbClr val="FFFF00"/>
                </a:solidFill>
              </a:rPr>
              <a:t> e){ </a:t>
            </a:r>
            <a:r>
              <a:rPr lang="en-IN" b="1" dirty="0" err="1" smtClean="0">
                <a:solidFill>
                  <a:srgbClr val="FFFF00"/>
                </a:solidFill>
              </a:rPr>
              <a:t>System.out.println</a:t>
            </a:r>
            <a:r>
              <a:rPr lang="en-IN" b="1" dirty="0" smtClean="0">
                <a:solidFill>
                  <a:srgbClr val="FFFF00"/>
                </a:solidFill>
              </a:rPr>
              <a:t>("Exception"); </a:t>
            </a:r>
          </a:p>
          <a:p>
            <a:pPr>
              <a:buNone/>
            </a:pPr>
            <a:r>
              <a:rPr lang="en-IN" b="1" dirty="0" smtClean="0">
                <a:solidFill>
                  <a:srgbClr val="FFFF00"/>
                </a:solidFill>
              </a:rPr>
              <a:t>} </a:t>
            </a:r>
          </a:p>
          <a:p>
            <a:pPr>
              <a:buNone/>
            </a:pPr>
            <a:r>
              <a:rPr lang="en-IN" b="1" dirty="0" err="1" smtClean="0">
                <a:solidFill>
                  <a:srgbClr val="FFFF00"/>
                </a:solidFill>
              </a:rPr>
              <a:t>System.out.println</a:t>
            </a:r>
            <a:r>
              <a:rPr lang="en-IN" b="1" dirty="0" smtClean="0">
                <a:solidFill>
                  <a:srgbClr val="FFFF00"/>
                </a:solidFill>
              </a:rPr>
              <a:t>("All seems to be well"); </a:t>
            </a:r>
          </a:p>
          <a:p>
            <a:pPr>
              <a:buNone/>
            </a:pPr>
            <a:r>
              <a:rPr lang="en-IN" b="1" dirty="0" smtClean="0">
                <a:solidFill>
                  <a:srgbClr val="FFFF00"/>
                </a:solidFill>
              </a:rPr>
              <a:t>} </a:t>
            </a:r>
          </a:p>
          <a:p>
            <a:pPr>
              <a:buNone/>
            </a:pPr>
            <a:r>
              <a:rPr lang="en-IN" b="1" dirty="0" smtClean="0">
                <a:solidFill>
                  <a:srgbClr val="FFFF00"/>
                </a:solidFill>
              </a:rPr>
              <a:t>}</a:t>
            </a:r>
            <a:endParaRPr lang="en-IN" b="1" dirty="0">
              <a:solidFill>
                <a:srgbClr val="FFFF00"/>
              </a:solidFill>
            </a:endParaRPr>
          </a:p>
        </p:txBody>
      </p:sp>
      <p:sp>
        <p:nvSpPr>
          <p:cNvPr id="4" name="Rectangular Callout 3"/>
          <p:cNvSpPr/>
          <p:nvPr/>
        </p:nvSpPr>
        <p:spPr>
          <a:xfrm>
            <a:off x="6072198" y="2571744"/>
            <a:ext cx="2857520" cy="1255590"/>
          </a:xfrm>
          <a:prstGeom prst="wedgeRectCallout">
            <a:avLst>
              <a:gd name="adj1" fmla="val -27376"/>
              <a:gd name="adj2" fmla="val 50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r>
              <a:rPr lang="en-US" b="1" dirty="0" smtClean="0">
                <a:solidFill>
                  <a:srgbClr val="C00000"/>
                </a:solidFill>
              </a:rPr>
              <a:t>Exception</a:t>
            </a:r>
          </a:p>
          <a:p>
            <a:pPr algn="ctr"/>
            <a:r>
              <a:rPr lang="en-US" b="1" dirty="0" smtClean="0">
                <a:solidFill>
                  <a:srgbClr val="C00000"/>
                </a:solidFill>
              </a:rPr>
              <a:t>All seems to be well</a:t>
            </a:r>
            <a:endParaRPr lang="en-IN" b="1" dirty="0">
              <a:solidFill>
                <a:srgbClr val="C00000"/>
              </a:solidFill>
            </a:endParaRPr>
          </a:p>
        </p:txBody>
      </p:sp>
    </p:spTree>
    <p:extLst>
      <p:ext uri="{BB962C8B-B14F-4D97-AF65-F5344CB8AC3E}">
        <p14:creationId xmlns="" xmlns:p14="http://schemas.microsoft.com/office/powerpoint/2010/main" val="15944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blinds(horizontal)">
                                      <p:cBhvr>
                                        <p:cTn id="19" dur="500"/>
                                        <p:tgtEl>
                                          <p:spTgt spid="6">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blinds(horizontal)">
                                      <p:cBhvr>
                                        <p:cTn id="25" dur="500"/>
                                        <p:tgtEl>
                                          <p:spTgt spid="6">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10" end="10"/>
                                            </p:txEl>
                                          </p:spTgt>
                                        </p:tgtEl>
                                        <p:attrNameLst>
                                          <p:attrName>style.visibility</p:attrName>
                                        </p:attrNameLst>
                                      </p:cBhvr>
                                      <p:to>
                                        <p:strVal val="visible"/>
                                      </p:to>
                                    </p:set>
                                    <p:animEffect transition="in" filter="blinds(horizontal)">
                                      <p:cBhvr>
                                        <p:cTn id="28" dur="500"/>
                                        <p:tgtEl>
                                          <p:spTgt spid="6">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animEffect transition="in" filter="blinds(horizontal)">
                                      <p:cBhvr>
                                        <p:cTn id="31" dur="500"/>
                                        <p:tgtEl>
                                          <p:spTgt spid="6">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
                                            <p:txEl>
                                              <p:pRg st="12" end="12"/>
                                            </p:txEl>
                                          </p:spTgt>
                                        </p:tgtEl>
                                        <p:attrNameLst>
                                          <p:attrName>style.visibility</p:attrName>
                                        </p:attrNameLst>
                                      </p:cBhvr>
                                      <p:to>
                                        <p:strVal val="visible"/>
                                      </p:to>
                                    </p:set>
                                    <p:animEffect transition="in" filter="blinds(horizontal)">
                                      <p:cBhvr>
                                        <p:cTn id="34" dur="500"/>
                                        <p:tgtEl>
                                          <p:spTgt spid="6">
                                            <p:txEl>
                                              <p:pRg st="12" end="1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animEffect transition="in" filter="blinds(horizontal)">
                                      <p:cBhvr>
                                        <p:cTn id="37" dur="500"/>
                                        <p:tgtEl>
                                          <p:spTgt spid="6">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What Happens Internally When An Exception Occurs ?</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en-IN" dirty="0" smtClean="0">
                <a:solidFill>
                  <a:schemeClr val="bg1"/>
                </a:solidFill>
              </a:rPr>
              <a:t>When an exception occurs within a method, the method </a:t>
            </a:r>
            <a:r>
              <a:rPr lang="en-IN" dirty="0" smtClean="0">
                <a:solidFill>
                  <a:srgbClr val="FFFF00"/>
                </a:solidFill>
              </a:rPr>
              <a:t>creates an exception object </a:t>
            </a:r>
            <a:r>
              <a:rPr lang="en-IN" dirty="0" smtClean="0">
                <a:solidFill>
                  <a:schemeClr val="bg1"/>
                </a:solidFill>
              </a:rPr>
              <a:t>and hands it off to the runtime system .</a:t>
            </a:r>
          </a:p>
          <a:p>
            <a:endParaRPr lang="en-US" dirty="0" smtClean="0"/>
          </a:p>
          <a:p>
            <a:r>
              <a:rPr lang="en-IN" dirty="0" smtClean="0">
                <a:solidFill>
                  <a:srgbClr val="FFFF00"/>
                </a:solidFill>
              </a:rPr>
              <a:t>Exception object </a:t>
            </a:r>
            <a:r>
              <a:rPr lang="en-IN" dirty="0" smtClean="0">
                <a:solidFill>
                  <a:schemeClr val="bg1"/>
                </a:solidFill>
              </a:rPr>
              <a:t>contains information about the error, including </a:t>
            </a:r>
            <a:r>
              <a:rPr lang="en-IN" dirty="0" smtClean="0">
                <a:solidFill>
                  <a:srgbClr val="FFFF00"/>
                </a:solidFill>
              </a:rPr>
              <a:t>it’s type </a:t>
            </a:r>
            <a:r>
              <a:rPr lang="en-IN" dirty="0" smtClean="0">
                <a:solidFill>
                  <a:schemeClr val="bg1"/>
                </a:solidFill>
              </a:rPr>
              <a:t>and</a:t>
            </a:r>
            <a:r>
              <a:rPr lang="en-IN" dirty="0" smtClean="0"/>
              <a:t> </a:t>
            </a:r>
            <a:r>
              <a:rPr lang="en-IN" dirty="0" smtClean="0">
                <a:solidFill>
                  <a:srgbClr val="FFFF00"/>
                </a:solidFill>
              </a:rPr>
              <a:t>the state of the program </a:t>
            </a:r>
            <a:r>
              <a:rPr lang="en-IN" dirty="0" smtClean="0">
                <a:solidFill>
                  <a:schemeClr val="bg1"/>
                </a:solidFill>
              </a:rPr>
              <a:t>when the exception occurred</a:t>
            </a:r>
          </a:p>
          <a:p>
            <a:endParaRPr lang="en-US" dirty="0" smtClean="0"/>
          </a:p>
          <a:p>
            <a:endParaRPr lang="en-IN" dirty="0" smtClean="0"/>
          </a:p>
          <a:p>
            <a:r>
              <a:rPr lang="en-IN" dirty="0" smtClean="0">
                <a:solidFill>
                  <a:srgbClr val="00B0F0"/>
                </a:solidFill>
              </a:rPr>
              <a:t>The runtime system searches the call stack for a method that contains an exception handler</a:t>
            </a:r>
          </a:p>
          <a:p>
            <a:endParaRPr lang="en-IN" dirty="0" smtClean="0"/>
          </a:p>
          <a:p>
            <a:endParaRPr lang="en-IN" dirty="0" smtClean="0"/>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What Happens Internally When An Exception Occurs ?</a:t>
            </a:r>
            <a:endParaRPr lang="en-IN" b="1"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573814" y="1857364"/>
            <a:ext cx="6927144" cy="4643470"/>
          </a:xfrm>
          <a:prstGeom prst="rect">
            <a:avLst/>
          </a:prstGeom>
          <a:noFill/>
          <a:ln w="9525">
            <a:noFill/>
            <a:miter lim="800000"/>
            <a:headEnd/>
            <a:tailEnd/>
          </a:ln>
          <a:effectLst/>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What Happens Internally When An Exception Occurs ?</a:t>
            </a:r>
            <a:endParaRPr lang="en-IN" b="1" dirty="0">
              <a:solidFill>
                <a:schemeClr val="bg1"/>
              </a:solidFill>
            </a:endParaRPr>
          </a:p>
        </p:txBody>
      </p:sp>
      <p:sp>
        <p:nvSpPr>
          <p:cNvPr id="4" name="Content Placeholder 3"/>
          <p:cNvSpPr>
            <a:spLocks noGrp="1"/>
          </p:cNvSpPr>
          <p:nvPr>
            <p:ph idx="1"/>
          </p:nvPr>
        </p:nvSpPr>
        <p:spPr/>
        <p:txBody>
          <a:bodyPr>
            <a:normAutofit/>
          </a:bodyPr>
          <a:lstStyle/>
          <a:p>
            <a:r>
              <a:rPr lang="en-IN" sz="2800" dirty="0" smtClean="0">
                <a:solidFill>
                  <a:schemeClr val="bg1"/>
                </a:solidFill>
              </a:rPr>
              <a:t>When an </a:t>
            </a:r>
            <a:r>
              <a:rPr lang="en-IN" sz="2800" dirty="0" smtClean="0">
                <a:solidFill>
                  <a:srgbClr val="FFFF00"/>
                </a:solidFill>
              </a:rPr>
              <a:t>appropriate handler </a:t>
            </a:r>
            <a:r>
              <a:rPr lang="en-IN" sz="2800" dirty="0" smtClean="0">
                <a:solidFill>
                  <a:schemeClr val="bg1"/>
                </a:solidFill>
              </a:rPr>
              <a:t>is found, the runtime system passes the exception to the handler</a:t>
            </a:r>
          </a:p>
          <a:p>
            <a:pPr>
              <a:buNone/>
            </a:pPr>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An exception handler is considered</a:t>
            </a:r>
            <a:r>
              <a:rPr lang="en-IN" sz="2800" dirty="0" smtClean="0"/>
              <a:t> </a:t>
            </a:r>
            <a:r>
              <a:rPr lang="en-IN" sz="2800" dirty="0" smtClean="0">
                <a:solidFill>
                  <a:srgbClr val="FFFF00"/>
                </a:solidFill>
              </a:rPr>
              <a:t>appropriate</a:t>
            </a:r>
            <a:r>
              <a:rPr lang="en-IN" sz="2800" dirty="0" smtClean="0"/>
              <a:t> </a:t>
            </a:r>
            <a:r>
              <a:rPr lang="en-IN" sz="2800" dirty="0" smtClean="0">
                <a:solidFill>
                  <a:schemeClr val="bg1"/>
                </a:solidFill>
              </a:rPr>
              <a:t>if the</a:t>
            </a:r>
          </a:p>
          <a:p>
            <a:pPr>
              <a:buNone/>
            </a:pPr>
            <a:r>
              <a:rPr lang="en-IN" sz="2800" dirty="0" smtClean="0">
                <a:solidFill>
                  <a:schemeClr val="bg1"/>
                </a:solidFill>
              </a:rPr>
              <a:t>type of the exception object thrown matches the type </a:t>
            </a:r>
          </a:p>
          <a:p>
            <a:pPr>
              <a:buNone/>
            </a:pPr>
            <a:r>
              <a:rPr lang="en-IN" sz="2800" dirty="0" smtClean="0">
                <a:solidFill>
                  <a:schemeClr val="bg1"/>
                </a:solidFill>
              </a:rPr>
              <a:t>that can be handled by the handler</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blinds(horizontal)">
                                      <p:cBhvr>
                                        <p:cTn id="1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5531</TotalTime>
  <Words>1706</Words>
  <Application>Microsoft Office PowerPoint</Application>
  <PresentationFormat>On-screen Show (4:3)</PresentationFormat>
  <Paragraphs>467</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JAVA INTERVIEW BOOTCAMP ADVANCE CONCEPTS </vt:lpstr>
      <vt:lpstr>CHAPTER 18</vt:lpstr>
      <vt:lpstr>What Is An Exception?</vt:lpstr>
      <vt:lpstr>Example</vt:lpstr>
      <vt:lpstr>What Java Does When An Exception Occurs ?</vt:lpstr>
      <vt:lpstr>What Java Does When An Exception Occurs ?</vt:lpstr>
      <vt:lpstr>What Happens Internally When An Exception Occurs ?</vt:lpstr>
      <vt:lpstr>What Happens Internally When An Exception Occurs ?</vt:lpstr>
      <vt:lpstr>What Happens Internally When An Exception Occurs ?</vt:lpstr>
      <vt:lpstr>What Happens Internally When An Exception Occurs ?</vt:lpstr>
      <vt:lpstr>Benefits Of Exception Handling Compared To Regular Code</vt:lpstr>
      <vt:lpstr>Benefits Of Exception Handling Compared To Regular Code</vt:lpstr>
      <vt:lpstr>Benefits Of Exception Handling Compared To Regular Code</vt:lpstr>
      <vt:lpstr>Benefits Of Exception Handling Compared To Regular Code</vt:lpstr>
      <vt:lpstr>Benefits Of Exception Handling Compared To Regular Code</vt:lpstr>
      <vt:lpstr>Benefits Of Exception Handling Compared To Regular Code</vt:lpstr>
      <vt:lpstr>Does Exception Handling Offer Any Other Benefits ?</vt:lpstr>
      <vt:lpstr>Does Exception Handling Offer Any Other Benefits ?</vt:lpstr>
      <vt:lpstr>Does Exception Handling Offer Any Other Benefits ?</vt:lpstr>
      <vt:lpstr>Creating try-catch-finally blocks</vt:lpstr>
      <vt:lpstr>Creating try-catch-finally blocks</vt:lpstr>
      <vt:lpstr>Popular Interview Question</vt:lpstr>
      <vt:lpstr>Popular Interview Question</vt:lpstr>
      <vt:lpstr>Popular Interview Question</vt:lpstr>
      <vt:lpstr>Can you categorize the situations as normal flow /exceptions ?</vt:lpstr>
      <vt:lpstr>Implementing The Real Life Example</vt:lpstr>
      <vt:lpstr>Implementing The Real Life Example</vt:lpstr>
      <vt:lpstr>Implementing The Real Life Example</vt:lpstr>
      <vt:lpstr>Implementing The Real Life Example</vt:lpstr>
      <vt:lpstr>Single try, Multiple catch</vt:lpstr>
      <vt:lpstr>Single try, Multiple catch</vt:lpstr>
      <vt:lpstr>Single try, Multiple catch</vt:lpstr>
      <vt:lpstr>Single try, Multiple catch</vt:lpstr>
      <vt:lpstr>Single try, Multiple catch</vt:lpstr>
      <vt:lpstr>Will a finally block execute even if the catch block defines a return statement?</vt:lpstr>
      <vt:lpstr>When will finally not execute ?</vt:lpstr>
      <vt:lpstr>What happens if both a catch and a finally block define return statements?</vt:lpstr>
      <vt:lpstr>What happens if a finally block modifies the value returned from a catch block?</vt:lpstr>
      <vt:lpstr>What happens if a finally block modifies the value returned from a catch block?</vt:lpstr>
      <vt:lpstr>Will the preceding code behave in a similar manner if the method returns an object?</vt:lpstr>
      <vt:lpstr>Conclusion</vt:lpstr>
      <vt:lpstr>Example</vt:lpstr>
      <vt:lpstr>Does the order of the exceptions caught in the catch blocks matter?</vt:lpstr>
      <vt:lpstr>Rules To Remember</vt:lpstr>
      <vt:lpstr>Rules To Remember</vt:lpstr>
      <vt:lpstr>Can I rethrow an exception or the error I catch?</vt:lpstr>
      <vt:lpstr>Can I rethrow an exception or the error I catch?</vt:lpstr>
      <vt:lpstr>Point To Remember</vt:lpstr>
      <vt:lpstr>Can I declare my methods to throw a unchecked exception, instead of handling it?</vt:lpstr>
      <vt:lpstr>Can I declare my methods to throw a unchecked exception, instead of handling it?</vt:lpstr>
      <vt:lpstr>Exception Categories </vt:lpstr>
      <vt:lpstr>Class Hierarchy</vt:lpstr>
      <vt:lpstr>Checked Exception</vt:lpstr>
      <vt:lpstr>Checked Exception</vt:lpstr>
      <vt:lpstr>Rules For Handling Checked Exception</vt:lpstr>
      <vt:lpstr>Rules For Handling Checked Exception</vt:lpstr>
      <vt:lpstr>Rules For Handling Checked Exception</vt:lpstr>
      <vt:lpstr>UnChecked Exception(Runtime exceptions)</vt:lpstr>
      <vt:lpstr>UnChecked Exception(Runtime exceptions)</vt:lpstr>
      <vt:lpstr>UnChecked Exception(Runtime exceptions)</vt:lpstr>
      <vt:lpstr>Rules For Handling UnChecked Exception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Comp08</dc:creator>
  <cp:lastModifiedBy>Sachin</cp:lastModifiedBy>
  <cp:revision>874</cp:revision>
  <dcterms:created xsi:type="dcterms:W3CDTF">2017-12-26T10:06:07Z</dcterms:created>
  <dcterms:modified xsi:type="dcterms:W3CDTF">2020-09-25T09:04:12Z</dcterms:modified>
</cp:coreProperties>
</file>