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1316" r:id="rId2"/>
    <p:sldId id="1317" r:id="rId3"/>
    <p:sldId id="1227" r:id="rId4"/>
    <p:sldId id="1228" r:id="rId5"/>
    <p:sldId id="1229" r:id="rId6"/>
    <p:sldId id="1230" r:id="rId7"/>
    <p:sldId id="1231" r:id="rId8"/>
    <p:sldId id="1232" r:id="rId9"/>
    <p:sldId id="1233" r:id="rId10"/>
    <p:sldId id="1234" r:id="rId11"/>
    <p:sldId id="1235" r:id="rId12"/>
    <p:sldId id="1236" r:id="rId13"/>
    <p:sldId id="1237" r:id="rId14"/>
    <p:sldId id="1238" r:id="rId15"/>
    <p:sldId id="1239" r:id="rId16"/>
    <p:sldId id="1240" r:id="rId17"/>
    <p:sldId id="1242" r:id="rId18"/>
    <p:sldId id="1243" r:id="rId19"/>
    <p:sldId id="1244" r:id="rId20"/>
    <p:sldId id="1245" r:id="rId21"/>
    <p:sldId id="1246" r:id="rId22"/>
    <p:sldId id="1247" r:id="rId23"/>
    <p:sldId id="1248" r:id="rId24"/>
    <p:sldId id="1249" r:id="rId25"/>
    <p:sldId id="1250" r:id="rId26"/>
    <p:sldId id="1251" r:id="rId27"/>
    <p:sldId id="1252" r:id="rId28"/>
    <p:sldId id="1253" r:id="rId29"/>
    <p:sldId id="1318" r:id="rId30"/>
    <p:sldId id="131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80BE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9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C96D-1DE7-4723-9CC5-EE566F2345A1}" type="datetimeFigureOut">
              <a:rPr lang="en-US" smtClean="0"/>
              <a:pPr/>
              <a:t>10/1/2020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68CF-7368-4EF2-A5DC-732E05B2ED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558-8E5F-4D3E-B595-2D1285B796C6}" type="datetimeFigureOut">
              <a:rPr lang="en-US" smtClean="0"/>
              <a:pPr/>
              <a:t>10/1/2020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3075" y="203517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rbel" pitchFamily="34" charset="0"/>
              </a:rPr>
              <a:t>JAVA INTERVIEW BOOTCAMP</a:t>
            </a:r>
            <a:br>
              <a:rPr lang="en-US" b="1" dirty="0" smtClean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orbel" pitchFamily="34" charset="0"/>
              </a:rPr>
              <a:t>ADVANCE CONCEPTS</a:t>
            </a:r>
            <a:br>
              <a:rPr lang="en-US" b="1" dirty="0" smtClean="0">
                <a:solidFill>
                  <a:schemeClr val="bg1"/>
                </a:solidFill>
                <a:latin typeface="Corbel" pitchFamily="34" charset="0"/>
              </a:rPr>
            </a:br>
            <a:endParaRPr 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Corbel" pitchFamily="34" charset="0"/>
              </a:rPr>
              <a:t>Lecture 19</a:t>
            </a:r>
          </a:p>
          <a:p>
            <a:endParaRPr lang="en-US" sz="4400" b="1" dirty="0" smtClean="0">
              <a:solidFill>
                <a:schemeClr val="bg1"/>
              </a:solidFill>
              <a:latin typeface="Corbel" pitchFamily="34" charset="0"/>
            </a:endParaRPr>
          </a:p>
          <a:p>
            <a:r>
              <a:rPr lang="en-US" sz="4400" b="1" dirty="0" smtClean="0">
                <a:solidFill>
                  <a:schemeClr val="bg1"/>
                </a:solidFill>
                <a:latin typeface="Corbel" pitchFamily="34" charset="0"/>
              </a:rPr>
              <a:t>Advance Concepts In Exception Handling</a:t>
            </a:r>
            <a:endParaRPr lang="en-IN" sz="4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133871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ArrayIndexOutOfBoundsException</a:t>
            </a:r>
            <a:r>
              <a:rPr lang="en-IN" b="1" dirty="0" smtClean="0"/>
              <a:t> </a:t>
            </a:r>
            <a:r>
              <a:rPr lang="en-IN" b="1" dirty="0" smtClean="0">
                <a:solidFill>
                  <a:schemeClr val="bg1"/>
                </a:solidFill>
              </a:rPr>
              <a:t>and </a:t>
            </a:r>
            <a:r>
              <a:rPr lang="en-IN" b="1" dirty="0" err="1" smtClean="0">
                <a:solidFill>
                  <a:srgbClr val="FFFF00"/>
                </a:solidFill>
              </a:rPr>
              <a:t>IndexOutOfBoundsException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solidFill>
                  <a:schemeClr val="bg1"/>
                </a:solidFill>
              </a:rPr>
              <a:t>The following lines of code will </a:t>
            </a:r>
          </a:p>
          <a:p>
            <a:pPr>
              <a:buNone/>
            </a:pPr>
            <a:r>
              <a:rPr lang="en-IN" sz="2800" dirty="0" smtClean="0">
                <a:solidFill>
                  <a:schemeClr val="bg1"/>
                </a:solidFill>
              </a:rPr>
              <a:t>throw</a:t>
            </a:r>
            <a:r>
              <a:rPr lang="en-IN" sz="2800" dirty="0" smtClean="0"/>
              <a:t> </a:t>
            </a:r>
            <a:r>
              <a:rPr lang="en-IN" sz="2800" b="1" dirty="0" err="1" smtClean="0">
                <a:solidFill>
                  <a:srgbClr val="FFFF00"/>
                </a:solidFill>
              </a:rPr>
              <a:t>ArrayIndexOutOfBoundsException</a:t>
            </a:r>
            <a:r>
              <a:rPr lang="en-IN" sz="2800" dirty="0" smtClean="0">
                <a:solidFill>
                  <a:srgbClr val="FFFF00"/>
                </a:solidFill>
              </a:rPr>
              <a:t>:</a:t>
            </a:r>
          </a:p>
          <a:p>
            <a:pPr>
              <a:buNone/>
            </a:pPr>
            <a:endParaRPr lang="en-IN" sz="2800" dirty="0" smtClean="0"/>
          </a:p>
        </p:txBody>
      </p:sp>
      <p:pic>
        <p:nvPicPr>
          <p:cNvPr id="4" name="Picture 3" descr="getfile (4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286124"/>
            <a:ext cx="7493000" cy="16160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ArrayIndexOutOfBoundsException</a:t>
            </a:r>
            <a:r>
              <a:rPr lang="en-IN" b="1" dirty="0" smtClean="0"/>
              <a:t> </a:t>
            </a:r>
            <a:r>
              <a:rPr lang="en-IN" b="1" dirty="0" smtClean="0">
                <a:solidFill>
                  <a:schemeClr val="bg1"/>
                </a:solidFill>
              </a:rPr>
              <a:t>and </a:t>
            </a:r>
            <a:r>
              <a:rPr lang="en-IN" b="1" dirty="0" err="1" smtClean="0">
                <a:solidFill>
                  <a:srgbClr val="FFFF00"/>
                </a:solidFill>
              </a:rPr>
              <a:t>IndexOutOfBoundsException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solidFill>
                  <a:schemeClr val="bg1"/>
                </a:solidFill>
              </a:rPr>
              <a:t>And the following lines of code will </a:t>
            </a:r>
          </a:p>
          <a:p>
            <a:pPr>
              <a:buNone/>
            </a:pPr>
            <a:r>
              <a:rPr lang="en-IN" sz="2800" dirty="0" smtClean="0">
                <a:solidFill>
                  <a:schemeClr val="bg1"/>
                </a:solidFill>
              </a:rPr>
              <a:t>throw</a:t>
            </a:r>
            <a:r>
              <a:rPr lang="en-IN" sz="2800" b="1" dirty="0" smtClean="0">
                <a:solidFill>
                  <a:schemeClr val="bg1"/>
                </a:solidFill>
              </a:rPr>
              <a:t> </a:t>
            </a:r>
            <a:r>
              <a:rPr lang="en-IN" sz="2800" b="1" dirty="0" err="1" smtClean="0">
                <a:solidFill>
                  <a:srgbClr val="FFFF00"/>
                </a:solidFill>
              </a:rPr>
              <a:t>IndexOutOfBoundsException</a:t>
            </a:r>
            <a:r>
              <a:rPr lang="en-IN" sz="2800" b="1" dirty="0" smtClean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4" name="Picture 3" descr="getfile (4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3071810"/>
            <a:ext cx="8072494" cy="12858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ClassCastException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getfile 4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18" y="2000240"/>
            <a:ext cx="5715040" cy="4143404"/>
          </a:xfrm>
        </p:spPr>
      </p:pic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ClassCastException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 err="1" smtClean="0">
                <a:solidFill>
                  <a:srgbClr val="FFFF00"/>
                </a:solidFill>
              </a:rPr>
              <a:t>ClassCastException</a:t>
            </a:r>
            <a:r>
              <a:rPr lang="en-IN" sz="2800" b="1" dirty="0" smtClean="0">
                <a:solidFill>
                  <a:srgbClr val="00B0F0"/>
                </a:solidFill>
              </a:rPr>
              <a:t> </a:t>
            </a:r>
            <a:r>
              <a:rPr lang="en-IN" sz="2800" dirty="0" smtClean="0">
                <a:solidFill>
                  <a:schemeClr val="bg1"/>
                </a:solidFill>
              </a:rPr>
              <a:t>is thrown when an object fails an </a:t>
            </a:r>
            <a:r>
              <a:rPr lang="en-IN" sz="2800" i="1" dirty="0" smtClean="0">
                <a:solidFill>
                  <a:srgbClr val="FFFF00"/>
                </a:solidFill>
              </a:rPr>
              <a:t>IS-A</a:t>
            </a:r>
            <a:r>
              <a:rPr lang="en-IN" sz="2800" dirty="0" smtClean="0"/>
              <a:t> </a:t>
            </a:r>
            <a:r>
              <a:rPr lang="en-IN" sz="2800" dirty="0" smtClean="0">
                <a:solidFill>
                  <a:schemeClr val="bg1"/>
                </a:solidFill>
              </a:rPr>
              <a:t>test with the class type to which it’s being cast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6" name="Picture 5" descr="getfile (20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786058"/>
            <a:ext cx="7929618" cy="357190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286380" y="5143512"/>
            <a:ext cx="3143240" cy="785818"/>
          </a:xfrm>
          <a:prstGeom prst="wedgeRectCallout">
            <a:avLst>
              <a:gd name="adj1" fmla="val -21295"/>
              <a:gd name="adj2" fmla="val 51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Output:</a:t>
            </a:r>
            <a:r>
              <a:rPr lang="en-IN" b="1" dirty="0" smtClean="0"/>
              <a:t> </a:t>
            </a:r>
          </a:p>
          <a:p>
            <a:pPr algn="ctr"/>
            <a:r>
              <a:rPr lang="en-IN" dirty="0" err="1" smtClean="0">
                <a:solidFill>
                  <a:srgbClr val="FFFF00"/>
                </a:solidFill>
              </a:rPr>
              <a:t>ClassCastException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ClassCastException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bg1"/>
                </a:solidFill>
              </a:rPr>
              <a:t>What will happen now ?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6" name="Picture 5" descr="getfile (20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428868"/>
            <a:ext cx="8501122" cy="392909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500694" y="4286256"/>
            <a:ext cx="3057540" cy="826962"/>
          </a:xfrm>
          <a:prstGeom prst="wedgeRectCallout">
            <a:avLst>
              <a:gd name="adj1" fmla="val -94887"/>
              <a:gd name="adj2" fmla="val -31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Compilation Error: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Incompatible Types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ClassCastException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</a:rPr>
              <a:t>How to avoid this ?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We can use the </a:t>
            </a:r>
            <a:r>
              <a:rPr lang="en-IN" sz="2400" b="1" dirty="0" err="1" smtClean="0">
                <a:solidFill>
                  <a:srgbClr val="FFFF00"/>
                </a:solidFill>
              </a:rPr>
              <a:t>instanceof</a:t>
            </a:r>
            <a:r>
              <a:rPr lang="en-IN" sz="2400" dirty="0" smtClean="0">
                <a:solidFill>
                  <a:schemeClr val="bg1"/>
                </a:solidFill>
              </a:rPr>
              <a:t> operator to verify whether an object can be cast to another class before casting it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6" name="Picture 5" descr="getfile (20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3143248"/>
            <a:ext cx="7493000" cy="32147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What Is The Output ?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100" b="1" dirty="0" smtClean="0">
                <a:solidFill>
                  <a:srgbClr val="FFFF00"/>
                </a:solidFill>
              </a:rPr>
              <a:t>class Ink{}</a:t>
            </a:r>
          </a:p>
          <a:p>
            <a:pPr>
              <a:buNone/>
            </a:pPr>
            <a:r>
              <a:rPr lang="en-IN" sz="2100" b="1" dirty="0" smtClean="0">
                <a:solidFill>
                  <a:srgbClr val="FFFF00"/>
                </a:solidFill>
              </a:rPr>
              <a:t>interface Printable {}</a:t>
            </a:r>
          </a:p>
          <a:p>
            <a:pPr>
              <a:buNone/>
            </a:pPr>
            <a:r>
              <a:rPr lang="en-IN" sz="2100" b="1" dirty="0" smtClean="0">
                <a:solidFill>
                  <a:srgbClr val="FFFF00"/>
                </a:solidFill>
              </a:rPr>
              <a:t>class </a:t>
            </a:r>
            <a:r>
              <a:rPr lang="en-IN" sz="2100" b="1" dirty="0" err="1" smtClean="0">
                <a:solidFill>
                  <a:srgbClr val="FFFF00"/>
                </a:solidFill>
              </a:rPr>
              <a:t>ColorInk</a:t>
            </a:r>
            <a:r>
              <a:rPr lang="en-IN" sz="2100" b="1" dirty="0" smtClean="0">
                <a:solidFill>
                  <a:srgbClr val="FFFF00"/>
                </a:solidFill>
              </a:rPr>
              <a:t> extends Ink implements Printable {}</a:t>
            </a:r>
          </a:p>
          <a:p>
            <a:pPr>
              <a:buNone/>
            </a:pPr>
            <a:r>
              <a:rPr lang="en-IN" sz="2100" b="1" dirty="0" smtClean="0">
                <a:solidFill>
                  <a:srgbClr val="FFFF00"/>
                </a:solidFill>
              </a:rPr>
              <a:t>class </a:t>
            </a:r>
            <a:r>
              <a:rPr lang="en-IN" sz="2100" b="1" dirty="0" err="1" smtClean="0">
                <a:solidFill>
                  <a:srgbClr val="FFFF00"/>
                </a:solidFill>
              </a:rPr>
              <a:t>BlackInk</a:t>
            </a:r>
            <a:r>
              <a:rPr lang="en-IN" sz="2100" b="1" dirty="0" smtClean="0">
                <a:solidFill>
                  <a:srgbClr val="FFFF00"/>
                </a:solidFill>
              </a:rPr>
              <a:t> extends Ink{}</a:t>
            </a:r>
          </a:p>
          <a:p>
            <a:pPr>
              <a:buNone/>
            </a:pPr>
            <a:endParaRPr lang="en-IN" sz="2100" b="1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100" b="1" dirty="0" smtClean="0">
                <a:solidFill>
                  <a:srgbClr val="FFFF00"/>
                </a:solidFill>
              </a:rPr>
              <a:t>class </a:t>
            </a:r>
            <a:r>
              <a:rPr lang="en-IN" sz="2100" b="1" dirty="0" err="1" smtClean="0">
                <a:solidFill>
                  <a:srgbClr val="FFFF00"/>
                </a:solidFill>
              </a:rPr>
              <a:t>TwistInTaleCasting</a:t>
            </a:r>
            <a:r>
              <a:rPr lang="en-IN" sz="2100" b="1" dirty="0" smtClean="0">
                <a:solidFill>
                  <a:srgbClr val="FFFF00"/>
                </a:solidFill>
              </a:rPr>
              <a:t> {</a:t>
            </a:r>
          </a:p>
          <a:p>
            <a:pPr>
              <a:buNone/>
            </a:pPr>
            <a:r>
              <a:rPr lang="en-IN" sz="2100" b="1" dirty="0" smtClean="0">
                <a:solidFill>
                  <a:srgbClr val="FFFF00"/>
                </a:solidFill>
              </a:rPr>
              <a:t>    public static void main(String </a:t>
            </a:r>
            <a:r>
              <a:rPr lang="en-IN" sz="2100" b="1" dirty="0" err="1" smtClean="0">
                <a:solidFill>
                  <a:srgbClr val="FFFF00"/>
                </a:solidFill>
              </a:rPr>
              <a:t>args</a:t>
            </a:r>
            <a:r>
              <a:rPr lang="en-IN" sz="2100" b="1" dirty="0" smtClean="0">
                <a:solidFill>
                  <a:srgbClr val="FFFF00"/>
                </a:solidFill>
              </a:rPr>
              <a:t>[]) {</a:t>
            </a:r>
          </a:p>
          <a:p>
            <a:pPr>
              <a:buNone/>
            </a:pPr>
            <a:r>
              <a:rPr lang="en-IN" sz="2100" b="1" dirty="0" smtClean="0">
                <a:solidFill>
                  <a:srgbClr val="FFFF00"/>
                </a:solidFill>
              </a:rPr>
              <a:t>        Printable </a:t>
            </a:r>
            <a:r>
              <a:rPr lang="en-IN" sz="2100" b="1" dirty="0" err="1" smtClean="0">
                <a:solidFill>
                  <a:srgbClr val="FFFF00"/>
                </a:solidFill>
              </a:rPr>
              <a:t>printable</a:t>
            </a:r>
            <a:r>
              <a:rPr lang="en-IN" sz="2100" b="1" dirty="0" smtClean="0">
                <a:solidFill>
                  <a:srgbClr val="FFFF00"/>
                </a:solidFill>
              </a:rPr>
              <a:t> = null;</a:t>
            </a:r>
          </a:p>
          <a:p>
            <a:pPr>
              <a:buNone/>
            </a:pPr>
            <a:r>
              <a:rPr lang="en-IN" sz="2100" b="1" dirty="0" smtClean="0">
                <a:solidFill>
                  <a:srgbClr val="FFFF00"/>
                </a:solidFill>
              </a:rPr>
              <a:t>        </a:t>
            </a:r>
            <a:r>
              <a:rPr lang="en-IN" sz="2100" b="1" dirty="0" err="1" smtClean="0">
                <a:solidFill>
                  <a:srgbClr val="FFFF00"/>
                </a:solidFill>
              </a:rPr>
              <a:t>BlackInk</a:t>
            </a:r>
            <a:r>
              <a:rPr lang="en-IN" sz="2100" b="1" dirty="0" smtClean="0">
                <a:solidFill>
                  <a:srgbClr val="FFFF00"/>
                </a:solidFill>
              </a:rPr>
              <a:t> </a:t>
            </a:r>
            <a:r>
              <a:rPr lang="en-IN" sz="2100" b="1" dirty="0" err="1" smtClean="0">
                <a:solidFill>
                  <a:srgbClr val="FFFF00"/>
                </a:solidFill>
              </a:rPr>
              <a:t>blackInk</a:t>
            </a:r>
            <a:r>
              <a:rPr lang="en-IN" sz="2100" b="1" dirty="0" smtClean="0">
                <a:solidFill>
                  <a:srgbClr val="FFFF00"/>
                </a:solidFill>
              </a:rPr>
              <a:t> = new </a:t>
            </a:r>
            <a:r>
              <a:rPr lang="en-IN" sz="2100" b="1" dirty="0" err="1" smtClean="0">
                <a:solidFill>
                  <a:srgbClr val="FFFF00"/>
                </a:solidFill>
              </a:rPr>
              <a:t>BlackInk</a:t>
            </a:r>
            <a:r>
              <a:rPr lang="en-IN" sz="2100" b="1" dirty="0" smtClean="0">
                <a:solidFill>
                  <a:srgbClr val="FFFF00"/>
                </a:solidFill>
              </a:rPr>
              <a:t>();</a:t>
            </a:r>
          </a:p>
          <a:p>
            <a:pPr>
              <a:buNone/>
            </a:pPr>
            <a:r>
              <a:rPr lang="en-IN" sz="2100" b="1" dirty="0" smtClean="0">
                <a:solidFill>
                  <a:srgbClr val="FFFF00"/>
                </a:solidFill>
              </a:rPr>
              <a:t>        printable = (Printable)</a:t>
            </a:r>
            <a:r>
              <a:rPr lang="en-IN" sz="2100" b="1" dirty="0" err="1" smtClean="0">
                <a:solidFill>
                  <a:srgbClr val="FFFF00"/>
                </a:solidFill>
              </a:rPr>
              <a:t>blackInk</a:t>
            </a:r>
            <a:r>
              <a:rPr lang="en-IN" sz="2100" b="1" dirty="0" smtClean="0">
                <a:solidFill>
                  <a:srgbClr val="FFFF00"/>
                </a:solidFill>
              </a:rPr>
              <a:t>;</a:t>
            </a:r>
          </a:p>
          <a:p>
            <a:pPr>
              <a:buNone/>
            </a:pPr>
            <a:r>
              <a:rPr lang="en-IN" sz="2100" b="1" dirty="0" smtClean="0">
                <a:solidFill>
                  <a:srgbClr val="FFFF00"/>
                </a:solidFill>
              </a:rPr>
              <a:t>        </a:t>
            </a:r>
          </a:p>
          <a:p>
            <a:pPr>
              <a:buNone/>
            </a:pPr>
            <a:r>
              <a:rPr lang="en-IN" sz="2100" b="1" dirty="0" smtClean="0">
                <a:solidFill>
                  <a:srgbClr val="FFFF00"/>
                </a:solidFill>
              </a:rPr>
              <a:t>    }</a:t>
            </a:r>
          </a:p>
          <a:p>
            <a:pPr>
              <a:buNone/>
            </a:pPr>
            <a:r>
              <a:rPr lang="en-IN" sz="2100" b="1" dirty="0" smtClean="0">
                <a:solidFill>
                  <a:srgbClr val="FFFF00"/>
                </a:solidFill>
              </a:rPr>
              <a:t>}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7" name="Rectangular Callout 6"/>
          <p:cNvSpPr/>
          <p:nvPr/>
        </p:nvSpPr>
        <p:spPr>
          <a:xfrm>
            <a:off x="357158" y="5643578"/>
            <a:ext cx="3714776" cy="928694"/>
          </a:xfrm>
          <a:prstGeom prst="wedgeRectCallout">
            <a:avLst>
              <a:gd name="adj1" fmla="val 22587"/>
              <a:gd name="adj2" fmla="val -1474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Answer: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printable = (Printable)</a:t>
            </a:r>
            <a:r>
              <a:rPr lang="en-IN" dirty="0" err="1" smtClean="0">
                <a:solidFill>
                  <a:srgbClr val="C00000"/>
                </a:solidFill>
              </a:rPr>
              <a:t>blackInk</a:t>
            </a:r>
            <a:r>
              <a:rPr lang="en-IN" dirty="0" smtClean="0">
                <a:solidFill>
                  <a:srgbClr val="C00000"/>
                </a:solidFill>
              </a:rPr>
              <a:t> will throw runtime exception.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19676" y="2643182"/>
            <a:ext cx="4124324" cy="3278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r>
              <a:rPr lang="en-IN" sz="3200" b="1" dirty="0" smtClean="0">
                <a:solidFill>
                  <a:schemeClr val="bg1"/>
                </a:solidFill>
              </a:rPr>
              <a:t>A. printable = (Printable)</a:t>
            </a:r>
            <a:r>
              <a:rPr lang="en-IN" sz="3200" b="1" dirty="0" err="1" smtClean="0">
                <a:solidFill>
                  <a:schemeClr val="bg1"/>
                </a:solidFill>
              </a:rPr>
              <a:t>blackInk</a:t>
            </a:r>
            <a:r>
              <a:rPr lang="en-IN" sz="3200" b="1" dirty="0" smtClean="0">
                <a:solidFill>
                  <a:schemeClr val="bg1"/>
                </a:solidFill>
              </a:rPr>
              <a:t> will throw compilation error.</a:t>
            </a:r>
          </a:p>
          <a:p>
            <a:endParaRPr lang="en-IN" sz="3200" b="1" dirty="0" smtClean="0">
              <a:solidFill>
                <a:schemeClr val="bg1"/>
              </a:solidFill>
            </a:endParaRPr>
          </a:p>
          <a:p>
            <a:r>
              <a:rPr lang="en-IN" sz="3200" b="1" dirty="0" smtClean="0">
                <a:solidFill>
                  <a:schemeClr val="bg1"/>
                </a:solidFill>
              </a:rPr>
              <a:t>B. printable = (Printable)</a:t>
            </a:r>
            <a:r>
              <a:rPr lang="en-IN" sz="3200" b="1" dirty="0" err="1" smtClean="0">
                <a:solidFill>
                  <a:schemeClr val="bg1"/>
                </a:solidFill>
              </a:rPr>
              <a:t>blackInk</a:t>
            </a:r>
            <a:r>
              <a:rPr lang="en-IN" sz="3200" b="1" dirty="0" smtClean="0">
                <a:solidFill>
                  <a:schemeClr val="bg1"/>
                </a:solidFill>
              </a:rPr>
              <a:t> will throw runtime exception.</a:t>
            </a:r>
          </a:p>
          <a:p>
            <a:endParaRPr lang="en-IN" sz="3200" b="1" dirty="0" smtClean="0">
              <a:solidFill>
                <a:schemeClr val="bg1"/>
              </a:solidFill>
            </a:endParaRPr>
          </a:p>
          <a:p>
            <a:r>
              <a:rPr lang="en-IN" sz="3200" b="1" dirty="0" smtClean="0">
                <a:solidFill>
                  <a:schemeClr val="bg1"/>
                </a:solidFill>
              </a:rPr>
              <a:t>C. printable = (Printable)</a:t>
            </a:r>
            <a:r>
              <a:rPr lang="en-IN" sz="3200" b="1" dirty="0" err="1" smtClean="0">
                <a:solidFill>
                  <a:schemeClr val="bg1"/>
                </a:solidFill>
              </a:rPr>
              <a:t>blackInk</a:t>
            </a:r>
            <a:r>
              <a:rPr lang="en-IN" sz="3200" b="1" dirty="0" smtClean="0">
                <a:solidFill>
                  <a:schemeClr val="bg1"/>
                </a:solidFill>
              </a:rPr>
              <a:t> will throw checked exception.</a:t>
            </a:r>
          </a:p>
          <a:p>
            <a:endParaRPr lang="en-IN" sz="3200" b="1" dirty="0" smtClean="0">
              <a:solidFill>
                <a:schemeClr val="bg1"/>
              </a:solidFill>
            </a:endParaRPr>
          </a:p>
          <a:p>
            <a:r>
              <a:rPr lang="en-IN" sz="3200" b="1" dirty="0" smtClean="0">
                <a:solidFill>
                  <a:schemeClr val="bg1"/>
                </a:solidFill>
              </a:rPr>
              <a:t>D. The following line of code will fail to compile: </a:t>
            </a:r>
          </a:p>
          <a:p>
            <a:pPr>
              <a:buNone/>
            </a:pPr>
            <a:r>
              <a:rPr lang="en-IN" sz="3200" b="1" dirty="0" smtClean="0">
                <a:solidFill>
                  <a:schemeClr val="bg1"/>
                </a:solidFill>
              </a:rPr>
              <a:t>    printable = </a:t>
            </a:r>
            <a:r>
              <a:rPr lang="en-IN" sz="3200" b="1" dirty="0" err="1" smtClean="0">
                <a:solidFill>
                  <a:schemeClr val="bg1"/>
                </a:solidFill>
              </a:rPr>
              <a:t>blackInk</a:t>
            </a:r>
            <a:r>
              <a:rPr lang="en-IN" sz="3200" b="1" dirty="0" smtClean="0">
                <a:solidFill>
                  <a:schemeClr val="bg1"/>
                </a:solidFill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IllegalArgumentException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getfile 4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18" y="2432381"/>
            <a:ext cx="5715040" cy="3279121"/>
          </a:xfrm>
        </p:spPr>
      </p:pic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IllegalArgumentException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As the name of this exception suggests,</a:t>
            </a:r>
            <a:r>
              <a:rPr lang="en-IN" sz="2800" dirty="0" smtClean="0">
                <a:solidFill>
                  <a:srgbClr val="FFFF00"/>
                </a:solidFill>
              </a:rPr>
              <a:t> </a:t>
            </a:r>
            <a:r>
              <a:rPr lang="en-IN" sz="2800" dirty="0" err="1" smtClean="0">
                <a:solidFill>
                  <a:srgbClr val="FFFF00"/>
                </a:solidFill>
              </a:rPr>
              <a:t>IllegalArgumentException</a:t>
            </a:r>
            <a:r>
              <a:rPr lang="en-IN" sz="2800" dirty="0" smtClean="0"/>
              <a:t> </a:t>
            </a:r>
            <a:r>
              <a:rPr lang="en-IN" sz="2800" dirty="0" smtClean="0">
                <a:solidFill>
                  <a:schemeClr val="bg1"/>
                </a:solidFill>
              </a:rPr>
              <a:t>is thrown to specify that a method has passed illegal or inappropriate arguments.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For example: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Thread </a:t>
            </a:r>
            <a:r>
              <a:rPr lang="en-US" sz="2800" b="1" dirty="0" err="1" smtClean="0">
                <a:solidFill>
                  <a:srgbClr val="FFFF00"/>
                </a:solidFill>
              </a:rPr>
              <a:t>th</a:t>
            </a:r>
            <a:r>
              <a:rPr lang="en-US" sz="2800" b="1" dirty="0" smtClean="0">
                <a:solidFill>
                  <a:srgbClr val="FFFF00"/>
                </a:solidFill>
              </a:rPr>
              <a:t>=new Thread();</a:t>
            </a:r>
          </a:p>
          <a:p>
            <a:pPr>
              <a:buNone/>
            </a:pPr>
            <a:r>
              <a:rPr lang="en-US" sz="2800" b="1" dirty="0" err="1" smtClean="0">
                <a:solidFill>
                  <a:srgbClr val="FFFF00"/>
                </a:solidFill>
              </a:rPr>
              <a:t>th.setPriority</a:t>
            </a:r>
            <a:r>
              <a:rPr lang="en-US" sz="2800" b="1" dirty="0" smtClean="0">
                <a:solidFill>
                  <a:srgbClr val="FFFF00"/>
                </a:solidFill>
              </a:rPr>
              <a:t>(11);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bg1"/>
                </a:solidFill>
              </a:rPr>
              <a:t>The statement will throw </a:t>
            </a:r>
            <a:r>
              <a:rPr lang="en-US" sz="2800" dirty="0" err="1" smtClean="0">
                <a:solidFill>
                  <a:srgbClr val="FFFF00"/>
                </a:solidFill>
              </a:rPr>
              <a:t>IllegalArgumentException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because value passed to </a:t>
            </a:r>
            <a:r>
              <a:rPr lang="en-US" sz="2800" dirty="0" err="1" smtClean="0">
                <a:solidFill>
                  <a:srgbClr val="FFFF00"/>
                </a:solidFill>
              </a:rPr>
              <a:t>setPriority</a:t>
            </a:r>
            <a:r>
              <a:rPr lang="en-US" sz="2800" dirty="0" smtClean="0">
                <a:solidFill>
                  <a:srgbClr val="FFFF00"/>
                </a:solidFill>
              </a:rPr>
              <a:t>( ) </a:t>
            </a:r>
            <a:r>
              <a:rPr lang="en-US" sz="2800" dirty="0" smtClean="0">
                <a:solidFill>
                  <a:schemeClr val="bg1"/>
                </a:solidFill>
              </a:rPr>
              <a:t>method cannot be more than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FF00"/>
                </a:solidFill>
              </a:rPr>
              <a:t>10 </a:t>
            </a:r>
            <a:endParaRPr lang="en-IN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IllegalStateException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getfile 4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2432381"/>
            <a:ext cx="7786741" cy="3854139"/>
          </a:xfrm>
        </p:spPr>
      </p:pic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CHAPTER 19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			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		                   </a:t>
            </a:r>
            <a:r>
              <a:rPr lang="en-US" sz="3600" b="1" u="sng" dirty="0" smtClean="0">
                <a:solidFill>
                  <a:schemeClr val="bg1"/>
                </a:solidFill>
              </a:rPr>
              <a:t>Advance Concepts</a:t>
            </a:r>
          </a:p>
          <a:p>
            <a:pPr>
              <a:lnSpc>
                <a:spcPct val="80000"/>
              </a:lnSpc>
              <a:buNone/>
            </a:pPr>
            <a:endParaRPr lang="en-US" sz="3600" b="1" u="sng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4000" b="1" u="sng" dirty="0" smtClean="0">
                <a:solidFill>
                  <a:schemeClr val="bg1"/>
                </a:solidFill>
              </a:rPr>
              <a:t>Topics Covered</a:t>
            </a:r>
          </a:p>
          <a:p>
            <a:r>
              <a:rPr lang="en-US" sz="3600" b="1" dirty="0" smtClean="0">
                <a:solidFill>
                  <a:srgbClr val="FFFF00"/>
                </a:solidFill>
              </a:rPr>
              <a:t>The Error class</a:t>
            </a:r>
          </a:p>
          <a:p>
            <a:r>
              <a:rPr lang="en-US" sz="3600" b="1" dirty="0" smtClean="0">
                <a:solidFill>
                  <a:srgbClr val="FFFF00"/>
                </a:solidFill>
              </a:rPr>
              <a:t>Java’s New Exception Handling Features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133871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IllegalStateException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An</a:t>
            </a:r>
            <a:r>
              <a:rPr lang="en-IN" sz="2800" dirty="0" smtClean="0">
                <a:solidFill>
                  <a:srgbClr val="FFFF00"/>
                </a:solidFill>
              </a:rPr>
              <a:t> </a:t>
            </a:r>
            <a:r>
              <a:rPr lang="en-IN" sz="2800" b="1" dirty="0" err="1" smtClean="0">
                <a:solidFill>
                  <a:srgbClr val="FFFF00"/>
                </a:solidFill>
              </a:rPr>
              <a:t>IllegalStateException</a:t>
            </a:r>
            <a:r>
              <a:rPr lang="en-IN" sz="2800" dirty="0" smtClean="0"/>
              <a:t> </a:t>
            </a:r>
            <a:r>
              <a:rPr lang="en-IN" sz="2800" dirty="0" smtClean="0">
                <a:solidFill>
                  <a:schemeClr val="bg1"/>
                </a:solidFill>
              </a:rPr>
              <a:t>signals that a method has been invoked at an illegal or inappropriate time. </a:t>
            </a:r>
          </a:p>
          <a:p>
            <a:endParaRPr lang="en-IN" sz="2800" dirty="0" smtClean="0">
              <a:solidFill>
                <a:schemeClr val="bg1"/>
              </a:solidFill>
            </a:endParaRPr>
          </a:p>
          <a:p>
            <a:endParaRPr lang="en-IN" sz="2800" dirty="0" smtClean="0">
              <a:solidFill>
                <a:schemeClr val="bg1"/>
              </a:solidFill>
            </a:endParaRPr>
          </a:p>
          <a:p>
            <a:endParaRPr lang="en-IN" sz="2800" dirty="0" smtClean="0">
              <a:solidFill>
                <a:schemeClr val="bg1"/>
              </a:solidFill>
            </a:endParaRPr>
          </a:p>
          <a:p>
            <a:r>
              <a:rPr lang="en-IN" sz="2800" dirty="0" smtClean="0">
                <a:solidFill>
                  <a:schemeClr val="bg1"/>
                </a:solidFill>
              </a:rPr>
              <a:t>In other words, the Java environment or Java application is not in an appropriate state for the requested operation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IllegalStateException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IN" sz="2800" dirty="0" smtClean="0">
                <a:solidFill>
                  <a:schemeClr val="bg1"/>
                </a:solidFill>
              </a:rPr>
              <a:t>For example:  </a:t>
            </a:r>
          </a:p>
          <a:p>
            <a:pPr fontAlgn="base">
              <a:buNone/>
            </a:pPr>
            <a:r>
              <a:rPr lang="en-IN" sz="2800" b="1" dirty="0" err="1" smtClean="0">
                <a:solidFill>
                  <a:srgbClr val="FFFF00"/>
                </a:solidFill>
              </a:rPr>
              <a:t>Iterator</a:t>
            </a:r>
            <a:r>
              <a:rPr lang="en-IN" sz="2800" b="1" dirty="0" smtClean="0">
                <a:solidFill>
                  <a:srgbClr val="FFFF00"/>
                </a:solidFill>
              </a:rPr>
              <a:t> it = vect1.iterator();</a:t>
            </a:r>
          </a:p>
          <a:p>
            <a:pPr fontAlgn="base">
              <a:buNone/>
            </a:pPr>
            <a:r>
              <a:rPr lang="en-IN" sz="2800" b="1" dirty="0" smtClean="0">
                <a:solidFill>
                  <a:srgbClr val="FFFF00"/>
                </a:solidFill>
              </a:rPr>
              <a:t>         while(</a:t>
            </a:r>
            <a:r>
              <a:rPr lang="en-IN" sz="2800" b="1" dirty="0" err="1" smtClean="0">
                <a:solidFill>
                  <a:srgbClr val="FFFF00"/>
                </a:solidFill>
              </a:rPr>
              <a:t>it.hasNext</a:t>
            </a:r>
            <a:r>
              <a:rPr lang="en-IN" sz="2800" b="1" dirty="0" smtClean="0">
                <a:solidFill>
                  <a:srgbClr val="FFFF00"/>
                </a:solidFill>
              </a:rPr>
              <a:t>())</a:t>
            </a:r>
          </a:p>
          <a:p>
            <a:pPr fontAlgn="base">
              <a:buNone/>
            </a:pPr>
            <a:r>
              <a:rPr lang="en-IN" sz="2800" b="1" dirty="0" smtClean="0">
                <a:solidFill>
                  <a:srgbClr val="FFFF00"/>
                </a:solidFill>
              </a:rPr>
              <a:t>         {</a:t>
            </a:r>
          </a:p>
          <a:p>
            <a:pPr fontAlgn="base">
              <a:buNone/>
            </a:pPr>
            <a:r>
              <a:rPr lang="en-IN" sz="2800" b="1" dirty="0" smtClean="0">
                <a:solidFill>
                  <a:srgbClr val="FFFF00"/>
                </a:solidFill>
              </a:rPr>
              <a:t>            </a:t>
            </a:r>
            <a:r>
              <a:rPr lang="en-IN" sz="2800" b="1" dirty="0" err="1" smtClean="0">
                <a:solidFill>
                  <a:srgbClr val="FFFF00"/>
                </a:solidFill>
              </a:rPr>
              <a:t>it.remove</a:t>
            </a:r>
            <a:r>
              <a:rPr lang="en-IN" sz="2800" b="1" dirty="0" smtClean="0">
                <a:solidFill>
                  <a:srgbClr val="FFFF00"/>
                </a:solidFill>
              </a:rPr>
              <a:t>();  </a:t>
            </a:r>
          </a:p>
          <a:p>
            <a:pPr fontAlgn="base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	       }</a:t>
            </a:r>
            <a:endParaRPr lang="en-IN" sz="2800" b="1" dirty="0" smtClean="0">
              <a:solidFill>
                <a:srgbClr val="FFFF00"/>
              </a:solidFill>
            </a:endParaRPr>
          </a:p>
          <a:p>
            <a:pPr fontAlgn="base">
              <a:buNone/>
            </a:pPr>
            <a:r>
              <a:rPr lang="en-IN" sz="2800" b="1" dirty="0" smtClean="0">
                <a:solidFill>
                  <a:srgbClr val="00B0F0"/>
                </a:solidFill>
              </a:rPr>
              <a:t>         </a:t>
            </a:r>
          </a:p>
          <a:p>
            <a:pPr fontAlgn="base">
              <a:buNone/>
            </a:pPr>
            <a:r>
              <a:rPr lang="en-IN" sz="2800" dirty="0" smtClean="0">
                <a:solidFill>
                  <a:schemeClr val="bg1"/>
                </a:solidFill>
              </a:rPr>
              <a:t>The above code works fine. But calling </a:t>
            </a:r>
            <a:r>
              <a:rPr lang="en-IN" sz="2800" b="1" dirty="0" err="1" smtClean="0">
                <a:solidFill>
                  <a:srgbClr val="FFFF00"/>
                </a:solidFill>
              </a:rPr>
              <a:t>it.remove</a:t>
            </a:r>
            <a:r>
              <a:rPr lang="en-IN" sz="2800" b="1" dirty="0" smtClean="0">
                <a:solidFill>
                  <a:srgbClr val="FFFF00"/>
                </a:solidFill>
              </a:rPr>
              <a:t>() </a:t>
            </a:r>
          </a:p>
          <a:p>
            <a:pPr fontAlgn="base">
              <a:buNone/>
            </a:pPr>
            <a:r>
              <a:rPr lang="en-IN" sz="2800" dirty="0" smtClean="0">
                <a:solidFill>
                  <a:schemeClr val="bg1"/>
                </a:solidFill>
              </a:rPr>
              <a:t>without calling </a:t>
            </a:r>
            <a:r>
              <a:rPr lang="en-IN" sz="2800" b="1" dirty="0" err="1" smtClean="0">
                <a:solidFill>
                  <a:srgbClr val="FFFF00"/>
                </a:solidFill>
              </a:rPr>
              <a:t>it.next</a:t>
            </a:r>
            <a:r>
              <a:rPr lang="en-IN" sz="2800" b="1" dirty="0" smtClean="0">
                <a:solidFill>
                  <a:srgbClr val="FFFF00"/>
                </a:solidFill>
              </a:rPr>
              <a:t>() </a:t>
            </a:r>
            <a:r>
              <a:rPr lang="en-IN" sz="2800" dirty="0" smtClean="0">
                <a:solidFill>
                  <a:schemeClr val="bg1"/>
                </a:solidFill>
              </a:rPr>
              <a:t>is an </a:t>
            </a:r>
            <a:r>
              <a:rPr lang="en-IN" sz="2800" dirty="0" err="1" smtClean="0">
                <a:solidFill>
                  <a:srgbClr val="FFFF00"/>
                </a:solidFill>
              </a:rPr>
              <a:t>IllegalStateException</a:t>
            </a:r>
            <a:r>
              <a:rPr lang="en-IN" sz="2800" dirty="0" smtClean="0">
                <a:solidFill>
                  <a:srgbClr val="FFFF00"/>
                </a:solidFill>
              </a:rPr>
              <a:t>. </a:t>
            </a:r>
            <a:endParaRPr lang="en-IN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NullPointerException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getfile (47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857364"/>
            <a:ext cx="7643866" cy="4214842"/>
          </a:xfrm>
        </p:spPr>
      </p:pic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NullPointerException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bg1"/>
                </a:solidFill>
              </a:rPr>
              <a:t>This exception is thrown by the JVM if you try to access a method or a variable with a null value.</a:t>
            </a: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The only way to avoid this exception is </a:t>
            </a:r>
            <a:r>
              <a:rPr lang="en-IN" sz="2800" dirty="0" smtClean="0">
                <a:solidFill>
                  <a:srgbClr val="FFFF00"/>
                </a:solidFill>
              </a:rPr>
              <a:t>to ensure that the reference variable has been assigned a non-null value</a:t>
            </a:r>
            <a:endParaRPr lang="en-US" sz="2800" dirty="0" smtClean="0">
              <a:solidFill>
                <a:srgbClr val="FFFF0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Causes Of </a:t>
            </a:r>
            <a:r>
              <a:rPr lang="en-IN" b="1" dirty="0" err="1" smtClean="0">
                <a:solidFill>
                  <a:srgbClr val="FFFF00"/>
                </a:solidFill>
              </a:rPr>
              <a:t>NullPointerException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Accessing members of a reference variable that is assigned a</a:t>
            </a:r>
            <a:r>
              <a:rPr lang="en-IN" dirty="0" smtClean="0"/>
              <a:t> </a:t>
            </a:r>
            <a:r>
              <a:rPr lang="en-IN" dirty="0" smtClean="0">
                <a:solidFill>
                  <a:srgbClr val="FFFF00"/>
                </a:solidFill>
              </a:rPr>
              <a:t>null</a:t>
            </a:r>
            <a:r>
              <a:rPr lang="en-IN" dirty="0" smtClean="0"/>
              <a:t> </a:t>
            </a:r>
            <a:r>
              <a:rPr lang="en-IN" dirty="0" smtClean="0">
                <a:solidFill>
                  <a:schemeClr val="bg1"/>
                </a:solidFill>
              </a:rPr>
              <a:t>value.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Accessing members of an uninitialized instance or static reference variable. These are implicitly assigned a</a:t>
            </a:r>
            <a:r>
              <a:rPr lang="en-IN" dirty="0" smtClean="0"/>
              <a:t> </a:t>
            </a:r>
            <a:r>
              <a:rPr lang="en-IN" dirty="0" smtClean="0">
                <a:solidFill>
                  <a:srgbClr val="FFFF00"/>
                </a:solidFill>
              </a:rPr>
              <a:t>null</a:t>
            </a:r>
            <a:r>
              <a:rPr lang="en-IN" dirty="0" smtClean="0"/>
              <a:t> </a:t>
            </a:r>
            <a:r>
              <a:rPr lang="en-IN" dirty="0" smtClean="0">
                <a:solidFill>
                  <a:schemeClr val="bg1"/>
                </a:solidFill>
              </a:rPr>
              <a:t>value.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Attempting to access positions of a nonexistent array.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Using members of an array element that are assigned a</a:t>
            </a:r>
            <a:r>
              <a:rPr lang="en-IN" dirty="0" smtClean="0"/>
              <a:t> </a:t>
            </a:r>
            <a:r>
              <a:rPr lang="en-IN" dirty="0" smtClean="0">
                <a:solidFill>
                  <a:srgbClr val="FFFF00"/>
                </a:solidFill>
              </a:rPr>
              <a:t>null</a:t>
            </a:r>
            <a:r>
              <a:rPr lang="en-IN" dirty="0" smtClean="0"/>
              <a:t> </a:t>
            </a:r>
            <a:r>
              <a:rPr lang="en-IN" dirty="0" smtClean="0">
                <a:solidFill>
                  <a:schemeClr val="bg1"/>
                </a:solidFill>
              </a:rPr>
              <a:t>value.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NullPointerException</a:t>
            </a:r>
            <a:r>
              <a:rPr lang="en-IN" b="1" dirty="0" smtClean="0"/>
              <a:t> </a:t>
            </a:r>
            <a:r>
              <a:rPr lang="en-IN" b="1" dirty="0" smtClean="0">
                <a:solidFill>
                  <a:schemeClr val="bg1"/>
                </a:solidFill>
              </a:rPr>
              <a:t>Example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getfile (48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2714620"/>
            <a:ext cx="8572560" cy="3786214"/>
          </a:xfrm>
        </p:spPr>
      </p:pic>
      <p:sp>
        <p:nvSpPr>
          <p:cNvPr id="6" name="TextBox 5"/>
          <p:cNvSpPr txBox="1"/>
          <p:nvPr/>
        </p:nvSpPr>
        <p:spPr>
          <a:xfrm>
            <a:off x="857224" y="1714488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The code below tries to access the method add on variable list, which has been assigned a</a:t>
            </a:r>
            <a:r>
              <a:rPr lang="en-IN" b="1" dirty="0" smtClean="0">
                <a:solidFill>
                  <a:srgbClr val="FF0000"/>
                </a:solidFill>
              </a:rPr>
              <a:t> </a:t>
            </a:r>
            <a:r>
              <a:rPr lang="en-IN" b="1" dirty="0" smtClean="0">
                <a:solidFill>
                  <a:srgbClr val="FFFF00"/>
                </a:solidFill>
              </a:rPr>
              <a:t>null</a:t>
            </a:r>
            <a:r>
              <a:rPr lang="en-IN" b="1" dirty="0" smtClean="0"/>
              <a:t> </a:t>
            </a:r>
            <a:r>
              <a:rPr lang="en-IN" b="1" dirty="0" smtClean="0">
                <a:solidFill>
                  <a:schemeClr val="bg1"/>
                </a:solidFill>
              </a:rPr>
              <a:t>value. So it throws a </a:t>
            </a:r>
            <a:r>
              <a:rPr lang="en-IN" b="1" dirty="0" smtClean="0">
                <a:solidFill>
                  <a:srgbClr val="FFFF00"/>
                </a:solidFill>
              </a:rPr>
              <a:t>“</a:t>
            </a:r>
            <a:r>
              <a:rPr lang="en-IN" b="1" dirty="0" err="1" smtClean="0">
                <a:solidFill>
                  <a:srgbClr val="FFFF00"/>
                </a:solidFill>
              </a:rPr>
              <a:t>NullPointerException</a:t>
            </a:r>
            <a:r>
              <a:rPr lang="en-IN" b="1" dirty="0" smtClean="0">
                <a:solidFill>
                  <a:srgbClr val="FFFF00"/>
                </a:solidFill>
              </a:rPr>
              <a:t>”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4000496" y="4500570"/>
            <a:ext cx="4843490" cy="612648"/>
          </a:xfrm>
          <a:prstGeom prst="wedgeRectCallout">
            <a:avLst>
              <a:gd name="adj1" fmla="val -101184"/>
              <a:gd name="adj2" fmla="val -151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Will throw </a:t>
            </a:r>
            <a:r>
              <a:rPr lang="en-IN" b="1" dirty="0" err="1" smtClean="0">
                <a:solidFill>
                  <a:srgbClr val="FFFF00"/>
                </a:solidFill>
              </a:rPr>
              <a:t>NullPointerException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NullPointerException</a:t>
            </a:r>
            <a:r>
              <a:rPr lang="en-IN" b="1" dirty="0" smtClean="0">
                <a:solidFill>
                  <a:srgbClr val="FFFF00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Example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getfile (48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2786058"/>
            <a:ext cx="8501122" cy="3571900"/>
          </a:xfrm>
        </p:spPr>
      </p:pic>
      <p:sp>
        <p:nvSpPr>
          <p:cNvPr id="6" name="TextBox 5"/>
          <p:cNvSpPr txBox="1"/>
          <p:nvPr/>
        </p:nvSpPr>
        <p:spPr>
          <a:xfrm>
            <a:off x="857224" y="1714488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Another set of conditions when code may throw the </a:t>
            </a:r>
            <a:r>
              <a:rPr lang="en-IN" b="1" dirty="0" err="1" smtClean="0">
                <a:solidFill>
                  <a:srgbClr val="FFFF00"/>
                </a:solidFill>
              </a:rPr>
              <a:t>NullPointerException</a:t>
            </a:r>
            <a:r>
              <a:rPr lang="en-IN" b="1" dirty="0" smtClean="0">
                <a:solidFill>
                  <a:srgbClr val="FFFF00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involves use of arrays: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000628" y="2857496"/>
            <a:ext cx="3500462" cy="612648"/>
          </a:xfrm>
          <a:prstGeom prst="wedgeRectCallout">
            <a:avLst>
              <a:gd name="adj1" fmla="val -86057"/>
              <a:gd name="adj2" fmla="val 444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Will throw </a:t>
            </a:r>
            <a:r>
              <a:rPr lang="en-IN" b="1" dirty="0" err="1" smtClean="0">
                <a:solidFill>
                  <a:srgbClr val="FFFF00"/>
                </a:solidFill>
              </a:rPr>
              <a:t>NullPointerException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000496" y="4500570"/>
            <a:ext cx="2928958" cy="612648"/>
          </a:xfrm>
          <a:prstGeom prst="wedgeRectCallout">
            <a:avLst>
              <a:gd name="adj1" fmla="val -53191"/>
              <a:gd name="adj2" fmla="val -1192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Will throw </a:t>
            </a:r>
            <a:r>
              <a:rPr lang="en-IN" b="1" dirty="0" err="1" smtClean="0">
                <a:solidFill>
                  <a:srgbClr val="FFFF00"/>
                </a:solidFill>
              </a:rPr>
              <a:t>NullPointerException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What will happen if we remove </a:t>
            </a:r>
            <a:r>
              <a:rPr lang="en-IN" b="1" dirty="0" err="1" smtClean="0">
                <a:solidFill>
                  <a:schemeClr val="bg1"/>
                </a:solidFill>
              </a:rPr>
              <a:t>toString</a:t>
            </a:r>
            <a:r>
              <a:rPr lang="en-IN" b="1" dirty="0" smtClean="0">
                <a:solidFill>
                  <a:schemeClr val="bg1"/>
                </a:solidFill>
              </a:rPr>
              <a:t>( ) from last SOP ?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String [ ] </a:t>
            </a:r>
            <a:r>
              <a:rPr lang="en-US" sz="2800" dirty="0" err="1" smtClean="0">
                <a:solidFill>
                  <a:srgbClr val="FFFF00"/>
                </a:solidFill>
              </a:rPr>
              <a:t>newLapotops</a:t>
            </a:r>
            <a:r>
              <a:rPr lang="en-US" sz="2800" dirty="0" smtClean="0">
                <a:solidFill>
                  <a:srgbClr val="FFFF00"/>
                </a:solidFill>
              </a:rPr>
              <a:t>=new String[2];</a:t>
            </a:r>
          </a:p>
          <a:p>
            <a:pPr>
              <a:buNone/>
            </a:pPr>
            <a:endParaRPr lang="en-US" sz="28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800" dirty="0" err="1" smtClean="0">
                <a:solidFill>
                  <a:srgbClr val="FFFF00"/>
                </a:solidFill>
              </a:rPr>
              <a:t>System.out.println</a:t>
            </a:r>
            <a:r>
              <a:rPr lang="en-US" sz="2800" dirty="0" smtClean="0">
                <a:solidFill>
                  <a:srgbClr val="FFFF00"/>
                </a:solidFill>
              </a:rPr>
              <a:t>(</a:t>
            </a:r>
            <a:r>
              <a:rPr lang="en-US" sz="2800" dirty="0" err="1" smtClean="0">
                <a:solidFill>
                  <a:srgbClr val="FFFF00"/>
                </a:solidFill>
              </a:rPr>
              <a:t>newLaptops</a:t>
            </a:r>
            <a:r>
              <a:rPr lang="en-US" sz="2800" dirty="0" smtClean="0">
                <a:solidFill>
                  <a:srgbClr val="FFFF00"/>
                </a:solidFill>
              </a:rPr>
              <a:t>[1]); </a:t>
            </a:r>
            <a:endParaRPr lang="en-IN" sz="2800" dirty="0">
              <a:solidFill>
                <a:srgbClr val="FFFF0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000496" y="4500570"/>
            <a:ext cx="4843490" cy="612648"/>
          </a:xfrm>
          <a:prstGeom prst="wedgeRectCallout">
            <a:avLst>
              <a:gd name="adj1" fmla="val -28625"/>
              <a:gd name="adj2" fmla="val -176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it won’t throw an exception—</a:t>
            </a:r>
          </a:p>
          <a:p>
            <a:pPr algn="ctr"/>
            <a:r>
              <a:rPr lang="en-IN" b="1" dirty="0" smtClean="0"/>
              <a:t>it’ll print the value </a:t>
            </a:r>
            <a:r>
              <a:rPr lang="en-IN" b="1" dirty="0" smtClean="0">
                <a:solidFill>
                  <a:srgbClr val="FFFF00"/>
                </a:solidFill>
              </a:rPr>
              <a:t>null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What Is The Output ?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FFFF00"/>
                </a:solidFill>
              </a:rPr>
              <a:t>class Demo{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FFFF00"/>
                </a:solidFill>
              </a:rPr>
              <a:t>public static void main(String[] </a:t>
            </a:r>
            <a:r>
              <a:rPr lang="en-IN" sz="1800" b="1" dirty="0" err="1" smtClean="0">
                <a:solidFill>
                  <a:srgbClr val="FFFF00"/>
                </a:solidFill>
              </a:rPr>
              <a:t>args</a:t>
            </a:r>
            <a:r>
              <a:rPr lang="en-IN" sz="1800" b="1" dirty="0" smtClean="0">
                <a:solidFill>
                  <a:srgbClr val="FFFF00"/>
                </a:solidFill>
              </a:rPr>
              <a:t>) {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FFFF00"/>
                </a:solidFill>
              </a:rPr>
              <a:t>String[ ][ ] </a:t>
            </a:r>
            <a:r>
              <a:rPr lang="en-IN" sz="1800" b="1" dirty="0" err="1" smtClean="0">
                <a:solidFill>
                  <a:srgbClr val="FFFF00"/>
                </a:solidFill>
              </a:rPr>
              <a:t>oldLaptops</a:t>
            </a:r>
            <a:r>
              <a:rPr lang="en-IN" sz="1800" b="1" dirty="0" smtClean="0">
                <a:solidFill>
                  <a:srgbClr val="FFFF00"/>
                </a:solidFill>
              </a:rPr>
              <a:t> = { {"Dell", "Toshiba", "</a:t>
            </a:r>
            <a:r>
              <a:rPr lang="en-IN" sz="1800" b="1" dirty="0" err="1" smtClean="0">
                <a:solidFill>
                  <a:srgbClr val="FFFF00"/>
                </a:solidFill>
              </a:rPr>
              <a:t>Vaio</a:t>
            </a:r>
            <a:r>
              <a:rPr lang="en-IN" sz="1800" b="1" dirty="0" smtClean="0">
                <a:solidFill>
                  <a:srgbClr val="FFFF00"/>
                </a:solidFill>
              </a:rPr>
              <a:t>"}, null, {"IBM"}, new String[10] }; </a:t>
            </a:r>
            <a:r>
              <a:rPr lang="en-IN" sz="1800" b="1" dirty="0" err="1" smtClean="0">
                <a:solidFill>
                  <a:srgbClr val="FFFF00"/>
                </a:solidFill>
              </a:rPr>
              <a:t>System.out.println</a:t>
            </a:r>
            <a:r>
              <a:rPr lang="en-IN" sz="1800" b="1" dirty="0" smtClean="0">
                <a:solidFill>
                  <a:srgbClr val="FFFF00"/>
                </a:solidFill>
              </a:rPr>
              <a:t>(</a:t>
            </a:r>
            <a:r>
              <a:rPr lang="en-IN" sz="1800" b="1" dirty="0" err="1" smtClean="0">
                <a:solidFill>
                  <a:srgbClr val="FFFF00"/>
                </a:solidFill>
              </a:rPr>
              <a:t>oldLaptops</a:t>
            </a:r>
            <a:r>
              <a:rPr lang="en-IN" sz="1800" b="1" dirty="0" smtClean="0">
                <a:solidFill>
                  <a:srgbClr val="FFFF00"/>
                </a:solidFill>
              </a:rPr>
              <a:t>[0][0]); 	</a:t>
            </a:r>
            <a:r>
              <a:rPr lang="en-IN" sz="1800" b="1" dirty="0" smtClean="0">
                <a:solidFill>
                  <a:schemeClr val="bg1"/>
                </a:solidFill>
              </a:rPr>
              <a:t>// line 1 </a:t>
            </a:r>
            <a:r>
              <a:rPr lang="en-IN" sz="1800" b="1" dirty="0" err="1" smtClean="0">
                <a:solidFill>
                  <a:srgbClr val="FFFF00"/>
                </a:solidFill>
              </a:rPr>
              <a:t>System.out.println</a:t>
            </a:r>
            <a:r>
              <a:rPr lang="en-IN" sz="1800" b="1" dirty="0" smtClean="0">
                <a:solidFill>
                  <a:srgbClr val="FFFF00"/>
                </a:solidFill>
              </a:rPr>
              <a:t>(</a:t>
            </a:r>
            <a:r>
              <a:rPr lang="en-IN" sz="1800" b="1" dirty="0" err="1" smtClean="0">
                <a:solidFill>
                  <a:srgbClr val="FFFF00"/>
                </a:solidFill>
              </a:rPr>
              <a:t>oldLaptops</a:t>
            </a:r>
            <a:r>
              <a:rPr lang="en-IN" sz="1800" b="1" dirty="0" smtClean="0">
                <a:solidFill>
                  <a:srgbClr val="FFFF00"/>
                </a:solidFill>
              </a:rPr>
              <a:t>[1]); 	</a:t>
            </a:r>
            <a:r>
              <a:rPr lang="en-IN" sz="1800" b="1" dirty="0" smtClean="0">
                <a:solidFill>
                  <a:schemeClr val="bg1"/>
                </a:solidFill>
              </a:rPr>
              <a:t>// line 2 </a:t>
            </a:r>
            <a:r>
              <a:rPr lang="en-IN" sz="1800" b="1" dirty="0" err="1" smtClean="0">
                <a:solidFill>
                  <a:srgbClr val="FFFF00"/>
                </a:solidFill>
              </a:rPr>
              <a:t>System.out.println</a:t>
            </a:r>
            <a:r>
              <a:rPr lang="en-IN" sz="1800" b="1" dirty="0" smtClean="0">
                <a:solidFill>
                  <a:srgbClr val="FFFF00"/>
                </a:solidFill>
              </a:rPr>
              <a:t>(</a:t>
            </a:r>
            <a:r>
              <a:rPr lang="en-IN" sz="1800" b="1" dirty="0" err="1" smtClean="0">
                <a:solidFill>
                  <a:srgbClr val="FFFF00"/>
                </a:solidFill>
              </a:rPr>
              <a:t>oldLaptops</a:t>
            </a:r>
            <a:r>
              <a:rPr lang="en-IN" sz="1800" b="1" dirty="0" smtClean="0">
                <a:solidFill>
                  <a:srgbClr val="FFFF00"/>
                </a:solidFill>
              </a:rPr>
              <a:t>[3][6]); 	</a:t>
            </a:r>
            <a:r>
              <a:rPr lang="en-IN" sz="1800" b="1" dirty="0" smtClean="0">
                <a:solidFill>
                  <a:schemeClr val="bg1"/>
                </a:solidFill>
              </a:rPr>
              <a:t>// line 3 </a:t>
            </a:r>
            <a:r>
              <a:rPr lang="en-IN" sz="1800" b="1" dirty="0" err="1" smtClean="0">
                <a:solidFill>
                  <a:srgbClr val="FFFF00"/>
                </a:solidFill>
              </a:rPr>
              <a:t>System.out.println</a:t>
            </a:r>
            <a:r>
              <a:rPr lang="en-IN" sz="1800" b="1" dirty="0" smtClean="0">
                <a:solidFill>
                  <a:srgbClr val="FFFF00"/>
                </a:solidFill>
              </a:rPr>
              <a:t>(</a:t>
            </a:r>
            <a:r>
              <a:rPr lang="en-IN" sz="1800" b="1" dirty="0" err="1" smtClean="0">
                <a:solidFill>
                  <a:srgbClr val="FFFF00"/>
                </a:solidFill>
              </a:rPr>
              <a:t>oldLaptops</a:t>
            </a:r>
            <a:r>
              <a:rPr lang="en-IN" sz="1800" b="1" dirty="0" smtClean="0">
                <a:solidFill>
                  <a:srgbClr val="FFFF00"/>
                </a:solidFill>
              </a:rPr>
              <a:t>[3][0].length()); </a:t>
            </a:r>
            <a:r>
              <a:rPr lang="en-IN" sz="1800" b="1" dirty="0" smtClean="0">
                <a:solidFill>
                  <a:schemeClr val="bg1"/>
                </a:solidFill>
              </a:rPr>
              <a:t>// line 4</a:t>
            </a:r>
            <a:r>
              <a:rPr lang="en-IN" sz="1800" b="1" dirty="0" smtClean="0">
                <a:solidFill>
                  <a:srgbClr val="FFFF00"/>
                </a:solidFill>
              </a:rPr>
              <a:t> </a:t>
            </a:r>
            <a:r>
              <a:rPr lang="en-IN" sz="1800" b="1" dirty="0" err="1" smtClean="0">
                <a:solidFill>
                  <a:srgbClr val="FFFF00"/>
                </a:solidFill>
              </a:rPr>
              <a:t>System.out.println</a:t>
            </a:r>
            <a:r>
              <a:rPr lang="en-IN" sz="1800" b="1" dirty="0" smtClean="0">
                <a:solidFill>
                  <a:srgbClr val="FFFF00"/>
                </a:solidFill>
              </a:rPr>
              <a:t>(</a:t>
            </a:r>
            <a:r>
              <a:rPr lang="en-IN" sz="1800" b="1" dirty="0" err="1" smtClean="0">
                <a:solidFill>
                  <a:srgbClr val="FFFF00"/>
                </a:solidFill>
              </a:rPr>
              <a:t>oldLaptops</a:t>
            </a:r>
            <a:r>
              <a:rPr lang="en-IN" sz="1800" b="1" dirty="0" smtClean="0">
                <a:solidFill>
                  <a:srgbClr val="FFFF00"/>
                </a:solidFill>
              </a:rPr>
              <a:t>); </a:t>
            </a:r>
            <a:r>
              <a:rPr lang="en-IN" sz="1800" b="1" dirty="0" smtClean="0">
                <a:solidFill>
                  <a:schemeClr val="bg1"/>
                </a:solidFill>
              </a:rPr>
              <a:t>// line 5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FFFF00"/>
                </a:solidFill>
              </a:rPr>
              <a:t>}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FFFF00"/>
                </a:solidFill>
              </a:rPr>
              <a:t>}</a:t>
            </a:r>
          </a:p>
          <a:p>
            <a:r>
              <a:rPr lang="en-IN" sz="1800" b="1" dirty="0" smtClean="0">
                <a:solidFill>
                  <a:schemeClr val="bg1"/>
                </a:solidFill>
              </a:rPr>
              <a:t>Code on line 1 will throw</a:t>
            </a:r>
            <a:r>
              <a:rPr lang="en-IN" sz="1800" b="1" dirty="0" smtClean="0"/>
              <a:t> </a:t>
            </a:r>
            <a:r>
              <a:rPr lang="en-IN" sz="1800" b="1" dirty="0" err="1" smtClean="0">
                <a:solidFill>
                  <a:srgbClr val="FFFF00"/>
                </a:solidFill>
              </a:rPr>
              <a:t>NullPointerException</a:t>
            </a:r>
            <a:endParaRPr lang="en-IN" sz="1800" b="1" dirty="0" smtClean="0">
              <a:solidFill>
                <a:srgbClr val="FFFF00"/>
              </a:solidFill>
            </a:endParaRPr>
          </a:p>
          <a:p>
            <a:r>
              <a:rPr lang="en-IN" sz="1800" b="1" dirty="0" smtClean="0">
                <a:solidFill>
                  <a:schemeClr val="bg1"/>
                </a:solidFill>
              </a:rPr>
              <a:t>Code on lines 1 and 3 will throw</a:t>
            </a:r>
            <a:r>
              <a:rPr lang="en-IN" sz="1800" b="1" dirty="0" smtClean="0"/>
              <a:t> </a:t>
            </a:r>
            <a:r>
              <a:rPr lang="en-IN" sz="1800" b="1" dirty="0" err="1" smtClean="0">
                <a:solidFill>
                  <a:srgbClr val="FFFF00"/>
                </a:solidFill>
              </a:rPr>
              <a:t>NullPointerException</a:t>
            </a:r>
            <a:endParaRPr lang="en-IN" sz="1800" b="1" dirty="0" smtClean="0">
              <a:solidFill>
                <a:srgbClr val="FFFF00"/>
              </a:solidFill>
            </a:endParaRPr>
          </a:p>
          <a:p>
            <a:r>
              <a:rPr lang="en-IN" sz="1800" b="1" dirty="0" smtClean="0">
                <a:solidFill>
                  <a:schemeClr val="bg1"/>
                </a:solidFill>
              </a:rPr>
              <a:t>Only code on line 4 will throw</a:t>
            </a:r>
            <a:r>
              <a:rPr lang="en-IN" sz="1800" b="1" dirty="0" smtClean="0"/>
              <a:t> </a:t>
            </a:r>
            <a:r>
              <a:rPr lang="en-IN" sz="1800" b="1" dirty="0" err="1" smtClean="0">
                <a:solidFill>
                  <a:srgbClr val="FFFF00"/>
                </a:solidFill>
              </a:rPr>
              <a:t>NullPointerException</a:t>
            </a:r>
            <a:endParaRPr lang="en-IN" sz="1800" b="1" dirty="0" smtClean="0">
              <a:solidFill>
                <a:srgbClr val="FFFF00"/>
              </a:solidFill>
            </a:endParaRPr>
          </a:p>
          <a:p>
            <a:r>
              <a:rPr lang="en-IN" sz="1800" b="1" dirty="0" smtClean="0">
                <a:solidFill>
                  <a:schemeClr val="bg1"/>
                </a:solidFill>
              </a:rPr>
              <a:t>Code on lines 3 and 5 will throw</a:t>
            </a:r>
            <a:r>
              <a:rPr lang="en-IN" sz="1800" b="1" dirty="0" smtClean="0"/>
              <a:t> </a:t>
            </a:r>
            <a:r>
              <a:rPr lang="en-IN" sz="1800" b="1" dirty="0" err="1" smtClean="0">
                <a:solidFill>
                  <a:srgbClr val="FFFF00"/>
                </a:solidFill>
              </a:rPr>
              <a:t>NullPointerException</a:t>
            </a:r>
            <a:endParaRPr lang="en-IN" sz="1800" b="1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IN" sz="1800" b="1" dirty="0" smtClean="0"/>
          </a:p>
          <a:p>
            <a:pPr>
              <a:buNone/>
            </a:pPr>
            <a:endParaRPr lang="en-IN" sz="1800" b="1" dirty="0">
              <a:solidFill>
                <a:srgbClr val="FFFF0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429224" y="3857628"/>
            <a:ext cx="3714776" cy="928694"/>
          </a:xfrm>
          <a:prstGeom prst="wedgeRectCallout">
            <a:avLst>
              <a:gd name="adj1" fmla="val -61374"/>
              <a:gd name="adj2" fmla="val -84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Answer:</a:t>
            </a:r>
          </a:p>
          <a:p>
            <a:r>
              <a:rPr lang="en-IN" b="1" dirty="0" smtClean="0"/>
              <a:t>Only code on line 4 will throw </a:t>
            </a:r>
            <a:r>
              <a:rPr lang="en-IN" b="1" dirty="0" err="1" smtClean="0">
                <a:solidFill>
                  <a:srgbClr val="FFFF00"/>
                </a:solidFill>
              </a:rPr>
              <a:t>NullPointerException</a:t>
            </a:r>
            <a:endParaRPr lang="en-IN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What Has Java 14 Improved In This ?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smtClean="0">
                <a:solidFill>
                  <a:srgbClr val="FFFF00"/>
                </a:solidFill>
              </a:rPr>
              <a:t>Java 14 </a:t>
            </a:r>
            <a:r>
              <a:rPr lang="en-IN" dirty="0" smtClean="0">
                <a:solidFill>
                  <a:schemeClr val="bg1"/>
                </a:solidFill>
              </a:rPr>
              <a:t>enhances </a:t>
            </a:r>
            <a:r>
              <a:rPr lang="en-IN" u="sng" dirty="0" err="1" smtClean="0">
                <a:solidFill>
                  <a:srgbClr val="00B0F0"/>
                </a:solidFill>
              </a:rPr>
              <a:t>NullPointerException</a:t>
            </a:r>
            <a:r>
              <a:rPr lang="en-IN" dirty="0" smtClean="0">
                <a:solidFill>
                  <a:schemeClr val="bg1"/>
                </a:solidFill>
              </a:rPr>
              <a:t> by showing precisely which variable was null.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Prior to Java 14 </a:t>
            </a:r>
            <a:r>
              <a:rPr lang="en-IN" dirty="0" smtClean="0">
                <a:solidFill>
                  <a:srgbClr val="00B0F0"/>
                </a:solidFill>
              </a:rPr>
              <a:t>NPE</a:t>
            </a:r>
            <a:r>
              <a:rPr lang="en-IN" dirty="0" smtClean="0">
                <a:solidFill>
                  <a:srgbClr val="FFFF00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messages did not contain the variable nor the method call that occurs the exception.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This </a:t>
            </a:r>
            <a:r>
              <a:rPr lang="en-IN" b="1" dirty="0" smtClean="0">
                <a:solidFill>
                  <a:srgbClr val="FFFF00"/>
                </a:solidFill>
              </a:rPr>
              <a:t>behaviour</a:t>
            </a:r>
            <a:r>
              <a:rPr lang="en-IN" dirty="0" smtClean="0">
                <a:solidFill>
                  <a:schemeClr val="bg1"/>
                </a:solidFill>
              </a:rPr>
              <a:t> has been corrected, although it needs some small customizations.</a:t>
            </a:r>
          </a:p>
          <a:p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Errors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An error is a serious exception thrown by the JVM as a result of an error in the environment state that processes your code.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For example,</a:t>
            </a:r>
            <a:r>
              <a:rPr lang="en-IN" dirty="0" smtClean="0"/>
              <a:t> </a:t>
            </a:r>
            <a:r>
              <a:rPr lang="en-IN" b="1" dirty="0" err="1" smtClean="0">
                <a:solidFill>
                  <a:srgbClr val="FFFF00"/>
                </a:solidFill>
              </a:rPr>
              <a:t>NoClassDefFoundError</a:t>
            </a:r>
            <a:r>
              <a:rPr lang="en-IN" b="1" dirty="0" smtClean="0">
                <a:solidFill>
                  <a:srgbClr val="FFFF00"/>
                </a:solidFill>
              </a:rPr>
              <a:t> </a:t>
            </a:r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smtClean="0">
                <a:solidFill>
                  <a:schemeClr val="bg1"/>
                </a:solidFill>
              </a:rPr>
              <a:t>which is an error thrown by the JVM when it’s unable to locate the .class file that it’s supposed to run. 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chemeClr val="bg1"/>
                </a:solidFill>
              </a:rPr>
              <a:t>Another error is </a:t>
            </a:r>
            <a:r>
              <a:rPr lang="en-IN" b="1" dirty="0" err="1" smtClean="0">
                <a:solidFill>
                  <a:srgbClr val="FFFF00"/>
                </a:solidFill>
              </a:rPr>
              <a:t>StackOverflowError</a:t>
            </a:r>
            <a:r>
              <a:rPr lang="en-IN" b="1" dirty="0" smtClean="0">
                <a:solidFill>
                  <a:srgbClr val="FFFF00"/>
                </a:solidFill>
              </a:rPr>
              <a:t> </a:t>
            </a:r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smtClean="0">
                <a:solidFill>
                  <a:schemeClr val="bg1"/>
                </a:solidFill>
              </a:rPr>
              <a:t>which occurs when the size of the memory required by the stack of a Java program is greater than what the JRE has offered for the Java application, for example an infinite recursive code.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What Has Java 14 Improved In This ?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This feature can be enabled with the new </a:t>
            </a:r>
            <a:r>
              <a:rPr lang="en-IN" dirty="0" err="1" smtClean="0">
                <a:solidFill>
                  <a:schemeClr val="bg1"/>
                </a:solidFill>
              </a:rPr>
              <a:t>boolean</a:t>
            </a:r>
            <a:r>
              <a:rPr lang="en-IN" dirty="0" smtClean="0">
                <a:solidFill>
                  <a:schemeClr val="bg1"/>
                </a:solidFill>
              </a:rPr>
              <a:t> command-line option:</a:t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rgbClr val="FFFF00"/>
                </a:solidFill>
              </a:rPr>
              <a:t>-XX:+</a:t>
            </a:r>
            <a:r>
              <a:rPr lang="en-IN" dirty="0" err="1" smtClean="0">
                <a:solidFill>
                  <a:srgbClr val="FFFF00"/>
                </a:solidFill>
              </a:rPr>
              <a:t>ShowCodeDetailsInExceptionMessages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4" name="Picture 3" descr="java14n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3857628"/>
            <a:ext cx="9001156" cy="926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Errors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An error is a subclass of class</a:t>
            </a:r>
            <a:r>
              <a:rPr lang="en-IN" sz="2800" dirty="0" smtClean="0"/>
              <a:t> </a:t>
            </a:r>
            <a:r>
              <a:rPr lang="en-IN" sz="2800" dirty="0" err="1" smtClean="0">
                <a:solidFill>
                  <a:srgbClr val="FFFF00"/>
                </a:solidFill>
              </a:rPr>
              <a:t>java.lang.Error</a:t>
            </a:r>
            <a:r>
              <a:rPr lang="en-IN" sz="2800" dirty="0" smtClean="0">
                <a:solidFill>
                  <a:srgbClr val="FFFF00"/>
                </a:solidFill>
              </a:rPr>
              <a:t>.</a:t>
            </a:r>
          </a:p>
          <a:p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>
                <a:solidFill>
                  <a:schemeClr val="bg1"/>
                </a:solidFill>
              </a:rPr>
              <a:t>An error need not be a part of a method signature.</a:t>
            </a:r>
          </a:p>
          <a:p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>
                <a:solidFill>
                  <a:schemeClr val="bg1"/>
                </a:solidFill>
              </a:rPr>
              <a:t>An error can be caught by an exception handler, but it shouldn’t be.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Write A Code that handles </a:t>
            </a:r>
            <a:r>
              <a:rPr lang="en-US" sz="3200" b="1" dirty="0" err="1" smtClean="0">
                <a:solidFill>
                  <a:srgbClr val="FFFF00"/>
                </a:solidFill>
              </a:rPr>
              <a:t>StackOverFlowError</a:t>
            </a:r>
            <a:endParaRPr lang="en-IN" sz="3200" b="1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getfile (40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500" y="1500174"/>
            <a:ext cx="7493000" cy="4786346"/>
          </a:xfrm>
        </p:spPr>
      </p:pic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Common Exceptions and Errors</a:t>
            </a:r>
            <a:endParaRPr lang="en-IN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01080" cy="4472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0540"/>
                <a:gridCol w="4200540"/>
              </a:tblGrid>
              <a:tr h="55900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Exception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Error</a:t>
                      </a:r>
                      <a:endParaRPr lang="en-IN" sz="2400" dirty="0"/>
                    </a:p>
                  </a:txBody>
                  <a:tcPr/>
                </a:tc>
              </a:tr>
              <a:tr h="559001">
                <a:tc>
                  <a:txBody>
                    <a:bodyPr/>
                    <a:lstStyle/>
                    <a:p>
                      <a:pPr algn="l" fontAlgn="auto"/>
                      <a:r>
                        <a:rPr lang="en-IN" b="1" dirty="0" err="1"/>
                        <a:t>ArrayIndexOutOfBoundsException</a:t>
                      </a:r>
                      <a:endParaRPr lang="en-IN" b="1" dirty="0"/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b="1" dirty="0" err="1"/>
                        <a:t>ExceptionInInitializerError</a:t>
                      </a:r>
                      <a:endParaRPr lang="en-IN" b="1" dirty="0"/>
                    </a:p>
                  </a:txBody>
                  <a:tcPr marL="9525" marR="9525" marT="9525" marB="9525"/>
                </a:tc>
              </a:tr>
              <a:tr h="559001">
                <a:tc>
                  <a:txBody>
                    <a:bodyPr/>
                    <a:lstStyle/>
                    <a:p>
                      <a:pPr algn="l" fontAlgn="auto"/>
                      <a:r>
                        <a:rPr lang="en-IN" b="1" dirty="0" err="1"/>
                        <a:t>IndexOutOfBoundsException</a:t>
                      </a:r>
                      <a:endParaRPr lang="en-IN" b="1" dirty="0"/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b="1" dirty="0" err="1"/>
                        <a:t>StackOverflowError</a:t>
                      </a:r>
                      <a:endParaRPr lang="en-IN" b="1" dirty="0"/>
                    </a:p>
                  </a:txBody>
                  <a:tcPr marL="9525" marR="9525" marT="9525" marB="9525"/>
                </a:tc>
              </a:tr>
              <a:tr h="559001">
                <a:tc>
                  <a:txBody>
                    <a:bodyPr/>
                    <a:lstStyle/>
                    <a:p>
                      <a:pPr algn="l" fontAlgn="auto"/>
                      <a:r>
                        <a:rPr lang="en-IN" b="1" dirty="0" err="1"/>
                        <a:t>ClassCastException</a:t>
                      </a:r>
                      <a:endParaRPr lang="en-IN" b="1" dirty="0"/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b="1" dirty="0" err="1"/>
                        <a:t>NoClassDefFoundError</a:t>
                      </a:r>
                      <a:endParaRPr lang="en-IN" b="1" dirty="0"/>
                    </a:p>
                  </a:txBody>
                  <a:tcPr marL="9525" marR="9525" marT="9525" marB="9525"/>
                </a:tc>
              </a:tr>
              <a:tr h="559001">
                <a:tc>
                  <a:txBody>
                    <a:bodyPr/>
                    <a:lstStyle/>
                    <a:p>
                      <a:pPr algn="l" fontAlgn="auto"/>
                      <a:r>
                        <a:rPr lang="en-IN" b="1" dirty="0" err="1"/>
                        <a:t>IllegalArgumentException</a:t>
                      </a:r>
                      <a:endParaRPr lang="en-IN" b="1" dirty="0"/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b="1" dirty="0" err="1"/>
                        <a:t>OutOfMemoryError</a:t>
                      </a:r>
                      <a:endParaRPr lang="en-IN" b="1" dirty="0"/>
                    </a:p>
                  </a:txBody>
                  <a:tcPr marL="9525" marR="9525" marT="9525" marB="9525"/>
                </a:tc>
              </a:tr>
              <a:tr h="559001">
                <a:tc>
                  <a:txBody>
                    <a:bodyPr/>
                    <a:lstStyle/>
                    <a:p>
                      <a:pPr algn="l" fontAlgn="auto"/>
                      <a:r>
                        <a:rPr lang="en-IN" b="1" dirty="0" err="1"/>
                        <a:t>IllegalStateException</a:t>
                      </a:r>
                      <a:endParaRPr lang="en-IN" b="1" dirty="0"/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b="1" dirty="0"/>
                        <a:t> </a:t>
                      </a:r>
                    </a:p>
                  </a:txBody>
                  <a:tcPr marL="9525" marR="9525" marT="9525" marB="9525"/>
                </a:tc>
              </a:tr>
              <a:tr h="559001">
                <a:tc>
                  <a:txBody>
                    <a:bodyPr/>
                    <a:lstStyle/>
                    <a:p>
                      <a:pPr algn="l" fontAlgn="auto"/>
                      <a:r>
                        <a:rPr lang="en-IN" b="1" dirty="0" err="1"/>
                        <a:t>NullPointerException</a:t>
                      </a:r>
                      <a:endParaRPr lang="en-IN" b="1" dirty="0"/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b="1" dirty="0"/>
                        <a:t> </a:t>
                      </a:r>
                    </a:p>
                  </a:txBody>
                  <a:tcPr marL="9525" marR="9525" marT="9525" marB="9525"/>
                </a:tc>
              </a:tr>
              <a:tr h="559001">
                <a:tc>
                  <a:txBody>
                    <a:bodyPr/>
                    <a:lstStyle/>
                    <a:p>
                      <a:pPr algn="l" fontAlgn="auto"/>
                      <a:r>
                        <a:rPr lang="en-IN" b="1" dirty="0" err="1"/>
                        <a:t>NumberFormatException</a:t>
                      </a:r>
                      <a:endParaRPr lang="en-IN" b="1" dirty="0"/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ArrayIndexOutOfBoundsException</a:t>
            </a:r>
            <a:r>
              <a:rPr lang="en-IN" b="1" dirty="0" smtClean="0">
                <a:solidFill>
                  <a:srgbClr val="FFFF00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and </a:t>
            </a:r>
            <a:r>
              <a:rPr lang="en-IN" b="1" dirty="0" err="1" smtClean="0">
                <a:solidFill>
                  <a:srgbClr val="FFFF00"/>
                </a:solidFill>
              </a:rPr>
              <a:t>IndexOutOfBoundsException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getfile (4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2635250"/>
            <a:ext cx="7858180" cy="3651270"/>
          </a:xfrm>
        </p:spPr>
      </p:pic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ArrayIndexOutOfBoundsException</a:t>
            </a:r>
            <a:r>
              <a:rPr lang="en-IN" b="1" dirty="0" smtClean="0">
                <a:solidFill>
                  <a:srgbClr val="FFFF00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and </a:t>
            </a:r>
            <a:r>
              <a:rPr lang="en-IN" b="1" dirty="0" err="1" smtClean="0">
                <a:solidFill>
                  <a:srgbClr val="FFFF00"/>
                </a:solidFill>
              </a:rPr>
              <a:t>IndexOutOfBoundsException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b="1" dirty="0" err="1" smtClean="0">
                <a:solidFill>
                  <a:srgbClr val="FFFF00"/>
                </a:solidFill>
              </a:rPr>
              <a:t>ArrayIndexOutOfBoundsException</a:t>
            </a:r>
            <a:r>
              <a:rPr lang="en-IN" sz="2800" dirty="0" smtClean="0"/>
              <a:t> </a:t>
            </a:r>
            <a:r>
              <a:rPr lang="en-IN" sz="2800" dirty="0" smtClean="0">
                <a:solidFill>
                  <a:schemeClr val="bg1"/>
                </a:solidFill>
              </a:rPr>
              <a:t>is thrown when a piece of code tries to access an array out of its bounds (either an array is accessed at a position less than 0 or at a position greater than or equal to its length). </a:t>
            </a:r>
          </a:p>
          <a:p>
            <a:endParaRPr lang="en-IN" sz="2800" dirty="0" smtClean="0"/>
          </a:p>
          <a:p>
            <a:endParaRPr lang="en-IN" sz="2800" dirty="0" smtClean="0"/>
          </a:p>
          <a:p>
            <a:r>
              <a:rPr lang="en-IN" sz="2800" b="1" dirty="0" err="1" smtClean="0">
                <a:solidFill>
                  <a:srgbClr val="FFFF00"/>
                </a:solidFill>
              </a:rPr>
              <a:t>IndexOutOfBoundsException</a:t>
            </a:r>
            <a:r>
              <a:rPr lang="en-IN" sz="2800" dirty="0" smtClean="0"/>
              <a:t> </a:t>
            </a:r>
            <a:r>
              <a:rPr lang="en-IN" sz="2800" dirty="0" smtClean="0">
                <a:solidFill>
                  <a:schemeClr val="bg1"/>
                </a:solidFill>
              </a:rPr>
              <a:t>is thrown when a piece of code tries to access a list, like an </a:t>
            </a:r>
            <a:r>
              <a:rPr lang="en-IN" sz="2800" dirty="0" err="1" smtClean="0">
                <a:solidFill>
                  <a:srgbClr val="FFFF00"/>
                </a:solidFill>
              </a:rPr>
              <a:t>ArrayList</a:t>
            </a:r>
            <a:r>
              <a:rPr lang="en-IN" sz="2800" dirty="0" smtClean="0">
                <a:solidFill>
                  <a:schemeClr val="bg1"/>
                </a:solidFill>
              </a:rPr>
              <a:t>, using an illegal index.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ArrayIndexOutOfBoundsException</a:t>
            </a:r>
            <a:r>
              <a:rPr lang="en-IN" b="1" dirty="0" smtClean="0">
                <a:solidFill>
                  <a:srgbClr val="FFFF00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and </a:t>
            </a:r>
            <a:r>
              <a:rPr lang="en-IN" b="1" dirty="0" err="1" smtClean="0">
                <a:solidFill>
                  <a:srgbClr val="FFFF00"/>
                </a:solidFill>
              </a:rPr>
              <a:t>IndexOutOfBoundsException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solidFill>
                  <a:schemeClr val="bg1"/>
                </a:solidFill>
              </a:rPr>
              <a:t>Assuming that an array and list have been defined as </a:t>
            </a:r>
          </a:p>
          <a:p>
            <a:pPr>
              <a:buNone/>
            </a:pPr>
            <a:r>
              <a:rPr lang="en-IN" sz="2800" dirty="0" smtClean="0">
                <a:solidFill>
                  <a:schemeClr val="bg1"/>
                </a:solidFill>
              </a:rPr>
              <a:t>follows:</a:t>
            </a:r>
          </a:p>
          <a:p>
            <a:pPr>
              <a:buNone/>
            </a:pPr>
            <a:endParaRPr lang="en-IN" sz="2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2800" b="1" dirty="0" smtClean="0">
                <a:solidFill>
                  <a:srgbClr val="FFFF00"/>
                </a:solidFill>
              </a:rPr>
              <a:t>String[] season = {"Spring", "Summer"}; </a:t>
            </a:r>
          </a:p>
          <a:p>
            <a:pPr>
              <a:buNone/>
            </a:pPr>
            <a:r>
              <a:rPr lang="en-IN" sz="2800" b="1" dirty="0" err="1" smtClean="0">
                <a:solidFill>
                  <a:srgbClr val="FFFF00"/>
                </a:solidFill>
              </a:rPr>
              <a:t>ArrayList</a:t>
            </a:r>
            <a:r>
              <a:rPr lang="en-IN" sz="2800" b="1" dirty="0" smtClean="0">
                <a:solidFill>
                  <a:srgbClr val="FFFF00"/>
                </a:solidFill>
              </a:rPr>
              <a:t>&lt;String&gt; exams  = new </a:t>
            </a:r>
            <a:r>
              <a:rPr lang="en-IN" sz="2800" b="1" dirty="0" err="1" smtClean="0">
                <a:solidFill>
                  <a:srgbClr val="FFFF00"/>
                </a:solidFill>
              </a:rPr>
              <a:t>ArrayList</a:t>
            </a:r>
            <a:r>
              <a:rPr lang="en-IN" sz="2800" b="1" dirty="0" smtClean="0">
                <a:solidFill>
                  <a:srgbClr val="FFFF00"/>
                </a:solidFill>
              </a:rPr>
              <a:t>&lt;&gt;(); </a:t>
            </a:r>
          </a:p>
          <a:p>
            <a:pPr>
              <a:buNone/>
            </a:pPr>
            <a:r>
              <a:rPr lang="en-IN" sz="2800" b="1" dirty="0" err="1" smtClean="0">
                <a:solidFill>
                  <a:srgbClr val="FFFF00"/>
                </a:solidFill>
              </a:rPr>
              <a:t>exams.add</a:t>
            </a:r>
            <a:r>
              <a:rPr lang="en-IN" sz="2800" b="1" dirty="0" smtClean="0">
                <a:solidFill>
                  <a:srgbClr val="FFFF00"/>
                </a:solidFill>
              </a:rPr>
              <a:t>(“Java"); </a:t>
            </a:r>
          </a:p>
          <a:p>
            <a:pPr>
              <a:buNone/>
            </a:pPr>
            <a:r>
              <a:rPr lang="en-IN" sz="2800" b="1" dirty="0" err="1" smtClean="0">
                <a:solidFill>
                  <a:srgbClr val="FFFF00"/>
                </a:solidFill>
              </a:rPr>
              <a:t>exams.add</a:t>
            </a:r>
            <a:r>
              <a:rPr lang="en-IN" sz="2800" b="1" dirty="0" smtClean="0">
                <a:solidFill>
                  <a:srgbClr val="FFFF00"/>
                </a:solidFill>
              </a:rPr>
              <a:t>(“Oracle");</a:t>
            </a:r>
            <a:endParaRPr lang="en-IN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5643</TotalTime>
  <Words>440</Words>
  <Application>Microsoft Office PowerPoint</Application>
  <PresentationFormat>On-screen Show (4:3)</PresentationFormat>
  <Paragraphs>173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JAVA INTERVIEW BOOTCAMP ADVANCE CONCEPTS </vt:lpstr>
      <vt:lpstr>CHAPTER 19</vt:lpstr>
      <vt:lpstr>Errors</vt:lpstr>
      <vt:lpstr>Errors</vt:lpstr>
      <vt:lpstr>Write A Code that handles StackOverFlowError</vt:lpstr>
      <vt:lpstr>Common Exceptions and Errors</vt:lpstr>
      <vt:lpstr>ArrayIndexOutOfBoundsException and IndexOutOfBoundsException</vt:lpstr>
      <vt:lpstr>ArrayIndexOutOfBoundsException and IndexOutOfBoundsException</vt:lpstr>
      <vt:lpstr>ArrayIndexOutOfBoundsException and IndexOutOfBoundsException</vt:lpstr>
      <vt:lpstr>ArrayIndexOutOfBoundsException and IndexOutOfBoundsException</vt:lpstr>
      <vt:lpstr>ArrayIndexOutOfBoundsException and IndexOutOfBoundsException</vt:lpstr>
      <vt:lpstr>ClassCastException</vt:lpstr>
      <vt:lpstr>ClassCastException</vt:lpstr>
      <vt:lpstr>ClassCastException</vt:lpstr>
      <vt:lpstr>ClassCastException</vt:lpstr>
      <vt:lpstr>What Is The Output ?</vt:lpstr>
      <vt:lpstr>IllegalArgumentException</vt:lpstr>
      <vt:lpstr>IllegalArgumentException</vt:lpstr>
      <vt:lpstr>IllegalStateException</vt:lpstr>
      <vt:lpstr>IllegalStateException</vt:lpstr>
      <vt:lpstr>IllegalStateException</vt:lpstr>
      <vt:lpstr>NullPointerException</vt:lpstr>
      <vt:lpstr>NullPointerException</vt:lpstr>
      <vt:lpstr>Causes Of NullPointerException</vt:lpstr>
      <vt:lpstr>NullPointerException Example</vt:lpstr>
      <vt:lpstr>NullPointerException Example</vt:lpstr>
      <vt:lpstr>What will happen if we remove toString( ) from last SOP ? </vt:lpstr>
      <vt:lpstr>What Is The Output ?</vt:lpstr>
      <vt:lpstr>What Has Java 14 Improved In This ?</vt:lpstr>
      <vt:lpstr>What Has Java 14 Improved In This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Comp08</dc:creator>
  <cp:lastModifiedBy>Sachin</cp:lastModifiedBy>
  <cp:revision>884</cp:revision>
  <dcterms:created xsi:type="dcterms:W3CDTF">2017-12-26T10:06:07Z</dcterms:created>
  <dcterms:modified xsi:type="dcterms:W3CDTF">2020-09-30T20:31:59Z</dcterms:modified>
</cp:coreProperties>
</file>