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1169" r:id="rId2"/>
    <p:sldId id="1170" r:id="rId3"/>
    <p:sldId id="1095" r:id="rId4"/>
    <p:sldId id="1096" r:id="rId5"/>
    <p:sldId id="1097" r:id="rId6"/>
    <p:sldId id="1098" r:id="rId7"/>
    <p:sldId id="1100" r:id="rId8"/>
    <p:sldId id="1101" r:id="rId9"/>
    <p:sldId id="1102" r:id="rId10"/>
    <p:sldId id="1103" r:id="rId11"/>
    <p:sldId id="1104" r:id="rId12"/>
    <p:sldId id="1105" r:id="rId13"/>
    <p:sldId id="1106" r:id="rId14"/>
    <p:sldId id="1107" r:id="rId15"/>
    <p:sldId id="1108" r:id="rId16"/>
    <p:sldId id="1109" r:id="rId17"/>
    <p:sldId id="1110" r:id="rId18"/>
    <p:sldId id="1111" r:id="rId19"/>
    <p:sldId id="1112" r:id="rId20"/>
    <p:sldId id="1113" r:id="rId21"/>
    <p:sldId id="1114" r:id="rId22"/>
    <p:sldId id="1115" r:id="rId23"/>
    <p:sldId id="1116" r:id="rId24"/>
    <p:sldId id="1121" r:id="rId25"/>
    <p:sldId id="1122" r:id="rId26"/>
    <p:sldId id="112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a:srgbClr val="80BE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9" autoAdjust="0"/>
    <p:restoredTop sz="94638" autoAdjust="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AEC96D-1DE7-4723-9CC5-EE566F2345A1}" type="datetimeFigureOut">
              <a:rPr lang="en-US" smtClean="0"/>
              <a:pPr/>
              <a:t>10/7/2020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D068CF-7368-4EF2-A5DC-732E05B2ED1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3</a:t>
            </a:fld>
            <a:endParaRPr lang="en-US"/>
          </a:p>
        </p:txBody>
      </p:sp>
    </p:spTree>
    <p:extLst>
      <p:ext uri="{BB962C8B-B14F-4D97-AF65-F5344CB8AC3E}">
        <p14:creationId xmlns:p14="http://schemas.microsoft.com/office/powerpoint/2010/main" xmlns="" val="470722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4</a:t>
            </a:fld>
            <a:endParaRPr lang="en-US"/>
          </a:p>
        </p:txBody>
      </p:sp>
    </p:spTree>
    <p:extLst>
      <p:ext uri="{BB962C8B-B14F-4D97-AF65-F5344CB8AC3E}">
        <p14:creationId xmlns:p14="http://schemas.microsoft.com/office/powerpoint/2010/main" xmlns="" val="470722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5</a:t>
            </a:fld>
            <a:endParaRPr lang="en-US"/>
          </a:p>
        </p:txBody>
      </p:sp>
    </p:spTree>
    <p:extLst>
      <p:ext uri="{BB962C8B-B14F-4D97-AF65-F5344CB8AC3E}">
        <p14:creationId xmlns:p14="http://schemas.microsoft.com/office/powerpoint/2010/main" xmlns="" val="47072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6</a:t>
            </a:fld>
            <a:endParaRPr lang="en-US"/>
          </a:p>
        </p:txBody>
      </p:sp>
    </p:spTree>
    <p:extLst>
      <p:ext uri="{BB962C8B-B14F-4D97-AF65-F5344CB8AC3E}">
        <p14:creationId xmlns:p14="http://schemas.microsoft.com/office/powerpoint/2010/main" xmlns="" val="470722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7</a:t>
            </a:fld>
            <a:endParaRPr lang="en-US"/>
          </a:p>
        </p:txBody>
      </p:sp>
    </p:spTree>
    <p:extLst>
      <p:ext uri="{BB962C8B-B14F-4D97-AF65-F5344CB8AC3E}">
        <p14:creationId xmlns:p14="http://schemas.microsoft.com/office/powerpoint/2010/main" xmlns="" val="470722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miter lim="800000"/>
            <a:headEnd/>
            <a:tailEnd/>
          </a:ln>
        </p:spPr>
        <p:txBody>
          <a:bodyPr/>
          <a:lstStyle/>
          <a:p>
            <a:fld id="{D63730A8-2A21-44AE-9010-DAF02DEEB4DC}" type="slidenum">
              <a:rPr lang="en-US">
                <a:latin typeface="Arial" pitchFamily="34" charset="0"/>
                <a:cs typeface="Arial" pitchFamily="34" charset="0"/>
              </a:rPr>
              <a:pPr/>
              <a:t>22</a:t>
            </a:fld>
            <a:endParaRPr lang="en-US">
              <a:latin typeface="Arial" pitchFamily="34" charset="0"/>
              <a:cs typeface="Arial"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914400" y="4343400"/>
            <a:ext cx="5029200" cy="4114800"/>
          </a:xfrm>
          <a:noFill/>
        </p:spPr>
        <p:txBody>
          <a:bodyPr/>
          <a:lstStyle/>
          <a:p>
            <a:pPr eaLnBrk="1" hangingPunct="1"/>
            <a:r>
              <a:rPr lang="en-US" smtClean="0">
                <a:solidFill>
                  <a:srgbClr val="000000"/>
                </a:solidFill>
                <a:latin typeface="Courier New" pitchFamily="49" charset="0"/>
                <a:cs typeface="Arial" pitchFamily="34" charset="0"/>
              </a:rPr>
              <a:t>String</a:t>
            </a:r>
            <a:r>
              <a:rPr lang="en-US" smtClean="0">
                <a:latin typeface="Arial" pitchFamily="34" charset="0"/>
                <a:cs typeface="Arial" pitchFamily="34" charset="0"/>
              </a:rPr>
              <a:t> has four overloaded versions of </a:t>
            </a:r>
            <a:r>
              <a:rPr lang="en-US" smtClean="0">
                <a:solidFill>
                  <a:srgbClr val="000000"/>
                </a:solidFill>
                <a:latin typeface="Courier New" pitchFamily="49" charset="0"/>
                <a:cs typeface="Arial" pitchFamily="34" charset="0"/>
              </a:rPr>
              <a:t>indexOf</a:t>
            </a:r>
            <a:r>
              <a:rPr lang="en-US" smtClean="0">
                <a:latin typeface="Arial" pitchFamily="34" charset="0"/>
                <a:cs typeface="Arial" pitchFamily="34" charset="0"/>
              </a:rPr>
              <a:t> and four versions of </a:t>
            </a:r>
            <a:r>
              <a:rPr lang="en-US" smtClean="0">
                <a:solidFill>
                  <a:srgbClr val="000000"/>
                </a:solidFill>
                <a:latin typeface="Courier New" pitchFamily="49" charset="0"/>
                <a:cs typeface="Arial" pitchFamily="34" charset="0"/>
              </a:rPr>
              <a:t>lastIndexOf</a:t>
            </a:r>
            <a:r>
              <a:rPr lang="en-US" smtClean="0">
                <a:latin typeface="Arial" pitchFamily="34" charset="0"/>
                <a:cs typeface="Arial" pitchFamily="34" charset="0"/>
              </a:rPr>
              <a:t>.</a:t>
            </a:r>
          </a:p>
          <a:p>
            <a:pPr eaLnBrk="1" hangingPunct="1"/>
            <a:endParaRPr lang="en-US" smtClean="0">
              <a:latin typeface="Arial" pitchFamily="34" charset="0"/>
              <a:cs typeface="Arial" pitchFamily="34" charset="0"/>
            </a:endParaRPr>
          </a:p>
          <a:p>
            <a:pPr eaLnBrk="1" hangingPunct="1"/>
            <a:r>
              <a:rPr lang="en-US" smtClean="0">
                <a:solidFill>
                  <a:srgbClr val="000000"/>
                </a:solidFill>
                <a:latin typeface="Courier New" pitchFamily="49" charset="0"/>
                <a:cs typeface="Arial" pitchFamily="34" charset="0"/>
              </a:rPr>
              <a:t>lastIndexOf(ch, fromPos)</a:t>
            </a:r>
            <a:r>
              <a:rPr lang="en-US" smtClean="0">
                <a:latin typeface="Arial" pitchFamily="34" charset="0"/>
                <a:cs typeface="Arial" pitchFamily="34" charset="0"/>
              </a:rPr>
              <a:t> starts looking at </a:t>
            </a:r>
            <a:r>
              <a:rPr lang="en-US" smtClean="0">
                <a:solidFill>
                  <a:srgbClr val="000000"/>
                </a:solidFill>
                <a:latin typeface="Courier New" pitchFamily="49" charset="0"/>
                <a:cs typeface="Arial" pitchFamily="34" charset="0"/>
              </a:rPr>
              <a:t>fromPos</a:t>
            </a:r>
            <a:r>
              <a:rPr lang="en-US" smtClean="0">
                <a:latin typeface="Arial" pitchFamily="34" charset="0"/>
                <a:cs typeface="Arial" pitchFamily="34" charset="0"/>
              </a:rPr>
              <a:t> and goes backward towards the beginning of the string.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miter lim="800000"/>
            <a:headEnd/>
            <a:tailEnd/>
          </a:ln>
        </p:spPr>
        <p:txBody>
          <a:bodyPr/>
          <a:lstStyle/>
          <a:p>
            <a:fld id="{CB9CCBD3-49E3-4A22-9369-364FEC2A7769}" type="slidenum">
              <a:rPr lang="en-US">
                <a:latin typeface="Arial" pitchFamily="34" charset="0"/>
                <a:cs typeface="Arial" pitchFamily="34" charset="0"/>
              </a:rPr>
              <a:pPr/>
              <a:t>24</a:t>
            </a:fld>
            <a:endParaRPr lang="en-US">
              <a:latin typeface="Arial" pitchFamily="34" charset="0"/>
              <a:cs typeface="Arial"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914400" y="4343400"/>
            <a:ext cx="5029200" cy="4114800"/>
          </a:xfrm>
          <a:noFill/>
        </p:spPr>
        <p:txBody>
          <a:bodyPr/>
          <a:lstStyle/>
          <a:p>
            <a:pPr eaLnBrk="1" hangingPunct="1"/>
            <a:r>
              <a:rPr lang="en-US" sz="1000" smtClean="0">
                <a:latin typeface="Arial" pitchFamily="34" charset="0"/>
                <a:cs typeface="Arial" pitchFamily="34" charset="0"/>
              </a:rPr>
              <a:t>You cannot use relational operators for comparing the contents of strings.</a:t>
            </a:r>
          </a:p>
          <a:p>
            <a:pPr eaLnBrk="1" hangingPunct="1"/>
            <a:endParaRPr lang="en-US" sz="1000" smtClean="0">
              <a:latin typeface="Arial" pitchFamily="34" charset="0"/>
              <a:cs typeface="Arial" pitchFamily="34" charset="0"/>
            </a:endParaRPr>
          </a:p>
          <a:p>
            <a:pPr eaLnBrk="1" hangingPunct="1"/>
            <a:r>
              <a:rPr lang="en-US" sz="1000" smtClean="0">
                <a:solidFill>
                  <a:srgbClr val="000000"/>
                </a:solidFill>
                <a:latin typeface="Courier New" pitchFamily="49" charset="0"/>
                <a:cs typeface="Arial" pitchFamily="34" charset="0"/>
              </a:rPr>
              <a:t>word1.compareTo(word2)</a:t>
            </a:r>
            <a:r>
              <a:rPr lang="en-US" sz="1000" smtClean="0">
                <a:latin typeface="Arial" pitchFamily="34" charset="0"/>
                <a:cs typeface="Arial" pitchFamily="34" charset="0"/>
              </a:rPr>
              <a:t> returns an </a:t>
            </a:r>
            <a:r>
              <a:rPr lang="en-US" sz="1000" smtClean="0">
                <a:solidFill>
                  <a:srgbClr val="000000"/>
                </a:solidFill>
                <a:latin typeface="Courier New" pitchFamily="49" charset="0"/>
                <a:cs typeface="Arial" pitchFamily="34" charset="0"/>
              </a:rPr>
              <a:t>int</a:t>
            </a:r>
            <a:r>
              <a:rPr lang="en-US" sz="1000" smtClean="0">
                <a:latin typeface="Arial" pitchFamily="34" charset="0"/>
                <a:cs typeface="Arial" pitchFamily="34" charset="0"/>
              </a:rPr>
              <a:t>.  Basically if </a:t>
            </a:r>
            <a:r>
              <a:rPr lang="en-US" sz="1000" smtClean="0">
                <a:solidFill>
                  <a:srgbClr val="000000"/>
                </a:solidFill>
                <a:latin typeface="Courier New" pitchFamily="49" charset="0"/>
                <a:cs typeface="Arial" pitchFamily="34" charset="0"/>
              </a:rPr>
              <a:t>word1</a:t>
            </a:r>
            <a:r>
              <a:rPr lang="en-US" sz="1000" smtClean="0">
                <a:latin typeface="Arial" pitchFamily="34" charset="0"/>
                <a:cs typeface="Arial" pitchFamily="34" charset="0"/>
              </a:rPr>
              <a:t> is “smaller” than </a:t>
            </a:r>
            <a:r>
              <a:rPr lang="en-US" sz="1000" smtClean="0">
                <a:solidFill>
                  <a:srgbClr val="000000"/>
                </a:solidFill>
                <a:latin typeface="Courier New" pitchFamily="49" charset="0"/>
                <a:cs typeface="Arial" pitchFamily="34" charset="0"/>
              </a:rPr>
              <a:t>word2</a:t>
            </a:r>
            <a:r>
              <a:rPr lang="en-US" sz="1000" smtClean="0">
                <a:latin typeface="Arial" pitchFamily="34" charset="0"/>
                <a:cs typeface="Arial" pitchFamily="34" charset="0"/>
              </a:rPr>
              <a:t>, the result is negative, and if </a:t>
            </a:r>
            <a:r>
              <a:rPr lang="en-US" sz="1000" smtClean="0">
                <a:solidFill>
                  <a:srgbClr val="000000"/>
                </a:solidFill>
                <a:latin typeface="Courier New" pitchFamily="49" charset="0"/>
                <a:cs typeface="Arial" pitchFamily="34" charset="0"/>
              </a:rPr>
              <a:t>word1</a:t>
            </a:r>
            <a:r>
              <a:rPr lang="en-US" sz="1000" smtClean="0">
                <a:latin typeface="Arial" pitchFamily="34" charset="0"/>
                <a:cs typeface="Arial" pitchFamily="34" charset="0"/>
              </a:rPr>
              <a:t> is “larger” the result is positive.  </a:t>
            </a:r>
            <a:r>
              <a:rPr lang="en-US" sz="1000" smtClean="0">
                <a:solidFill>
                  <a:srgbClr val="000000"/>
                </a:solidFill>
                <a:latin typeface="Courier New" pitchFamily="49" charset="0"/>
                <a:cs typeface="Arial" pitchFamily="34" charset="0"/>
              </a:rPr>
              <a:t>compareTo</a:t>
            </a:r>
            <a:r>
              <a:rPr lang="en-US" sz="1000" smtClean="0">
                <a:latin typeface="Arial" pitchFamily="34" charset="0"/>
                <a:cs typeface="Arial" pitchFamily="34" charset="0"/>
              </a:rPr>
              <a:t> returns 0 whenever </a:t>
            </a:r>
            <a:r>
              <a:rPr lang="en-US" sz="1000" smtClean="0">
                <a:solidFill>
                  <a:srgbClr val="000000"/>
                </a:solidFill>
                <a:latin typeface="Courier New" pitchFamily="49" charset="0"/>
                <a:cs typeface="Arial" pitchFamily="34" charset="0"/>
              </a:rPr>
              <a:t>equals</a:t>
            </a:r>
            <a:r>
              <a:rPr lang="en-US" sz="1000" smtClean="0">
                <a:latin typeface="Arial" pitchFamily="34" charset="0"/>
                <a:cs typeface="Arial" pitchFamily="34" charset="0"/>
              </a:rPr>
              <a:t> returns </a:t>
            </a:r>
            <a:r>
              <a:rPr lang="en-US" sz="1000" smtClean="0">
                <a:solidFill>
                  <a:srgbClr val="000000"/>
                </a:solidFill>
                <a:latin typeface="Courier New" pitchFamily="49" charset="0"/>
                <a:cs typeface="Arial" pitchFamily="34" charset="0"/>
              </a:rPr>
              <a:t>true</a:t>
            </a:r>
            <a:r>
              <a:rPr lang="en-US" sz="1000" smtClean="0">
                <a:latin typeface="Arial" pitchFamily="34" charset="0"/>
                <a:cs typeface="Arial" pitchFamily="34" charset="0"/>
              </a:rPr>
              <a:t>.</a:t>
            </a:r>
          </a:p>
          <a:p>
            <a:pPr eaLnBrk="1" hangingPunct="1"/>
            <a:endParaRPr lang="en-US" sz="1000" smtClean="0">
              <a:latin typeface="Arial" pitchFamily="34" charset="0"/>
              <a:cs typeface="Arial" pitchFamily="34" charset="0"/>
            </a:endParaRPr>
          </a:p>
          <a:p>
            <a:pPr eaLnBrk="1" hangingPunct="1"/>
            <a:r>
              <a:rPr lang="en-US" sz="1000" smtClean="0">
                <a:latin typeface="Arial" pitchFamily="34" charset="0"/>
                <a:cs typeface="Arial" pitchFamily="34" charset="0"/>
              </a:rPr>
              <a:t>Here is how Java docs describe </a:t>
            </a:r>
            <a:r>
              <a:rPr lang="en-US" sz="1000" smtClean="0">
                <a:solidFill>
                  <a:srgbClr val="000000"/>
                </a:solidFill>
                <a:latin typeface="Courier New" pitchFamily="49" charset="0"/>
                <a:cs typeface="Arial" pitchFamily="34" charset="0"/>
              </a:rPr>
              <a:t>compareTo</a:t>
            </a:r>
            <a:r>
              <a:rPr lang="en-US" sz="1000" smtClean="0">
                <a:latin typeface="Arial" pitchFamily="34" charset="0"/>
                <a:cs typeface="Arial" pitchFamily="34" charset="0"/>
              </a:rPr>
              <a:t>:</a:t>
            </a:r>
            <a:endParaRPr lang="en-US" sz="900" smtClean="0">
              <a:latin typeface="Arial" pitchFamily="34" charset="0"/>
              <a:cs typeface="Arial" pitchFamily="34" charset="0"/>
            </a:endParaRPr>
          </a:p>
          <a:p>
            <a:pPr eaLnBrk="1" hangingPunct="1"/>
            <a:endParaRPr lang="en-US" sz="900" smtClean="0">
              <a:latin typeface="Arial" pitchFamily="34" charset="0"/>
              <a:cs typeface="Arial" pitchFamily="34" charset="0"/>
            </a:endParaRPr>
          </a:p>
          <a:p>
            <a:pPr lvl="2" eaLnBrk="1" hangingPunct="1"/>
            <a:r>
              <a:rPr lang="en-US" sz="900" smtClean="0">
                <a:latin typeface="Arial" pitchFamily="34" charset="0"/>
                <a:cs typeface="Arial" pitchFamily="34" charset="0"/>
              </a:rPr>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p>
          <a:p>
            <a:pPr lvl="2" eaLnBrk="1" hangingPunct="1"/>
            <a:endParaRPr lang="en-US" sz="900" smtClean="0">
              <a:latin typeface="Arial" pitchFamily="34" charset="0"/>
              <a:cs typeface="Arial" pitchFamily="34" charset="0"/>
            </a:endParaRPr>
          </a:p>
          <a:p>
            <a:pPr lvl="2" eaLnBrk="1" hangingPunct="1"/>
            <a:r>
              <a:rPr lang="en-US" sz="900" smtClean="0">
                <a:latin typeface="Arial" pitchFamily="34" charset="0"/>
                <a:cs typeface="Arial" pitchFamily="34" charset="0"/>
              </a:rPr>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p>
          <a:p>
            <a:pPr lvl="2" eaLnBrk="1" hangingPunct="1"/>
            <a:endParaRPr lang="en-US" sz="900" smtClean="0">
              <a:latin typeface="Arial" pitchFamily="34" charset="0"/>
              <a:cs typeface="Arial" pitchFamily="34" charset="0"/>
            </a:endParaRPr>
          </a:p>
          <a:p>
            <a:pPr lvl="2" eaLnBrk="1" hangingPunct="1"/>
            <a:r>
              <a:rPr lang="en-US" sz="900" smtClean="0">
                <a:latin typeface="Arial" pitchFamily="34" charset="0"/>
                <a:cs typeface="Arial" pitchFamily="34" charset="0"/>
              </a:rPr>
              <a:t> t</a:t>
            </a:r>
            <a:r>
              <a:rPr lang="en-US" sz="900" smtClean="0">
                <a:solidFill>
                  <a:srgbClr val="000000"/>
                </a:solidFill>
                <a:latin typeface="Courier New" pitchFamily="49" charset="0"/>
                <a:cs typeface="Arial" pitchFamily="34" charset="0"/>
              </a:rPr>
              <a:t>his.charAt(k)-anotherString.charAt(k)</a:t>
            </a:r>
            <a:endParaRPr lang="en-US" sz="900" smtClean="0">
              <a:latin typeface="Arial" pitchFamily="34" charset="0"/>
              <a:cs typeface="Arial" pitchFamily="34" charset="0"/>
            </a:endParaRPr>
          </a:p>
          <a:p>
            <a:pPr lvl="2" eaLnBrk="1" hangingPunct="1"/>
            <a:r>
              <a:rPr lang="en-US" sz="900" smtClean="0">
                <a:latin typeface="Arial" pitchFamily="34" charset="0"/>
                <a:cs typeface="Arial" pitchFamily="34" charset="0"/>
              </a:rPr>
              <a:t> </a:t>
            </a:r>
          </a:p>
          <a:p>
            <a:pPr lvl="2" eaLnBrk="1" hangingPunct="1"/>
            <a:r>
              <a:rPr lang="en-US" sz="900" smtClean="0">
                <a:latin typeface="Arial" pitchFamily="34" charset="0"/>
                <a:cs typeface="Arial" pitchFamily="34" charset="0"/>
              </a:rPr>
              <a:t>If there is no index position at which they differ, then the shorter string lexicographically precedes the longer string. In this case, compareTo returns the difference of the lengths of the strings — that is, the value: </a:t>
            </a:r>
          </a:p>
          <a:p>
            <a:pPr lvl="2" eaLnBrk="1" hangingPunct="1"/>
            <a:endParaRPr lang="en-US" sz="900" smtClean="0">
              <a:latin typeface="Arial" pitchFamily="34" charset="0"/>
              <a:cs typeface="Arial" pitchFamily="34" charset="0"/>
            </a:endParaRPr>
          </a:p>
          <a:p>
            <a:pPr eaLnBrk="1" hangingPunct="1"/>
            <a:r>
              <a:rPr lang="en-US" sz="900" smtClean="0">
                <a:solidFill>
                  <a:srgbClr val="000000"/>
                </a:solidFill>
                <a:latin typeface="Courier New" pitchFamily="49" charset="0"/>
                <a:cs typeface="Arial" pitchFamily="34" charset="0"/>
              </a:rPr>
              <a:t>	this.length()-anotherString.length()</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miter lim="800000"/>
            <a:headEnd/>
            <a:tailEnd/>
          </a:ln>
        </p:spPr>
        <p:txBody>
          <a:bodyPr/>
          <a:lstStyle/>
          <a:p>
            <a:fld id="{8805CA12-64E3-4DA2-8767-8C8B96D80C04}" type="slidenum">
              <a:rPr lang="en-US">
                <a:latin typeface="Arial" pitchFamily="34" charset="0"/>
                <a:cs typeface="Arial" pitchFamily="34" charset="0"/>
              </a:rPr>
              <a:pPr/>
              <a:t>25</a:t>
            </a:fld>
            <a:endParaRPr lang="en-US">
              <a:latin typeface="Arial" pitchFamily="34" charset="0"/>
              <a:cs typeface="Arial"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xfrm>
            <a:off x="914400" y="4343400"/>
            <a:ext cx="5029200" cy="4114800"/>
          </a:xfrm>
          <a:noFill/>
        </p:spPr>
        <p:txBody>
          <a:bodyPr/>
          <a:lstStyle/>
          <a:p>
            <a:pPr eaLnBrk="1" hangingPunct="1"/>
            <a:r>
              <a:rPr lang="en-US" sz="1000" smtClean="0">
                <a:latin typeface="Arial" pitchFamily="34" charset="0"/>
                <a:cs typeface="Arial" pitchFamily="34" charset="0"/>
              </a:rPr>
              <a:t>You cannot use relational operators for comparing the contents of strings.</a:t>
            </a:r>
          </a:p>
          <a:p>
            <a:pPr eaLnBrk="1" hangingPunct="1"/>
            <a:endParaRPr lang="en-US" sz="1000" smtClean="0">
              <a:latin typeface="Arial" pitchFamily="34" charset="0"/>
              <a:cs typeface="Arial" pitchFamily="34" charset="0"/>
            </a:endParaRPr>
          </a:p>
          <a:p>
            <a:pPr eaLnBrk="1" hangingPunct="1"/>
            <a:r>
              <a:rPr lang="en-US" sz="1000" smtClean="0">
                <a:solidFill>
                  <a:srgbClr val="000000"/>
                </a:solidFill>
                <a:latin typeface="Courier New" pitchFamily="49" charset="0"/>
                <a:cs typeface="Arial" pitchFamily="34" charset="0"/>
              </a:rPr>
              <a:t>word1.compareTo(word2)</a:t>
            </a:r>
            <a:r>
              <a:rPr lang="en-US" sz="1000" smtClean="0">
                <a:latin typeface="Arial" pitchFamily="34" charset="0"/>
                <a:cs typeface="Arial" pitchFamily="34" charset="0"/>
              </a:rPr>
              <a:t> returns an </a:t>
            </a:r>
            <a:r>
              <a:rPr lang="en-US" sz="1000" smtClean="0">
                <a:solidFill>
                  <a:srgbClr val="000000"/>
                </a:solidFill>
                <a:latin typeface="Courier New" pitchFamily="49" charset="0"/>
                <a:cs typeface="Arial" pitchFamily="34" charset="0"/>
              </a:rPr>
              <a:t>int</a:t>
            </a:r>
            <a:r>
              <a:rPr lang="en-US" sz="1000" smtClean="0">
                <a:latin typeface="Arial" pitchFamily="34" charset="0"/>
                <a:cs typeface="Arial" pitchFamily="34" charset="0"/>
              </a:rPr>
              <a:t>.  Basically if </a:t>
            </a:r>
            <a:r>
              <a:rPr lang="en-US" sz="1000" smtClean="0">
                <a:solidFill>
                  <a:srgbClr val="000000"/>
                </a:solidFill>
                <a:latin typeface="Courier New" pitchFamily="49" charset="0"/>
                <a:cs typeface="Arial" pitchFamily="34" charset="0"/>
              </a:rPr>
              <a:t>word1</a:t>
            </a:r>
            <a:r>
              <a:rPr lang="en-US" sz="1000" smtClean="0">
                <a:latin typeface="Arial" pitchFamily="34" charset="0"/>
                <a:cs typeface="Arial" pitchFamily="34" charset="0"/>
              </a:rPr>
              <a:t> is “smaller” than </a:t>
            </a:r>
            <a:r>
              <a:rPr lang="en-US" sz="1000" smtClean="0">
                <a:solidFill>
                  <a:srgbClr val="000000"/>
                </a:solidFill>
                <a:latin typeface="Courier New" pitchFamily="49" charset="0"/>
                <a:cs typeface="Arial" pitchFamily="34" charset="0"/>
              </a:rPr>
              <a:t>word2</a:t>
            </a:r>
            <a:r>
              <a:rPr lang="en-US" sz="1000" smtClean="0">
                <a:latin typeface="Arial" pitchFamily="34" charset="0"/>
                <a:cs typeface="Arial" pitchFamily="34" charset="0"/>
              </a:rPr>
              <a:t>, the result is negative, and if </a:t>
            </a:r>
            <a:r>
              <a:rPr lang="en-US" sz="1000" smtClean="0">
                <a:solidFill>
                  <a:srgbClr val="000000"/>
                </a:solidFill>
                <a:latin typeface="Courier New" pitchFamily="49" charset="0"/>
                <a:cs typeface="Arial" pitchFamily="34" charset="0"/>
              </a:rPr>
              <a:t>word1</a:t>
            </a:r>
            <a:r>
              <a:rPr lang="en-US" sz="1000" smtClean="0">
                <a:latin typeface="Arial" pitchFamily="34" charset="0"/>
                <a:cs typeface="Arial" pitchFamily="34" charset="0"/>
              </a:rPr>
              <a:t> is “larger” the result is positive.  </a:t>
            </a:r>
            <a:r>
              <a:rPr lang="en-US" sz="1000" smtClean="0">
                <a:solidFill>
                  <a:srgbClr val="000000"/>
                </a:solidFill>
                <a:latin typeface="Courier New" pitchFamily="49" charset="0"/>
                <a:cs typeface="Arial" pitchFamily="34" charset="0"/>
              </a:rPr>
              <a:t>compareTo</a:t>
            </a:r>
            <a:r>
              <a:rPr lang="en-US" sz="1000" smtClean="0">
                <a:latin typeface="Arial" pitchFamily="34" charset="0"/>
                <a:cs typeface="Arial" pitchFamily="34" charset="0"/>
              </a:rPr>
              <a:t> returns 0 whenever </a:t>
            </a:r>
            <a:r>
              <a:rPr lang="en-US" sz="1000" smtClean="0">
                <a:solidFill>
                  <a:srgbClr val="000000"/>
                </a:solidFill>
                <a:latin typeface="Courier New" pitchFamily="49" charset="0"/>
                <a:cs typeface="Arial" pitchFamily="34" charset="0"/>
              </a:rPr>
              <a:t>equals</a:t>
            </a:r>
            <a:r>
              <a:rPr lang="en-US" sz="1000" smtClean="0">
                <a:latin typeface="Arial" pitchFamily="34" charset="0"/>
                <a:cs typeface="Arial" pitchFamily="34" charset="0"/>
              </a:rPr>
              <a:t> returns </a:t>
            </a:r>
            <a:r>
              <a:rPr lang="en-US" sz="1000" smtClean="0">
                <a:solidFill>
                  <a:srgbClr val="000000"/>
                </a:solidFill>
                <a:latin typeface="Courier New" pitchFamily="49" charset="0"/>
                <a:cs typeface="Arial" pitchFamily="34" charset="0"/>
              </a:rPr>
              <a:t>true</a:t>
            </a:r>
            <a:r>
              <a:rPr lang="en-US" sz="1000" smtClean="0">
                <a:latin typeface="Arial" pitchFamily="34" charset="0"/>
                <a:cs typeface="Arial" pitchFamily="34" charset="0"/>
              </a:rPr>
              <a:t>.</a:t>
            </a:r>
          </a:p>
          <a:p>
            <a:pPr eaLnBrk="1" hangingPunct="1"/>
            <a:endParaRPr lang="en-US" sz="1000" smtClean="0">
              <a:latin typeface="Arial" pitchFamily="34" charset="0"/>
              <a:cs typeface="Arial" pitchFamily="34" charset="0"/>
            </a:endParaRPr>
          </a:p>
          <a:p>
            <a:pPr eaLnBrk="1" hangingPunct="1"/>
            <a:r>
              <a:rPr lang="en-US" sz="1000" smtClean="0">
                <a:latin typeface="Arial" pitchFamily="34" charset="0"/>
                <a:cs typeface="Arial" pitchFamily="34" charset="0"/>
              </a:rPr>
              <a:t>Here is how Java docs describe </a:t>
            </a:r>
            <a:r>
              <a:rPr lang="en-US" sz="1000" smtClean="0">
                <a:solidFill>
                  <a:srgbClr val="000000"/>
                </a:solidFill>
                <a:latin typeface="Courier New" pitchFamily="49" charset="0"/>
                <a:cs typeface="Arial" pitchFamily="34" charset="0"/>
              </a:rPr>
              <a:t>compareTo</a:t>
            </a:r>
            <a:r>
              <a:rPr lang="en-US" sz="1000" smtClean="0">
                <a:latin typeface="Arial" pitchFamily="34" charset="0"/>
                <a:cs typeface="Arial" pitchFamily="34" charset="0"/>
              </a:rPr>
              <a:t>:</a:t>
            </a:r>
            <a:endParaRPr lang="en-US" sz="900" smtClean="0">
              <a:latin typeface="Arial" pitchFamily="34" charset="0"/>
              <a:cs typeface="Arial" pitchFamily="34" charset="0"/>
            </a:endParaRPr>
          </a:p>
          <a:p>
            <a:pPr eaLnBrk="1" hangingPunct="1"/>
            <a:endParaRPr lang="en-US" sz="900" smtClean="0">
              <a:latin typeface="Arial" pitchFamily="34" charset="0"/>
              <a:cs typeface="Arial" pitchFamily="34" charset="0"/>
            </a:endParaRPr>
          </a:p>
          <a:p>
            <a:pPr lvl="2" eaLnBrk="1" hangingPunct="1"/>
            <a:r>
              <a:rPr lang="en-US" sz="900" smtClean="0">
                <a:latin typeface="Arial" pitchFamily="34" charset="0"/>
                <a:cs typeface="Arial" pitchFamily="34" charset="0"/>
              </a:rPr>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p>
          <a:p>
            <a:pPr lvl="2" eaLnBrk="1" hangingPunct="1"/>
            <a:endParaRPr lang="en-US" sz="900" smtClean="0">
              <a:latin typeface="Arial" pitchFamily="34" charset="0"/>
              <a:cs typeface="Arial" pitchFamily="34" charset="0"/>
            </a:endParaRPr>
          </a:p>
          <a:p>
            <a:pPr lvl="2" eaLnBrk="1" hangingPunct="1"/>
            <a:r>
              <a:rPr lang="en-US" sz="900" smtClean="0">
                <a:latin typeface="Arial" pitchFamily="34" charset="0"/>
                <a:cs typeface="Arial" pitchFamily="34" charset="0"/>
              </a:rPr>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p>
          <a:p>
            <a:pPr lvl="2" eaLnBrk="1" hangingPunct="1"/>
            <a:endParaRPr lang="en-US" sz="900" smtClean="0">
              <a:latin typeface="Arial" pitchFamily="34" charset="0"/>
              <a:cs typeface="Arial" pitchFamily="34" charset="0"/>
            </a:endParaRPr>
          </a:p>
          <a:p>
            <a:pPr lvl="2" eaLnBrk="1" hangingPunct="1"/>
            <a:r>
              <a:rPr lang="en-US" sz="900" smtClean="0">
                <a:latin typeface="Arial" pitchFamily="34" charset="0"/>
                <a:cs typeface="Arial" pitchFamily="34" charset="0"/>
              </a:rPr>
              <a:t> t</a:t>
            </a:r>
            <a:r>
              <a:rPr lang="en-US" sz="900" smtClean="0">
                <a:solidFill>
                  <a:srgbClr val="000000"/>
                </a:solidFill>
                <a:latin typeface="Courier New" pitchFamily="49" charset="0"/>
                <a:cs typeface="Arial" pitchFamily="34" charset="0"/>
              </a:rPr>
              <a:t>his.charAt(k)-anotherString.charAt(k)</a:t>
            </a:r>
            <a:endParaRPr lang="en-US" sz="900" smtClean="0">
              <a:latin typeface="Arial" pitchFamily="34" charset="0"/>
              <a:cs typeface="Arial" pitchFamily="34" charset="0"/>
            </a:endParaRPr>
          </a:p>
          <a:p>
            <a:pPr lvl="2" eaLnBrk="1" hangingPunct="1"/>
            <a:r>
              <a:rPr lang="en-US" sz="900" smtClean="0">
                <a:latin typeface="Arial" pitchFamily="34" charset="0"/>
                <a:cs typeface="Arial" pitchFamily="34" charset="0"/>
              </a:rPr>
              <a:t> </a:t>
            </a:r>
          </a:p>
          <a:p>
            <a:pPr lvl="2" eaLnBrk="1" hangingPunct="1"/>
            <a:r>
              <a:rPr lang="en-US" sz="900" smtClean="0">
                <a:latin typeface="Arial" pitchFamily="34" charset="0"/>
                <a:cs typeface="Arial" pitchFamily="34" charset="0"/>
              </a:rPr>
              <a:t>If there is no index position at which they differ, then the shorter string lexicographically precedes the longer string. In this case, compareTo returns the difference of the lengths of the strings — that is, the value: </a:t>
            </a:r>
          </a:p>
          <a:p>
            <a:pPr lvl="2" eaLnBrk="1" hangingPunct="1"/>
            <a:endParaRPr lang="en-US" sz="900" smtClean="0">
              <a:latin typeface="Arial" pitchFamily="34" charset="0"/>
              <a:cs typeface="Arial" pitchFamily="34" charset="0"/>
            </a:endParaRPr>
          </a:p>
          <a:p>
            <a:pPr eaLnBrk="1" hangingPunct="1"/>
            <a:r>
              <a:rPr lang="en-US" sz="900" smtClean="0">
                <a:solidFill>
                  <a:srgbClr val="000000"/>
                </a:solidFill>
                <a:latin typeface="Courier New" pitchFamily="49" charset="0"/>
                <a:cs typeface="Arial" pitchFamily="34" charset="0"/>
              </a:rPr>
              <a:t>	this.length()-anotherString.length()</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miter lim="800000"/>
            <a:headEnd/>
            <a:tailEnd/>
          </a:ln>
        </p:spPr>
        <p:txBody>
          <a:bodyPr/>
          <a:lstStyle/>
          <a:p>
            <a:fld id="{8805CA12-64E3-4DA2-8767-8C8B96D80C04}" type="slidenum">
              <a:rPr lang="en-US">
                <a:latin typeface="Arial" pitchFamily="34" charset="0"/>
                <a:cs typeface="Arial" pitchFamily="34" charset="0"/>
              </a:rPr>
              <a:pPr/>
              <a:t>26</a:t>
            </a:fld>
            <a:endParaRPr lang="en-US">
              <a:latin typeface="Arial" pitchFamily="34" charset="0"/>
              <a:cs typeface="Arial"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xfrm>
            <a:off x="914400" y="4343400"/>
            <a:ext cx="5029200" cy="4114800"/>
          </a:xfrm>
          <a:noFill/>
        </p:spPr>
        <p:txBody>
          <a:bodyPr/>
          <a:lstStyle/>
          <a:p>
            <a:pPr eaLnBrk="1" hangingPunct="1"/>
            <a:r>
              <a:rPr lang="en-US" sz="1000" smtClean="0">
                <a:latin typeface="Arial" pitchFamily="34" charset="0"/>
                <a:cs typeface="Arial" pitchFamily="34" charset="0"/>
              </a:rPr>
              <a:t>You cannot use relational operators for comparing the contents of strings.</a:t>
            </a:r>
          </a:p>
          <a:p>
            <a:pPr eaLnBrk="1" hangingPunct="1"/>
            <a:endParaRPr lang="en-US" sz="1000" smtClean="0">
              <a:latin typeface="Arial" pitchFamily="34" charset="0"/>
              <a:cs typeface="Arial" pitchFamily="34" charset="0"/>
            </a:endParaRPr>
          </a:p>
          <a:p>
            <a:pPr eaLnBrk="1" hangingPunct="1"/>
            <a:r>
              <a:rPr lang="en-US" sz="1000" smtClean="0">
                <a:solidFill>
                  <a:srgbClr val="000000"/>
                </a:solidFill>
                <a:latin typeface="Courier New" pitchFamily="49" charset="0"/>
                <a:cs typeface="Arial" pitchFamily="34" charset="0"/>
              </a:rPr>
              <a:t>word1.compareTo(word2)</a:t>
            </a:r>
            <a:r>
              <a:rPr lang="en-US" sz="1000" smtClean="0">
                <a:latin typeface="Arial" pitchFamily="34" charset="0"/>
                <a:cs typeface="Arial" pitchFamily="34" charset="0"/>
              </a:rPr>
              <a:t> returns an </a:t>
            </a:r>
            <a:r>
              <a:rPr lang="en-US" sz="1000" smtClean="0">
                <a:solidFill>
                  <a:srgbClr val="000000"/>
                </a:solidFill>
                <a:latin typeface="Courier New" pitchFamily="49" charset="0"/>
                <a:cs typeface="Arial" pitchFamily="34" charset="0"/>
              </a:rPr>
              <a:t>int</a:t>
            </a:r>
            <a:r>
              <a:rPr lang="en-US" sz="1000" smtClean="0">
                <a:latin typeface="Arial" pitchFamily="34" charset="0"/>
                <a:cs typeface="Arial" pitchFamily="34" charset="0"/>
              </a:rPr>
              <a:t>.  Basically if </a:t>
            </a:r>
            <a:r>
              <a:rPr lang="en-US" sz="1000" smtClean="0">
                <a:solidFill>
                  <a:srgbClr val="000000"/>
                </a:solidFill>
                <a:latin typeface="Courier New" pitchFamily="49" charset="0"/>
                <a:cs typeface="Arial" pitchFamily="34" charset="0"/>
              </a:rPr>
              <a:t>word1</a:t>
            </a:r>
            <a:r>
              <a:rPr lang="en-US" sz="1000" smtClean="0">
                <a:latin typeface="Arial" pitchFamily="34" charset="0"/>
                <a:cs typeface="Arial" pitchFamily="34" charset="0"/>
              </a:rPr>
              <a:t> is “smaller” than </a:t>
            </a:r>
            <a:r>
              <a:rPr lang="en-US" sz="1000" smtClean="0">
                <a:solidFill>
                  <a:srgbClr val="000000"/>
                </a:solidFill>
                <a:latin typeface="Courier New" pitchFamily="49" charset="0"/>
                <a:cs typeface="Arial" pitchFamily="34" charset="0"/>
              </a:rPr>
              <a:t>word2</a:t>
            </a:r>
            <a:r>
              <a:rPr lang="en-US" sz="1000" smtClean="0">
                <a:latin typeface="Arial" pitchFamily="34" charset="0"/>
                <a:cs typeface="Arial" pitchFamily="34" charset="0"/>
              </a:rPr>
              <a:t>, the result is negative, and if </a:t>
            </a:r>
            <a:r>
              <a:rPr lang="en-US" sz="1000" smtClean="0">
                <a:solidFill>
                  <a:srgbClr val="000000"/>
                </a:solidFill>
                <a:latin typeface="Courier New" pitchFamily="49" charset="0"/>
                <a:cs typeface="Arial" pitchFamily="34" charset="0"/>
              </a:rPr>
              <a:t>word1</a:t>
            </a:r>
            <a:r>
              <a:rPr lang="en-US" sz="1000" smtClean="0">
                <a:latin typeface="Arial" pitchFamily="34" charset="0"/>
                <a:cs typeface="Arial" pitchFamily="34" charset="0"/>
              </a:rPr>
              <a:t> is “larger” the result is positive.  </a:t>
            </a:r>
            <a:r>
              <a:rPr lang="en-US" sz="1000" smtClean="0">
                <a:solidFill>
                  <a:srgbClr val="000000"/>
                </a:solidFill>
                <a:latin typeface="Courier New" pitchFamily="49" charset="0"/>
                <a:cs typeface="Arial" pitchFamily="34" charset="0"/>
              </a:rPr>
              <a:t>compareTo</a:t>
            </a:r>
            <a:r>
              <a:rPr lang="en-US" sz="1000" smtClean="0">
                <a:latin typeface="Arial" pitchFamily="34" charset="0"/>
                <a:cs typeface="Arial" pitchFamily="34" charset="0"/>
              </a:rPr>
              <a:t> returns 0 whenever </a:t>
            </a:r>
            <a:r>
              <a:rPr lang="en-US" sz="1000" smtClean="0">
                <a:solidFill>
                  <a:srgbClr val="000000"/>
                </a:solidFill>
                <a:latin typeface="Courier New" pitchFamily="49" charset="0"/>
                <a:cs typeface="Arial" pitchFamily="34" charset="0"/>
              </a:rPr>
              <a:t>equals</a:t>
            </a:r>
            <a:r>
              <a:rPr lang="en-US" sz="1000" smtClean="0">
                <a:latin typeface="Arial" pitchFamily="34" charset="0"/>
                <a:cs typeface="Arial" pitchFamily="34" charset="0"/>
              </a:rPr>
              <a:t> returns </a:t>
            </a:r>
            <a:r>
              <a:rPr lang="en-US" sz="1000" smtClean="0">
                <a:solidFill>
                  <a:srgbClr val="000000"/>
                </a:solidFill>
                <a:latin typeface="Courier New" pitchFamily="49" charset="0"/>
                <a:cs typeface="Arial" pitchFamily="34" charset="0"/>
              </a:rPr>
              <a:t>true</a:t>
            </a:r>
            <a:r>
              <a:rPr lang="en-US" sz="1000" smtClean="0">
                <a:latin typeface="Arial" pitchFamily="34" charset="0"/>
                <a:cs typeface="Arial" pitchFamily="34" charset="0"/>
              </a:rPr>
              <a:t>.</a:t>
            </a:r>
          </a:p>
          <a:p>
            <a:pPr eaLnBrk="1" hangingPunct="1"/>
            <a:endParaRPr lang="en-US" sz="1000" smtClean="0">
              <a:latin typeface="Arial" pitchFamily="34" charset="0"/>
              <a:cs typeface="Arial" pitchFamily="34" charset="0"/>
            </a:endParaRPr>
          </a:p>
          <a:p>
            <a:pPr eaLnBrk="1" hangingPunct="1"/>
            <a:r>
              <a:rPr lang="en-US" sz="1000" smtClean="0">
                <a:latin typeface="Arial" pitchFamily="34" charset="0"/>
                <a:cs typeface="Arial" pitchFamily="34" charset="0"/>
              </a:rPr>
              <a:t>Here is how Java docs describe </a:t>
            </a:r>
            <a:r>
              <a:rPr lang="en-US" sz="1000" smtClean="0">
                <a:solidFill>
                  <a:srgbClr val="000000"/>
                </a:solidFill>
                <a:latin typeface="Courier New" pitchFamily="49" charset="0"/>
                <a:cs typeface="Arial" pitchFamily="34" charset="0"/>
              </a:rPr>
              <a:t>compareTo</a:t>
            </a:r>
            <a:r>
              <a:rPr lang="en-US" sz="1000" smtClean="0">
                <a:latin typeface="Arial" pitchFamily="34" charset="0"/>
                <a:cs typeface="Arial" pitchFamily="34" charset="0"/>
              </a:rPr>
              <a:t>:</a:t>
            </a:r>
            <a:endParaRPr lang="en-US" sz="900" smtClean="0">
              <a:latin typeface="Arial" pitchFamily="34" charset="0"/>
              <a:cs typeface="Arial" pitchFamily="34" charset="0"/>
            </a:endParaRPr>
          </a:p>
          <a:p>
            <a:pPr eaLnBrk="1" hangingPunct="1"/>
            <a:endParaRPr lang="en-US" sz="900" smtClean="0">
              <a:latin typeface="Arial" pitchFamily="34" charset="0"/>
              <a:cs typeface="Arial" pitchFamily="34" charset="0"/>
            </a:endParaRPr>
          </a:p>
          <a:p>
            <a:pPr lvl="2" eaLnBrk="1" hangingPunct="1"/>
            <a:r>
              <a:rPr lang="en-US" sz="900" smtClean="0">
                <a:latin typeface="Arial" pitchFamily="34" charset="0"/>
                <a:cs typeface="Arial" pitchFamily="34" charset="0"/>
              </a:rPr>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p>
          <a:p>
            <a:pPr lvl="2" eaLnBrk="1" hangingPunct="1"/>
            <a:endParaRPr lang="en-US" sz="900" smtClean="0">
              <a:latin typeface="Arial" pitchFamily="34" charset="0"/>
              <a:cs typeface="Arial" pitchFamily="34" charset="0"/>
            </a:endParaRPr>
          </a:p>
          <a:p>
            <a:pPr lvl="2" eaLnBrk="1" hangingPunct="1"/>
            <a:r>
              <a:rPr lang="en-US" sz="900" smtClean="0">
                <a:latin typeface="Arial" pitchFamily="34" charset="0"/>
                <a:cs typeface="Arial" pitchFamily="34" charset="0"/>
              </a:rPr>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p>
          <a:p>
            <a:pPr lvl="2" eaLnBrk="1" hangingPunct="1"/>
            <a:endParaRPr lang="en-US" sz="900" smtClean="0">
              <a:latin typeface="Arial" pitchFamily="34" charset="0"/>
              <a:cs typeface="Arial" pitchFamily="34" charset="0"/>
            </a:endParaRPr>
          </a:p>
          <a:p>
            <a:pPr lvl="2" eaLnBrk="1" hangingPunct="1"/>
            <a:r>
              <a:rPr lang="en-US" sz="900" smtClean="0">
                <a:latin typeface="Arial" pitchFamily="34" charset="0"/>
                <a:cs typeface="Arial" pitchFamily="34" charset="0"/>
              </a:rPr>
              <a:t> t</a:t>
            </a:r>
            <a:r>
              <a:rPr lang="en-US" sz="900" smtClean="0">
                <a:solidFill>
                  <a:srgbClr val="000000"/>
                </a:solidFill>
                <a:latin typeface="Courier New" pitchFamily="49" charset="0"/>
                <a:cs typeface="Arial" pitchFamily="34" charset="0"/>
              </a:rPr>
              <a:t>his.charAt(k)-anotherString.charAt(k)</a:t>
            </a:r>
            <a:endParaRPr lang="en-US" sz="900" smtClean="0">
              <a:latin typeface="Arial" pitchFamily="34" charset="0"/>
              <a:cs typeface="Arial" pitchFamily="34" charset="0"/>
            </a:endParaRPr>
          </a:p>
          <a:p>
            <a:pPr lvl="2" eaLnBrk="1" hangingPunct="1"/>
            <a:r>
              <a:rPr lang="en-US" sz="900" smtClean="0">
                <a:latin typeface="Arial" pitchFamily="34" charset="0"/>
                <a:cs typeface="Arial" pitchFamily="34" charset="0"/>
              </a:rPr>
              <a:t> </a:t>
            </a:r>
          </a:p>
          <a:p>
            <a:pPr lvl="2" eaLnBrk="1" hangingPunct="1"/>
            <a:r>
              <a:rPr lang="en-US" sz="900" smtClean="0">
                <a:latin typeface="Arial" pitchFamily="34" charset="0"/>
                <a:cs typeface="Arial" pitchFamily="34" charset="0"/>
              </a:rPr>
              <a:t>If there is no index position at which they differ, then the shorter string lexicographically precedes the longer string. In this case, compareTo returns the difference of the lengths of the strings — that is, the value: </a:t>
            </a:r>
          </a:p>
          <a:p>
            <a:pPr lvl="2" eaLnBrk="1" hangingPunct="1"/>
            <a:endParaRPr lang="en-US" sz="900" smtClean="0">
              <a:latin typeface="Arial" pitchFamily="34" charset="0"/>
              <a:cs typeface="Arial" pitchFamily="34" charset="0"/>
            </a:endParaRPr>
          </a:p>
          <a:p>
            <a:pPr eaLnBrk="1" hangingPunct="1"/>
            <a:r>
              <a:rPr lang="en-US" sz="900" smtClean="0">
                <a:solidFill>
                  <a:srgbClr val="000000"/>
                </a:solidFill>
                <a:latin typeface="Courier New" pitchFamily="49" charset="0"/>
                <a:cs typeface="Arial" pitchFamily="34" charset="0"/>
              </a:rPr>
              <a:t>	this.length()-anotherString.length()</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4839558-8E5F-4D3E-B595-2D1285B796C6}" type="datetimeFigureOut">
              <a:rPr lang="en-US" smtClean="0"/>
              <a:pPr/>
              <a:t>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839558-8E5F-4D3E-B595-2D1285B796C6}" type="datetimeFigureOut">
              <a:rPr lang="en-US" smtClean="0"/>
              <a:pPr/>
              <a:t>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839558-8E5F-4D3E-B595-2D1285B796C6}" type="datetimeFigureOut">
              <a:rPr lang="en-US" smtClean="0"/>
              <a:pPr/>
              <a:t>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839558-8E5F-4D3E-B595-2D1285B796C6}" type="datetimeFigureOut">
              <a:rPr lang="en-US" smtClean="0"/>
              <a:pPr/>
              <a:t>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839558-8E5F-4D3E-B595-2D1285B796C6}" type="datetimeFigureOut">
              <a:rPr lang="en-US" smtClean="0"/>
              <a:pPr/>
              <a:t>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4839558-8E5F-4D3E-B595-2D1285B796C6}" type="datetimeFigureOut">
              <a:rPr lang="en-US" smtClean="0"/>
              <a:pPr/>
              <a:t>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4839558-8E5F-4D3E-B595-2D1285B796C6}" type="datetimeFigureOut">
              <a:rPr lang="en-US" smtClean="0"/>
              <a:pPr/>
              <a:t>10/7/2020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4839558-8E5F-4D3E-B595-2D1285B796C6}" type="datetimeFigureOut">
              <a:rPr lang="en-US" smtClean="0"/>
              <a:pPr/>
              <a:t>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839558-8E5F-4D3E-B595-2D1285B796C6}" type="datetimeFigureOut">
              <a:rPr lang="en-US" smtClean="0"/>
              <a:pPr/>
              <a:t>10/7/2020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39558-8E5F-4D3E-B595-2D1285B796C6}" type="datetimeFigureOut">
              <a:rPr lang="en-US" smtClean="0"/>
              <a:pPr/>
              <a:t>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39558-8E5F-4D3E-B595-2D1285B796C6}" type="datetimeFigureOut">
              <a:rPr lang="en-US" smtClean="0"/>
              <a:pPr/>
              <a:t>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C5DDF-CA57-4AEF-9B75-FF4806A2277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alpha val="9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839558-8E5F-4D3E-B595-2D1285B796C6}" type="datetimeFigureOut">
              <a:rPr lang="en-US" smtClean="0"/>
              <a:pPr/>
              <a:t>10/7/2020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0C5DDF-CA57-4AEF-9B75-FF4806A2277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28596" y="2000240"/>
            <a:ext cx="8207375" cy="1082675"/>
          </a:xfrm>
        </p:spPr>
        <p:txBody>
          <a:bodyPr>
            <a:normAutofit fontScale="90000"/>
          </a:bodyPr>
          <a:lstStyle/>
          <a:p>
            <a:r>
              <a:rPr lang="en-US" b="1" dirty="0" smtClean="0">
                <a:solidFill>
                  <a:schemeClr val="bg1"/>
                </a:solidFill>
                <a:latin typeface="Corbel" pitchFamily="34" charset="0"/>
              </a:rPr>
              <a:t>JAVA INTERVIEW </a:t>
            </a:r>
            <a:r>
              <a:rPr lang="en-US" b="1" smtClean="0">
                <a:solidFill>
                  <a:schemeClr val="bg1"/>
                </a:solidFill>
                <a:latin typeface="Corbel" pitchFamily="34" charset="0"/>
              </a:rPr>
              <a:t>BOOTCAMP </a:t>
            </a:r>
            <a:br>
              <a:rPr lang="en-US" b="1" smtClean="0">
                <a:solidFill>
                  <a:schemeClr val="bg1"/>
                </a:solidFill>
                <a:latin typeface="Corbel" pitchFamily="34" charset="0"/>
              </a:rPr>
            </a:br>
            <a:r>
              <a:rPr lang="en-US" b="1" smtClean="0">
                <a:solidFill>
                  <a:schemeClr val="bg1"/>
                </a:solidFill>
                <a:latin typeface="Corbel" pitchFamily="34" charset="0"/>
              </a:rPr>
              <a:t>CORE </a:t>
            </a:r>
            <a:r>
              <a:rPr lang="en-US" b="1" dirty="0" smtClean="0">
                <a:solidFill>
                  <a:schemeClr val="bg1"/>
                </a:solidFill>
                <a:latin typeface="Corbel" pitchFamily="34" charset="0"/>
              </a:rPr>
              <a:t>CONCEPTS</a:t>
            </a:r>
            <a:br>
              <a:rPr lang="en-US" b="1" dirty="0" smtClean="0">
                <a:solidFill>
                  <a:schemeClr val="bg1"/>
                </a:solidFill>
                <a:latin typeface="Corbel" pitchFamily="34" charset="0"/>
              </a:rPr>
            </a:br>
            <a:endParaRPr lang="en-US" b="1" dirty="0" smtClean="0">
              <a:solidFill>
                <a:schemeClr val="bg1"/>
              </a:solidFill>
              <a:latin typeface="Corbel" pitchFamily="34" charset="0"/>
            </a:endParaRPr>
          </a:p>
        </p:txBody>
      </p:sp>
      <p:sp>
        <p:nvSpPr>
          <p:cNvPr id="5" name="Subtitle 4"/>
          <p:cNvSpPr>
            <a:spLocks noGrp="1"/>
          </p:cNvSpPr>
          <p:nvPr>
            <p:ph type="subTitle" idx="1"/>
          </p:nvPr>
        </p:nvSpPr>
        <p:spPr/>
        <p:txBody>
          <a:bodyPr>
            <a:normAutofit fontScale="85000" lnSpcReduction="20000"/>
          </a:bodyPr>
          <a:lstStyle/>
          <a:p>
            <a:r>
              <a:rPr lang="en-US" sz="4400" b="1" dirty="0" smtClean="0">
                <a:solidFill>
                  <a:schemeClr val="bg1"/>
                </a:solidFill>
                <a:latin typeface="Corbel" pitchFamily="34" charset="0"/>
              </a:rPr>
              <a:t>Lecture 20</a:t>
            </a:r>
          </a:p>
          <a:p>
            <a:endParaRPr lang="en-US" sz="4400" b="1" dirty="0" smtClean="0">
              <a:solidFill>
                <a:schemeClr val="bg1"/>
              </a:solidFill>
              <a:latin typeface="Corbel" pitchFamily="34" charset="0"/>
            </a:endParaRPr>
          </a:p>
          <a:p>
            <a:r>
              <a:rPr lang="en-US" sz="4400" b="1" dirty="0" smtClean="0">
                <a:solidFill>
                  <a:schemeClr val="bg1"/>
                </a:solidFill>
                <a:latin typeface="Corbel" pitchFamily="34" charset="0"/>
              </a:rPr>
              <a:t>Strings</a:t>
            </a:r>
            <a:endParaRPr lang="en-IN" sz="4400" dirty="0"/>
          </a:p>
        </p:txBody>
      </p:sp>
      <p:pic>
        <p:nvPicPr>
          <p:cNvPr id="6" name="Picture 2"/>
          <p:cNvPicPr>
            <a:picLocks noChangeAspect="1" noChangeArrowheads="1"/>
          </p:cNvPicPr>
          <p:nvPr/>
        </p:nvPicPr>
        <p:blipFill>
          <a:blip r:embed="rId2"/>
          <a:stretch>
            <a:fillRect/>
          </a:stretch>
        </p:blipFill>
        <p:spPr bwMode="auto">
          <a:xfrm>
            <a:off x="7397648" y="142852"/>
            <a:ext cx="1603508" cy="1498517"/>
          </a:xfrm>
          <a:prstGeom prst="rect">
            <a:avLst/>
          </a:prstGeom>
          <a:noFill/>
          <a:ln w="9525">
            <a:noFill/>
            <a:miter lim="800000"/>
            <a:headEnd/>
            <a:tailEnd/>
          </a:ln>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406" y="133871"/>
            <a:ext cx="1702149" cy="12234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sz="4000" b="1" dirty="0" smtClean="0">
                <a:solidFill>
                  <a:schemeClr val="bg1"/>
                </a:solidFill>
              </a:rPr>
              <a:t>String Literal Examples</a:t>
            </a:r>
          </a:p>
        </p:txBody>
      </p:sp>
      <p:sp>
        <p:nvSpPr>
          <p:cNvPr id="7171" name="Rectangle 3"/>
          <p:cNvSpPr>
            <a:spLocks noGrp="1" noChangeArrowheads="1"/>
          </p:cNvSpPr>
          <p:nvPr>
            <p:ph type="body" idx="1"/>
          </p:nvPr>
        </p:nvSpPr>
        <p:spPr>
          <a:xfrm>
            <a:off x="500035" y="1981200"/>
            <a:ext cx="8110566" cy="3581400"/>
          </a:xfrm>
          <a:solidFill>
            <a:srgbClr val="00FFFF"/>
          </a:solidFill>
          <a:ln>
            <a:solidFill>
              <a:srgbClr val="000000"/>
            </a:solidFill>
          </a:ln>
        </p:spPr>
        <p:txBody>
          <a:bodyPr/>
          <a:lstStyle/>
          <a:p>
            <a:pPr eaLnBrk="1" hangingPunct="1">
              <a:lnSpc>
                <a:spcPct val="90000"/>
              </a:lnSpc>
              <a:buFont typeface="Wingdings" pitchFamily="2" charset="2"/>
              <a:buNone/>
            </a:pPr>
            <a:r>
              <a:rPr lang="en-US" sz="2400" dirty="0" smtClean="0">
                <a:solidFill>
                  <a:srgbClr val="FF0000"/>
                </a:solidFill>
                <a:latin typeface="Lucida Console" pitchFamily="49" charset="0"/>
              </a:rPr>
              <a:t>//assign a literal to a String variable</a:t>
            </a:r>
          </a:p>
          <a:p>
            <a:pPr eaLnBrk="1" hangingPunct="1">
              <a:lnSpc>
                <a:spcPct val="90000"/>
              </a:lnSpc>
              <a:buFont typeface="Wingdings" pitchFamily="2" charset="2"/>
              <a:buNone/>
            </a:pPr>
            <a:r>
              <a:rPr lang="en-US" sz="2400" b="1" dirty="0" smtClean="0">
                <a:latin typeface="Lucida Console" pitchFamily="49" charset="0"/>
              </a:rPr>
              <a:t>String name = “</a:t>
            </a:r>
            <a:r>
              <a:rPr lang="en-US" sz="2400" b="1" dirty="0" err="1" smtClean="0">
                <a:latin typeface="Lucida Console" pitchFamily="49" charset="0"/>
              </a:rPr>
              <a:t>Sachin</a:t>
            </a:r>
            <a:r>
              <a:rPr lang="en-US" sz="2400" b="1" dirty="0" smtClean="0">
                <a:latin typeface="Lucida Console" pitchFamily="49" charset="0"/>
              </a:rPr>
              <a:t>”;</a:t>
            </a:r>
          </a:p>
          <a:p>
            <a:pPr eaLnBrk="1" hangingPunct="1">
              <a:lnSpc>
                <a:spcPct val="90000"/>
              </a:lnSpc>
              <a:buFont typeface="Wingdings" pitchFamily="2" charset="2"/>
              <a:buNone/>
            </a:pPr>
            <a:endParaRPr lang="en-US" sz="2400" dirty="0" smtClean="0">
              <a:latin typeface="Lucida Console" pitchFamily="49" charset="0"/>
            </a:endParaRPr>
          </a:p>
          <a:p>
            <a:pPr eaLnBrk="1" hangingPunct="1">
              <a:lnSpc>
                <a:spcPct val="90000"/>
              </a:lnSpc>
              <a:buFont typeface="Wingdings" pitchFamily="2" charset="2"/>
              <a:buNone/>
            </a:pPr>
            <a:endParaRPr lang="en-US" sz="2400" dirty="0" smtClean="0">
              <a:solidFill>
                <a:srgbClr val="FF0000"/>
              </a:solidFill>
              <a:latin typeface="Lucida Console" pitchFamily="49" charset="0"/>
            </a:endParaRPr>
          </a:p>
          <a:p>
            <a:pPr eaLnBrk="1" hangingPunct="1">
              <a:lnSpc>
                <a:spcPct val="90000"/>
              </a:lnSpc>
              <a:buFont typeface="Wingdings" pitchFamily="2" charset="2"/>
              <a:buNone/>
            </a:pPr>
            <a:endParaRPr lang="en-US" sz="2400" dirty="0" smtClean="0">
              <a:solidFill>
                <a:srgbClr val="FF0000"/>
              </a:solidFill>
              <a:latin typeface="Lucida Console" pitchFamily="49" charset="0"/>
            </a:endParaRPr>
          </a:p>
          <a:p>
            <a:pPr eaLnBrk="1" hangingPunct="1">
              <a:lnSpc>
                <a:spcPct val="90000"/>
              </a:lnSpc>
              <a:buFont typeface="Wingdings" pitchFamily="2" charset="2"/>
              <a:buNone/>
            </a:pPr>
            <a:r>
              <a:rPr lang="en-US" sz="2400" dirty="0" smtClean="0">
                <a:solidFill>
                  <a:srgbClr val="FF0000"/>
                </a:solidFill>
                <a:latin typeface="Lucida Console" pitchFamily="49" charset="0"/>
              </a:rPr>
              <a:t>//calling a method on a literal String</a:t>
            </a:r>
          </a:p>
          <a:p>
            <a:pPr eaLnBrk="1" hangingPunct="1">
              <a:lnSpc>
                <a:spcPct val="90000"/>
              </a:lnSpc>
              <a:buFont typeface="Wingdings" pitchFamily="2" charset="2"/>
              <a:buNone/>
            </a:pPr>
            <a:r>
              <a:rPr lang="en-US" sz="2400" b="1" dirty="0" err="1" smtClean="0">
                <a:latin typeface="Lucida Console" pitchFamily="49" charset="0"/>
              </a:rPr>
              <a:t>int</a:t>
            </a:r>
            <a:r>
              <a:rPr lang="en-US" sz="2400" b="1" dirty="0" smtClean="0">
                <a:latin typeface="Lucida Console" pitchFamily="49" charset="0"/>
              </a:rPr>
              <a:t> </a:t>
            </a:r>
            <a:r>
              <a:rPr lang="en-US" sz="2400" b="1" dirty="0" err="1" smtClean="0">
                <a:latin typeface="Lucida Console" pitchFamily="49" charset="0"/>
              </a:rPr>
              <a:t>len</a:t>
            </a:r>
            <a:r>
              <a:rPr lang="en-US" sz="2400" b="1" dirty="0" smtClean="0">
                <a:latin typeface="Lucida Console" pitchFamily="49" charset="0"/>
              </a:rPr>
              <a:t> = “</a:t>
            </a:r>
            <a:r>
              <a:rPr lang="en-US" sz="2400" b="1" dirty="0" err="1" smtClean="0">
                <a:latin typeface="Lucida Console" pitchFamily="49" charset="0"/>
              </a:rPr>
              <a:t>Sachin”.length</a:t>
            </a:r>
            <a:r>
              <a:rPr lang="en-US" sz="2400" b="1" dirty="0" smtClean="0">
                <a:latin typeface="Lucida Console" pitchFamily="49" charset="0"/>
              </a:rPr>
              <a:t>( );</a:t>
            </a:r>
          </a:p>
          <a:p>
            <a:pPr eaLnBrk="1" hangingPunct="1">
              <a:lnSpc>
                <a:spcPct val="90000"/>
              </a:lnSpc>
              <a:buFont typeface="Wingdings" pitchFamily="2" charset="2"/>
              <a:buNone/>
            </a:pPr>
            <a:endParaRPr lang="en-US" sz="2400" dirty="0" smtClean="0">
              <a:latin typeface="Lucida Console"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eaLnBrk="1" hangingPunct="1"/>
            <a:r>
              <a:rPr lang="en-US" sz="4000" b="1" dirty="0" smtClean="0">
                <a:solidFill>
                  <a:schemeClr val="bg1"/>
                </a:solidFill>
              </a:rPr>
              <a:t>Using  The  </a:t>
            </a:r>
            <a:r>
              <a:rPr lang="en-US" sz="4000" b="1" dirty="0" smtClean="0">
                <a:solidFill>
                  <a:srgbClr val="00B0F0"/>
                </a:solidFill>
              </a:rPr>
              <a:t>new</a:t>
            </a:r>
            <a:r>
              <a:rPr lang="en-US" sz="4000" b="1" dirty="0" smtClean="0"/>
              <a:t> </a:t>
            </a:r>
            <a:r>
              <a:rPr lang="en-US" sz="4000" b="1" dirty="0" smtClean="0">
                <a:solidFill>
                  <a:schemeClr val="bg1"/>
                </a:solidFill>
              </a:rPr>
              <a:t>Keyword</a:t>
            </a:r>
          </a:p>
        </p:txBody>
      </p:sp>
      <p:sp>
        <p:nvSpPr>
          <p:cNvPr id="6147" name="Rectangle 3"/>
          <p:cNvSpPr>
            <a:spLocks noGrp="1" noChangeArrowheads="1"/>
          </p:cNvSpPr>
          <p:nvPr>
            <p:ph type="body" idx="1"/>
          </p:nvPr>
        </p:nvSpPr>
        <p:spPr/>
        <p:txBody>
          <a:bodyPr>
            <a:normAutofit lnSpcReduction="10000"/>
          </a:bodyPr>
          <a:lstStyle/>
          <a:p>
            <a:pPr fontAlgn="auto">
              <a:spcAft>
                <a:spcPts val="0"/>
              </a:spcAft>
              <a:defRPr/>
            </a:pPr>
            <a:r>
              <a:rPr lang="en-US" sz="2800" dirty="0" smtClean="0">
                <a:solidFill>
                  <a:schemeClr val="bg1"/>
                </a:solidFill>
              </a:rPr>
              <a:t>Using the new operator creates a memory location on the heap.</a:t>
            </a:r>
          </a:p>
          <a:p>
            <a:pPr eaLnBrk="1" hangingPunct="1">
              <a:buNone/>
            </a:pPr>
            <a:endParaRPr lang="en-US" sz="2800" dirty="0" smtClean="0"/>
          </a:p>
          <a:p>
            <a:pPr eaLnBrk="1" hangingPunct="1">
              <a:buNone/>
            </a:pPr>
            <a:r>
              <a:rPr lang="en-US" sz="2800" b="1" dirty="0" smtClean="0">
                <a:solidFill>
                  <a:schemeClr val="bg1"/>
                </a:solidFill>
              </a:rPr>
              <a:t>Example: </a:t>
            </a:r>
          </a:p>
          <a:p>
            <a:pPr eaLnBrk="1" hangingPunct="1">
              <a:buNone/>
            </a:pPr>
            <a:endParaRPr lang="en-US" sz="2800" b="1" dirty="0" smtClean="0"/>
          </a:p>
          <a:p>
            <a:pPr eaLnBrk="1" hangingPunct="1">
              <a:buNone/>
            </a:pPr>
            <a:r>
              <a:rPr lang="en-US" sz="2800" b="1" dirty="0" smtClean="0">
                <a:solidFill>
                  <a:srgbClr val="FFFF00"/>
                </a:solidFill>
              </a:rPr>
              <a:t>String name=new String(“</a:t>
            </a:r>
            <a:r>
              <a:rPr lang="en-US" sz="2800" b="1" dirty="0" err="1" smtClean="0">
                <a:solidFill>
                  <a:srgbClr val="FFFF00"/>
                </a:solidFill>
              </a:rPr>
              <a:t>Sachin</a:t>
            </a:r>
            <a:r>
              <a:rPr lang="en-US" sz="2800" b="1" dirty="0" smtClean="0">
                <a:solidFill>
                  <a:srgbClr val="FFFF00"/>
                </a:solidFill>
              </a:rPr>
              <a:t>”);</a:t>
            </a:r>
          </a:p>
          <a:p>
            <a:pPr eaLnBrk="1" hangingPunct="1">
              <a:buNone/>
            </a:pPr>
            <a:r>
              <a:rPr lang="en-US" sz="2800" b="1" dirty="0" smtClean="0"/>
              <a:t>  </a:t>
            </a:r>
          </a:p>
          <a:p>
            <a:pPr eaLnBrk="1" hangingPunct="1">
              <a:buNone/>
            </a:pPr>
            <a:endParaRPr lang="en-US" sz="2800" b="1" dirty="0" smtClean="0"/>
          </a:p>
          <a:p>
            <a:pPr eaLnBrk="1" hangingPunct="1">
              <a:buNone/>
            </a:pPr>
            <a:r>
              <a:rPr lang="en-US" sz="2800" b="1" dirty="0" smtClean="0"/>
              <a:t>                  </a:t>
            </a:r>
          </a:p>
        </p:txBody>
      </p:sp>
      <p:sp>
        <p:nvSpPr>
          <p:cNvPr id="4" name="Text Box 16"/>
          <p:cNvSpPr txBox="1">
            <a:spLocks noChangeArrowheads="1"/>
          </p:cNvSpPr>
          <p:nvPr/>
        </p:nvSpPr>
        <p:spPr bwMode="auto">
          <a:xfrm>
            <a:off x="1795453" y="5127636"/>
            <a:ext cx="890587" cy="346075"/>
          </a:xfrm>
          <a:prstGeom prst="rect">
            <a:avLst/>
          </a:prstGeom>
          <a:noFill/>
          <a:ln w="9525">
            <a:solidFill>
              <a:schemeClr val="bg1"/>
            </a:solidFill>
            <a:miter lim="800000"/>
            <a:headEnd/>
            <a:tailEnd/>
          </a:ln>
          <a:effectLst/>
        </p:spPr>
        <p:txBody>
          <a:bodyPr>
            <a:spAutoFit/>
          </a:bodyPr>
          <a:lstStyle/>
          <a:p>
            <a:pPr algn="ctr"/>
            <a:r>
              <a:rPr lang="en-US" sz="1600" b="1" dirty="0" smtClean="0">
                <a:solidFill>
                  <a:schemeClr val="bg1"/>
                </a:solidFill>
              </a:rPr>
              <a:t>name</a:t>
            </a:r>
            <a:endParaRPr lang="en-US" sz="1600" b="1" dirty="0">
              <a:solidFill>
                <a:schemeClr val="bg1"/>
              </a:solidFill>
            </a:endParaRPr>
          </a:p>
        </p:txBody>
      </p:sp>
      <p:sp>
        <p:nvSpPr>
          <p:cNvPr id="5" name="Line 17"/>
          <p:cNvSpPr>
            <a:spLocks noChangeShapeType="1"/>
          </p:cNvSpPr>
          <p:nvPr/>
        </p:nvSpPr>
        <p:spPr bwMode="auto">
          <a:xfrm>
            <a:off x="2686040" y="5297499"/>
            <a:ext cx="587375" cy="9525"/>
          </a:xfrm>
          <a:prstGeom prst="line">
            <a:avLst/>
          </a:prstGeom>
          <a:noFill/>
          <a:ln w="9525">
            <a:solidFill>
              <a:schemeClr val="bg1"/>
            </a:solidFill>
            <a:round/>
            <a:headEnd/>
            <a:tailEnd type="triangle" w="med" len="med"/>
          </a:ln>
          <a:effectLst/>
        </p:spPr>
        <p:txBody>
          <a:bodyPr wrap="none" anchor="ctr"/>
          <a:lstStyle/>
          <a:p>
            <a:endParaRPr lang="en-IN"/>
          </a:p>
        </p:txBody>
      </p:sp>
      <p:grpSp>
        <p:nvGrpSpPr>
          <p:cNvPr id="2" name="Group 27"/>
          <p:cNvGrpSpPr>
            <a:grpSpLocks/>
          </p:cNvGrpSpPr>
          <p:nvPr/>
        </p:nvGrpSpPr>
        <p:grpSpPr bwMode="auto">
          <a:xfrm>
            <a:off x="3143240" y="5072074"/>
            <a:ext cx="1673225" cy="457200"/>
            <a:chOff x="1408" y="2838"/>
            <a:chExt cx="1054" cy="288"/>
          </a:xfrm>
        </p:grpSpPr>
        <p:sp>
          <p:nvSpPr>
            <p:cNvPr id="7" name="Text Box 28"/>
            <p:cNvSpPr txBox="1">
              <a:spLocks noChangeArrowheads="1"/>
            </p:cNvSpPr>
            <p:nvPr/>
          </p:nvSpPr>
          <p:spPr bwMode="auto">
            <a:xfrm>
              <a:off x="1408" y="2838"/>
              <a:ext cx="1054" cy="288"/>
            </a:xfrm>
            <a:prstGeom prst="rect">
              <a:avLst/>
            </a:prstGeom>
            <a:noFill/>
            <a:ln w="9525">
              <a:solidFill>
                <a:schemeClr val="bg1"/>
              </a:solidFill>
              <a:miter lim="800000"/>
              <a:headEnd/>
              <a:tailEnd/>
            </a:ln>
            <a:effectLst/>
          </p:spPr>
          <p:txBody>
            <a:bodyPr>
              <a:spAutoFit/>
            </a:bodyPr>
            <a:lstStyle/>
            <a:p>
              <a:pPr algn="ctr"/>
              <a:r>
                <a:rPr lang="en-US" sz="2400" dirty="0" smtClean="0">
                  <a:solidFill>
                    <a:srgbClr val="FFFF00"/>
                  </a:solidFill>
                </a:rPr>
                <a:t>“</a:t>
              </a:r>
              <a:r>
                <a:rPr lang="en-US" sz="2400" dirty="0" err="1" smtClean="0">
                  <a:solidFill>
                    <a:srgbClr val="FFFF00"/>
                  </a:solidFill>
                </a:rPr>
                <a:t>Sachin</a:t>
              </a:r>
              <a:r>
                <a:rPr lang="en-US" sz="2400" dirty="0" smtClean="0">
                  <a:solidFill>
                    <a:srgbClr val="FFFF00"/>
                  </a:solidFill>
                </a:rPr>
                <a:t>”</a:t>
              </a:r>
              <a:endParaRPr lang="en-US" sz="2400" dirty="0">
                <a:solidFill>
                  <a:srgbClr val="FFFF00"/>
                </a:solidFill>
              </a:endParaRPr>
            </a:p>
          </p:txBody>
        </p:sp>
        <p:sp>
          <p:nvSpPr>
            <p:cNvPr id="8" name="AutoShape 29"/>
            <p:cNvSpPr>
              <a:spLocks noChangeArrowheads="1"/>
            </p:cNvSpPr>
            <p:nvPr/>
          </p:nvSpPr>
          <p:spPr bwMode="auto">
            <a:xfrm>
              <a:off x="1500" y="2866"/>
              <a:ext cx="898" cy="247"/>
            </a:xfrm>
            <a:prstGeom prst="roundRect">
              <a:avLst>
                <a:gd name="adj" fmla="val 16667"/>
              </a:avLst>
            </a:prstGeom>
            <a:noFill/>
            <a:ln w="9525">
              <a:solidFill>
                <a:schemeClr val="tx1"/>
              </a:solidFill>
              <a:round/>
              <a:headEnd/>
              <a:tailEnd/>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2" dur="500"/>
                                        <p:tgtEl>
                                          <p:spTgt spid="61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pRg st="4" end="4"/>
                                            </p:txEl>
                                          </p:spTgt>
                                        </p:tgtEl>
                                        <p:attrNameLst>
                                          <p:attrName>style.visibility</p:attrName>
                                        </p:attrNameLst>
                                      </p:cBhvr>
                                      <p:to>
                                        <p:strVal val="visible"/>
                                      </p:to>
                                    </p:set>
                                    <p:animEffect transition="in" filter="blinds(horizontal)">
                                      <p:cBhvr>
                                        <p:cTn id="17" dur="500"/>
                                        <p:tgtEl>
                                          <p:spTgt spid="614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47">
                                            <p:txEl>
                                              <p:pRg st="5" end="5"/>
                                            </p:txEl>
                                          </p:spTgt>
                                        </p:tgtEl>
                                        <p:attrNameLst>
                                          <p:attrName>style.visibility</p:attrName>
                                        </p:attrNameLst>
                                      </p:cBhvr>
                                      <p:to>
                                        <p:strVal val="visible"/>
                                      </p:to>
                                    </p:set>
                                    <p:animEffect transition="in" filter="blinds(horizontal)">
                                      <p:cBhvr>
                                        <p:cTn id="22" dur="500"/>
                                        <p:tgtEl>
                                          <p:spTgt spid="614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47">
                                            <p:txEl>
                                              <p:pRg st="7" end="7"/>
                                            </p:txEl>
                                          </p:spTgt>
                                        </p:tgtEl>
                                        <p:attrNameLst>
                                          <p:attrName>style.visibility</p:attrName>
                                        </p:attrNameLst>
                                      </p:cBhvr>
                                      <p:to>
                                        <p:strVal val="visible"/>
                                      </p:to>
                                    </p:set>
                                    <p:animEffect transition="in" filter="blinds(horizontal)">
                                      <p:cBhvr>
                                        <p:cTn id="27" dur="500"/>
                                        <p:tgtEl>
                                          <p:spTgt spid="614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linds(horizontal)">
                                      <p:cBhvr>
                                        <p:cTn id="35" dur="500"/>
                                        <p:tgtEl>
                                          <p:spTgt spid="5"/>
                                        </p:tgtEl>
                                      </p:cBhvr>
                                    </p:animEffect>
                                  </p:childTnLst>
                                </p:cTn>
                              </p:par>
                              <p:par>
                                <p:cTn id="36" presetID="3" presetClass="entr" presetSubtype="10"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linds(horizontal)">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eaLnBrk="1" hangingPunct="1"/>
            <a:r>
              <a:rPr lang="en-US" sz="4000" b="1" dirty="0" smtClean="0">
                <a:solidFill>
                  <a:schemeClr val="bg1"/>
                </a:solidFill>
              </a:rPr>
              <a:t>What Is The Difference  ?</a:t>
            </a:r>
          </a:p>
        </p:txBody>
      </p:sp>
      <p:sp>
        <p:nvSpPr>
          <p:cNvPr id="8195" name="Rectangle 3"/>
          <p:cNvSpPr>
            <a:spLocks noGrp="1" noChangeArrowheads="1"/>
          </p:cNvSpPr>
          <p:nvPr>
            <p:ph type="body" idx="1"/>
          </p:nvPr>
        </p:nvSpPr>
        <p:spPr/>
        <p:txBody>
          <a:bodyPr>
            <a:normAutofit fontScale="92500"/>
          </a:bodyPr>
          <a:lstStyle/>
          <a:p>
            <a:r>
              <a:rPr lang="en-IN" sz="2800" dirty="0" smtClean="0">
                <a:solidFill>
                  <a:srgbClr val="00B0F0"/>
                </a:solidFill>
              </a:rPr>
              <a:t>String literals </a:t>
            </a:r>
            <a:r>
              <a:rPr lang="en-IN" sz="2800" dirty="0" smtClean="0">
                <a:solidFill>
                  <a:schemeClr val="bg1"/>
                </a:solidFill>
              </a:rPr>
              <a:t>reside in a special area of memory called </a:t>
            </a:r>
            <a:r>
              <a:rPr lang="en-IN" sz="2800" dirty="0" smtClean="0">
                <a:solidFill>
                  <a:srgbClr val="FFFF00"/>
                </a:solidFill>
              </a:rPr>
              <a:t>“String Constant Pool” </a:t>
            </a:r>
            <a:r>
              <a:rPr lang="en-IN" sz="2800" dirty="0" smtClean="0">
                <a:solidFill>
                  <a:schemeClr val="bg1"/>
                </a:solidFill>
              </a:rPr>
              <a:t>while string objects live in heap.</a:t>
            </a:r>
          </a:p>
          <a:p>
            <a:endParaRPr lang="en-IN" sz="2800" dirty="0" smtClean="0">
              <a:solidFill>
                <a:schemeClr val="bg1"/>
              </a:solidFill>
            </a:endParaRPr>
          </a:p>
          <a:p>
            <a:r>
              <a:rPr lang="en-IN" sz="2800" dirty="0" smtClean="0">
                <a:solidFill>
                  <a:schemeClr val="bg1"/>
                </a:solidFill>
              </a:rPr>
              <a:t>When the compiler encounters a</a:t>
            </a:r>
            <a:r>
              <a:rPr lang="en-IN" sz="2800" dirty="0" smtClean="0"/>
              <a:t> </a:t>
            </a:r>
            <a:r>
              <a:rPr lang="en-IN" sz="2800" dirty="0" smtClean="0">
                <a:solidFill>
                  <a:srgbClr val="00B0F0"/>
                </a:solidFill>
              </a:rPr>
              <a:t>String literal</a:t>
            </a:r>
            <a:r>
              <a:rPr lang="en-IN" sz="2800" dirty="0" smtClean="0">
                <a:solidFill>
                  <a:schemeClr val="bg1"/>
                </a:solidFill>
              </a:rPr>
              <a:t>, it checks the pool to see if an identical String already exists. </a:t>
            </a:r>
          </a:p>
          <a:p>
            <a:endParaRPr lang="en-IN" sz="2800" dirty="0" smtClean="0">
              <a:solidFill>
                <a:schemeClr val="bg1"/>
              </a:solidFill>
            </a:endParaRPr>
          </a:p>
          <a:p>
            <a:r>
              <a:rPr lang="en-IN" sz="2800" dirty="0" smtClean="0">
                <a:solidFill>
                  <a:schemeClr val="bg1"/>
                </a:solidFill>
              </a:rPr>
              <a:t>If a match is found, the reference to the new literal is directed to the existing</a:t>
            </a:r>
            <a:r>
              <a:rPr lang="en-IN" sz="2800" dirty="0" smtClean="0"/>
              <a:t> </a:t>
            </a:r>
            <a:r>
              <a:rPr lang="en-IN" sz="2800" dirty="0" smtClean="0">
                <a:solidFill>
                  <a:srgbClr val="00B0F0"/>
                </a:solidFill>
              </a:rPr>
              <a:t>String</a:t>
            </a:r>
            <a:r>
              <a:rPr lang="en-IN" sz="2800" dirty="0" smtClean="0">
                <a:solidFill>
                  <a:schemeClr val="bg1"/>
                </a:solidFill>
              </a:rPr>
              <a:t>, and no new String literal object is created. (The existing String simply has an additional reference.)</a:t>
            </a:r>
            <a:r>
              <a:rPr lang="en-IN" sz="2800" dirty="0" smtClean="0"/>
              <a:t> </a:t>
            </a:r>
            <a:endParaRPr lang="en-US" sz="2800" dirty="0" smtClean="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eaLnBrk="1" hangingPunct="1"/>
            <a:r>
              <a:rPr lang="en-US" sz="4000" b="1" dirty="0" smtClean="0">
                <a:solidFill>
                  <a:schemeClr val="bg1"/>
                </a:solidFill>
              </a:rPr>
              <a:t>What Is The Difference  ?</a:t>
            </a:r>
          </a:p>
        </p:txBody>
      </p:sp>
      <p:sp>
        <p:nvSpPr>
          <p:cNvPr id="8195" name="Rectangle 3"/>
          <p:cNvSpPr>
            <a:spLocks noGrp="1" noChangeArrowheads="1"/>
          </p:cNvSpPr>
          <p:nvPr>
            <p:ph type="body" idx="1"/>
          </p:nvPr>
        </p:nvSpPr>
        <p:spPr/>
        <p:txBody>
          <a:bodyPr>
            <a:normAutofit/>
          </a:bodyPr>
          <a:lstStyle/>
          <a:p>
            <a:pPr>
              <a:buNone/>
            </a:pPr>
            <a:endParaRPr lang="en-US" sz="2800" dirty="0" smtClean="0"/>
          </a:p>
        </p:txBody>
      </p:sp>
      <p:pic>
        <p:nvPicPr>
          <p:cNvPr id="4" name="Picture 3" descr="nq4pX.jpg"/>
          <p:cNvPicPr>
            <a:picLocks noChangeAspect="1"/>
          </p:cNvPicPr>
          <p:nvPr/>
        </p:nvPicPr>
        <p:blipFill>
          <a:blip r:embed="rId2"/>
          <a:stretch>
            <a:fillRect/>
          </a:stretch>
        </p:blipFill>
        <p:spPr>
          <a:xfrm>
            <a:off x="500034" y="1643050"/>
            <a:ext cx="8143932" cy="478634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US" sz="4000" b="1" dirty="0" smtClean="0">
                <a:solidFill>
                  <a:schemeClr val="bg1"/>
                </a:solidFill>
              </a:rPr>
              <a:t>Empty Strings</a:t>
            </a:r>
          </a:p>
        </p:txBody>
      </p:sp>
      <p:sp>
        <p:nvSpPr>
          <p:cNvPr id="11267" name="Rectangle 3"/>
          <p:cNvSpPr>
            <a:spLocks noGrp="1" noChangeArrowheads="1"/>
          </p:cNvSpPr>
          <p:nvPr>
            <p:ph type="body" idx="1"/>
          </p:nvPr>
        </p:nvSpPr>
        <p:spPr>
          <a:xfrm>
            <a:off x="571473" y="1752600"/>
            <a:ext cx="8039128" cy="4343400"/>
          </a:xfrm>
        </p:spPr>
        <p:txBody>
          <a:bodyPr/>
          <a:lstStyle/>
          <a:p>
            <a:pPr eaLnBrk="1" hangingPunct="1"/>
            <a:r>
              <a:rPr lang="en-US" sz="2800" dirty="0" smtClean="0">
                <a:solidFill>
                  <a:schemeClr val="bg1"/>
                </a:solidFill>
              </a:rPr>
              <a:t>An empty String has no characters.  It’s length is 0.</a:t>
            </a:r>
          </a:p>
          <a:p>
            <a:pPr eaLnBrk="1" hangingPunct="1"/>
            <a:endParaRPr lang="en-US" sz="2800" dirty="0" smtClean="0"/>
          </a:p>
          <a:p>
            <a:pPr eaLnBrk="1" hangingPunct="1"/>
            <a:endParaRPr lang="en-US" sz="2800" dirty="0" smtClean="0"/>
          </a:p>
          <a:p>
            <a:pPr eaLnBrk="1" hangingPunct="1"/>
            <a:endParaRPr lang="en-US" sz="2800" dirty="0" smtClean="0"/>
          </a:p>
          <a:p>
            <a:pPr eaLnBrk="1" hangingPunct="1"/>
            <a:r>
              <a:rPr lang="en-US" sz="2800" dirty="0" smtClean="0">
                <a:solidFill>
                  <a:schemeClr val="bg1"/>
                </a:solidFill>
              </a:rPr>
              <a:t>Not the same as an uninitialized String.</a:t>
            </a:r>
          </a:p>
        </p:txBody>
      </p:sp>
      <p:sp>
        <p:nvSpPr>
          <p:cNvPr id="11268" name="Text Box 4"/>
          <p:cNvSpPr txBox="1">
            <a:spLocks noChangeArrowheads="1"/>
          </p:cNvSpPr>
          <p:nvPr/>
        </p:nvSpPr>
        <p:spPr bwMode="auto">
          <a:xfrm>
            <a:off x="857225" y="2711450"/>
            <a:ext cx="4781576" cy="830997"/>
          </a:xfrm>
          <a:prstGeom prst="rect">
            <a:avLst/>
          </a:prstGeom>
          <a:solidFill>
            <a:srgbClr val="CCECFF"/>
          </a:solidFill>
          <a:ln w="9525">
            <a:noFill/>
            <a:miter lim="800000"/>
            <a:headEnd/>
            <a:tailEnd/>
          </a:ln>
          <a:effectLst/>
        </p:spPr>
        <p:txBody>
          <a:bodyPr wrap="square">
            <a:spAutoFit/>
          </a:bodyPr>
          <a:lstStyle/>
          <a:p>
            <a:r>
              <a:rPr lang="en-US" sz="2400" dirty="0"/>
              <a:t>  String word1 = "";</a:t>
            </a:r>
          </a:p>
          <a:p>
            <a:pPr>
              <a:spcBef>
                <a:spcPct val="0"/>
              </a:spcBef>
            </a:pPr>
            <a:r>
              <a:rPr lang="en-US" sz="2400" dirty="0"/>
              <a:t>  String word2 = </a:t>
            </a:r>
            <a:r>
              <a:rPr lang="en-US" sz="2400" dirty="0" smtClean="0"/>
              <a:t>new  </a:t>
            </a:r>
            <a:r>
              <a:rPr lang="en-US" sz="2400" dirty="0"/>
              <a:t>String();</a:t>
            </a:r>
          </a:p>
        </p:txBody>
      </p:sp>
      <p:sp>
        <p:nvSpPr>
          <p:cNvPr id="11269" name="Line 5"/>
          <p:cNvSpPr>
            <a:spLocks noChangeShapeType="1"/>
          </p:cNvSpPr>
          <p:nvPr/>
        </p:nvSpPr>
        <p:spPr bwMode="auto">
          <a:xfrm flipV="1">
            <a:off x="4749800" y="2913063"/>
            <a:ext cx="1600200" cy="0"/>
          </a:xfrm>
          <a:prstGeom prst="line">
            <a:avLst/>
          </a:prstGeom>
          <a:noFill/>
          <a:ln w="9525">
            <a:solidFill>
              <a:srgbClr val="FF0000"/>
            </a:solidFill>
            <a:round/>
            <a:headEnd type="triangle" w="med" len="med"/>
            <a:tailEnd/>
          </a:ln>
          <a:effectLst/>
        </p:spPr>
        <p:txBody>
          <a:bodyPr wrap="none" anchor="ctr"/>
          <a:lstStyle/>
          <a:p>
            <a:endParaRPr lang="en-IN"/>
          </a:p>
        </p:txBody>
      </p:sp>
      <p:sp>
        <p:nvSpPr>
          <p:cNvPr id="11270" name="Line 6"/>
          <p:cNvSpPr>
            <a:spLocks noChangeShapeType="1"/>
          </p:cNvSpPr>
          <p:nvPr/>
        </p:nvSpPr>
        <p:spPr bwMode="auto">
          <a:xfrm flipV="1">
            <a:off x="5588000" y="2913063"/>
            <a:ext cx="762000" cy="381000"/>
          </a:xfrm>
          <a:prstGeom prst="line">
            <a:avLst/>
          </a:prstGeom>
          <a:noFill/>
          <a:ln w="9525">
            <a:solidFill>
              <a:srgbClr val="FF0000"/>
            </a:solidFill>
            <a:round/>
            <a:headEnd type="triangle" w="med" len="med"/>
            <a:tailEnd/>
          </a:ln>
          <a:effectLst/>
        </p:spPr>
        <p:txBody>
          <a:bodyPr wrap="none" anchor="ctr"/>
          <a:lstStyle/>
          <a:p>
            <a:endParaRPr lang="en-IN"/>
          </a:p>
        </p:txBody>
      </p:sp>
      <p:sp>
        <p:nvSpPr>
          <p:cNvPr id="11271" name="Text Box 7"/>
          <p:cNvSpPr txBox="1">
            <a:spLocks noChangeArrowheads="1"/>
          </p:cNvSpPr>
          <p:nvPr/>
        </p:nvSpPr>
        <p:spPr bwMode="auto">
          <a:xfrm>
            <a:off x="1600200" y="4868863"/>
            <a:ext cx="4038600" cy="457200"/>
          </a:xfrm>
          <a:prstGeom prst="rect">
            <a:avLst/>
          </a:prstGeom>
          <a:solidFill>
            <a:srgbClr val="CCECFF"/>
          </a:solidFill>
          <a:ln w="9525">
            <a:noFill/>
            <a:miter lim="800000"/>
            <a:headEnd/>
            <a:tailEnd/>
          </a:ln>
          <a:effectLst/>
        </p:spPr>
        <p:txBody>
          <a:bodyPr>
            <a:spAutoFit/>
          </a:bodyPr>
          <a:lstStyle/>
          <a:p>
            <a:r>
              <a:rPr lang="en-US" sz="2400" dirty="0"/>
              <a:t>  private String </a:t>
            </a:r>
            <a:r>
              <a:rPr lang="en-US" sz="2400" dirty="0" smtClean="0"/>
              <a:t>name;</a:t>
            </a:r>
            <a:endParaRPr lang="en-US" sz="2400" dirty="0"/>
          </a:p>
        </p:txBody>
      </p:sp>
      <p:sp>
        <p:nvSpPr>
          <p:cNvPr id="11272" name="Text Box 8"/>
          <p:cNvSpPr txBox="1">
            <a:spLocks noChangeArrowheads="1"/>
          </p:cNvSpPr>
          <p:nvPr/>
        </p:nvSpPr>
        <p:spPr bwMode="auto">
          <a:xfrm>
            <a:off x="6096000" y="4852988"/>
            <a:ext cx="2262214" cy="461665"/>
          </a:xfrm>
          <a:prstGeom prst="rect">
            <a:avLst/>
          </a:prstGeom>
          <a:solidFill>
            <a:schemeClr val="accent2">
              <a:lumMod val="60000"/>
              <a:lumOff val="40000"/>
            </a:schemeClr>
          </a:solidFill>
          <a:ln w="9525">
            <a:noFill/>
            <a:miter lim="800000"/>
            <a:headEnd/>
            <a:tailEnd/>
          </a:ln>
          <a:effectLst/>
        </p:spPr>
        <p:txBody>
          <a:bodyPr wrap="square">
            <a:spAutoFit/>
          </a:bodyPr>
          <a:lstStyle/>
          <a:p>
            <a:r>
              <a:rPr lang="en-US" sz="2400" dirty="0" smtClean="0">
                <a:solidFill>
                  <a:srgbClr val="0070C0"/>
                </a:solidFill>
              </a:rPr>
              <a:t>name </a:t>
            </a:r>
            <a:r>
              <a:rPr lang="en-US" sz="2400" dirty="0">
                <a:solidFill>
                  <a:srgbClr val="0070C0"/>
                </a:solidFill>
              </a:rPr>
              <a:t>is </a:t>
            </a:r>
            <a:r>
              <a:rPr lang="en-US" sz="2400" b="1" dirty="0">
                <a:solidFill>
                  <a:srgbClr val="FF0000"/>
                </a:solidFill>
              </a:rPr>
              <a:t>null</a:t>
            </a:r>
          </a:p>
        </p:txBody>
      </p:sp>
      <p:sp>
        <p:nvSpPr>
          <p:cNvPr id="11273" name="Line 9"/>
          <p:cNvSpPr>
            <a:spLocks noChangeShapeType="1"/>
          </p:cNvSpPr>
          <p:nvPr/>
        </p:nvSpPr>
        <p:spPr bwMode="auto">
          <a:xfrm>
            <a:off x="5237163" y="5157788"/>
            <a:ext cx="858837" cy="0"/>
          </a:xfrm>
          <a:prstGeom prst="line">
            <a:avLst/>
          </a:prstGeom>
          <a:noFill/>
          <a:ln w="9525">
            <a:solidFill>
              <a:srgbClr val="FF0000"/>
            </a:solidFill>
            <a:round/>
            <a:headEnd type="triangle" w="med" len="med"/>
            <a:tailEnd/>
          </a:ln>
          <a:effectLst/>
        </p:spPr>
        <p:txBody>
          <a:bodyPr wrap="none" anchor="ctr"/>
          <a:lstStyle/>
          <a:p>
            <a:endParaRPr lang="en-IN"/>
          </a:p>
        </p:txBody>
      </p:sp>
      <p:sp>
        <p:nvSpPr>
          <p:cNvPr id="11274" name="Text Box 10"/>
          <p:cNvSpPr txBox="1">
            <a:spLocks noChangeArrowheads="1"/>
          </p:cNvSpPr>
          <p:nvPr/>
        </p:nvSpPr>
        <p:spPr bwMode="auto">
          <a:xfrm>
            <a:off x="6307138" y="2693988"/>
            <a:ext cx="2133600" cy="457200"/>
          </a:xfrm>
          <a:prstGeom prst="rect">
            <a:avLst/>
          </a:prstGeom>
          <a:solidFill>
            <a:schemeClr val="accent2">
              <a:lumMod val="60000"/>
              <a:lumOff val="40000"/>
            </a:schemeClr>
          </a:solidFill>
          <a:ln w="9525">
            <a:noFill/>
            <a:miter lim="800000"/>
            <a:headEnd/>
            <a:tailEnd/>
          </a:ln>
          <a:effectLst/>
        </p:spPr>
        <p:txBody>
          <a:bodyPr>
            <a:spAutoFit/>
          </a:bodyPr>
          <a:lstStyle/>
          <a:p>
            <a:r>
              <a:rPr lang="en-US" sz="2400" dirty="0">
                <a:solidFill>
                  <a:srgbClr val="0070C0"/>
                </a:solidFill>
              </a:rPr>
              <a:t>Empty strings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8"/>
                                        </p:tgtEl>
                                        <p:attrNameLst>
                                          <p:attrName>style.visibility</p:attrName>
                                        </p:attrNameLst>
                                      </p:cBhvr>
                                      <p:to>
                                        <p:strVal val="visible"/>
                                      </p:to>
                                    </p:set>
                                    <p:animEffect transition="in" filter="blinds(horizontal)">
                                      <p:cBhvr>
                                        <p:cTn id="12" dur="500"/>
                                        <p:tgtEl>
                                          <p:spTgt spid="1126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70"/>
                                        </p:tgtEl>
                                        <p:attrNameLst>
                                          <p:attrName>style.visibility</p:attrName>
                                        </p:attrNameLst>
                                      </p:cBhvr>
                                      <p:to>
                                        <p:strVal val="visible"/>
                                      </p:to>
                                    </p:set>
                                    <p:animEffect transition="in" filter="blinds(horizontal)">
                                      <p:cBhvr>
                                        <p:cTn id="17" dur="500"/>
                                        <p:tgtEl>
                                          <p:spTgt spid="11270"/>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1269"/>
                                        </p:tgtEl>
                                        <p:attrNameLst>
                                          <p:attrName>style.visibility</p:attrName>
                                        </p:attrNameLst>
                                      </p:cBhvr>
                                      <p:to>
                                        <p:strVal val="visible"/>
                                      </p:to>
                                    </p:set>
                                    <p:animEffect transition="in" filter="blinds(horizontal)">
                                      <p:cBhvr>
                                        <p:cTn id="20" dur="500"/>
                                        <p:tgtEl>
                                          <p:spTgt spid="1126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274"/>
                                        </p:tgtEl>
                                        <p:attrNameLst>
                                          <p:attrName>style.visibility</p:attrName>
                                        </p:attrNameLst>
                                      </p:cBhvr>
                                      <p:to>
                                        <p:strVal val="visible"/>
                                      </p:to>
                                    </p:set>
                                    <p:animEffect transition="in" filter="blinds(horizontal)">
                                      <p:cBhvr>
                                        <p:cTn id="23" dur="500"/>
                                        <p:tgtEl>
                                          <p:spTgt spid="1127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1267">
                                            <p:txEl>
                                              <p:pRg st="4" end="4"/>
                                            </p:txEl>
                                          </p:spTgt>
                                        </p:tgtEl>
                                        <p:attrNameLst>
                                          <p:attrName>style.visibility</p:attrName>
                                        </p:attrNameLst>
                                      </p:cBhvr>
                                      <p:to>
                                        <p:strVal val="visible"/>
                                      </p:to>
                                    </p:set>
                                    <p:animEffect transition="in" filter="blinds(horizontal)">
                                      <p:cBhvr>
                                        <p:cTn id="28" dur="500"/>
                                        <p:tgtEl>
                                          <p:spTgt spid="11267">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1271"/>
                                        </p:tgtEl>
                                        <p:attrNameLst>
                                          <p:attrName>style.visibility</p:attrName>
                                        </p:attrNameLst>
                                      </p:cBhvr>
                                      <p:to>
                                        <p:strVal val="visible"/>
                                      </p:to>
                                    </p:set>
                                    <p:animEffect transition="in" filter="blinds(horizontal)">
                                      <p:cBhvr>
                                        <p:cTn id="33" dur="500"/>
                                        <p:tgtEl>
                                          <p:spTgt spid="11271"/>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1273"/>
                                        </p:tgtEl>
                                        <p:attrNameLst>
                                          <p:attrName>style.visibility</p:attrName>
                                        </p:attrNameLst>
                                      </p:cBhvr>
                                      <p:to>
                                        <p:strVal val="visible"/>
                                      </p:to>
                                    </p:set>
                                    <p:animEffect transition="in" filter="blinds(horizontal)">
                                      <p:cBhvr>
                                        <p:cTn id="36" dur="500"/>
                                        <p:tgtEl>
                                          <p:spTgt spid="1127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1272"/>
                                        </p:tgtEl>
                                        <p:attrNameLst>
                                          <p:attrName>style.visibility</p:attrName>
                                        </p:attrNameLst>
                                      </p:cBhvr>
                                      <p:to>
                                        <p:strVal val="visible"/>
                                      </p:to>
                                    </p:set>
                                    <p:animEffect transition="in" filter="blinds(horizontal)">
                                      <p:cBhvr>
                                        <p:cTn id="39" dur="5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p:bldP spid="11269" grpId="0" animBg="1"/>
      <p:bldP spid="11270" grpId="0" animBg="1"/>
      <p:bldP spid="11271" grpId="0" animBg="1"/>
      <p:bldP spid="11272" grpId="0" animBg="1"/>
      <p:bldP spid="11273" grpId="0" animBg="1"/>
      <p:bldP spid="1127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Autofit/>
          </a:bodyPr>
          <a:lstStyle/>
          <a:p>
            <a:pPr eaLnBrk="1" hangingPunct="1"/>
            <a:r>
              <a:rPr lang="en-US" sz="4000" b="1" dirty="0" smtClean="0">
                <a:solidFill>
                  <a:schemeClr val="bg1"/>
                </a:solidFill>
              </a:rPr>
              <a:t>No Argument Constructors</a:t>
            </a:r>
          </a:p>
        </p:txBody>
      </p:sp>
      <p:sp>
        <p:nvSpPr>
          <p:cNvPr id="12291" name="Rectangle 3"/>
          <p:cNvSpPr>
            <a:spLocks noGrp="1" noChangeArrowheads="1"/>
          </p:cNvSpPr>
          <p:nvPr>
            <p:ph type="body" idx="1"/>
          </p:nvPr>
        </p:nvSpPr>
        <p:spPr/>
        <p:txBody>
          <a:bodyPr/>
          <a:lstStyle/>
          <a:p>
            <a:pPr eaLnBrk="1" hangingPunct="1"/>
            <a:r>
              <a:rPr lang="en-US" sz="2800" dirty="0" smtClean="0">
                <a:solidFill>
                  <a:schemeClr val="bg1"/>
                </a:solidFill>
              </a:rPr>
              <a:t>No-argument constructor creates an empty String. </a:t>
            </a:r>
            <a:r>
              <a:rPr lang="en-US" dirty="0" smtClean="0"/>
              <a:t/>
            </a:r>
            <a:br>
              <a:rPr lang="en-US" dirty="0" smtClean="0"/>
            </a:br>
            <a:endParaRPr lang="en-US" dirty="0" smtClean="0">
              <a:latin typeface="Lucida Console" pitchFamily="49" charset="0"/>
            </a:endParaRPr>
          </a:p>
          <a:p>
            <a:pPr eaLnBrk="1" hangingPunct="1"/>
            <a:endParaRPr lang="en-US" dirty="0" smtClean="0"/>
          </a:p>
          <a:p>
            <a:pPr eaLnBrk="1" hangingPunct="1"/>
            <a:endParaRPr lang="en-US" dirty="0" smtClean="0"/>
          </a:p>
          <a:p>
            <a:pPr eaLnBrk="1" hangingPunct="1"/>
            <a:r>
              <a:rPr lang="en-US" sz="2800" dirty="0" smtClean="0">
                <a:solidFill>
                  <a:schemeClr val="bg1"/>
                </a:solidFill>
              </a:rPr>
              <a:t>A more common approach is to assign the variable to an empty literal String.  </a:t>
            </a:r>
            <a:endParaRPr lang="en-US" sz="2800" dirty="0" smtClean="0">
              <a:solidFill>
                <a:schemeClr val="bg1"/>
              </a:solidFill>
              <a:latin typeface="Lucida Console" pitchFamily="49" charset="0"/>
            </a:endParaRPr>
          </a:p>
        </p:txBody>
      </p:sp>
      <p:sp>
        <p:nvSpPr>
          <p:cNvPr id="12292" name="Text Box 5"/>
          <p:cNvSpPr txBox="1">
            <a:spLocks noChangeArrowheads="1"/>
          </p:cNvSpPr>
          <p:nvPr/>
        </p:nvSpPr>
        <p:spPr bwMode="auto">
          <a:xfrm>
            <a:off x="642910" y="5286388"/>
            <a:ext cx="7786742" cy="457200"/>
          </a:xfrm>
          <a:prstGeom prst="rect">
            <a:avLst/>
          </a:prstGeom>
          <a:solidFill>
            <a:srgbClr val="CCECFF"/>
          </a:solidFill>
          <a:ln w="9525">
            <a:noFill/>
            <a:miter lim="800000"/>
            <a:headEnd/>
            <a:tailEnd/>
          </a:ln>
          <a:effectLst/>
        </p:spPr>
        <p:txBody>
          <a:bodyPr wrap="square">
            <a:spAutoFit/>
          </a:bodyPr>
          <a:lstStyle/>
          <a:p>
            <a:r>
              <a:rPr lang="en-US" sz="2400" b="1" dirty="0"/>
              <a:t>String empty = “”</a:t>
            </a:r>
            <a:r>
              <a:rPr lang="en-US" sz="2400" dirty="0"/>
              <a:t>;//</a:t>
            </a:r>
            <a:r>
              <a:rPr lang="en-US" sz="2400" dirty="0">
                <a:solidFill>
                  <a:srgbClr val="FF0000"/>
                </a:solidFill>
              </a:rPr>
              <a:t>nothing between quotes </a:t>
            </a:r>
          </a:p>
        </p:txBody>
      </p:sp>
      <p:sp>
        <p:nvSpPr>
          <p:cNvPr id="12293" name="Text Box 7"/>
          <p:cNvSpPr txBox="1">
            <a:spLocks noChangeArrowheads="1"/>
          </p:cNvSpPr>
          <p:nvPr/>
        </p:nvSpPr>
        <p:spPr bwMode="auto">
          <a:xfrm>
            <a:off x="714348" y="2643182"/>
            <a:ext cx="7643866" cy="457200"/>
          </a:xfrm>
          <a:prstGeom prst="rect">
            <a:avLst/>
          </a:prstGeom>
          <a:solidFill>
            <a:srgbClr val="CCECFF"/>
          </a:solidFill>
          <a:ln w="9525">
            <a:noFill/>
            <a:miter lim="800000"/>
            <a:headEnd/>
            <a:tailEnd/>
          </a:ln>
          <a:effectLst/>
        </p:spPr>
        <p:txBody>
          <a:bodyPr wrap="square">
            <a:spAutoFit/>
          </a:bodyPr>
          <a:lstStyle/>
          <a:p>
            <a:r>
              <a:rPr lang="en-US" sz="2400" b="1" dirty="0"/>
              <a:t>String empty = new String();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93"/>
                                        </p:tgtEl>
                                        <p:attrNameLst>
                                          <p:attrName>style.visibility</p:attrName>
                                        </p:attrNameLst>
                                      </p:cBhvr>
                                      <p:to>
                                        <p:strVal val="visible"/>
                                      </p:to>
                                    </p:set>
                                    <p:animEffect transition="in" filter="blinds(horizontal)">
                                      <p:cBhvr>
                                        <p:cTn id="12" dur="500"/>
                                        <p:tgtEl>
                                          <p:spTgt spid="1229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17" dur="500"/>
                                        <p:tgtEl>
                                          <p:spTgt spid="122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292"/>
                                        </p:tgtEl>
                                        <p:attrNameLst>
                                          <p:attrName>style.visibility</p:attrName>
                                        </p:attrNameLst>
                                      </p:cBhvr>
                                      <p:to>
                                        <p:strVal val="visible"/>
                                      </p:to>
                                    </p:set>
                                    <p:animEffect transition="in" filter="blinds(horizontal)">
                                      <p:cBhvr>
                                        <p:cTn id="22"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nimBg="1"/>
      <p:bldP spid="1229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pPr eaLnBrk="1" hangingPunct="1"/>
            <a:r>
              <a:rPr lang="en-US" sz="4000" b="1" dirty="0" smtClean="0">
                <a:solidFill>
                  <a:schemeClr val="bg1"/>
                </a:solidFill>
              </a:rPr>
              <a:t>Copy Constructors</a:t>
            </a:r>
          </a:p>
        </p:txBody>
      </p:sp>
      <p:sp>
        <p:nvSpPr>
          <p:cNvPr id="13315" name="Rectangle 3"/>
          <p:cNvSpPr>
            <a:spLocks noGrp="1" noChangeArrowheads="1"/>
          </p:cNvSpPr>
          <p:nvPr>
            <p:ph type="body" idx="1"/>
          </p:nvPr>
        </p:nvSpPr>
        <p:spPr>
          <a:xfrm>
            <a:off x="214283" y="1428736"/>
            <a:ext cx="8396318" cy="4667264"/>
          </a:xfrm>
        </p:spPr>
        <p:txBody>
          <a:bodyPr/>
          <a:lstStyle/>
          <a:p>
            <a:pPr eaLnBrk="1" hangingPunct="1"/>
            <a:r>
              <a:rPr lang="en-US" sz="2400" dirty="0" smtClean="0">
                <a:solidFill>
                  <a:schemeClr val="bg1"/>
                </a:solidFill>
              </a:rPr>
              <a:t>Copy constructor creates a copy of an existing String.  </a:t>
            </a:r>
          </a:p>
          <a:p>
            <a:pPr eaLnBrk="1" hangingPunct="1">
              <a:buNone/>
            </a:pPr>
            <a:endParaRPr lang="en-US" sz="2400" dirty="0" smtClean="0">
              <a:solidFill>
                <a:schemeClr val="bg1"/>
              </a:solidFill>
            </a:endParaRPr>
          </a:p>
          <a:p>
            <a:pPr eaLnBrk="1" hangingPunct="1"/>
            <a:r>
              <a:rPr lang="en-US" sz="2400" dirty="0" smtClean="0">
                <a:solidFill>
                  <a:schemeClr val="bg1"/>
                </a:solidFill>
              </a:rPr>
              <a:t>Not the same as an assignment.</a:t>
            </a:r>
          </a:p>
        </p:txBody>
      </p:sp>
      <p:sp>
        <p:nvSpPr>
          <p:cNvPr id="13316" name="Text Box 14"/>
          <p:cNvSpPr txBox="1">
            <a:spLocks noChangeArrowheads="1"/>
          </p:cNvSpPr>
          <p:nvPr/>
        </p:nvSpPr>
        <p:spPr bwMode="auto">
          <a:xfrm>
            <a:off x="1214414" y="3689350"/>
            <a:ext cx="3932261" cy="646331"/>
          </a:xfrm>
          <a:prstGeom prst="rect">
            <a:avLst/>
          </a:prstGeom>
          <a:solidFill>
            <a:srgbClr val="CCECFF"/>
          </a:solidFill>
          <a:ln w="9525">
            <a:noFill/>
            <a:miter lim="800000"/>
            <a:headEnd/>
            <a:tailEnd/>
          </a:ln>
          <a:effectLst/>
        </p:spPr>
        <p:txBody>
          <a:bodyPr wrap="square">
            <a:spAutoFit/>
          </a:bodyPr>
          <a:lstStyle/>
          <a:p>
            <a:r>
              <a:rPr lang="en-US" dirty="0"/>
              <a:t>String word = new String(“Java”);</a:t>
            </a:r>
            <a:br>
              <a:rPr lang="en-US" dirty="0"/>
            </a:br>
            <a:r>
              <a:rPr lang="en-US" dirty="0"/>
              <a:t>String word2 = new </a:t>
            </a:r>
            <a:r>
              <a:rPr lang="en-US" dirty="0" smtClean="0"/>
              <a:t>String(word);</a:t>
            </a:r>
            <a:endParaRPr lang="en-US" dirty="0"/>
          </a:p>
        </p:txBody>
      </p:sp>
      <p:sp>
        <p:nvSpPr>
          <p:cNvPr id="13317" name="Text Box 16"/>
          <p:cNvSpPr txBox="1">
            <a:spLocks noChangeArrowheads="1"/>
          </p:cNvSpPr>
          <p:nvPr/>
        </p:nvSpPr>
        <p:spPr bwMode="auto">
          <a:xfrm>
            <a:off x="5551488" y="3638550"/>
            <a:ext cx="890587" cy="346075"/>
          </a:xfrm>
          <a:prstGeom prst="rect">
            <a:avLst/>
          </a:prstGeom>
          <a:noFill/>
          <a:ln w="9525">
            <a:solidFill>
              <a:schemeClr val="bg1"/>
            </a:solidFill>
            <a:miter lim="800000"/>
            <a:headEnd/>
            <a:tailEnd/>
          </a:ln>
          <a:effectLst/>
        </p:spPr>
        <p:txBody>
          <a:bodyPr>
            <a:spAutoFit/>
          </a:bodyPr>
          <a:lstStyle/>
          <a:p>
            <a:pPr algn="ctr"/>
            <a:r>
              <a:rPr lang="en-US" sz="1600" dirty="0">
                <a:solidFill>
                  <a:schemeClr val="bg1"/>
                </a:solidFill>
              </a:rPr>
              <a:t>word</a:t>
            </a:r>
          </a:p>
        </p:txBody>
      </p:sp>
      <p:sp>
        <p:nvSpPr>
          <p:cNvPr id="13318" name="Line 17"/>
          <p:cNvSpPr>
            <a:spLocks noChangeShapeType="1"/>
          </p:cNvSpPr>
          <p:nvPr/>
        </p:nvSpPr>
        <p:spPr bwMode="auto">
          <a:xfrm>
            <a:off x="6442075" y="3808413"/>
            <a:ext cx="587375" cy="9525"/>
          </a:xfrm>
          <a:prstGeom prst="line">
            <a:avLst/>
          </a:prstGeom>
          <a:noFill/>
          <a:ln w="9525">
            <a:solidFill>
              <a:schemeClr val="bg1"/>
            </a:solidFill>
            <a:round/>
            <a:headEnd/>
            <a:tailEnd type="triangle" w="med" len="med"/>
          </a:ln>
          <a:effectLst/>
        </p:spPr>
        <p:txBody>
          <a:bodyPr wrap="none" anchor="ctr"/>
          <a:lstStyle/>
          <a:p>
            <a:endParaRPr lang="en-IN"/>
          </a:p>
        </p:txBody>
      </p:sp>
      <p:sp>
        <p:nvSpPr>
          <p:cNvPr id="13319" name="Text Box 22"/>
          <p:cNvSpPr txBox="1">
            <a:spLocks noChangeArrowheads="1"/>
          </p:cNvSpPr>
          <p:nvPr/>
        </p:nvSpPr>
        <p:spPr bwMode="auto">
          <a:xfrm>
            <a:off x="5551488" y="4071938"/>
            <a:ext cx="890587" cy="346075"/>
          </a:xfrm>
          <a:prstGeom prst="rect">
            <a:avLst/>
          </a:prstGeom>
          <a:noFill/>
          <a:ln w="9525">
            <a:solidFill>
              <a:schemeClr val="bg1"/>
            </a:solidFill>
            <a:miter lim="800000"/>
            <a:headEnd/>
            <a:tailEnd/>
          </a:ln>
          <a:effectLst/>
        </p:spPr>
        <p:txBody>
          <a:bodyPr>
            <a:spAutoFit/>
          </a:bodyPr>
          <a:lstStyle/>
          <a:p>
            <a:pPr algn="ctr"/>
            <a:r>
              <a:rPr lang="en-US" sz="1600" dirty="0">
                <a:solidFill>
                  <a:schemeClr val="bg1"/>
                </a:solidFill>
              </a:rPr>
              <a:t>word2</a:t>
            </a:r>
          </a:p>
        </p:txBody>
      </p:sp>
      <p:sp>
        <p:nvSpPr>
          <p:cNvPr id="13320" name="Line 26"/>
          <p:cNvSpPr>
            <a:spLocks noChangeShapeType="1"/>
          </p:cNvSpPr>
          <p:nvPr/>
        </p:nvSpPr>
        <p:spPr bwMode="auto">
          <a:xfrm>
            <a:off x="6438900" y="4238625"/>
            <a:ext cx="587375" cy="9525"/>
          </a:xfrm>
          <a:prstGeom prst="line">
            <a:avLst/>
          </a:prstGeom>
          <a:noFill/>
          <a:ln w="9525">
            <a:solidFill>
              <a:schemeClr val="bg1"/>
            </a:solidFill>
            <a:round/>
            <a:headEnd/>
            <a:tailEnd type="triangle" w="med" len="med"/>
          </a:ln>
          <a:effectLst/>
        </p:spPr>
        <p:txBody>
          <a:bodyPr wrap="none" anchor="ctr"/>
          <a:lstStyle/>
          <a:p>
            <a:endParaRPr lang="en-IN"/>
          </a:p>
        </p:txBody>
      </p:sp>
      <p:grpSp>
        <p:nvGrpSpPr>
          <p:cNvPr id="2" name="Group 27"/>
          <p:cNvGrpSpPr>
            <a:grpSpLocks/>
          </p:cNvGrpSpPr>
          <p:nvPr/>
        </p:nvGrpSpPr>
        <p:grpSpPr bwMode="auto">
          <a:xfrm>
            <a:off x="6899275" y="3582988"/>
            <a:ext cx="1673225" cy="457200"/>
            <a:chOff x="1408" y="2838"/>
            <a:chExt cx="1054" cy="288"/>
          </a:xfrm>
        </p:grpSpPr>
        <p:sp>
          <p:nvSpPr>
            <p:cNvPr id="13335" name="Text Box 28"/>
            <p:cNvSpPr txBox="1">
              <a:spLocks noChangeArrowheads="1"/>
            </p:cNvSpPr>
            <p:nvPr/>
          </p:nvSpPr>
          <p:spPr bwMode="auto">
            <a:xfrm>
              <a:off x="1408" y="2838"/>
              <a:ext cx="1054" cy="288"/>
            </a:xfrm>
            <a:prstGeom prst="rect">
              <a:avLst/>
            </a:prstGeom>
            <a:noFill/>
            <a:ln w="9525">
              <a:noFill/>
              <a:miter lim="800000"/>
              <a:headEnd/>
              <a:tailEnd/>
            </a:ln>
            <a:effectLst/>
          </p:spPr>
          <p:txBody>
            <a:bodyPr>
              <a:spAutoFit/>
            </a:bodyPr>
            <a:lstStyle/>
            <a:p>
              <a:pPr algn="ctr"/>
              <a:r>
                <a:rPr lang="en-US" sz="2400" dirty="0">
                  <a:solidFill>
                    <a:srgbClr val="FFFF00"/>
                  </a:solidFill>
                </a:rPr>
                <a:t>“Java"</a:t>
              </a:r>
            </a:p>
          </p:txBody>
        </p:sp>
        <p:sp>
          <p:nvSpPr>
            <p:cNvPr id="13336" name="AutoShape 29"/>
            <p:cNvSpPr>
              <a:spLocks noChangeArrowheads="1"/>
            </p:cNvSpPr>
            <p:nvPr/>
          </p:nvSpPr>
          <p:spPr bwMode="auto">
            <a:xfrm>
              <a:off x="1500" y="2866"/>
              <a:ext cx="898" cy="247"/>
            </a:xfrm>
            <a:prstGeom prst="roundRect">
              <a:avLst>
                <a:gd name="adj" fmla="val 16667"/>
              </a:avLst>
            </a:prstGeom>
            <a:noFill/>
            <a:ln w="9525">
              <a:solidFill>
                <a:schemeClr val="bg1"/>
              </a:solidFill>
              <a:round/>
              <a:headEnd/>
              <a:tailEnd/>
            </a:ln>
            <a:effectLst/>
          </p:spPr>
          <p:txBody>
            <a:bodyPr wrap="none" anchor="ctr"/>
            <a:lstStyle/>
            <a:p>
              <a:endParaRPr lang="en-US"/>
            </a:p>
          </p:txBody>
        </p:sp>
      </p:grpSp>
      <p:grpSp>
        <p:nvGrpSpPr>
          <p:cNvPr id="3" name="Group 30"/>
          <p:cNvGrpSpPr>
            <a:grpSpLocks/>
          </p:cNvGrpSpPr>
          <p:nvPr/>
        </p:nvGrpSpPr>
        <p:grpSpPr bwMode="auto">
          <a:xfrm>
            <a:off x="6899275" y="4005263"/>
            <a:ext cx="1673225" cy="457200"/>
            <a:chOff x="1408" y="2838"/>
            <a:chExt cx="1054" cy="288"/>
          </a:xfrm>
        </p:grpSpPr>
        <p:sp>
          <p:nvSpPr>
            <p:cNvPr id="13333" name="Text Box 31"/>
            <p:cNvSpPr txBox="1">
              <a:spLocks noChangeArrowheads="1"/>
            </p:cNvSpPr>
            <p:nvPr/>
          </p:nvSpPr>
          <p:spPr bwMode="auto">
            <a:xfrm>
              <a:off x="1408" y="2838"/>
              <a:ext cx="1054" cy="288"/>
            </a:xfrm>
            <a:prstGeom prst="rect">
              <a:avLst/>
            </a:prstGeom>
            <a:noFill/>
            <a:ln w="9525">
              <a:solidFill>
                <a:schemeClr val="bg1"/>
              </a:solidFill>
              <a:miter lim="800000"/>
              <a:headEnd/>
              <a:tailEnd/>
            </a:ln>
            <a:effectLst/>
          </p:spPr>
          <p:txBody>
            <a:bodyPr>
              <a:spAutoFit/>
            </a:bodyPr>
            <a:lstStyle/>
            <a:p>
              <a:pPr algn="ctr"/>
              <a:r>
                <a:rPr lang="en-US" sz="2400" dirty="0">
                  <a:solidFill>
                    <a:srgbClr val="FFFF00"/>
                  </a:solidFill>
                </a:rPr>
                <a:t>“Java"</a:t>
              </a:r>
            </a:p>
          </p:txBody>
        </p:sp>
        <p:sp>
          <p:nvSpPr>
            <p:cNvPr id="13334" name="AutoShape 32"/>
            <p:cNvSpPr>
              <a:spLocks noChangeArrowheads="1"/>
            </p:cNvSpPr>
            <p:nvPr/>
          </p:nvSpPr>
          <p:spPr bwMode="auto">
            <a:xfrm>
              <a:off x="1500" y="2866"/>
              <a:ext cx="898" cy="247"/>
            </a:xfrm>
            <a:prstGeom prst="roundRect">
              <a:avLst>
                <a:gd name="adj" fmla="val 16667"/>
              </a:avLst>
            </a:prstGeom>
            <a:noFill/>
            <a:ln w="9525">
              <a:solidFill>
                <a:schemeClr val="bg1"/>
              </a:solidFill>
              <a:round/>
              <a:headEnd/>
              <a:tailEnd/>
            </a:ln>
            <a:effectLst/>
          </p:spPr>
          <p:txBody>
            <a:bodyPr wrap="none" anchor="ctr"/>
            <a:lstStyle/>
            <a:p>
              <a:endParaRPr lang="en-US"/>
            </a:p>
          </p:txBody>
        </p:sp>
      </p:grpSp>
      <p:sp>
        <p:nvSpPr>
          <p:cNvPr id="13323" name="Text Box 35"/>
          <p:cNvSpPr txBox="1">
            <a:spLocks noChangeArrowheads="1"/>
          </p:cNvSpPr>
          <p:nvPr/>
        </p:nvSpPr>
        <p:spPr bwMode="auto">
          <a:xfrm>
            <a:off x="1498600" y="3213100"/>
            <a:ext cx="6959600" cy="336550"/>
          </a:xfrm>
          <a:prstGeom prst="rect">
            <a:avLst/>
          </a:prstGeom>
          <a:noFill/>
          <a:ln w="9525">
            <a:noFill/>
            <a:miter lim="800000"/>
            <a:headEnd/>
            <a:tailEnd/>
          </a:ln>
          <a:effectLst/>
        </p:spPr>
        <p:txBody>
          <a:bodyPr>
            <a:spAutoFit/>
          </a:bodyPr>
          <a:lstStyle/>
          <a:p>
            <a:r>
              <a:rPr lang="en-US" sz="1600" dirty="0">
                <a:solidFill>
                  <a:srgbClr val="FFFF00"/>
                </a:solidFill>
              </a:rPr>
              <a:t>Copy Constructor: Each variable points to a different copy of the String.</a:t>
            </a:r>
          </a:p>
        </p:txBody>
      </p:sp>
      <p:sp>
        <p:nvSpPr>
          <p:cNvPr id="13324" name="Text Box 36"/>
          <p:cNvSpPr txBox="1">
            <a:spLocks noChangeArrowheads="1"/>
          </p:cNvSpPr>
          <p:nvPr/>
        </p:nvSpPr>
        <p:spPr bwMode="auto">
          <a:xfrm>
            <a:off x="1142976" y="5222875"/>
            <a:ext cx="3992587" cy="641350"/>
          </a:xfrm>
          <a:prstGeom prst="rect">
            <a:avLst/>
          </a:prstGeom>
          <a:solidFill>
            <a:srgbClr val="CCECFF"/>
          </a:solidFill>
          <a:ln w="9525">
            <a:noFill/>
            <a:miter lim="800000"/>
            <a:headEnd/>
            <a:tailEnd/>
          </a:ln>
          <a:effectLst/>
        </p:spPr>
        <p:txBody>
          <a:bodyPr wrap="square">
            <a:spAutoFit/>
          </a:bodyPr>
          <a:lstStyle/>
          <a:p>
            <a:r>
              <a:rPr lang="en-US" dirty="0"/>
              <a:t>String word = “Java”;</a:t>
            </a:r>
            <a:br>
              <a:rPr lang="en-US" dirty="0"/>
            </a:br>
            <a:r>
              <a:rPr lang="en-US" dirty="0"/>
              <a:t>String word2 = word;</a:t>
            </a:r>
          </a:p>
        </p:txBody>
      </p:sp>
      <p:sp>
        <p:nvSpPr>
          <p:cNvPr id="13325" name="Text Box 37"/>
          <p:cNvSpPr txBox="1">
            <a:spLocks noChangeArrowheads="1"/>
          </p:cNvSpPr>
          <p:nvPr/>
        </p:nvSpPr>
        <p:spPr bwMode="auto">
          <a:xfrm>
            <a:off x="5540375" y="5157788"/>
            <a:ext cx="890588" cy="346075"/>
          </a:xfrm>
          <a:prstGeom prst="rect">
            <a:avLst/>
          </a:prstGeom>
          <a:noFill/>
          <a:ln w="9525">
            <a:solidFill>
              <a:schemeClr val="bg1"/>
            </a:solidFill>
            <a:miter lim="800000"/>
            <a:headEnd/>
            <a:tailEnd/>
          </a:ln>
          <a:effectLst/>
        </p:spPr>
        <p:txBody>
          <a:bodyPr>
            <a:spAutoFit/>
          </a:bodyPr>
          <a:lstStyle/>
          <a:p>
            <a:pPr algn="ctr"/>
            <a:r>
              <a:rPr lang="en-US" sz="1600" dirty="0">
                <a:solidFill>
                  <a:schemeClr val="bg1"/>
                </a:solidFill>
              </a:rPr>
              <a:t>word</a:t>
            </a:r>
          </a:p>
        </p:txBody>
      </p:sp>
      <p:sp>
        <p:nvSpPr>
          <p:cNvPr id="13326" name="Line 38"/>
          <p:cNvSpPr>
            <a:spLocks noChangeShapeType="1"/>
          </p:cNvSpPr>
          <p:nvPr/>
        </p:nvSpPr>
        <p:spPr bwMode="auto">
          <a:xfrm>
            <a:off x="6430963" y="5351463"/>
            <a:ext cx="609600" cy="152400"/>
          </a:xfrm>
          <a:prstGeom prst="line">
            <a:avLst/>
          </a:prstGeom>
          <a:noFill/>
          <a:ln w="9525">
            <a:solidFill>
              <a:schemeClr val="bg1"/>
            </a:solidFill>
            <a:round/>
            <a:headEnd/>
            <a:tailEnd type="triangle" w="med" len="med"/>
          </a:ln>
          <a:effectLst/>
        </p:spPr>
        <p:txBody>
          <a:bodyPr wrap="none" anchor="ctr"/>
          <a:lstStyle/>
          <a:p>
            <a:endParaRPr lang="en-IN"/>
          </a:p>
        </p:txBody>
      </p:sp>
      <p:sp>
        <p:nvSpPr>
          <p:cNvPr id="13327" name="Line 39"/>
          <p:cNvSpPr>
            <a:spLocks noChangeShapeType="1"/>
          </p:cNvSpPr>
          <p:nvPr/>
        </p:nvSpPr>
        <p:spPr bwMode="auto">
          <a:xfrm flipV="1">
            <a:off x="6430963" y="5580063"/>
            <a:ext cx="609600" cy="152400"/>
          </a:xfrm>
          <a:prstGeom prst="line">
            <a:avLst/>
          </a:prstGeom>
          <a:noFill/>
          <a:ln w="9525">
            <a:solidFill>
              <a:schemeClr val="bg1"/>
            </a:solidFill>
            <a:round/>
            <a:headEnd/>
            <a:tailEnd type="triangle" w="med" len="med"/>
          </a:ln>
          <a:effectLst/>
        </p:spPr>
        <p:txBody>
          <a:bodyPr wrap="none" anchor="ctr"/>
          <a:lstStyle/>
          <a:p>
            <a:endParaRPr lang="en-IN"/>
          </a:p>
        </p:txBody>
      </p:sp>
      <p:grpSp>
        <p:nvGrpSpPr>
          <p:cNvPr id="4" name="Group 40"/>
          <p:cNvGrpSpPr>
            <a:grpSpLocks/>
          </p:cNvGrpSpPr>
          <p:nvPr/>
        </p:nvGrpSpPr>
        <p:grpSpPr bwMode="auto">
          <a:xfrm>
            <a:off x="6891338" y="5275263"/>
            <a:ext cx="1673225" cy="457200"/>
            <a:chOff x="1408" y="2838"/>
            <a:chExt cx="1054" cy="288"/>
          </a:xfrm>
        </p:grpSpPr>
        <p:sp>
          <p:nvSpPr>
            <p:cNvPr id="13331" name="Text Box 41"/>
            <p:cNvSpPr txBox="1">
              <a:spLocks noChangeArrowheads="1"/>
            </p:cNvSpPr>
            <p:nvPr/>
          </p:nvSpPr>
          <p:spPr bwMode="auto">
            <a:xfrm>
              <a:off x="1408" y="2838"/>
              <a:ext cx="1054" cy="288"/>
            </a:xfrm>
            <a:prstGeom prst="rect">
              <a:avLst/>
            </a:prstGeom>
            <a:noFill/>
            <a:ln w="9525">
              <a:noFill/>
              <a:miter lim="800000"/>
              <a:headEnd/>
              <a:tailEnd/>
            </a:ln>
            <a:effectLst/>
          </p:spPr>
          <p:txBody>
            <a:bodyPr>
              <a:spAutoFit/>
            </a:bodyPr>
            <a:lstStyle/>
            <a:p>
              <a:pPr algn="ctr"/>
              <a:r>
                <a:rPr lang="en-US" sz="2400" dirty="0">
                  <a:solidFill>
                    <a:srgbClr val="FFFF00"/>
                  </a:solidFill>
                </a:rPr>
                <a:t>“Java"</a:t>
              </a:r>
            </a:p>
          </p:txBody>
        </p:sp>
        <p:sp>
          <p:nvSpPr>
            <p:cNvPr id="13332" name="AutoShape 42"/>
            <p:cNvSpPr>
              <a:spLocks noChangeArrowheads="1"/>
            </p:cNvSpPr>
            <p:nvPr/>
          </p:nvSpPr>
          <p:spPr bwMode="auto">
            <a:xfrm>
              <a:off x="1500" y="2866"/>
              <a:ext cx="898" cy="247"/>
            </a:xfrm>
            <a:prstGeom prst="roundRect">
              <a:avLst>
                <a:gd name="adj" fmla="val 16667"/>
              </a:avLst>
            </a:prstGeom>
            <a:noFill/>
            <a:ln w="9525">
              <a:solidFill>
                <a:schemeClr val="bg1"/>
              </a:solidFill>
              <a:round/>
              <a:headEnd/>
              <a:tailEnd/>
            </a:ln>
            <a:effectLst/>
          </p:spPr>
          <p:txBody>
            <a:bodyPr wrap="none" anchor="ctr"/>
            <a:lstStyle/>
            <a:p>
              <a:endParaRPr lang="en-US"/>
            </a:p>
          </p:txBody>
        </p:sp>
      </p:grpSp>
      <p:sp>
        <p:nvSpPr>
          <p:cNvPr id="13329" name="Text Box 43"/>
          <p:cNvSpPr txBox="1">
            <a:spLocks noChangeArrowheads="1"/>
          </p:cNvSpPr>
          <p:nvPr/>
        </p:nvSpPr>
        <p:spPr bwMode="auto">
          <a:xfrm>
            <a:off x="5540375" y="5580063"/>
            <a:ext cx="890588" cy="346075"/>
          </a:xfrm>
          <a:prstGeom prst="rect">
            <a:avLst/>
          </a:prstGeom>
          <a:noFill/>
          <a:ln w="9525">
            <a:solidFill>
              <a:schemeClr val="bg1"/>
            </a:solidFill>
            <a:miter lim="800000"/>
            <a:headEnd/>
            <a:tailEnd/>
          </a:ln>
          <a:effectLst/>
        </p:spPr>
        <p:txBody>
          <a:bodyPr>
            <a:spAutoFit/>
          </a:bodyPr>
          <a:lstStyle/>
          <a:p>
            <a:pPr algn="ctr"/>
            <a:r>
              <a:rPr lang="en-US" sz="1600" dirty="0">
                <a:solidFill>
                  <a:schemeClr val="bg1"/>
                </a:solidFill>
              </a:rPr>
              <a:t>word2</a:t>
            </a:r>
          </a:p>
        </p:txBody>
      </p:sp>
      <p:sp>
        <p:nvSpPr>
          <p:cNvPr id="13330" name="Text Box 44"/>
          <p:cNvSpPr txBox="1">
            <a:spLocks noChangeArrowheads="1"/>
          </p:cNvSpPr>
          <p:nvPr/>
        </p:nvSpPr>
        <p:spPr bwMode="auto">
          <a:xfrm>
            <a:off x="1506538" y="4665663"/>
            <a:ext cx="5538787" cy="366712"/>
          </a:xfrm>
          <a:prstGeom prst="rect">
            <a:avLst/>
          </a:prstGeom>
          <a:noFill/>
          <a:ln w="9525">
            <a:noFill/>
            <a:miter lim="800000"/>
            <a:headEnd/>
            <a:tailEnd/>
          </a:ln>
          <a:effectLst/>
        </p:spPr>
        <p:txBody>
          <a:bodyPr>
            <a:spAutoFit/>
          </a:bodyPr>
          <a:lstStyle/>
          <a:p>
            <a:r>
              <a:rPr lang="en-US" dirty="0">
                <a:solidFill>
                  <a:srgbClr val="FFFF00"/>
                </a:solidFill>
              </a:rPr>
              <a:t>Assignment: Both variables point to the same String.</a:t>
            </a:r>
          </a:p>
        </p:txBody>
      </p:sp>
      <p:sp>
        <p:nvSpPr>
          <p:cNvPr id="25" name="Text Box 14"/>
          <p:cNvSpPr txBox="1">
            <a:spLocks noChangeArrowheads="1"/>
          </p:cNvSpPr>
          <p:nvPr/>
        </p:nvSpPr>
        <p:spPr bwMode="auto">
          <a:xfrm>
            <a:off x="1142976" y="5929330"/>
            <a:ext cx="3943352" cy="369332"/>
          </a:xfrm>
          <a:prstGeom prst="rect">
            <a:avLst/>
          </a:prstGeom>
          <a:solidFill>
            <a:srgbClr val="CCECFF"/>
          </a:solidFill>
          <a:ln w="9525">
            <a:noFill/>
            <a:miter lim="800000"/>
            <a:headEnd/>
            <a:tailEnd/>
          </a:ln>
          <a:effectLst/>
        </p:spPr>
        <p:txBody>
          <a:bodyPr wrap="square">
            <a:spAutoFit/>
          </a:bodyPr>
          <a:lstStyle/>
          <a:p>
            <a:r>
              <a:rPr lang="en-US" dirty="0"/>
              <a:t>String </a:t>
            </a:r>
            <a:r>
              <a:rPr lang="en-US" dirty="0" smtClean="0"/>
              <a:t>word3= “Java”;</a:t>
            </a:r>
            <a:endParaRPr lang="en-US" dirty="0"/>
          </a:p>
        </p:txBody>
      </p:sp>
      <p:sp>
        <p:nvSpPr>
          <p:cNvPr id="26" name="Line 39"/>
          <p:cNvSpPr>
            <a:spLocks noChangeShapeType="1"/>
          </p:cNvSpPr>
          <p:nvPr/>
        </p:nvSpPr>
        <p:spPr bwMode="auto">
          <a:xfrm flipV="1">
            <a:off x="6391282" y="5715016"/>
            <a:ext cx="681048" cy="509590"/>
          </a:xfrm>
          <a:prstGeom prst="line">
            <a:avLst/>
          </a:prstGeom>
          <a:noFill/>
          <a:ln w="9525">
            <a:solidFill>
              <a:schemeClr val="bg1"/>
            </a:solidFill>
            <a:round/>
            <a:headEnd/>
            <a:tailEnd type="triangle" w="med" len="med"/>
          </a:ln>
          <a:effectLst/>
        </p:spPr>
        <p:txBody>
          <a:bodyPr wrap="none" anchor="ctr"/>
          <a:lstStyle/>
          <a:p>
            <a:endParaRPr lang="en-IN"/>
          </a:p>
        </p:txBody>
      </p:sp>
      <p:sp>
        <p:nvSpPr>
          <p:cNvPr id="27" name="Text Box 43"/>
          <p:cNvSpPr txBox="1">
            <a:spLocks noChangeArrowheads="1"/>
          </p:cNvSpPr>
          <p:nvPr/>
        </p:nvSpPr>
        <p:spPr bwMode="auto">
          <a:xfrm>
            <a:off x="5500694" y="6072206"/>
            <a:ext cx="890588" cy="346075"/>
          </a:xfrm>
          <a:prstGeom prst="rect">
            <a:avLst/>
          </a:prstGeom>
          <a:noFill/>
          <a:ln w="9525">
            <a:solidFill>
              <a:schemeClr val="bg1"/>
            </a:solidFill>
            <a:miter lim="800000"/>
            <a:headEnd/>
            <a:tailEnd/>
          </a:ln>
          <a:effectLst/>
        </p:spPr>
        <p:txBody>
          <a:bodyPr wrap="square">
            <a:spAutoFit/>
          </a:bodyPr>
          <a:lstStyle/>
          <a:p>
            <a:pPr algn="ctr"/>
            <a:r>
              <a:rPr lang="en-US" sz="1600" dirty="0" smtClean="0">
                <a:solidFill>
                  <a:schemeClr val="bg1"/>
                </a:solidFill>
              </a:rPr>
              <a:t>word3</a:t>
            </a:r>
            <a:endParaRPr lang="en-US" sz="16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blinds(horizontal)">
                                      <p:cBhvr>
                                        <p:cTn id="7" dur="5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12" dur="500"/>
                                        <p:tgtEl>
                                          <p:spTgt spid="133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23"/>
                                        </p:tgtEl>
                                        <p:attrNameLst>
                                          <p:attrName>style.visibility</p:attrName>
                                        </p:attrNameLst>
                                      </p:cBhvr>
                                      <p:to>
                                        <p:strVal val="visible"/>
                                      </p:to>
                                    </p:set>
                                    <p:animEffect transition="in" filter="blinds(horizontal)">
                                      <p:cBhvr>
                                        <p:cTn id="17" dur="500"/>
                                        <p:tgtEl>
                                          <p:spTgt spid="13323"/>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3316"/>
                                        </p:tgtEl>
                                        <p:attrNameLst>
                                          <p:attrName>style.visibility</p:attrName>
                                        </p:attrNameLst>
                                      </p:cBhvr>
                                      <p:to>
                                        <p:strVal val="visible"/>
                                      </p:to>
                                    </p:set>
                                    <p:animEffect transition="in" filter="blinds(horizontal)">
                                      <p:cBhvr>
                                        <p:cTn id="20" dur="500"/>
                                        <p:tgtEl>
                                          <p:spTgt spid="1331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317"/>
                                        </p:tgtEl>
                                        <p:attrNameLst>
                                          <p:attrName>style.visibility</p:attrName>
                                        </p:attrNameLst>
                                      </p:cBhvr>
                                      <p:to>
                                        <p:strVal val="visible"/>
                                      </p:to>
                                    </p:set>
                                    <p:animEffect transition="in" filter="blinds(horizontal)">
                                      <p:cBhvr>
                                        <p:cTn id="25" dur="500"/>
                                        <p:tgtEl>
                                          <p:spTgt spid="13317"/>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3318"/>
                                        </p:tgtEl>
                                        <p:attrNameLst>
                                          <p:attrName>style.visibility</p:attrName>
                                        </p:attrNameLst>
                                      </p:cBhvr>
                                      <p:to>
                                        <p:strVal val="visible"/>
                                      </p:to>
                                    </p:set>
                                    <p:animEffect transition="in" filter="blinds(horizontal)">
                                      <p:cBhvr>
                                        <p:cTn id="28" dur="500"/>
                                        <p:tgtEl>
                                          <p:spTgt spid="13318"/>
                                        </p:tgtEl>
                                      </p:cBhvr>
                                    </p:animEffect>
                                  </p:childTnLst>
                                </p:cTn>
                              </p:par>
                              <p:par>
                                <p:cTn id="29" presetID="3" presetClass="entr" presetSubtype="1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linds(horizontal)">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3319"/>
                                        </p:tgtEl>
                                        <p:attrNameLst>
                                          <p:attrName>style.visibility</p:attrName>
                                        </p:attrNameLst>
                                      </p:cBhvr>
                                      <p:to>
                                        <p:strVal val="visible"/>
                                      </p:to>
                                    </p:set>
                                    <p:animEffect transition="in" filter="blinds(horizontal)">
                                      <p:cBhvr>
                                        <p:cTn id="36" dur="500"/>
                                        <p:tgtEl>
                                          <p:spTgt spid="13319"/>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3320"/>
                                        </p:tgtEl>
                                        <p:attrNameLst>
                                          <p:attrName>style.visibility</p:attrName>
                                        </p:attrNameLst>
                                      </p:cBhvr>
                                      <p:to>
                                        <p:strVal val="visible"/>
                                      </p:to>
                                    </p:set>
                                    <p:animEffect transition="in" filter="blinds(horizontal)">
                                      <p:cBhvr>
                                        <p:cTn id="39" dur="500"/>
                                        <p:tgtEl>
                                          <p:spTgt spid="13320"/>
                                        </p:tgtEl>
                                      </p:cBhvr>
                                    </p:animEffect>
                                  </p:childTnLst>
                                </p:cTn>
                              </p:par>
                              <p:par>
                                <p:cTn id="40" presetID="3" presetClass="entr" presetSubtype="10" fill="hold"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linds(horizontal)">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330"/>
                                        </p:tgtEl>
                                        <p:attrNameLst>
                                          <p:attrName>style.visibility</p:attrName>
                                        </p:attrNameLst>
                                      </p:cBhvr>
                                      <p:to>
                                        <p:strVal val="visible"/>
                                      </p:to>
                                    </p:set>
                                    <p:animEffect transition="in" filter="blinds(horizontal)">
                                      <p:cBhvr>
                                        <p:cTn id="47" dur="500"/>
                                        <p:tgtEl>
                                          <p:spTgt spid="13330"/>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3324"/>
                                        </p:tgtEl>
                                        <p:attrNameLst>
                                          <p:attrName>style.visibility</p:attrName>
                                        </p:attrNameLst>
                                      </p:cBhvr>
                                      <p:to>
                                        <p:strVal val="visible"/>
                                      </p:to>
                                    </p:set>
                                    <p:animEffect transition="in" filter="blinds(horizontal)">
                                      <p:cBhvr>
                                        <p:cTn id="50" dur="500"/>
                                        <p:tgtEl>
                                          <p:spTgt spid="13324"/>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3325"/>
                                        </p:tgtEl>
                                        <p:attrNameLst>
                                          <p:attrName>style.visibility</p:attrName>
                                        </p:attrNameLst>
                                      </p:cBhvr>
                                      <p:to>
                                        <p:strVal val="visible"/>
                                      </p:to>
                                    </p:set>
                                    <p:animEffect transition="in" filter="blinds(horizontal)">
                                      <p:cBhvr>
                                        <p:cTn id="55" dur="500"/>
                                        <p:tgtEl>
                                          <p:spTgt spid="13325"/>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13329"/>
                                        </p:tgtEl>
                                        <p:attrNameLst>
                                          <p:attrName>style.visibility</p:attrName>
                                        </p:attrNameLst>
                                      </p:cBhvr>
                                      <p:to>
                                        <p:strVal val="visible"/>
                                      </p:to>
                                    </p:set>
                                    <p:animEffect transition="in" filter="blinds(horizontal)">
                                      <p:cBhvr>
                                        <p:cTn id="58" dur="500"/>
                                        <p:tgtEl>
                                          <p:spTgt spid="13329"/>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3327"/>
                                        </p:tgtEl>
                                        <p:attrNameLst>
                                          <p:attrName>style.visibility</p:attrName>
                                        </p:attrNameLst>
                                      </p:cBhvr>
                                      <p:to>
                                        <p:strVal val="visible"/>
                                      </p:to>
                                    </p:set>
                                    <p:animEffect transition="in" filter="blinds(horizontal)">
                                      <p:cBhvr>
                                        <p:cTn id="61" dur="500"/>
                                        <p:tgtEl>
                                          <p:spTgt spid="13327"/>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3326"/>
                                        </p:tgtEl>
                                        <p:attrNameLst>
                                          <p:attrName>style.visibility</p:attrName>
                                        </p:attrNameLst>
                                      </p:cBhvr>
                                      <p:to>
                                        <p:strVal val="visible"/>
                                      </p:to>
                                    </p:set>
                                    <p:animEffect transition="in" filter="blinds(horizontal)">
                                      <p:cBhvr>
                                        <p:cTn id="64" dur="500"/>
                                        <p:tgtEl>
                                          <p:spTgt spid="13326"/>
                                        </p:tgtEl>
                                      </p:cBhvr>
                                    </p:animEffect>
                                  </p:childTnLst>
                                </p:cTn>
                              </p:par>
                              <p:par>
                                <p:cTn id="65" presetID="3" presetClass="entr" presetSubtype="10" fill="hold" nodeType="with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blinds(horizontal)">
                                      <p:cBhvr>
                                        <p:cTn id="67" dur="500"/>
                                        <p:tgtEl>
                                          <p:spTgt spid="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blinds(horizontal)">
                                      <p:cBhvr>
                                        <p:cTn id="72" dur="500"/>
                                        <p:tgtEl>
                                          <p:spTgt spid="25"/>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blinds(horizontal)">
                                      <p:cBhvr>
                                        <p:cTn id="75" dur="500"/>
                                        <p:tgtEl>
                                          <p:spTgt spid="27"/>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blinds(horizontal)">
                                      <p:cBhvr>
                                        <p:cTn id="7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nimBg="1"/>
      <p:bldP spid="13317" grpId="0" animBg="1"/>
      <p:bldP spid="13318" grpId="0" animBg="1"/>
      <p:bldP spid="13319" grpId="0" animBg="1"/>
      <p:bldP spid="13320" grpId="0" animBg="1"/>
      <p:bldP spid="13323" grpId="0"/>
      <p:bldP spid="13324" grpId="0" animBg="1"/>
      <p:bldP spid="13325" grpId="0" animBg="1"/>
      <p:bldP spid="13326" grpId="0" animBg="1"/>
      <p:bldP spid="13327" grpId="0" animBg="1"/>
      <p:bldP spid="13329" grpId="0" animBg="1"/>
      <p:bldP spid="13330" grpId="0"/>
      <p:bldP spid="25" grpId="0" animBg="1"/>
      <p:bldP spid="26" grpId="0" animBg="1"/>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eaLnBrk="1" hangingPunct="1"/>
            <a:r>
              <a:rPr lang="en-US" sz="4000" b="1" dirty="0" smtClean="0">
                <a:solidFill>
                  <a:schemeClr val="bg1"/>
                </a:solidFill>
              </a:rPr>
              <a:t>Other Constructors</a:t>
            </a:r>
          </a:p>
        </p:txBody>
      </p:sp>
      <p:sp>
        <p:nvSpPr>
          <p:cNvPr id="14339" name="Rectangle 3"/>
          <p:cNvSpPr>
            <a:spLocks noGrp="1" noChangeArrowheads="1"/>
          </p:cNvSpPr>
          <p:nvPr>
            <p:ph type="body" idx="1"/>
          </p:nvPr>
        </p:nvSpPr>
        <p:spPr/>
        <p:txBody>
          <a:bodyPr>
            <a:normAutofit/>
          </a:bodyPr>
          <a:lstStyle/>
          <a:p>
            <a:pPr eaLnBrk="1" hangingPunct="1">
              <a:buFont typeface="Wingdings" pitchFamily="2" charset="2"/>
              <a:buNone/>
            </a:pPr>
            <a:r>
              <a:rPr lang="en-US" sz="2800" dirty="0" smtClean="0">
                <a:solidFill>
                  <a:schemeClr val="bg1"/>
                </a:solidFill>
              </a:rPr>
              <a:t>Most other constructors take an array as a parameter </a:t>
            </a:r>
          </a:p>
          <a:p>
            <a:pPr eaLnBrk="1" hangingPunct="1">
              <a:buFont typeface="Wingdings" pitchFamily="2" charset="2"/>
              <a:buNone/>
            </a:pPr>
            <a:r>
              <a:rPr lang="en-US" sz="2800" dirty="0" smtClean="0">
                <a:solidFill>
                  <a:schemeClr val="bg1"/>
                </a:solidFill>
              </a:rPr>
              <a:t>to create a </a:t>
            </a:r>
            <a:r>
              <a:rPr lang="en-US" sz="2800" dirty="0" smtClean="0">
                <a:solidFill>
                  <a:srgbClr val="FFFF00"/>
                </a:solidFill>
              </a:rPr>
              <a:t>String</a:t>
            </a:r>
            <a:r>
              <a:rPr lang="en-US" sz="2800" dirty="0" smtClean="0">
                <a:solidFill>
                  <a:schemeClr val="bg1"/>
                </a:solidFill>
              </a:rPr>
              <a:t>.</a:t>
            </a:r>
          </a:p>
        </p:txBody>
      </p:sp>
      <p:sp>
        <p:nvSpPr>
          <p:cNvPr id="14340" name="Text Box 4"/>
          <p:cNvSpPr txBox="1">
            <a:spLocks noChangeArrowheads="1"/>
          </p:cNvSpPr>
          <p:nvPr/>
        </p:nvSpPr>
        <p:spPr bwMode="auto">
          <a:xfrm>
            <a:off x="642910" y="3270250"/>
            <a:ext cx="7786742" cy="707886"/>
          </a:xfrm>
          <a:prstGeom prst="rect">
            <a:avLst/>
          </a:prstGeom>
          <a:solidFill>
            <a:srgbClr val="CCECFF"/>
          </a:solidFill>
          <a:ln w="9525">
            <a:noFill/>
            <a:miter lim="800000"/>
            <a:headEnd/>
            <a:tailEnd/>
          </a:ln>
          <a:effectLst/>
        </p:spPr>
        <p:txBody>
          <a:bodyPr wrap="square">
            <a:spAutoFit/>
          </a:bodyPr>
          <a:lstStyle/>
          <a:p>
            <a:pPr>
              <a:spcBef>
                <a:spcPct val="0"/>
              </a:spcBef>
            </a:pPr>
            <a:r>
              <a:rPr lang="en-US" sz="2000" b="1" dirty="0">
                <a:latin typeface="Lucida Console" pitchFamily="49" charset="0"/>
              </a:rPr>
              <a:t>char[] letters = {‘J’, ‘a’, ‘v’, ‘a’};</a:t>
            </a:r>
            <a:br>
              <a:rPr lang="en-US" sz="2000" b="1" dirty="0">
                <a:latin typeface="Lucida Console" pitchFamily="49" charset="0"/>
              </a:rPr>
            </a:br>
            <a:r>
              <a:rPr lang="en-US" sz="2000" b="1" dirty="0">
                <a:latin typeface="Lucida Console" pitchFamily="49" charset="0"/>
              </a:rPr>
              <a:t>String word = new String(letters);</a:t>
            </a:r>
            <a:r>
              <a:rPr lang="en-US" sz="2000" b="1" i="1" dirty="0">
                <a:solidFill>
                  <a:srgbClr val="FF0000"/>
                </a:solidFill>
                <a:latin typeface="Lucida Console" pitchFamily="49" charset="0"/>
              </a:rPr>
              <a:t>//”Java”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blinds(horizontal)">
                                      <p:cBhvr>
                                        <p:cTn id="7" dur="500"/>
                                        <p:tgtEl>
                                          <p:spTgt spid="143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hangingPunct="1"/>
            <a:r>
              <a:rPr lang="en-US" sz="4000" b="1" dirty="0" smtClean="0">
                <a:solidFill>
                  <a:schemeClr val="bg1"/>
                </a:solidFill>
              </a:rPr>
              <a:t>Methods — length, </a:t>
            </a:r>
            <a:r>
              <a:rPr lang="en-US" sz="4000" b="1" dirty="0" err="1" smtClean="0">
                <a:solidFill>
                  <a:schemeClr val="bg1"/>
                </a:solidFill>
              </a:rPr>
              <a:t>charAt</a:t>
            </a:r>
            <a:endParaRPr lang="en-US" sz="4000" b="1" dirty="0" smtClean="0">
              <a:solidFill>
                <a:schemeClr val="bg1"/>
              </a:solidFill>
            </a:endParaRPr>
          </a:p>
        </p:txBody>
      </p:sp>
      <p:sp>
        <p:nvSpPr>
          <p:cNvPr id="15363" name="Rectangle 4"/>
          <p:cNvSpPr>
            <a:spLocks noGrp="1" noChangeArrowheads="1"/>
          </p:cNvSpPr>
          <p:nvPr>
            <p:ph type="body" sz="half" idx="1"/>
          </p:nvPr>
        </p:nvSpPr>
        <p:spPr>
          <a:xfrm>
            <a:off x="500034" y="1839913"/>
            <a:ext cx="2843241" cy="1339850"/>
          </a:xfrm>
          <a:noFill/>
        </p:spPr>
        <p:txBody>
          <a:bodyPr>
            <a:normAutofit/>
          </a:bodyPr>
          <a:lstStyle/>
          <a:p>
            <a:pPr marL="342900" indent="-342900" eaLnBrk="1" hangingPunct="1">
              <a:buFont typeface="Wingdings" pitchFamily="2" charset="2"/>
              <a:buNone/>
            </a:pPr>
            <a:r>
              <a:rPr lang="en-US" sz="2400" b="1" dirty="0" err="1" smtClean="0">
                <a:solidFill>
                  <a:schemeClr val="bg1"/>
                </a:solidFill>
              </a:rPr>
              <a:t>int</a:t>
            </a:r>
            <a:r>
              <a:rPr lang="en-US" sz="2400" b="1" dirty="0" smtClean="0">
                <a:solidFill>
                  <a:schemeClr val="bg1"/>
                </a:solidFill>
              </a:rPr>
              <a:t> length();</a:t>
            </a:r>
          </a:p>
          <a:p>
            <a:pPr marL="342900" indent="-342900" eaLnBrk="1" hangingPunct="1"/>
            <a:endParaRPr lang="en-US" sz="2400" dirty="0" smtClean="0"/>
          </a:p>
          <a:p>
            <a:pPr marL="342900" indent="-342900" eaLnBrk="1" hangingPunct="1">
              <a:buFont typeface="Wingdings" pitchFamily="2" charset="2"/>
              <a:buNone/>
            </a:pPr>
            <a:r>
              <a:rPr lang="en-US" sz="2400" b="1" dirty="0" smtClean="0">
                <a:solidFill>
                  <a:schemeClr val="bg1"/>
                </a:solidFill>
              </a:rPr>
              <a:t>char </a:t>
            </a:r>
            <a:r>
              <a:rPr lang="en-US" sz="2400" b="1" dirty="0" err="1" smtClean="0">
                <a:solidFill>
                  <a:schemeClr val="bg1"/>
                </a:solidFill>
              </a:rPr>
              <a:t>charAt</a:t>
            </a:r>
            <a:r>
              <a:rPr lang="en-US" sz="2400" b="1" dirty="0" smtClean="0">
                <a:solidFill>
                  <a:schemeClr val="bg1"/>
                </a:solidFill>
              </a:rPr>
              <a:t>(</a:t>
            </a:r>
            <a:r>
              <a:rPr lang="en-US" sz="2400" b="1" dirty="0" err="1" smtClean="0">
                <a:solidFill>
                  <a:schemeClr val="bg1"/>
                </a:solidFill>
              </a:rPr>
              <a:t>int</a:t>
            </a:r>
            <a:r>
              <a:rPr lang="en-US" sz="2400" b="1" dirty="0" smtClean="0">
                <a:solidFill>
                  <a:schemeClr val="bg1"/>
                </a:solidFill>
              </a:rPr>
              <a:t> </a:t>
            </a:r>
            <a:r>
              <a:rPr lang="en-US" sz="2400" b="1" dirty="0" err="1" smtClean="0">
                <a:solidFill>
                  <a:schemeClr val="bg1"/>
                </a:solidFill>
              </a:rPr>
              <a:t>i</a:t>
            </a:r>
            <a:r>
              <a:rPr lang="en-US" sz="2400" b="1" dirty="0" smtClean="0">
                <a:solidFill>
                  <a:schemeClr val="bg1"/>
                </a:solidFill>
              </a:rPr>
              <a:t>);</a:t>
            </a:r>
          </a:p>
          <a:p>
            <a:pPr marL="342900" indent="-342900" eaLnBrk="1" hangingPunct="1">
              <a:spcBef>
                <a:spcPct val="0"/>
              </a:spcBef>
            </a:pPr>
            <a:endParaRPr lang="en-US" sz="2400" dirty="0" smtClean="0"/>
          </a:p>
        </p:txBody>
      </p:sp>
      <p:sp>
        <p:nvSpPr>
          <p:cNvPr id="15364" name="Rectangle 5"/>
          <p:cNvSpPr>
            <a:spLocks noChangeArrowheads="1"/>
          </p:cNvSpPr>
          <p:nvPr/>
        </p:nvSpPr>
        <p:spPr bwMode="auto">
          <a:xfrm>
            <a:off x="3668713" y="1839913"/>
            <a:ext cx="4713287" cy="1395412"/>
          </a:xfrm>
          <a:prstGeom prst="rect">
            <a:avLst/>
          </a:prstGeom>
          <a:noFill/>
          <a:ln w="9525">
            <a:noFill/>
            <a:miter lim="800000"/>
            <a:headEnd/>
            <a:tailEnd/>
          </a:ln>
        </p:spPr>
        <p:txBody>
          <a:bodyPr/>
          <a:lstStyle/>
          <a:p>
            <a:pPr marL="342900" indent="-342900" eaLnBrk="1" hangingPunct="1">
              <a:spcBef>
                <a:spcPct val="0"/>
              </a:spcBef>
              <a:buClr>
                <a:schemeClr val="accent1"/>
              </a:buClr>
              <a:buSzPct val="70000"/>
              <a:buFont typeface="Wingdings" pitchFamily="2" charset="2"/>
              <a:buChar char="n"/>
            </a:pPr>
            <a:r>
              <a:rPr lang="en-US" sz="2000" dirty="0">
                <a:solidFill>
                  <a:schemeClr val="bg1"/>
                </a:solidFill>
              </a:rPr>
              <a:t>Returns the number of characters in the string</a:t>
            </a:r>
            <a:r>
              <a:rPr lang="en-US" sz="2000" dirty="0"/>
              <a:t/>
            </a:r>
            <a:br>
              <a:rPr lang="en-US" sz="2000" dirty="0"/>
            </a:br>
            <a:endParaRPr lang="en-US" sz="2000" dirty="0"/>
          </a:p>
          <a:p>
            <a:pPr marL="342900" indent="-342900" eaLnBrk="1" hangingPunct="1">
              <a:spcBef>
                <a:spcPct val="0"/>
              </a:spcBef>
              <a:buClr>
                <a:schemeClr val="accent1"/>
              </a:buClr>
              <a:buSzPct val="70000"/>
              <a:buFont typeface="Wingdings" pitchFamily="2" charset="2"/>
              <a:buChar char="n"/>
            </a:pPr>
            <a:r>
              <a:rPr lang="en-US" sz="2000" dirty="0">
                <a:solidFill>
                  <a:schemeClr val="bg1"/>
                </a:solidFill>
              </a:rPr>
              <a:t>Returns the char at position </a:t>
            </a:r>
            <a:r>
              <a:rPr lang="en-US" sz="2000" dirty="0" err="1">
                <a:solidFill>
                  <a:schemeClr val="bg1"/>
                </a:solidFill>
              </a:rPr>
              <a:t>i</a:t>
            </a:r>
            <a:r>
              <a:rPr lang="en-US" sz="2000" dirty="0">
                <a:solidFill>
                  <a:schemeClr val="bg1"/>
                </a:solidFill>
              </a:rPr>
              <a:t>.</a:t>
            </a:r>
          </a:p>
        </p:txBody>
      </p:sp>
      <p:sp>
        <p:nvSpPr>
          <p:cNvPr id="23558" name="Text Box 6"/>
          <p:cNvSpPr txBox="1">
            <a:spLocks noChangeArrowheads="1"/>
          </p:cNvSpPr>
          <p:nvPr/>
        </p:nvSpPr>
        <p:spPr bwMode="auto">
          <a:xfrm>
            <a:off x="6521450" y="4989513"/>
            <a:ext cx="1111250" cy="830997"/>
          </a:xfrm>
          <a:prstGeom prst="rect">
            <a:avLst/>
          </a:prstGeom>
          <a:noFill/>
          <a:ln w="9525">
            <a:noFill/>
            <a:miter lim="800000"/>
            <a:headEnd/>
            <a:tailEnd/>
          </a:ln>
          <a:effectLst/>
        </p:spPr>
        <p:txBody>
          <a:bodyPr>
            <a:spAutoFit/>
          </a:bodyPr>
          <a:lstStyle/>
          <a:p>
            <a:r>
              <a:rPr lang="en-US" sz="1600" dirty="0"/>
              <a:t> </a:t>
            </a:r>
            <a:r>
              <a:rPr lang="en-US" sz="2400" dirty="0">
                <a:solidFill>
                  <a:srgbClr val="FFFF00"/>
                </a:solidFill>
              </a:rPr>
              <a:t>7</a:t>
            </a:r>
          </a:p>
          <a:p>
            <a:r>
              <a:rPr lang="en-US" sz="2400" dirty="0">
                <a:solidFill>
                  <a:srgbClr val="FFFF00"/>
                </a:solidFill>
              </a:rPr>
              <a:t>’n'</a:t>
            </a:r>
          </a:p>
        </p:txBody>
      </p:sp>
      <p:sp>
        <p:nvSpPr>
          <p:cNvPr id="15366" name="Text Box 7"/>
          <p:cNvSpPr txBox="1">
            <a:spLocks noChangeArrowheads="1"/>
          </p:cNvSpPr>
          <p:nvPr/>
        </p:nvSpPr>
        <p:spPr bwMode="auto">
          <a:xfrm>
            <a:off x="1368425" y="4970463"/>
            <a:ext cx="3962400" cy="830997"/>
          </a:xfrm>
          <a:prstGeom prst="rect">
            <a:avLst/>
          </a:prstGeom>
          <a:solidFill>
            <a:srgbClr val="CCECFF"/>
          </a:solidFill>
          <a:ln w="9525">
            <a:noFill/>
            <a:miter lim="800000"/>
            <a:headEnd/>
            <a:tailEnd/>
          </a:ln>
          <a:effectLst/>
        </p:spPr>
        <p:txBody>
          <a:bodyPr>
            <a:spAutoFit/>
          </a:bodyPr>
          <a:lstStyle/>
          <a:p>
            <a:r>
              <a:rPr lang="en-US" sz="2400" dirty="0"/>
              <a:t>”</a:t>
            </a:r>
            <a:r>
              <a:rPr lang="en-US" sz="2400" dirty="0" err="1" smtClean="0"/>
              <a:t>Problem”.length</a:t>
            </a:r>
            <a:r>
              <a:rPr lang="en-US" sz="2400" dirty="0"/>
              <a:t>();</a:t>
            </a:r>
          </a:p>
          <a:p>
            <a:r>
              <a:rPr lang="en-US" sz="2400" dirty="0"/>
              <a:t>”</a:t>
            </a:r>
            <a:r>
              <a:rPr lang="en-US" sz="2400" dirty="0" err="1" smtClean="0"/>
              <a:t>Window”.charAt</a:t>
            </a:r>
            <a:r>
              <a:rPr lang="en-US" sz="2400" dirty="0" smtClean="0"/>
              <a:t> </a:t>
            </a:r>
            <a:r>
              <a:rPr lang="en-US" sz="2400" dirty="0"/>
              <a:t>(2);</a:t>
            </a:r>
          </a:p>
        </p:txBody>
      </p:sp>
      <p:sp>
        <p:nvSpPr>
          <p:cNvPr id="15367" name="Text Box 8"/>
          <p:cNvSpPr txBox="1">
            <a:spLocks noChangeArrowheads="1"/>
          </p:cNvSpPr>
          <p:nvPr/>
        </p:nvSpPr>
        <p:spPr bwMode="auto">
          <a:xfrm>
            <a:off x="6092825" y="4494213"/>
            <a:ext cx="1447800" cy="457200"/>
          </a:xfrm>
          <a:prstGeom prst="rect">
            <a:avLst/>
          </a:prstGeom>
          <a:noFill/>
          <a:ln w="9525">
            <a:noFill/>
            <a:miter lim="800000"/>
            <a:headEnd/>
            <a:tailEnd/>
          </a:ln>
          <a:effectLst/>
        </p:spPr>
        <p:txBody>
          <a:bodyPr>
            <a:spAutoFit/>
          </a:bodyPr>
          <a:lstStyle/>
          <a:p>
            <a:pPr algn="ctr"/>
            <a:r>
              <a:rPr lang="en-US" sz="2400" dirty="0">
                <a:solidFill>
                  <a:schemeClr val="bg1"/>
                </a:solidFill>
              </a:rPr>
              <a:t>Returns:</a:t>
            </a:r>
          </a:p>
        </p:txBody>
      </p:sp>
      <p:sp>
        <p:nvSpPr>
          <p:cNvPr id="15368" name="Line 9"/>
          <p:cNvSpPr>
            <a:spLocks noChangeShapeType="1"/>
          </p:cNvSpPr>
          <p:nvPr/>
        </p:nvSpPr>
        <p:spPr bwMode="auto">
          <a:xfrm>
            <a:off x="4368800" y="5764213"/>
            <a:ext cx="1895475" cy="14287"/>
          </a:xfrm>
          <a:prstGeom prst="line">
            <a:avLst/>
          </a:prstGeom>
          <a:noFill/>
          <a:ln w="9525">
            <a:solidFill>
              <a:srgbClr val="FF0000"/>
            </a:solidFill>
            <a:round/>
            <a:headEnd/>
            <a:tailEnd type="triangle" w="med" len="med"/>
          </a:ln>
          <a:effectLst/>
        </p:spPr>
        <p:txBody>
          <a:bodyPr wrap="none" anchor="ctr"/>
          <a:lstStyle/>
          <a:p>
            <a:endParaRPr lang="en-IN"/>
          </a:p>
        </p:txBody>
      </p:sp>
      <p:sp>
        <p:nvSpPr>
          <p:cNvPr id="15369" name="Line 10"/>
          <p:cNvSpPr>
            <a:spLocks noChangeShapeType="1"/>
          </p:cNvSpPr>
          <p:nvPr/>
        </p:nvSpPr>
        <p:spPr bwMode="auto">
          <a:xfrm>
            <a:off x="4957763" y="5246688"/>
            <a:ext cx="1312862" cy="0"/>
          </a:xfrm>
          <a:prstGeom prst="line">
            <a:avLst/>
          </a:prstGeom>
          <a:noFill/>
          <a:ln w="9525">
            <a:solidFill>
              <a:srgbClr val="FF0000"/>
            </a:solidFill>
            <a:round/>
            <a:headEnd/>
            <a:tailEnd type="triangle" w="med" len="med"/>
          </a:ln>
          <a:effectLst/>
        </p:spPr>
        <p:txBody>
          <a:bodyPr wrap="none" anchor="ctr"/>
          <a:lstStyle/>
          <a:p>
            <a:endParaRPr lang="en-IN"/>
          </a:p>
        </p:txBody>
      </p:sp>
      <p:sp>
        <p:nvSpPr>
          <p:cNvPr id="15370" name="Text Box 11"/>
          <p:cNvSpPr txBox="1">
            <a:spLocks noChangeArrowheads="1"/>
          </p:cNvSpPr>
          <p:nvPr/>
        </p:nvSpPr>
        <p:spPr bwMode="auto">
          <a:xfrm>
            <a:off x="1222375" y="3536950"/>
            <a:ext cx="6962775" cy="822325"/>
          </a:xfrm>
          <a:prstGeom prst="rect">
            <a:avLst/>
          </a:prstGeom>
          <a:solidFill>
            <a:schemeClr val="accent2">
              <a:lumMod val="60000"/>
              <a:lumOff val="40000"/>
            </a:schemeClr>
          </a:solidFill>
          <a:ln w="9525">
            <a:noFill/>
            <a:miter lim="800000"/>
            <a:headEnd/>
            <a:tailEnd/>
          </a:ln>
          <a:effectLst/>
        </p:spPr>
        <p:txBody>
          <a:bodyPr>
            <a:spAutoFit/>
          </a:bodyPr>
          <a:lstStyle/>
          <a:p>
            <a:r>
              <a:rPr lang="en-US" sz="2400" dirty="0"/>
              <a:t>Character positions in strings are numbered starting from 0 – just like arrays.</a:t>
            </a:r>
          </a:p>
        </p:txBody>
      </p:sp>
      <p:sp>
        <p:nvSpPr>
          <p:cNvPr id="15371" name="Line 12"/>
          <p:cNvSpPr>
            <a:spLocks noChangeShapeType="1"/>
          </p:cNvSpPr>
          <p:nvPr/>
        </p:nvSpPr>
        <p:spPr bwMode="auto">
          <a:xfrm flipV="1">
            <a:off x="2946400" y="3160713"/>
            <a:ext cx="0" cy="374650"/>
          </a:xfrm>
          <a:prstGeom prst="line">
            <a:avLst/>
          </a:prstGeom>
          <a:noFill/>
          <a:ln w="9525">
            <a:solidFill>
              <a:srgbClr val="FF0000"/>
            </a:solidFill>
            <a:round/>
            <a:headEnd/>
            <a:tailEnd type="stealth" w="med" len="med"/>
          </a:ln>
          <a:effectLst/>
        </p:spPr>
        <p:txBody>
          <a:bodyPr wrap="none" anchor="ct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iterate type="wd">
                                    <p:tmAbs val="300"/>
                                  </p:iterate>
                                  <p:childTnLst>
                                    <p:set>
                                      <p:cBhvr>
                                        <p:cTn id="6" dur="1" fill="hold">
                                          <p:stCondLst>
                                            <p:cond delay="299"/>
                                          </p:stCondLst>
                                        </p:cTn>
                                        <p:tgtEl>
                                          <p:spTgt spid="23558"/>
                                        </p:tgtEl>
                                        <p:attrNameLst>
                                          <p:attrName>style.visibility</p:attrName>
                                        </p:attrNameLst>
                                      </p:cBhvr>
                                      <p:to>
                                        <p:strVal val="visible"/>
                                      </p:to>
                                    </p:set>
                                    <p:anim to="" calcmode="lin" valueType="num">
                                      <p:cBhvr>
                                        <p:cTn id="7" dur="1" fill="hold"/>
                                        <p:tgtEl>
                                          <p:spTgt spid="2355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eaLnBrk="1" hangingPunct="1"/>
            <a:r>
              <a:rPr lang="en-US" sz="4000" b="1" dirty="0" smtClean="0">
                <a:solidFill>
                  <a:schemeClr val="bg1"/>
                </a:solidFill>
              </a:rPr>
              <a:t>What Is The Output ?</a:t>
            </a:r>
          </a:p>
        </p:txBody>
      </p:sp>
      <p:sp>
        <p:nvSpPr>
          <p:cNvPr id="8195" name="Rectangle 3"/>
          <p:cNvSpPr>
            <a:spLocks noGrp="1" noChangeArrowheads="1"/>
          </p:cNvSpPr>
          <p:nvPr>
            <p:ph type="body" idx="1"/>
          </p:nvPr>
        </p:nvSpPr>
        <p:spPr/>
        <p:txBody>
          <a:bodyPr>
            <a:normAutofit/>
          </a:bodyPr>
          <a:lstStyle/>
          <a:p>
            <a:pPr>
              <a:buNone/>
            </a:pPr>
            <a:r>
              <a:rPr lang="en-US" sz="2800" dirty="0" smtClean="0">
                <a:solidFill>
                  <a:schemeClr val="bg1"/>
                </a:solidFill>
              </a:rPr>
              <a:t>String x=“test”;</a:t>
            </a:r>
          </a:p>
          <a:p>
            <a:pPr>
              <a:buNone/>
            </a:pPr>
            <a:r>
              <a:rPr lang="en-US" sz="2800" dirty="0" err="1" smtClean="0">
                <a:solidFill>
                  <a:schemeClr val="bg1"/>
                </a:solidFill>
              </a:rPr>
              <a:t>System.out.println</a:t>
            </a:r>
            <a:r>
              <a:rPr lang="en-US" sz="2800" dirty="0" smtClean="0">
                <a:solidFill>
                  <a:schemeClr val="bg1"/>
                </a:solidFill>
              </a:rPr>
              <a:t>(</a:t>
            </a:r>
            <a:r>
              <a:rPr lang="en-US" sz="2800" dirty="0" err="1" smtClean="0">
                <a:solidFill>
                  <a:schemeClr val="bg1"/>
                </a:solidFill>
              </a:rPr>
              <a:t>x.length</a:t>
            </a:r>
            <a:r>
              <a:rPr lang="en-US" sz="2800" dirty="0" smtClean="0">
                <a:solidFill>
                  <a:schemeClr val="bg1"/>
                </a:solidFill>
              </a:rPr>
              <a:t>);</a:t>
            </a:r>
          </a:p>
          <a:p>
            <a:endParaRPr lang="en-US" sz="2800" dirty="0" smtClean="0">
              <a:solidFill>
                <a:schemeClr val="bg1"/>
              </a:solidFill>
            </a:endParaRPr>
          </a:p>
          <a:p>
            <a:pPr>
              <a:buNone/>
            </a:pPr>
            <a:r>
              <a:rPr lang="en-US" sz="2800" dirty="0" smtClean="0">
                <a:solidFill>
                  <a:schemeClr val="bg1"/>
                </a:solidFill>
              </a:rPr>
              <a:t>String [ ] months=new String[12];</a:t>
            </a:r>
          </a:p>
          <a:p>
            <a:pPr>
              <a:buNone/>
            </a:pPr>
            <a:r>
              <a:rPr lang="en-US" sz="2800" dirty="0" err="1" smtClean="0">
                <a:solidFill>
                  <a:schemeClr val="bg1"/>
                </a:solidFill>
              </a:rPr>
              <a:t>System.out.println</a:t>
            </a:r>
            <a:r>
              <a:rPr lang="en-US" sz="2800" dirty="0" smtClean="0">
                <a:solidFill>
                  <a:schemeClr val="bg1"/>
                </a:solidFill>
              </a:rPr>
              <a:t>(</a:t>
            </a:r>
            <a:r>
              <a:rPr lang="en-US" sz="2800" dirty="0" err="1" smtClean="0">
                <a:solidFill>
                  <a:schemeClr val="bg1"/>
                </a:solidFill>
              </a:rPr>
              <a:t>months.length</a:t>
            </a:r>
            <a:r>
              <a:rPr lang="en-US" sz="2800" dirty="0" smtClean="0">
                <a:solidFill>
                  <a:schemeClr val="bg1"/>
                </a:solidFill>
              </a:rPr>
              <a:t>());</a:t>
            </a:r>
          </a:p>
          <a:p>
            <a:endParaRPr lang="en-US" sz="2800" dirty="0" smtClean="0"/>
          </a:p>
          <a:p>
            <a:r>
              <a:rPr lang="en-US" sz="2800" dirty="0" smtClean="0">
                <a:solidFill>
                  <a:srgbClr val="FFFF00"/>
                </a:solidFill>
              </a:rPr>
              <a:t>Both codes will produce syntax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xEl>
                                              <p:pRg st="6" end="6"/>
                                            </p:txEl>
                                          </p:spTgt>
                                        </p:tgtEl>
                                        <p:attrNameLst>
                                          <p:attrName>style.visibility</p:attrName>
                                        </p:attrNameLst>
                                      </p:cBhvr>
                                      <p:to>
                                        <p:strVal val="visible"/>
                                      </p:to>
                                    </p:set>
                                    <p:animEffect transition="in" filter="blinds(horizontal)">
                                      <p:cBhvr>
                                        <p:cTn id="7" dur="500"/>
                                        <p:tgtEl>
                                          <p:spTgt spid="81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chemeClr val="bg1"/>
                </a:solidFill>
              </a:rPr>
              <a:t>CHAPTER 20</a:t>
            </a:r>
            <a:endParaRPr lang="en-IN" sz="5400" dirty="0"/>
          </a:p>
        </p:txBody>
      </p:sp>
      <p:sp>
        <p:nvSpPr>
          <p:cNvPr id="3" name="Content Placeholder 2"/>
          <p:cNvSpPr>
            <a:spLocks noGrp="1"/>
          </p:cNvSpPr>
          <p:nvPr>
            <p:ph idx="1"/>
          </p:nvPr>
        </p:nvSpPr>
        <p:spPr>
          <a:xfrm>
            <a:off x="457200" y="1600200"/>
            <a:ext cx="8229600" cy="4900634"/>
          </a:xfrm>
        </p:spPr>
        <p:txBody>
          <a:bodyPr>
            <a:normAutofit/>
          </a:bodyPr>
          <a:lstStyle/>
          <a:p>
            <a:pPr>
              <a:lnSpc>
                <a:spcPct val="80000"/>
              </a:lnSpc>
              <a:buNone/>
            </a:pPr>
            <a:r>
              <a:rPr lang="en-US" sz="2000" dirty="0" smtClean="0">
                <a:solidFill>
                  <a:schemeClr val="bg1"/>
                </a:solidFill>
              </a:rPr>
              <a:t> 			</a:t>
            </a:r>
          </a:p>
          <a:p>
            <a:pPr>
              <a:lnSpc>
                <a:spcPct val="80000"/>
              </a:lnSpc>
              <a:buNone/>
            </a:pPr>
            <a:r>
              <a:rPr lang="en-US" sz="2000" b="1" dirty="0" smtClean="0">
                <a:solidFill>
                  <a:schemeClr val="bg1"/>
                </a:solidFill>
              </a:rPr>
              <a:t>				</a:t>
            </a:r>
            <a:r>
              <a:rPr lang="en-US" sz="3600" b="1" u="sng" dirty="0" smtClean="0">
                <a:solidFill>
                  <a:schemeClr val="bg1"/>
                </a:solidFill>
              </a:rPr>
              <a:t>Strings</a:t>
            </a:r>
          </a:p>
          <a:p>
            <a:pPr>
              <a:lnSpc>
                <a:spcPct val="80000"/>
              </a:lnSpc>
              <a:buNone/>
            </a:pPr>
            <a:r>
              <a:rPr lang="en-US" b="1" dirty="0" smtClean="0">
                <a:solidFill>
                  <a:schemeClr val="bg1"/>
                </a:solidFill>
              </a:rPr>
              <a:t>		</a:t>
            </a:r>
            <a:endParaRPr lang="en-US" sz="3600" b="1" u="sng" dirty="0" smtClean="0">
              <a:solidFill>
                <a:schemeClr val="bg1"/>
              </a:solidFill>
            </a:endParaRPr>
          </a:p>
          <a:p>
            <a:pPr>
              <a:lnSpc>
                <a:spcPct val="80000"/>
              </a:lnSpc>
              <a:buNone/>
            </a:pPr>
            <a:endParaRPr lang="en-US" b="1" u="sng" dirty="0" smtClean="0">
              <a:solidFill>
                <a:schemeClr val="bg1"/>
              </a:solidFill>
            </a:endParaRPr>
          </a:p>
          <a:p>
            <a:pPr>
              <a:lnSpc>
                <a:spcPct val="80000"/>
              </a:lnSpc>
              <a:buNone/>
            </a:pPr>
            <a:r>
              <a:rPr lang="en-US" sz="4000" b="1" u="sng" dirty="0" smtClean="0">
                <a:solidFill>
                  <a:schemeClr val="bg1"/>
                </a:solidFill>
              </a:rPr>
              <a:t>Topics Covered</a:t>
            </a:r>
          </a:p>
          <a:p>
            <a:r>
              <a:rPr lang="en-US" sz="3600" b="1" dirty="0" smtClean="0">
                <a:solidFill>
                  <a:srgbClr val="FFFF00"/>
                </a:solidFill>
              </a:rPr>
              <a:t>The String class</a:t>
            </a:r>
          </a:p>
          <a:p>
            <a:r>
              <a:rPr lang="en-US" sz="3600" b="1" dirty="0" smtClean="0">
                <a:solidFill>
                  <a:srgbClr val="FFFF00"/>
                </a:solidFill>
              </a:rPr>
              <a:t>The </a:t>
            </a:r>
            <a:r>
              <a:rPr lang="en-US" sz="3600" b="1" dirty="0" err="1" smtClean="0">
                <a:solidFill>
                  <a:srgbClr val="FFFF00"/>
                </a:solidFill>
              </a:rPr>
              <a:t>StringBuffer</a:t>
            </a:r>
            <a:r>
              <a:rPr lang="en-US" sz="3600" b="1" dirty="0" smtClean="0">
                <a:solidFill>
                  <a:srgbClr val="FFFF00"/>
                </a:solidFill>
              </a:rPr>
              <a:t> class</a:t>
            </a:r>
          </a:p>
          <a:p>
            <a:r>
              <a:rPr lang="en-US" sz="3600" b="1" dirty="0" smtClean="0">
                <a:solidFill>
                  <a:srgbClr val="FFFF00"/>
                </a:solidFill>
              </a:rPr>
              <a:t>The </a:t>
            </a:r>
            <a:r>
              <a:rPr lang="en-US" sz="3600" b="1" dirty="0" err="1" smtClean="0">
                <a:solidFill>
                  <a:srgbClr val="FFFF00"/>
                </a:solidFill>
              </a:rPr>
              <a:t>StringBuilder</a:t>
            </a:r>
            <a:r>
              <a:rPr lang="en-US" sz="3600" b="1" dirty="0" smtClean="0">
                <a:solidFill>
                  <a:srgbClr val="FFFF00"/>
                </a:solidFill>
              </a:rPr>
              <a:t> class</a:t>
            </a:r>
          </a:p>
        </p:txBody>
      </p:sp>
      <p:pic>
        <p:nvPicPr>
          <p:cNvPr id="6" name="Picture 2"/>
          <p:cNvPicPr>
            <a:picLocks noChangeAspect="1" noChangeArrowheads="1"/>
          </p:cNvPicPr>
          <p:nvPr/>
        </p:nvPicPr>
        <p:blipFill>
          <a:blip r:embed="rId2"/>
          <a:stretch>
            <a:fillRect/>
          </a:stretch>
        </p:blipFill>
        <p:spPr bwMode="auto">
          <a:xfrm>
            <a:off x="7397648" y="142852"/>
            <a:ext cx="1603508" cy="1498517"/>
          </a:xfrm>
          <a:prstGeom prst="rect">
            <a:avLst/>
          </a:prstGeom>
          <a:noFill/>
          <a:ln w="9525">
            <a:noFill/>
            <a:miter lim="800000"/>
            <a:headEnd/>
            <a:tailEnd/>
          </a:ln>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406" y="133871"/>
            <a:ext cx="1702149" cy="12234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eaLnBrk="1" hangingPunct="1"/>
            <a:r>
              <a:rPr lang="en-US" sz="4000" b="1" dirty="0" smtClean="0">
                <a:solidFill>
                  <a:schemeClr val="bg1"/>
                </a:solidFill>
              </a:rPr>
              <a:t>Why  ?</a:t>
            </a:r>
          </a:p>
        </p:txBody>
      </p:sp>
      <p:sp>
        <p:nvSpPr>
          <p:cNvPr id="8195" name="Rectangle 3"/>
          <p:cNvSpPr>
            <a:spLocks noGrp="1" noChangeArrowheads="1"/>
          </p:cNvSpPr>
          <p:nvPr>
            <p:ph type="body" idx="1"/>
          </p:nvPr>
        </p:nvSpPr>
        <p:spPr/>
        <p:txBody>
          <a:bodyPr>
            <a:normAutofit/>
          </a:bodyPr>
          <a:lstStyle/>
          <a:p>
            <a:r>
              <a:rPr lang="en-IN" sz="2800" dirty="0" smtClean="0">
                <a:solidFill>
                  <a:schemeClr val="bg1"/>
                </a:solidFill>
              </a:rPr>
              <a:t>Arrays have an </a:t>
            </a:r>
            <a:r>
              <a:rPr lang="en-IN" sz="2800" dirty="0" smtClean="0">
                <a:solidFill>
                  <a:srgbClr val="00B0F0"/>
                </a:solidFill>
              </a:rPr>
              <a:t>attribute (not a method) </a:t>
            </a:r>
            <a:r>
              <a:rPr lang="en-IN" sz="2800" dirty="0" smtClean="0">
                <a:solidFill>
                  <a:schemeClr val="bg1"/>
                </a:solidFill>
              </a:rPr>
              <a:t>called</a:t>
            </a:r>
            <a:r>
              <a:rPr lang="en-IN" sz="2800" dirty="0" smtClean="0"/>
              <a:t> </a:t>
            </a:r>
            <a:r>
              <a:rPr lang="en-IN" sz="2800" dirty="0" smtClean="0">
                <a:solidFill>
                  <a:srgbClr val="00B0F0"/>
                </a:solidFill>
              </a:rPr>
              <a:t>length</a:t>
            </a:r>
            <a:r>
              <a:rPr lang="en-IN" sz="2800" dirty="0" smtClean="0">
                <a:solidFill>
                  <a:schemeClr val="bg1"/>
                </a:solidFill>
              </a:rPr>
              <a:t>,</a:t>
            </a:r>
            <a:r>
              <a:rPr lang="en-IN" sz="2800" dirty="0" smtClean="0">
                <a:solidFill>
                  <a:srgbClr val="FF0000"/>
                </a:solidFill>
              </a:rPr>
              <a:t> </a:t>
            </a:r>
            <a:r>
              <a:rPr lang="en-IN" sz="2800" dirty="0" smtClean="0">
                <a:solidFill>
                  <a:schemeClr val="bg1"/>
                </a:solidFill>
              </a:rPr>
              <a:t>while String objects have a method called </a:t>
            </a:r>
            <a:r>
              <a:rPr lang="en-IN" sz="2800" dirty="0" smtClean="0">
                <a:solidFill>
                  <a:srgbClr val="00B0F0"/>
                </a:solidFill>
              </a:rPr>
              <a:t>length() ( not an attribute)</a:t>
            </a:r>
          </a:p>
          <a:p>
            <a:endParaRPr lang="en-IN" sz="2800" dirty="0" smtClean="0"/>
          </a:p>
          <a:p>
            <a:r>
              <a:rPr lang="en-IN" sz="2800" dirty="0" smtClean="0">
                <a:solidFill>
                  <a:schemeClr val="bg1"/>
                </a:solidFill>
              </a:rPr>
              <a:t>So an attempt to use the</a:t>
            </a:r>
            <a:r>
              <a:rPr lang="en-IN" sz="2800" dirty="0" smtClean="0"/>
              <a:t> </a:t>
            </a:r>
            <a:r>
              <a:rPr lang="en-IN" sz="2800" dirty="0" smtClean="0">
                <a:solidFill>
                  <a:srgbClr val="00B0F0"/>
                </a:solidFill>
              </a:rPr>
              <a:t>length()</a:t>
            </a:r>
            <a:r>
              <a:rPr lang="en-IN" sz="2800" dirty="0" smtClean="0"/>
              <a:t> </a:t>
            </a:r>
            <a:r>
              <a:rPr lang="en-IN" sz="2800" dirty="0" smtClean="0">
                <a:solidFill>
                  <a:schemeClr val="bg1"/>
                </a:solidFill>
              </a:rPr>
              <a:t>method on an array or an attempt to use the</a:t>
            </a:r>
            <a:r>
              <a:rPr lang="en-IN" sz="2800" dirty="0" smtClean="0">
                <a:solidFill>
                  <a:srgbClr val="00B0F0"/>
                </a:solidFill>
              </a:rPr>
              <a:t> length</a:t>
            </a:r>
            <a:r>
              <a:rPr lang="en-IN" sz="2800" dirty="0" smtClean="0"/>
              <a:t> </a:t>
            </a:r>
            <a:r>
              <a:rPr lang="en-IN" sz="2800" dirty="0" smtClean="0">
                <a:solidFill>
                  <a:schemeClr val="bg1"/>
                </a:solidFill>
              </a:rPr>
              <a:t>attribute on a String, </a:t>
            </a:r>
            <a:r>
              <a:rPr lang="en-IN" sz="2800" dirty="0" smtClean="0">
                <a:solidFill>
                  <a:srgbClr val="00B0F0"/>
                </a:solidFill>
              </a:rPr>
              <a:t>both cause compiler error</a:t>
            </a:r>
            <a:endParaRPr lang="en-US" sz="2800" dirty="0" smtClean="0">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linds(horizontal)">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2" dur="500"/>
                                        <p:tgtEl>
                                          <p:spTgt spid="81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eaLnBrk="1" hangingPunct="1"/>
            <a:r>
              <a:rPr lang="en-US" sz="4000" b="1" dirty="0" smtClean="0">
                <a:solidFill>
                  <a:schemeClr val="bg1"/>
                </a:solidFill>
              </a:rPr>
              <a:t>Methods — substring</a:t>
            </a:r>
          </a:p>
        </p:txBody>
      </p:sp>
      <p:sp>
        <p:nvSpPr>
          <p:cNvPr id="24580" name="Text Box 4"/>
          <p:cNvSpPr txBox="1">
            <a:spLocks noChangeArrowheads="1"/>
          </p:cNvSpPr>
          <p:nvPr/>
        </p:nvSpPr>
        <p:spPr bwMode="auto">
          <a:xfrm>
            <a:off x="6148388" y="5073650"/>
            <a:ext cx="2486025" cy="1200329"/>
          </a:xfrm>
          <a:prstGeom prst="rect">
            <a:avLst/>
          </a:prstGeom>
          <a:noFill/>
          <a:ln w="9525">
            <a:noFill/>
            <a:miter lim="800000"/>
            <a:headEnd/>
            <a:tailEnd/>
          </a:ln>
          <a:effectLst/>
        </p:spPr>
        <p:txBody>
          <a:bodyPr>
            <a:spAutoFit/>
          </a:bodyPr>
          <a:lstStyle/>
          <a:p>
            <a:pPr>
              <a:spcBef>
                <a:spcPct val="0"/>
              </a:spcBef>
            </a:pPr>
            <a:r>
              <a:rPr lang="en-US" sz="2400" dirty="0">
                <a:solidFill>
                  <a:schemeClr val="bg1"/>
                </a:solidFill>
              </a:rPr>
              <a:t>“</a:t>
            </a:r>
            <a:r>
              <a:rPr lang="en-US" sz="2400" dirty="0" err="1" smtClean="0">
                <a:solidFill>
                  <a:schemeClr val="bg1"/>
                </a:solidFill>
              </a:rPr>
              <a:t>lev</a:t>
            </a:r>
            <a:r>
              <a:rPr lang="en-US" sz="2400" dirty="0" smtClean="0">
                <a:solidFill>
                  <a:schemeClr val="bg1"/>
                </a:solidFill>
              </a:rPr>
              <a:t>”</a:t>
            </a:r>
            <a:endParaRPr lang="en-US" sz="2400" dirty="0">
              <a:solidFill>
                <a:schemeClr val="bg1"/>
              </a:solidFill>
            </a:endParaRPr>
          </a:p>
          <a:p>
            <a:pPr>
              <a:spcBef>
                <a:spcPct val="0"/>
              </a:spcBef>
            </a:pPr>
            <a:r>
              <a:rPr lang="en-US" sz="2400" dirty="0">
                <a:solidFill>
                  <a:schemeClr val="bg1"/>
                </a:solidFill>
              </a:rPr>
              <a:t>“</a:t>
            </a:r>
            <a:r>
              <a:rPr lang="en-US" sz="2400" dirty="0" smtClean="0">
                <a:solidFill>
                  <a:schemeClr val="bg1"/>
                </a:solidFill>
              </a:rPr>
              <a:t>mutable”</a:t>
            </a:r>
            <a:endParaRPr lang="en-US" sz="2400" dirty="0">
              <a:solidFill>
                <a:schemeClr val="bg1"/>
              </a:solidFill>
            </a:endParaRPr>
          </a:p>
          <a:p>
            <a:pPr>
              <a:spcBef>
                <a:spcPct val="0"/>
              </a:spcBef>
            </a:pPr>
            <a:r>
              <a:rPr lang="en-US" sz="2400" dirty="0">
                <a:solidFill>
                  <a:schemeClr val="bg1"/>
                </a:solidFill>
              </a:rPr>
              <a:t>"" (empty string)</a:t>
            </a:r>
          </a:p>
        </p:txBody>
      </p:sp>
      <p:sp>
        <p:nvSpPr>
          <p:cNvPr id="16388" name="Text Box 5"/>
          <p:cNvSpPr txBox="1">
            <a:spLocks noChangeArrowheads="1"/>
          </p:cNvSpPr>
          <p:nvPr/>
        </p:nvSpPr>
        <p:spPr bwMode="auto">
          <a:xfrm>
            <a:off x="1039813" y="5094288"/>
            <a:ext cx="4083050" cy="1200329"/>
          </a:xfrm>
          <a:prstGeom prst="rect">
            <a:avLst/>
          </a:prstGeom>
          <a:solidFill>
            <a:srgbClr val="CCECFF"/>
          </a:solidFill>
          <a:ln w="9525">
            <a:noFill/>
            <a:miter lim="800000"/>
            <a:headEnd/>
            <a:tailEnd/>
          </a:ln>
          <a:effectLst/>
        </p:spPr>
        <p:txBody>
          <a:bodyPr>
            <a:spAutoFit/>
          </a:bodyPr>
          <a:lstStyle/>
          <a:p>
            <a:pPr>
              <a:spcBef>
                <a:spcPct val="0"/>
              </a:spcBef>
            </a:pPr>
            <a:r>
              <a:rPr lang="en-US" sz="2400" dirty="0"/>
              <a:t>”</a:t>
            </a:r>
            <a:r>
              <a:rPr lang="en-US" sz="2400" dirty="0" err="1" smtClean="0"/>
              <a:t>television”.substring</a:t>
            </a:r>
            <a:r>
              <a:rPr lang="en-US" sz="2400" dirty="0" smtClean="0"/>
              <a:t> </a:t>
            </a:r>
            <a:r>
              <a:rPr lang="en-US" sz="2400" dirty="0"/>
              <a:t>(2,5); </a:t>
            </a:r>
          </a:p>
          <a:p>
            <a:pPr>
              <a:spcBef>
                <a:spcPct val="0"/>
              </a:spcBef>
            </a:pPr>
            <a:r>
              <a:rPr lang="en-US" sz="2400" dirty="0"/>
              <a:t>“</a:t>
            </a:r>
            <a:r>
              <a:rPr lang="en-US" sz="2400" dirty="0" err="1" smtClean="0"/>
              <a:t>immutable”.substring</a:t>
            </a:r>
            <a:r>
              <a:rPr lang="en-US" sz="2400" dirty="0" smtClean="0"/>
              <a:t> </a:t>
            </a:r>
            <a:r>
              <a:rPr lang="en-US" sz="2400" dirty="0"/>
              <a:t>(2);</a:t>
            </a:r>
          </a:p>
          <a:p>
            <a:pPr>
              <a:spcBef>
                <a:spcPct val="0"/>
              </a:spcBef>
            </a:pPr>
            <a:r>
              <a:rPr lang="en-US" sz="2400" dirty="0" smtClean="0"/>
              <a:t>“</a:t>
            </a:r>
            <a:r>
              <a:rPr lang="en-US" sz="2400" dirty="0" err="1" smtClean="0"/>
              <a:t>hello”.substring</a:t>
            </a:r>
            <a:r>
              <a:rPr lang="en-US" sz="2400" dirty="0" smtClean="0"/>
              <a:t> (5);</a:t>
            </a:r>
            <a:endParaRPr lang="en-US" sz="2400" dirty="0"/>
          </a:p>
        </p:txBody>
      </p:sp>
      <p:sp>
        <p:nvSpPr>
          <p:cNvPr id="16389" name="Text Box 6"/>
          <p:cNvSpPr txBox="1">
            <a:spLocks noChangeArrowheads="1"/>
          </p:cNvSpPr>
          <p:nvPr/>
        </p:nvSpPr>
        <p:spPr bwMode="auto">
          <a:xfrm>
            <a:off x="6003925" y="4767263"/>
            <a:ext cx="1447800" cy="457200"/>
          </a:xfrm>
          <a:prstGeom prst="rect">
            <a:avLst/>
          </a:prstGeom>
          <a:noFill/>
          <a:ln w="9525">
            <a:noFill/>
            <a:miter lim="800000"/>
            <a:headEnd/>
            <a:tailEnd/>
          </a:ln>
          <a:effectLst/>
        </p:spPr>
        <p:txBody>
          <a:bodyPr>
            <a:spAutoFit/>
          </a:bodyPr>
          <a:lstStyle/>
          <a:p>
            <a:pPr algn="ctr"/>
            <a:r>
              <a:rPr lang="en-US" sz="2400" b="1" dirty="0">
                <a:solidFill>
                  <a:srgbClr val="FFFF00"/>
                </a:solidFill>
              </a:rPr>
              <a:t>Returns:</a:t>
            </a:r>
          </a:p>
        </p:txBody>
      </p:sp>
      <p:sp>
        <p:nvSpPr>
          <p:cNvPr id="16390" name="Line 7"/>
          <p:cNvSpPr>
            <a:spLocks noChangeShapeType="1"/>
          </p:cNvSpPr>
          <p:nvPr/>
        </p:nvSpPr>
        <p:spPr bwMode="auto">
          <a:xfrm>
            <a:off x="5332413" y="5707063"/>
            <a:ext cx="685800" cy="0"/>
          </a:xfrm>
          <a:prstGeom prst="line">
            <a:avLst/>
          </a:prstGeom>
          <a:noFill/>
          <a:ln w="9525">
            <a:solidFill>
              <a:schemeClr val="bg1"/>
            </a:solidFill>
            <a:round/>
            <a:headEnd/>
            <a:tailEnd type="triangle" w="med" len="med"/>
          </a:ln>
          <a:effectLst/>
        </p:spPr>
        <p:txBody>
          <a:bodyPr wrap="none" anchor="ctr"/>
          <a:lstStyle/>
          <a:p>
            <a:endParaRPr lang="en-IN"/>
          </a:p>
        </p:txBody>
      </p:sp>
      <p:sp>
        <p:nvSpPr>
          <p:cNvPr id="16391" name="Line 8"/>
          <p:cNvSpPr>
            <a:spLocks noChangeShapeType="1"/>
          </p:cNvSpPr>
          <p:nvPr/>
        </p:nvSpPr>
        <p:spPr bwMode="auto">
          <a:xfrm>
            <a:off x="5332413" y="5307013"/>
            <a:ext cx="685800" cy="0"/>
          </a:xfrm>
          <a:prstGeom prst="line">
            <a:avLst/>
          </a:prstGeom>
          <a:noFill/>
          <a:ln w="9525">
            <a:solidFill>
              <a:schemeClr val="bg1"/>
            </a:solidFill>
            <a:round/>
            <a:headEnd/>
            <a:tailEnd type="triangle" w="med" len="med"/>
          </a:ln>
          <a:effectLst/>
        </p:spPr>
        <p:txBody>
          <a:bodyPr wrap="none" anchor="ctr"/>
          <a:lstStyle/>
          <a:p>
            <a:endParaRPr lang="en-IN"/>
          </a:p>
        </p:txBody>
      </p:sp>
      <p:sp>
        <p:nvSpPr>
          <p:cNvPr id="16392" name="Line 9"/>
          <p:cNvSpPr>
            <a:spLocks noChangeShapeType="1"/>
          </p:cNvSpPr>
          <p:nvPr/>
        </p:nvSpPr>
        <p:spPr bwMode="auto">
          <a:xfrm>
            <a:off x="5332413" y="6083300"/>
            <a:ext cx="685800" cy="0"/>
          </a:xfrm>
          <a:prstGeom prst="line">
            <a:avLst/>
          </a:prstGeom>
          <a:noFill/>
          <a:ln w="9525">
            <a:solidFill>
              <a:schemeClr val="bg1"/>
            </a:solidFill>
            <a:round/>
            <a:headEnd/>
            <a:tailEnd type="triangle" w="med" len="med"/>
          </a:ln>
          <a:effectLst/>
        </p:spPr>
        <p:txBody>
          <a:bodyPr wrap="none" anchor="ctr"/>
          <a:lstStyle/>
          <a:p>
            <a:endParaRPr lang="en-IN"/>
          </a:p>
        </p:txBody>
      </p:sp>
      <p:sp>
        <p:nvSpPr>
          <p:cNvPr id="16393" name="Text Box 10"/>
          <p:cNvSpPr txBox="1">
            <a:spLocks noChangeArrowheads="1"/>
          </p:cNvSpPr>
          <p:nvPr/>
        </p:nvSpPr>
        <p:spPr bwMode="auto">
          <a:xfrm>
            <a:off x="6477000" y="2244725"/>
            <a:ext cx="2216150" cy="1200329"/>
          </a:xfrm>
          <a:prstGeom prst="rect">
            <a:avLst/>
          </a:prstGeom>
          <a:noFill/>
          <a:ln w="9525">
            <a:noFill/>
            <a:miter lim="800000"/>
            <a:headEnd/>
            <a:tailEnd/>
          </a:ln>
          <a:effectLst/>
        </p:spPr>
        <p:txBody>
          <a:bodyPr>
            <a:spAutoFit/>
          </a:bodyPr>
          <a:lstStyle/>
          <a:p>
            <a:pPr>
              <a:spcBef>
                <a:spcPct val="0"/>
              </a:spcBef>
            </a:pPr>
            <a:r>
              <a:rPr lang="en-US" sz="2400" b="1" dirty="0">
                <a:latin typeface="Courier New" pitchFamily="49" charset="0"/>
              </a:rPr>
              <a:t> </a:t>
            </a:r>
            <a:r>
              <a:rPr lang="en-US" sz="2400" b="1" dirty="0">
                <a:solidFill>
                  <a:schemeClr val="bg1"/>
                </a:solidFill>
                <a:latin typeface="Courier New" pitchFamily="49" charset="0"/>
              </a:rPr>
              <a:t>television</a:t>
            </a:r>
          </a:p>
          <a:p>
            <a:pPr>
              <a:spcBef>
                <a:spcPct val="0"/>
              </a:spcBef>
            </a:pPr>
            <a:endParaRPr lang="en-US" sz="2400" b="1" i="1" dirty="0">
              <a:latin typeface="Courier New" pitchFamily="49" charset="0"/>
            </a:endParaRPr>
          </a:p>
          <a:p>
            <a:pPr>
              <a:spcBef>
                <a:spcPct val="0"/>
              </a:spcBef>
            </a:pPr>
            <a:r>
              <a:rPr lang="en-US" sz="2400" b="1" i="1" dirty="0">
                <a:latin typeface="Courier New" pitchFamily="49" charset="0"/>
              </a:rPr>
              <a:t>   </a:t>
            </a:r>
            <a:r>
              <a:rPr lang="en-US" sz="2400" b="1" i="1" dirty="0" err="1">
                <a:solidFill>
                  <a:srgbClr val="FFFF00"/>
                </a:solidFill>
                <a:latin typeface="Courier New" pitchFamily="49" charset="0"/>
              </a:rPr>
              <a:t>i</a:t>
            </a:r>
            <a:r>
              <a:rPr lang="en-US" sz="2400" b="1" i="1" dirty="0">
                <a:latin typeface="Courier New" pitchFamily="49" charset="0"/>
              </a:rPr>
              <a:t>  </a:t>
            </a:r>
            <a:r>
              <a:rPr lang="en-US" sz="2400" b="1" i="1" dirty="0">
                <a:solidFill>
                  <a:srgbClr val="FFFF00"/>
                </a:solidFill>
                <a:latin typeface="Courier New" pitchFamily="49" charset="0"/>
              </a:rPr>
              <a:t>k</a:t>
            </a:r>
            <a:endParaRPr lang="en-US" sz="2400" dirty="0">
              <a:solidFill>
                <a:srgbClr val="FFFF00"/>
              </a:solidFill>
              <a:latin typeface="Courier New" pitchFamily="49" charset="0"/>
            </a:endParaRPr>
          </a:p>
        </p:txBody>
      </p:sp>
      <p:sp>
        <p:nvSpPr>
          <p:cNvPr id="16394" name="Rectangle 11"/>
          <p:cNvSpPr>
            <a:spLocks noChangeArrowheads="1"/>
          </p:cNvSpPr>
          <p:nvPr/>
        </p:nvSpPr>
        <p:spPr bwMode="auto">
          <a:xfrm>
            <a:off x="7115175" y="2287588"/>
            <a:ext cx="542925" cy="352425"/>
          </a:xfrm>
          <a:prstGeom prst="rect">
            <a:avLst/>
          </a:prstGeom>
          <a:noFill/>
          <a:ln w="9525">
            <a:solidFill>
              <a:srgbClr val="FF3300"/>
            </a:solidFill>
            <a:miter lim="800000"/>
            <a:headEnd/>
            <a:tailEnd/>
          </a:ln>
          <a:effectLst/>
        </p:spPr>
        <p:txBody>
          <a:bodyPr wrap="none" anchor="ctr"/>
          <a:lstStyle/>
          <a:p>
            <a:endParaRPr lang="en-US"/>
          </a:p>
        </p:txBody>
      </p:sp>
      <p:sp>
        <p:nvSpPr>
          <p:cNvPr id="16395" name="Line 12"/>
          <p:cNvSpPr>
            <a:spLocks noChangeShapeType="1"/>
          </p:cNvSpPr>
          <p:nvPr/>
        </p:nvSpPr>
        <p:spPr bwMode="auto">
          <a:xfrm flipV="1">
            <a:off x="7205663" y="2665413"/>
            <a:ext cx="0" cy="315912"/>
          </a:xfrm>
          <a:prstGeom prst="line">
            <a:avLst/>
          </a:prstGeom>
          <a:noFill/>
          <a:ln w="9525">
            <a:solidFill>
              <a:schemeClr val="bg1"/>
            </a:solidFill>
            <a:round/>
            <a:headEnd/>
            <a:tailEnd type="triangle" w="med" len="med"/>
          </a:ln>
          <a:effectLst/>
        </p:spPr>
        <p:txBody>
          <a:bodyPr/>
          <a:lstStyle/>
          <a:p>
            <a:endParaRPr lang="en-IN"/>
          </a:p>
        </p:txBody>
      </p:sp>
      <p:sp>
        <p:nvSpPr>
          <p:cNvPr id="16396" name="Line 13"/>
          <p:cNvSpPr>
            <a:spLocks noChangeShapeType="1"/>
          </p:cNvSpPr>
          <p:nvPr/>
        </p:nvSpPr>
        <p:spPr bwMode="auto">
          <a:xfrm flipV="1">
            <a:off x="7761288" y="2665413"/>
            <a:ext cx="0" cy="315912"/>
          </a:xfrm>
          <a:prstGeom prst="line">
            <a:avLst/>
          </a:prstGeom>
          <a:noFill/>
          <a:ln w="9525">
            <a:solidFill>
              <a:schemeClr val="bg1"/>
            </a:solidFill>
            <a:round/>
            <a:headEnd/>
            <a:tailEnd type="triangle" w="med" len="med"/>
          </a:ln>
          <a:effectLst/>
        </p:spPr>
        <p:txBody>
          <a:bodyPr/>
          <a:lstStyle/>
          <a:p>
            <a:endParaRPr lang="en-IN"/>
          </a:p>
        </p:txBody>
      </p:sp>
      <p:sp>
        <p:nvSpPr>
          <p:cNvPr id="16397" name="Text Box 14"/>
          <p:cNvSpPr txBox="1">
            <a:spLocks noChangeArrowheads="1"/>
          </p:cNvSpPr>
          <p:nvPr/>
        </p:nvSpPr>
        <p:spPr bwMode="auto">
          <a:xfrm>
            <a:off x="6473825" y="3567113"/>
            <a:ext cx="2216150" cy="1200329"/>
          </a:xfrm>
          <a:prstGeom prst="rect">
            <a:avLst/>
          </a:prstGeom>
          <a:noFill/>
          <a:ln w="9525">
            <a:noFill/>
            <a:miter lim="800000"/>
            <a:headEnd/>
            <a:tailEnd/>
          </a:ln>
          <a:effectLst/>
        </p:spPr>
        <p:txBody>
          <a:bodyPr>
            <a:spAutoFit/>
          </a:bodyPr>
          <a:lstStyle/>
          <a:p>
            <a:pPr>
              <a:spcBef>
                <a:spcPct val="0"/>
              </a:spcBef>
            </a:pPr>
            <a:r>
              <a:rPr lang="en-US" sz="2400" b="1" dirty="0">
                <a:latin typeface="Courier New" pitchFamily="49" charset="0"/>
              </a:rPr>
              <a:t> </a:t>
            </a:r>
            <a:r>
              <a:rPr lang="en-US" sz="2400" b="1" dirty="0">
                <a:solidFill>
                  <a:schemeClr val="bg1"/>
                </a:solidFill>
                <a:latin typeface="Courier New" pitchFamily="49" charset="0"/>
              </a:rPr>
              <a:t>television</a:t>
            </a:r>
          </a:p>
          <a:p>
            <a:pPr>
              <a:spcBef>
                <a:spcPct val="0"/>
              </a:spcBef>
            </a:pPr>
            <a:endParaRPr lang="en-US" sz="2400" b="1" i="1" dirty="0">
              <a:latin typeface="Courier New" pitchFamily="49" charset="0"/>
            </a:endParaRPr>
          </a:p>
          <a:p>
            <a:pPr>
              <a:spcBef>
                <a:spcPct val="0"/>
              </a:spcBef>
            </a:pPr>
            <a:r>
              <a:rPr lang="en-US" sz="2400" b="1" i="1" dirty="0">
                <a:latin typeface="Courier New" pitchFamily="49" charset="0"/>
              </a:rPr>
              <a:t>   </a:t>
            </a:r>
            <a:r>
              <a:rPr lang="en-US" sz="2400" b="1" i="1" dirty="0" err="1">
                <a:solidFill>
                  <a:srgbClr val="FFFF00"/>
                </a:solidFill>
                <a:latin typeface="Courier New" pitchFamily="49" charset="0"/>
              </a:rPr>
              <a:t>i</a:t>
            </a:r>
            <a:endParaRPr lang="en-US" sz="2400" dirty="0">
              <a:solidFill>
                <a:srgbClr val="FFFF00"/>
              </a:solidFill>
              <a:latin typeface="Courier New" pitchFamily="49" charset="0"/>
            </a:endParaRPr>
          </a:p>
        </p:txBody>
      </p:sp>
      <p:sp>
        <p:nvSpPr>
          <p:cNvPr id="16398" name="Rectangle 15"/>
          <p:cNvSpPr>
            <a:spLocks noChangeArrowheads="1"/>
          </p:cNvSpPr>
          <p:nvPr/>
        </p:nvSpPr>
        <p:spPr bwMode="auto">
          <a:xfrm>
            <a:off x="7112000" y="3609975"/>
            <a:ext cx="1490663" cy="352425"/>
          </a:xfrm>
          <a:prstGeom prst="rect">
            <a:avLst/>
          </a:prstGeom>
          <a:noFill/>
          <a:ln w="9525">
            <a:solidFill>
              <a:srgbClr val="FF3300"/>
            </a:solidFill>
            <a:miter lim="800000"/>
            <a:headEnd/>
            <a:tailEnd/>
          </a:ln>
          <a:effectLst/>
        </p:spPr>
        <p:txBody>
          <a:bodyPr wrap="none" anchor="ctr"/>
          <a:lstStyle/>
          <a:p>
            <a:endParaRPr lang="en-US"/>
          </a:p>
        </p:txBody>
      </p:sp>
      <p:sp>
        <p:nvSpPr>
          <p:cNvPr id="16399" name="Line 16"/>
          <p:cNvSpPr>
            <a:spLocks noChangeShapeType="1"/>
          </p:cNvSpPr>
          <p:nvPr/>
        </p:nvSpPr>
        <p:spPr bwMode="auto">
          <a:xfrm flipV="1">
            <a:off x="7202488" y="3987800"/>
            <a:ext cx="0" cy="315913"/>
          </a:xfrm>
          <a:prstGeom prst="line">
            <a:avLst/>
          </a:prstGeom>
          <a:noFill/>
          <a:ln w="9525">
            <a:solidFill>
              <a:schemeClr val="bg1"/>
            </a:solidFill>
            <a:round/>
            <a:headEnd/>
            <a:tailEnd type="triangle" w="med" len="med"/>
          </a:ln>
          <a:effectLst/>
        </p:spPr>
        <p:txBody>
          <a:bodyPr/>
          <a:lstStyle/>
          <a:p>
            <a:endParaRPr lang="en-IN"/>
          </a:p>
        </p:txBody>
      </p:sp>
      <p:sp>
        <p:nvSpPr>
          <p:cNvPr id="16400" name="Rectangle 17"/>
          <p:cNvSpPr>
            <a:spLocks noGrp="1" noChangeArrowheads="1"/>
          </p:cNvSpPr>
          <p:nvPr>
            <p:ph type="body" idx="1"/>
          </p:nvPr>
        </p:nvSpPr>
        <p:spPr>
          <a:xfrm>
            <a:off x="1020763" y="2257425"/>
            <a:ext cx="5584825" cy="2574925"/>
          </a:xfrm>
          <a:noFill/>
        </p:spPr>
        <p:txBody>
          <a:bodyPr/>
          <a:lstStyle/>
          <a:p>
            <a:pPr marL="342900" indent="-342900" eaLnBrk="1" hangingPunct="1"/>
            <a:r>
              <a:rPr lang="en-US" sz="2400" dirty="0" smtClean="0">
                <a:solidFill>
                  <a:schemeClr val="bg1"/>
                </a:solidFill>
              </a:rPr>
              <a:t>String subs = </a:t>
            </a:r>
            <a:r>
              <a:rPr lang="en-US" sz="2400" dirty="0" err="1" smtClean="0">
                <a:solidFill>
                  <a:schemeClr val="bg1"/>
                </a:solidFill>
              </a:rPr>
              <a:t>word.</a:t>
            </a:r>
            <a:r>
              <a:rPr lang="en-US" sz="2400" b="1" dirty="0" err="1" smtClean="0">
                <a:solidFill>
                  <a:schemeClr val="bg1"/>
                </a:solidFill>
              </a:rPr>
              <a:t>substring</a:t>
            </a:r>
            <a:r>
              <a:rPr lang="en-US" sz="2400" dirty="0" smtClean="0">
                <a:solidFill>
                  <a:schemeClr val="bg1"/>
                </a:solidFill>
              </a:rPr>
              <a:t> (</a:t>
            </a:r>
            <a:r>
              <a:rPr lang="en-US" sz="2400" dirty="0" err="1" smtClean="0">
                <a:solidFill>
                  <a:schemeClr val="bg1"/>
                </a:solidFill>
              </a:rPr>
              <a:t>i</a:t>
            </a:r>
            <a:r>
              <a:rPr lang="en-US" sz="2400" dirty="0" smtClean="0">
                <a:solidFill>
                  <a:schemeClr val="bg1"/>
                </a:solidFill>
              </a:rPr>
              <a:t>, k);</a:t>
            </a:r>
          </a:p>
          <a:p>
            <a:pPr marL="742950" lvl="1" indent="-285750" eaLnBrk="1" hangingPunct="1"/>
            <a:r>
              <a:rPr lang="en-US" sz="2400" dirty="0" smtClean="0">
                <a:solidFill>
                  <a:srgbClr val="FFFF00"/>
                </a:solidFill>
              </a:rPr>
              <a:t>returns the substring of chars in positions from </a:t>
            </a:r>
            <a:r>
              <a:rPr lang="en-US" sz="2400" b="1" dirty="0" err="1" smtClean="0">
                <a:solidFill>
                  <a:srgbClr val="FFFF00"/>
                </a:solidFill>
              </a:rPr>
              <a:t>i</a:t>
            </a:r>
            <a:r>
              <a:rPr lang="en-US" sz="2400" dirty="0" smtClean="0">
                <a:solidFill>
                  <a:srgbClr val="FFFF00"/>
                </a:solidFill>
              </a:rPr>
              <a:t> to </a:t>
            </a:r>
            <a:r>
              <a:rPr lang="en-US" sz="2400" b="1" dirty="0" smtClean="0">
                <a:solidFill>
                  <a:srgbClr val="FFFF00"/>
                </a:solidFill>
              </a:rPr>
              <a:t>k</a:t>
            </a:r>
            <a:r>
              <a:rPr lang="en-US" sz="2400" b="1" i="1" dirty="0" smtClean="0">
                <a:solidFill>
                  <a:srgbClr val="FFFF00"/>
                </a:solidFill>
              </a:rPr>
              <a:t>-</a:t>
            </a:r>
            <a:r>
              <a:rPr lang="en-US" sz="2400" b="1" dirty="0" smtClean="0">
                <a:solidFill>
                  <a:srgbClr val="FFFF00"/>
                </a:solidFill>
              </a:rPr>
              <a:t>1</a:t>
            </a:r>
          </a:p>
          <a:p>
            <a:pPr marL="342900" indent="-342900" eaLnBrk="1" hangingPunct="1"/>
            <a:r>
              <a:rPr lang="en-US" sz="2400" dirty="0" smtClean="0">
                <a:solidFill>
                  <a:schemeClr val="bg1"/>
                </a:solidFill>
              </a:rPr>
              <a:t>String subs = </a:t>
            </a:r>
            <a:r>
              <a:rPr lang="en-US" sz="2400" dirty="0" err="1" smtClean="0">
                <a:solidFill>
                  <a:schemeClr val="bg1"/>
                </a:solidFill>
              </a:rPr>
              <a:t>word.</a:t>
            </a:r>
            <a:r>
              <a:rPr lang="en-US" sz="2400" b="1" dirty="0" err="1" smtClean="0">
                <a:solidFill>
                  <a:schemeClr val="bg1"/>
                </a:solidFill>
              </a:rPr>
              <a:t>substring</a:t>
            </a:r>
            <a:r>
              <a:rPr lang="en-US" sz="2400" b="1" dirty="0" smtClean="0">
                <a:solidFill>
                  <a:schemeClr val="bg1"/>
                </a:solidFill>
              </a:rPr>
              <a:t> </a:t>
            </a:r>
            <a:r>
              <a:rPr lang="en-US" sz="2400" dirty="0" smtClean="0">
                <a:solidFill>
                  <a:schemeClr val="bg1"/>
                </a:solidFill>
              </a:rPr>
              <a:t>(</a:t>
            </a:r>
            <a:r>
              <a:rPr lang="en-US" sz="2400" dirty="0" err="1" smtClean="0">
                <a:solidFill>
                  <a:schemeClr val="bg1"/>
                </a:solidFill>
              </a:rPr>
              <a:t>i</a:t>
            </a:r>
            <a:r>
              <a:rPr lang="en-US" sz="2400" dirty="0" smtClean="0">
                <a:solidFill>
                  <a:schemeClr val="bg1"/>
                </a:solidFill>
              </a:rPr>
              <a:t>);</a:t>
            </a:r>
          </a:p>
          <a:p>
            <a:pPr marL="742950" lvl="1" indent="-285750" eaLnBrk="1" hangingPunct="1"/>
            <a:r>
              <a:rPr lang="en-US" sz="2400" dirty="0" smtClean="0">
                <a:solidFill>
                  <a:srgbClr val="FFFF00"/>
                </a:solidFill>
              </a:rPr>
              <a:t>returns the substring from the </a:t>
            </a:r>
            <a:r>
              <a:rPr lang="en-US" sz="2400" b="1" dirty="0" err="1" smtClean="0">
                <a:solidFill>
                  <a:srgbClr val="FFFF00"/>
                </a:solidFill>
              </a:rPr>
              <a:t>i</a:t>
            </a:r>
            <a:r>
              <a:rPr lang="en-US" sz="2400" dirty="0" err="1" smtClean="0">
                <a:solidFill>
                  <a:srgbClr val="FFFF00"/>
                </a:solidFill>
              </a:rPr>
              <a:t>-th</a:t>
            </a:r>
            <a:r>
              <a:rPr lang="en-US" sz="2400" dirty="0" smtClean="0">
                <a:solidFill>
                  <a:srgbClr val="FFFF00"/>
                </a:solidFill>
              </a:rPr>
              <a:t> char to the end</a:t>
            </a:r>
          </a:p>
        </p:txBody>
      </p:sp>
      <p:sp>
        <p:nvSpPr>
          <p:cNvPr id="16401" name="Rectangle 18"/>
          <p:cNvSpPr>
            <a:spLocks noChangeArrowheads="1"/>
          </p:cNvSpPr>
          <p:nvPr/>
        </p:nvSpPr>
        <p:spPr bwMode="auto">
          <a:xfrm>
            <a:off x="765175" y="1741488"/>
            <a:ext cx="7835900" cy="396875"/>
          </a:xfrm>
          <a:prstGeom prst="rect">
            <a:avLst/>
          </a:prstGeom>
          <a:noFill/>
          <a:ln w="9525" algn="ctr">
            <a:noFill/>
            <a:miter lim="800000"/>
            <a:headEnd/>
            <a:tailEnd/>
          </a:ln>
          <a:effectLst/>
        </p:spPr>
        <p:txBody>
          <a:bodyPr>
            <a:spAutoFit/>
          </a:bodyPr>
          <a:lstStyle/>
          <a:p>
            <a:r>
              <a:rPr lang="en-US" sz="2000" dirty="0">
                <a:solidFill>
                  <a:srgbClr val="FFFF00"/>
                </a:solidFill>
              </a:rPr>
              <a:t>Returns a new String by copying characters from an existing String.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iterate type="wd">
                                    <p:tmAbs val="300"/>
                                  </p:iterate>
                                  <p:childTnLst>
                                    <p:set>
                                      <p:cBhvr>
                                        <p:cTn id="6" dur="1" fill="hold">
                                          <p:stCondLst>
                                            <p:cond delay="299"/>
                                          </p:stCondLst>
                                        </p:cTn>
                                        <p:tgtEl>
                                          <p:spTgt spid="24580"/>
                                        </p:tgtEl>
                                        <p:attrNameLst>
                                          <p:attrName>style.visibility</p:attrName>
                                        </p:attrNameLst>
                                      </p:cBhvr>
                                      <p:to>
                                        <p:strVal val="visible"/>
                                      </p:to>
                                    </p:set>
                                    <p:anim to="" calcmode="lin" valueType="num">
                                      <p:cBhvr>
                                        <p:cTn id="7" dur="1" fill="hold"/>
                                        <p:tgtEl>
                                          <p:spTgt spid="2458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sz="4000" b="1" dirty="0" smtClean="0">
                <a:solidFill>
                  <a:schemeClr val="bg1"/>
                </a:solidFill>
              </a:rPr>
              <a:t>Methods — Find (</a:t>
            </a:r>
            <a:r>
              <a:rPr lang="en-US" sz="4000" b="1" dirty="0" err="1" smtClean="0">
                <a:solidFill>
                  <a:schemeClr val="bg1"/>
                </a:solidFill>
              </a:rPr>
              <a:t>indexOf</a:t>
            </a:r>
            <a:r>
              <a:rPr lang="en-US" sz="4000" b="1" dirty="0" smtClean="0">
                <a:solidFill>
                  <a:schemeClr val="bg1"/>
                </a:solidFill>
              </a:rPr>
              <a:t>)</a:t>
            </a:r>
          </a:p>
        </p:txBody>
      </p:sp>
      <p:sp>
        <p:nvSpPr>
          <p:cNvPr id="18435" name="Rectangle 3"/>
          <p:cNvSpPr>
            <a:spLocks noGrp="1" noChangeArrowheads="1"/>
          </p:cNvSpPr>
          <p:nvPr>
            <p:ph type="body" idx="1"/>
          </p:nvPr>
        </p:nvSpPr>
        <p:spPr>
          <a:xfrm>
            <a:off x="804863" y="2030413"/>
            <a:ext cx="7772400" cy="4802187"/>
          </a:xfrm>
        </p:spPr>
        <p:txBody>
          <a:bodyPr/>
          <a:lstStyle/>
          <a:p>
            <a:pPr marL="342900" indent="-342900" eaLnBrk="1" hangingPunct="1">
              <a:buFont typeface="Wingdings" pitchFamily="2" charset="2"/>
              <a:buNone/>
            </a:pPr>
            <a:r>
              <a:rPr lang="en-US" sz="2400" dirty="0" smtClean="0">
                <a:solidFill>
                  <a:schemeClr val="bg1"/>
                </a:solidFill>
              </a:rPr>
              <a:t>String name =“President George Washington";</a:t>
            </a:r>
          </a:p>
          <a:p>
            <a:pPr marL="342900" indent="-342900" eaLnBrk="1" hangingPunct="1">
              <a:buFont typeface="Wingdings" pitchFamily="2" charset="2"/>
              <a:buNone/>
            </a:pPr>
            <a:endParaRPr lang="en-US" sz="2400" dirty="0" smtClean="0"/>
          </a:p>
          <a:p>
            <a:pPr marL="342900" indent="-342900" eaLnBrk="1" hangingPunct="1">
              <a:buFont typeface="Wingdings" pitchFamily="2" charset="2"/>
              <a:buNone/>
            </a:pPr>
            <a:r>
              <a:rPr lang="en-US" sz="2400" dirty="0" err="1" smtClean="0">
                <a:solidFill>
                  <a:schemeClr val="bg1"/>
                </a:solidFill>
              </a:rPr>
              <a:t>name.indexOf</a:t>
            </a:r>
            <a:r>
              <a:rPr lang="en-US" sz="2400" dirty="0" smtClean="0">
                <a:solidFill>
                  <a:schemeClr val="bg1"/>
                </a:solidFill>
              </a:rPr>
              <a:t> (‘P');	</a:t>
            </a:r>
            <a:r>
              <a:rPr lang="en-US" sz="2400" dirty="0" smtClean="0"/>
              <a:t>	</a:t>
            </a:r>
            <a:r>
              <a:rPr lang="en-US" sz="2400" dirty="0" smtClean="0">
                <a:solidFill>
                  <a:srgbClr val="FFFF00"/>
                </a:solidFill>
              </a:rPr>
              <a:t>      0</a:t>
            </a:r>
          </a:p>
          <a:p>
            <a:pPr marL="342900" indent="-342900" eaLnBrk="1" hangingPunct="1">
              <a:buFont typeface="Wingdings" pitchFamily="2" charset="2"/>
              <a:buNone/>
            </a:pPr>
            <a:r>
              <a:rPr lang="en-US" sz="2400" dirty="0" err="1" smtClean="0">
                <a:solidFill>
                  <a:schemeClr val="bg1"/>
                </a:solidFill>
              </a:rPr>
              <a:t>name.indexOf</a:t>
            </a:r>
            <a:r>
              <a:rPr lang="en-US" sz="2400" dirty="0" smtClean="0">
                <a:solidFill>
                  <a:schemeClr val="bg1"/>
                </a:solidFill>
              </a:rPr>
              <a:t> (‘e');	</a:t>
            </a:r>
            <a:r>
              <a:rPr lang="en-US" sz="2400" dirty="0" smtClean="0"/>
              <a:t>	</a:t>
            </a:r>
            <a:r>
              <a:rPr lang="en-US" sz="2400" dirty="0" smtClean="0">
                <a:solidFill>
                  <a:srgbClr val="FFFF00"/>
                </a:solidFill>
              </a:rPr>
              <a:t>      2</a:t>
            </a:r>
          </a:p>
          <a:p>
            <a:pPr marL="342900" indent="-342900" eaLnBrk="1" hangingPunct="1">
              <a:buFont typeface="Wingdings" pitchFamily="2" charset="2"/>
              <a:buNone/>
            </a:pPr>
            <a:r>
              <a:rPr lang="en-US" sz="2400" dirty="0" err="1" smtClean="0">
                <a:solidFill>
                  <a:schemeClr val="bg1"/>
                </a:solidFill>
              </a:rPr>
              <a:t>name.indexOf</a:t>
            </a:r>
            <a:r>
              <a:rPr lang="en-US" sz="2400" dirty="0" smtClean="0">
                <a:solidFill>
                  <a:schemeClr val="bg1"/>
                </a:solidFill>
              </a:rPr>
              <a:t> (“George");</a:t>
            </a:r>
            <a:r>
              <a:rPr lang="en-US" sz="2400" dirty="0" smtClean="0"/>
              <a:t>	</a:t>
            </a:r>
            <a:r>
              <a:rPr lang="en-US" sz="2400" dirty="0" smtClean="0">
                <a:solidFill>
                  <a:srgbClr val="FFFF00"/>
                </a:solidFill>
              </a:rPr>
              <a:t>    10</a:t>
            </a:r>
          </a:p>
          <a:p>
            <a:pPr marL="342900" indent="-342900" eaLnBrk="1" hangingPunct="1">
              <a:buFont typeface="Wingdings" pitchFamily="2" charset="2"/>
              <a:buNone/>
            </a:pPr>
            <a:r>
              <a:rPr lang="en-US" sz="2400" dirty="0" err="1" smtClean="0">
                <a:solidFill>
                  <a:schemeClr val="bg1"/>
                </a:solidFill>
              </a:rPr>
              <a:t>name.indexOf</a:t>
            </a:r>
            <a:r>
              <a:rPr lang="en-US" sz="2400" dirty="0" smtClean="0">
                <a:solidFill>
                  <a:schemeClr val="bg1"/>
                </a:solidFill>
              </a:rPr>
              <a:t> (‘e', 3);                </a:t>
            </a:r>
            <a:r>
              <a:rPr lang="en-US" sz="2400" dirty="0" smtClean="0">
                <a:solidFill>
                  <a:srgbClr val="FFFF00"/>
                </a:solidFill>
              </a:rPr>
              <a:t>6</a:t>
            </a:r>
            <a:r>
              <a:rPr lang="en-US" sz="2400" dirty="0" smtClean="0">
                <a:solidFill>
                  <a:schemeClr val="bg1"/>
                </a:solidFill>
              </a:rPr>
              <a:t>   		      6   </a:t>
            </a:r>
          </a:p>
          <a:p>
            <a:pPr marL="342900" indent="-342900" eaLnBrk="1" hangingPunct="1">
              <a:buFont typeface="Wingdings" pitchFamily="2" charset="2"/>
              <a:buNone/>
            </a:pPr>
            <a:endParaRPr lang="en-US" sz="2400" dirty="0" smtClean="0">
              <a:solidFill>
                <a:schemeClr val="bg1"/>
              </a:solidFill>
            </a:endParaRPr>
          </a:p>
          <a:p>
            <a:pPr marL="342900" indent="-342900" eaLnBrk="1" hangingPunct="1">
              <a:buFont typeface="Wingdings" pitchFamily="2" charset="2"/>
              <a:buNone/>
            </a:pPr>
            <a:r>
              <a:rPr lang="en-US" sz="2400" dirty="0" err="1" smtClean="0">
                <a:solidFill>
                  <a:schemeClr val="bg1"/>
                </a:solidFill>
              </a:rPr>
              <a:t>name.indexOf</a:t>
            </a:r>
            <a:r>
              <a:rPr lang="en-US" sz="2400" dirty="0" smtClean="0">
                <a:solidFill>
                  <a:schemeClr val="bg1"/>
                </a:solidFill>
              </a:rPr>
              <a:t> (“Bill");	    </a:t>
            </a:r>
            <a:r>
              <a:rPr lang="en-US" sz="2400" dirty="0" smtClean="0">
                <a:solidFill>
                  <a:srgbClr val="FFFF00"/>
                </a:solidFill>
                <a:latin typeface="Courier New" pitchFamily="49" charset="0"/>
              </a:rPr>
              <a:t>-</a:t>
            </a:r>
            <a:r>
              <a:rPr lang="en-US" sz="2400" dirty="0" smtClean="0">
                <a:solidFill>
                  <a:srgbClr val="FFFF00"/>
                </a:solidFill>
              </a:rPr>
              <a:t>1</a:t>
            </a:r>
          </a:p>
          <a:p>
            <a:pPr marL="342900" indent="-342900" eaLnBrk="1" hangingPunct="1">
              <a:buFont typeface="Wingdings" pitchFamily="2" charset="2"/>
              <a:buNone/>
            </a:pPr>
            <a:r>
              <a:rPr lang="en-US" sz="2400" dirty="0" err="1" smtClean="0">
                <a:solidFill>
                  <a:schemeClr val="bg1"/>
                </a:solidFill>
              </a:rPr>
              <a:t>name.lastIndexOf</a:t>
            </a:r>
            <a:r>
              <a:rPr lang="en-US" sz="2400" dirty="0" smtClean="0">
                <a:solidFill>
                  <a:schemeClr val="bg1"/>
                </a:solidFill>
              </a:rPr>
              <a:t> (‘e');	</a:t>
            </a:r>
            <a:r>
              <a:rPr lang="en-US" sz="2400" dirty="0" smtClean="0">
                <a:solidFill>
                  <a:srgbClr val="FFFF00"/>
                </a:solidFill>
              </a:rPr>
              <a:t>    15</a:t>
            </a:r>
            <a:endParaRPr lang="en-US" dirty="0" smtClean="0">
              <a:solidFill>
                <a:srgbClr val="FFFF00"/>
              </a:solidFill>
            </a:endParaRPr>
          </a:p>
        </p:txBody>
      </p:sp>
      <p:sp>
        <p:nvSpPr>
          <p:cNvPr id="18436" name="Line 4"/>
          <p:cNvSpPr>
            <a:spLocks noChangeShapeType="1"/>
          </p:cNvSpPr>
          <p:nvPr/>
        </p:nvSpPr>
        <p:spPr bwMode="auto">
          <a:xfrm flipV="1">
            <a:off x="4419600" y="1816100"/>
            <a:ext cx="0" cy="312738"/>
          </a:xfrm>
          <a:prstGeom prst="line">
            <a:avLst/>
          </a:prstGeom>
          <a:noFill/>
          <a:ln w="9525">
            <a:solidFill>
              <a:srgbClr val="FF3300"/>
            </a:solidFill>
            <a:round/>
            <a:headEnd type="triangle" w="med" len="med"/>
            <a:tailEnd/>
          </a:ln>
          <a:effectLst/>
        </p:spPr>
        <p:txBody>
          <a:bodyPr wrap="none" anchor="ctr"/>
          <a:lstStyle/>
          <a:p>
            <a:endParaRPr lang="en-IN"/>
          </a:p>
        </p:txBody>
      </p:sp>
      <p:sp>
        <p:nvSpPr>
          <p:cNvPr id="18437" name="Line 5"/>
          <p:cNvSpPr>
            <a:spLocks noChangeShapeType="1"/>
          </p:cNvSpPr>
          <p:nvPr/>
        </p:nvSpPr>
        <p:spPr bwMode="auto">
          <a:xfrm flipV="1">
            <a:off x="5214938" y="1811338"/>
            <a:ext cx="0" cy="312737"/>
          </a:xfrm>
          <a:prstGeom prst="line">
            <a:avLst/>
          </a:prstGeom>
          <a:noFill/>
          <a:ln w="9525">
            <a:solidFill>
              <a:srgbClr val="FF3300"/>
            </a:solidFill>
            <a:round/>
            <a:headEnd type="triangle" w="med" len="med"/>
            <a:tailEnd/>
          </a:ln>
          <a:effectLst/>
        </p:spPr>
        <p:txBody>
          <a:bodyPr wrap="none" anchor="ctr"/>
          <a:lstStyle/>
          <a:p>
            <a:endParaRPr lang="en-IN"/>
          </a:p>
        </p:txBody>
      </p:sp>
      <p:sp>
        <p:nvSpPr>
          <p:cNvPr id="18438" name="Line 6"/>
          <p:cNvSpPr>
            <a:spLocks noChangeShapeType="1"/>
          </p:cNvSpPr>
          <p:nvPr/>
        </p:nvSpPr>
        <p:spPr bwMode="auto">
          <a:xfrm flipV="1">
            <a:off x="3886200" y="1811338"/>
            <a:ext cx="0" cy="312737"/>
          </a:xfrm>
          <a:prstGeom prst="line">
            <a:avLst/>
          </a:prstGeom>
          <a:noFill/>
          <a:ln w="9525">
            <a:solidFill>
              <a:srgbClr val="FF3300"/>
            </a:solidFill>
            <a:round/>
            <a:headEnd type="triangle" w="med" len="med"/>
            <a:tailEnd/>
          </a:ln>
          <a:effectLst/>
        </p:spPr>
        <p:txBody>
          <a:bodyPr wrap="none" anchor="ctr"/>
          <a:lstStyle/>
          <a:p>
            <a:endParaRPr lang="en-IN"/>
          </a:p>
        </p:txBody>
      </p:sp>
      <p:sp>
        <p:nvSpPr>
          <p:cNvPr id="18439" name="Text Box 7"/>
          <p:cNvSpPr txBox="1">
            <a:spLocks noChangeArrowheads="1"/>
          </p:cNvSpPr>
          <p:nvPr/>
        </p:nvSpPr>
        <p:spPr bwMode="auto">
          <a:xfrm>
            <a:off x="4652962" y="2590800"/>
            <a:ext cx="1704987" cy="461665"/>
          </a:xfrm>
          <a:prstGeom prst="rect">
            <a:avLst/>
          </a:prstGeom>
          <a:noFill/>
          <a:ln w="9525">
            <a:noFill/>
            <a:miter lim="800000"/>
            <a:headEnd/>
            <a:tailEnd/>
          </a:ln>
          <a:effectLst/>
        </p:spPr>
        <p:txBody>
          <a:bodyPr wrap="square">
            <a:spAutoFit/>
          </a:bodyPr>
          <a:lstStyle/>
          <a:p>
            <a:r>
              <a:rPr lang="en-US" sz="2400" b="1" dirty="0">
                <a:solidFill>
                  <a:schemeClr val="bg1"/>
                </a:solidFill>
              </a:rPr>
              <a:t>Returns</a:t>
            </a:r>
            <a:r>
              <a:rPr lang="en-US" sz="2400" dirty="0">
                <a:solidFill>
                  <a:schemeClr val="bg1"/>
                </a:solidFill>
              </a:rPr>
              <a:t>:</a:t>
            </a:r>
          </a:p>
        </p:txBody>
      </p:sp>
      <p:sp>
        <p:nvSpPr>
          <p:cNvPr id="18440" name="Line 8"/>
          <p:cNvSpPr>
            <a:spLocks noChangeShapeType="1"/>
          </p:cNvSpPr>
          <p:nvPr/>
        </p:nvSpPr>
        <p:spPr bwMode="auto">
          <a:xfrm flipV="1">
            <a:off x="3063875" y="1811338"/>
            <a:ext cx="0" cy="312737"/>
          </a:xfrm>
          <a:prstGeom prst="line">
            <a:avLst/>
          </a:prstGeom>
          <a:noFill/>
          <a:ln w="9525">
            <a:solidFill>
              <a:srgbClr val="FF3300"/>
            </a:solidFill>
            <a:round/>
            <a:headEnd type="triangle" w="med" len="med"/>
            <a:tailEnd/>
          </a:ln>
          <a:effectLst/>
        </p:spPr>
        <p:txBody>
          <a:bodyPr wrap="none" anchor="ctr"/>
          <a:lstStyle/>
          <a:p>
            <a:endParaRPr lang="en-IN"/>
          </a:p>
        </p:txBody>
      </p:sp>
      <p:sp>
        <p:nvSpPr>
          <p:cNvPr id="18441" name="Text Box 9"/>
          <p:cNvSpPr txBox="1">
            <a:spLocks noChangeArrowheads="1"/>
          </p:cNvSpPr>
          <p:nvPr/>
        </p:nvSpPr>
        <p:spPr bwMode="auto">
          <a:xfrm>
            <a:off x="5903913" y="5099050"/>
            <a:ext cx="2466975" cy="457200"/>
          </a:xfrm>
          <a:prstGeom prst="rect">
            <a:avLst/>
          </a:prstGeom>
          <a:solidFill>
            <a:schemeClr val="accent2">
              <a:lumMod val="60000"/>
              <a:lumOff val="40000"/>
            </a:schemeClr>
          </a:solidFill>
          <a:ln w="9525">
            <a:noFill/>
            <a:miter lim="800000"/>
            <a:headEnd/>
            <a:tailEnd/>
          </a:ln>
          <a:effectLst/>
        </p:spPr>
        <p:txBody>
          <a:bodyPr>
            <a:spAutoFit/>
          </a:bodyPr>
          <a:lstStyle/>
          <a:p>
            <a:r>
              <a:rPr lang="en-US" sz="2400" dirty="0"/>
              <a:t>   (not found)</a:t>
            </a:r>
          </a:p>
        </p:txBody>
      </p:sp>
      <p:sp>
        <p:nvSpPr>
          <p:cNvPr id="18442" name="Text Box 10"/>
          <p:cNvSpPr txBox="1">
            <a:spLocks noChangeArrowheads="1"/>
          </p:cNvSpPr>
          <p:nvPr/>
        </p:nvSpPr>
        <p:spPr bwMode="auto">
          <a:xfrm>
            <a:off x="5891213" y="4064000"/>
            <a:ext cx="2463800" cy="822325"/>
          </a:xfrm>
          <a:prstGeom prst="rect">
            <a:avLst/>
          </a:prstGeom>
          <a:solidFill>
            <a:schemeClr val="accent2">
              <a:lumMod val="60000"/>
              <a:lumOff val="40000"/>
            </a:schemeClr>
          </a:solidFill>
          <a:ln w="9525">
            <a:noFill/>
            <a:miter lim="800000"/>
            <a:headEnd/>
            <a:tailEnd/>
          </a:ln>
          <a:effectLst/>
        </p:spPr>
        <p:txBody>
          <a:bodyPr>
            <a:spAutoFit/>
          </a:bodyPr>
          <a:lstStyle/>
          <a:p>
            <a:r>
              <a:rPr lang="en-US" sz="2400" dirty="0"/>
              <a:t>(starts searching at position 3)</a:t>
            </a:r>
          </a:p>
        </p:txBody>
      </p:sp>
      <p:sp>
        <p:nvSpPr>
          <p:cNvPr id="18443" name="Line 11"/>
          <p:cNvSpPr>
            <a:spLocks noChangeShapeType="1"/>
          </p:cNvSpPr>
          <p:nvPr/>
        </p:nvSpPr>
        <p:spPr bwMode="auto">
          <a:xfrm>
            <a:off x="5270500" y="5262563"/>
            <a:ext cx="633413" cy="0"/>
          </a:xfrm>
          <a:prstGeom prst="line">
            <a:avLst/>
          </a:prstGeom>
          <a:noFill/>
          <a:ln w="9525">
            <a:solidFill>
              <a:srgbClr val="FF0000"/>
            </a:solidFill>
            <a:round/>
            <a:headEnd/>
            <a:tailEnd/>
          </a:ln>
          <a:effectLst/>
        </p:spPr>
        <p:txBody>
          <a:bodyPr wrap="none" anchor="ctr"/>
          <a:lstStyle/>
          <a:p>
            <a:endParaRPr lang="en-IN"/>
          </a:p>
        </p:txBody>
      </p:sp>
      <p:grpSp>
        <p:nvGrpSpPr>
          <p:cNvPr id="2" name="Group 12"/>
          <p:cNvGrpSpPr>
            <a:grpSpLocks/>
          </p:cNvGrpSpPr>
          <p:nvPr/>
        </p:nvGrpSpPr>
        <p:grpSpPr bwMode="auto">
          <a:xfrm>
            <a:off x="3376613" y="4605338"/>
            <a:ext cx="2506662" cy="149225"/>
            <a:chOff x="2343" y="3049"/>
            <a:chExt cx="1469" cy="94"/>
          </a:xfrm>
        </p:grpSpPr>
        <p:sp>
          <p:nvSpPr>
            <p:cNvPr id="18447" name="Line 13"/>
            <p:cNvSpPr>
              <a:spLocks noChangeShapeType="1"/>
            </p:cNvSpPr>
            <p:nvPr/>
          </p:nvSpPr>
          <p:spPr bwMode="auto">
            <a:xfrm>
              <a:off x="2343" y="3143"/>
              <a:ext cx="1469" cy="0"/>
            </a:xfrm>
            <a:prstGeom prst="line">
              <a:avLst/>
            </a:prstGeom>
            <a:noFill/>
            <a:ln w="9525">
              <a:solidFill>
                <a:srgbClr val="FF0000"/>
              </a:solidFill>
              <a:round/>
              <a:headEnd/>
              <a:tailEnd/>
            </a:ln>
            <a:effectLst/>
          </p:spPr>
          <p:txBody>
            <a:bodyPr wrap="none" anchor="ctr"/>
            <a:lstStyle/>
            <a:p>
              <a:endParaRPr lang="en-IN"/>
            </a:p>
          </p:txBody>
        </p:sp>
        <p:sp>
          <p:nvSpPr>
            <p:cNvPr id="18448" name="Line 14"/>
            <p:cNvSpPr>
              <a:spLocks noChangeShapeType="1"/>
            </p:cNvSpPr>
            <p:nvPr/>
          </p:nvSpPr>
          <p:spPr bwMode="auto">
            <a:xfrm flipV="1">
              <a:off x="2343" y="3049"/>
              <a:ext cx="0" cy="94"/>
            </a:xfrm>
            <a:prstGeom prst="line">
              <a:avLst/>
            </a:prstGeom>
            <a:noFill/>
            <a:ln w="9525">
              <a:solidFill>
                <a:srgbClr val="FF0000"/>
              </a:solidFill>
              <a:round/>
              <a:headEnd/>
              <a:tailEnd/>
            </a:ln>
            <a:effectLst/>
          </p:spPr>
          <p:txBody>
            <a:bodyPr wrap="none" anchor="ctr"/>
            <a:lstStyle/>
            <a:p>
              <a:endParaRPr lang="en-IN"/>
            </a:p>
          </p:txBody>
        </p:sp>
      </p:grpSp>
      <p:sp>
        <p:nvSpPr>
          <p:cNvPr id="18445" name="Text Box 15"/>
          <p:cNvSpPr txBox="1">
            <a:spLocks noChangeArrowheads="1"/>
          </p:cNvSpPr>
          <p:nvPr/>
        </p:nvSpPr>
        <p:spPr bwMode="auto">
          <a:xfrm>
            <a:off x="2816225" y="1498600"/>
            <a:ext cx="3711575" cy="396875"/>
          </a:xfrm>
          <a:prstGeom prst="rect">
            <a:avLst/>
          </a:prstGeom>
          <a:solidFill>
            <a:schemeClr val="accent2">
              <a:lumMod val="60000"/>
              <a:lumOff val="40000"/>
            </a:schemeClr>
          </a:solidFill>
          <a:ln w="9525">
            <a:noFill/>
            <a:miter lim="800000"/>
            <a:headEnd/>
            <a:tailEnd/>
          </a:ln>
          <a:effectLst/>
        </p:spPr>
        <p:txBody>
          <a:bodyPr>
            <a:spAutoFit/>
          </a:bodyPr>
          <a:lstStyle/>
          <a:p>
            <a:pPr>
              <a:spcBef>
                <a:spcPct val="0"/>
              </a:spcBef>
            </a:pPr>
            <a:r>
              <a:rPr lang="en-US" sz="2000"/>
              <a:t> 0  2      6    10       15</a:t>
            </a:r>
            <a:endParaRPr lang="en-US" sz="2400">
              <a:latin typeface="Courier New" pitchFamily="49" charset="0"/>
            </a:endParaRPr>
          </a:p>
        </p:txBody>
      </p:sp>
      <p:sp>
        <p:nvSpPr>
          <p:cNvPr id="18446" name="Line 16"/>
          <p:cNvSpPr>
            <a:spLocks noChangeShapeType="1"/>
          </p:cNvSpPr>
          <p:nvPr/>
        </p:nvSpPr>
        <p:spPr bwMode="auto">
          <a:xfrm flipV="1">
            <a:off x="3330575" y="1824038"/>
            <a:ext cx="0" cy="312737"/>
          </a:xfrm>
          <a:prstGeom prst="line">
            <a:avLst/>
          </a:prstGeom>
          <a:noFill/>
          <a:ln w="9525">
            <a:solidFill>
              <a:srgbClr val="FF3300"/>
            </a:solidFill>
            <a:round/>
            <a:headEnd type="triangle" w="med" len="med"/>
            <a:tailEnd/>
          </a:ln>
          <a:effectLst/>
        </p:spPr>
        <p:txBody>
          <a:bodyPr wrap="none" anchor="ctr"/>
          <a:lstStyle/>
          <a:p>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noFill/>
        </p:spPr>
        <p:txBody>
          <a:bodyPr>
            <a:normAutofit/>
          </a:bodyPr>
          <a:lstStyle/>
          <a:p>
            <a:pPr eaLnBrk="1" hangingPunct="1"/>
            <a:r>
              <a:rPr lang="en-US" sz="4000" b="1" dirty="0" smtClean="0">
                <a:solidFill>
                  <a:schemeClr val="bg1"/>
                </a:solidFill>
              </a:rPr>
              <a:t>Methods — Concatenation</a:t>
            </a:r>
          </a:p>
        </p:txBody>
      </p:sp>
      <p:sp>
        <p:nvSpPr>
          <p:cNvPr id="17411" name="Rectangle 5"/>
          <p:cNvSpPr>
            <a:spLocks noGrp="1" noChangeArrowheads="1"/>
          </p:cNvSpPr>
          <p:nvPr>
            <p:ph type="body" idx="1"/>
          </p:nvPr>
        </p:nvSpPr>
        <p:spPr>
          <a:xfrm>
            <a:off x="285720" y="1428736"/>
            <a:ext cx="8643997" cy="4929222"/>
          </a:xfrm>
          <a:noFill/>
        </p:spPr>
        <p:txBody>
          <a:bodyPr/>
          <a:lstStyle/>
          <a:p>
            <a:pPr marL="342900" indent="-342900" eaLnBrk="1" hangingPunct="1">
              <a:buFont typeface="Wingdings" pitchFamily="2" charset="2"/>
              <a:buNone/>
            </a:pPr>
            <a:r>
              <a:rPr lang="en-US" sz="2000" dirty="0" smtClean="0">
                <a:solidFill>
                  <a:srgbClr val="FFFF00"/>
                </a:solidFill>
              </a:rPr>
              <a:t>String word1 = “re”, word2 = “think”; word3 = “</a:t>
            </a:r>
            <a:r>
              <a:rPr lang="en-US" sz="2000" dirty="0" err="1" smtClean="0">
                <a:solidFill>
                  <a:srgbClr val="FFFF00"/>
                </a:solidFill>
              </a:rPr>
              <a:t>ing</a:t>
            </a:r>
            <a:r>
              <a:rPr lang="en-US" sz="2000" dirty="0" smtClean="0">
                <a:solidFill>
                  <a:srgbClr val="FFFF00"/>
                </a:solidFill>
              </a:rPr>
              <a:t>”;</a:t>
            </a:r>
          </a:p>
          <a:p>
            <a:pPr marL="342900" indent="-342900" eaLnBrk="1" hangingPunct="1">
              <a:buFont typeface="Wingdings" pitchFamily="2" charset="2"/>
              <a:buNone/>
            </a:pPr>
            <a:r>
              <a:rPr lang="en-US" sz="2000" dirty="0" err="1" smtClean="0">
                <a:solidFill>
                  <a:srgbClr val="FFFF00"/>
                </a:solidFill>
              </a:rPr>
              <a:t>int</a:t>
            </a:r>
            <a:r>
              <a:rPr lang="en-US" sz="2000" dirty="0" smtClean="0">
                <a:solidFill>
                  <a:srgbClr val="FFFF00"/>
                </a:solidFill>
              </a:rPr>
              <a:t> num = 2;</a:t>
            </a:r>
          </a:p>
          <a:p>
            <a:pPr marL="342900" indent="-342900" eaLnBrk="1" hangingPunct="1"/>
            <a:r>
              <a:rPr lang="en-US" sz="2800" dirty="0" smtClean="0">
                <a:solidFill>
                  <a:schemeClr val="bg1"/>
                </a:solidFill>
              </a:rPr>
              <a:t>String result = word1 </a:t>
            </a:r>
            <a:r>
              <a:rPr lang="en-US" sz="2800" b="1" dirty="0" smtClean="0">
                <a:solidFill>
                  <a:schemeClr val="bg1"/>
                </a:solidFill>
              </a:rPr>
              <a:t>+</a:t>
            </a:r>
            <a:r>
              <a:rPr lang="en-US" sz="2800" dirty="0" smtClean="0">
                <a:solidFill>
                  <a:schemeClr val="bg1"/>
                </a:solidFill>
              </a:rPr>
              <a:t> word2;</a:t>
            </a:r>
          </a:p>
          <a:p>
            <a:pPr marL="742950" lvl="1" indent="-285750" eaLnBrk="1" hangingPunct="1">
              <a:buFont typeface="Wingdings" pitchFamily="2" charset="2"/>
              <a:buNone/>
            </a:pPr>
            <a:r>
              <a:rPr lang="en-US" sz="2000" dirty="0" smtClean="0">
                <a:solidFill>
                  <a:srgbClr val="00B0F0"/>
                </a:solidFill>
              </a:rPr>
              <a:t>//concatenates word1 and word2   “rethink“</a:t>
            </a:r>
          </a:p>
          <a:p>
            <a:pPr marL="342900" indent="-342900" eaLnBrk="1" hangingPunct="1"/>
            <a:r>
              <a:rPr lang="en-US" sz="2800" dirty="0" smtClean="0">
                <a:solidFill>
                  <a:schemeClr val="bg1"/>
                </a:solidFill>
              </a:rPr>
              <a:t>String result = word1.</a:t>
            </a:r>
            <a:r>
              <a:rPr lang="en-US" sz="2800" b="1" dirty="0" smtClean="0">
                <a:solidFill>
                  <a:schemeClr val="bg1"/>
                </a:solidFill>
              </a:rPr>
              <a:t>concat</a:t>
            </a:r>
            <a:r>
              <a:rPr lang="en-US" sz="2800" dirty="0" smtClean="0">
                <a:solidFill>
                  <a:schemeClr val="bg1"/>
                </a:solidFill>
              </a:rPr>
              <a:t> (word2);</a:t>
            </a:r>
          </a:p>
          <a:p>
            <a:pPr marL="742950" lvl="1" indent="-285750" eaLnBrk="1" hangingPunct="1">
              <a:buFont typeface="Wingdings" pitchFamily="2" charset="2"/>
              <a:buNone/>
            </a:pPr>
            <a:r>
              <a:rPr lang="en-US" sz="2000" dirty="0" smtClean="0">
                <a:solidFill>
                  <a:srgbClr val="00B0F0"/>
                </a:solidFill>
              </a:rPr>
              <a:t>//the same as word1 + word2  “rethink“</a:t>
            </a:r>
          </a:p>
          <a:p>
            <a:pPr marL="342900" indent="-342900" eaLnBrk="1" hangingPunct="1"/>
            <a:r>
              <a:rPr lang="en-US" sz="2800" b="1" dirty="0" smtClean="0">
                <a:solidFill>
                  <a:schemeClr val="bg1"/>
                </a:solidFill>
              </a:rPr>
              <a:t>result</a:t>
            </a:r>
            <a:r>
              <a:rPr lang="en-US" sz="2800" dirty="0" smtClean="0">
                <a:solidFill>
                  <a:schemeClr val="bg1"/>
                </a:solidFill>
              </a:rPr>
              <a:t> </a:t>
            </a:r>
            <a:r>
              <a:rPr lang="en-US" sz="2800" b="1" dirty="0" smtClean="0">
                <a:solidFill>
                  <a:schemeClr val="bg1"/>
                </a:solidFill>
              </a:rPr>
              <a:t>+=</a:t>
            </a:r>
            <a:r>
              <a:rPr lang="en-US" sz="2800" dirty="0" smtClean="0">
                <a:solidFill>
                  <a:schemeClr val="bg1"/>
                </a:solidFill>
              </a:rPr>
              <a:t> word3;</a:t>
            </a:r>
          </a:p>
          <a:p>
            <a:pPr marL="742950" lvl="1" indent="-285750" eaLnBrk="1" hangingPunct="1">
              <a:buFont typeface="Wingdings" pitchFamily="2" charset="2"/>
              <a:buNone/>
            </a:pPr>
            <a:r>
              <a:rPr lang="en-US" sz="2000" dirty="0" smtClean="0">
                <a:solidFill>
                  <a:srgbClr val="00B0F0"/>
                </a:solidFill>
              </a:rPr>
              <a:t>//concatenates word3 to result  “rethinking”</a:t>
            </a:r>
          </a:p>
          <a:p>
            <a:pPr marL="342900" indent="-342900" eaLnBrk="1" hangingPunct="1"/>
            <a:r>
              <a:rPr lang="en-US" sz="2800" dirty="0" smtClean="0">
                <a:solidFill>
                  <a:schemeClr val="bg1"/>
                </a:solidFill>
              </a:rPr>
              <a:t>r</a:t>
            </a:r>
            <a:r>
              <a:rPr lang="en-US" sz="2800" b="1" dirty="0" smtClean="0">
                <a:solidFill>
                  <a:schemeClr val="bg1"/>
                </a:solidFill>
              </a:rPr>
              <a:t>esult</a:t>
            </a:r>
            <a:r>
              <a:rPr lang="en-US" sz="2800" dirty="0" smtClean="0">
                <a:solidFill>
                  <a:schemeClr val="bg1"/>
                </a:solidFill>
              </a:rPr>
              <a:t> += num; </a:t>
            </a:r>
          </a:p>
          <a:p>
            <a:pPr marL="342900" indent="-342900" eaLnBrk="1" hangingPunct="1"/>
            <a:r>
              <a:rPr lang="en-US" sz="2000" dirty="0" smtClean="0">
                <a:solidFill>
                  <a:srgbClr val="00B0F0"/>
                </a:solidFill>
              </a:rPr>
              <a:t>//converts num to String and concatenates it to result  “rethinking2”</a:t>
            </a:r>
            <a:endParaRPr lang="en-US" dirty="0" smtClean="0">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blinds(horizontal)">
                                      <p:cBhvr>
                                        <p:cTn id="7" dur="500"/>
                                        <p:tgtEl>
                                          <p:spTgt spid="1741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411">
                                            <p:txEl>
                                              <p:pRg st="1" end="1"/>
                                            </p:txEl>
                                          </p:spTgt>
                                        </p:tgtEl>
                                        <p:attrNameLst>
                                          <p:attrName>style.visibility</p:attrName>
                                        </p:attrNameLst>
                                      </p:cBhvr>
                                      <p:to>
                                        <p:strVal val="visible"/>
                                      </p:to>
                                    </p:set>
                                    <p:animEffect transition="in" filter="blinds(horizontal)">
                                      <p:cBhvr>
                                        <p:cTn id="10" dur="500"/>
                                        <p:tgtEl>
                                          <p:spTgt spid="174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15" dur="500"/>
                                        <p:tgtEl>
                                          <p:spTgt spid="1741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7411">
                                            <p:txEl>
                                              <p:pRg st="3" end="3"/>
                                            </p:txEl>
                                          </p:spTgt>
                                        </p:tgtEl>
                                        <p:attrNameLst>
                                          <p:attrName>style.visibility</p:attrName>
                                        </p:attrNameLst>
                                      </p:cBhvr>
                                      <p:to>
                                        <p:strVal val="visible"/>
                                      </p:to>
                                    </p:set>
                                    <p:animEffect transition="in" filter="blinds(horizontal)">
                                      <p:cBhvr>
                                        <p:cTn id="20" dur="500"/>
                                        <p:tgtEl>
                                          <p:spTgt spid="1741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7411">
                                            <p:txEl>
                                              <p:pRg st="4" end="4"/>
                                            </p:txEl>
                                          </p:spTgt>
                                        </p:tgtEl>
                                        <p:attrNameLst>
                                          <p:attrName>style.visibility</p:attrName>
                                        </p:attrNameLst>
                                      </p:cBhvr>
                                      <p:to>
                                        <p:strVal val="visible"/>
                                      </p:to>
                                    </p:set>
                                    <p:animEffect transition="in" filter="blinds(horizontal)">
                                      <p:cBhvr>
                                        <p:cTn id="25" dur="500"/>
                                        <p:tgtEl>
                                          <p:spTgt spid="1741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7411">
                                            <p:txEl>
                                              <p:pRg st="5" end="5"/>
                                            </p:txEl>
                                          </p:spTgt>
                                        </p:tgtEl>
                                        <p:attrNameLst>
                                          <p:attrName>style.visibility</p:attrName>
                                        </p:attrNameLst>
                                      </p:cBhvr>
                                      <p:to>
                                        <p:strVal val="visible"/>
                                      </p:to>
                                    </p:set>
                                    <p:animEffect transition="in" filter="blinds(horizontal)">
                                      <p:cBhvr>
                                        <p:cTn id="30" dur="500"/>
                                        <p:tgtEl>
                                          <p:spTgt spid="17411">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7411">
                                            <p:txEl>
                                              <p:pRg st="6" end="6"/>
                                            </p:txEl>
                                          </p:spTgt>
                                        </p:tgtEl>
                                        <p:attrNameLst>
                                          <p:attrName>style.visibility</p:attrName>
                                        </p:attrNameLst>
                                      </p:cBhvr>
                                      <p:to>
                                        <p:strVal val="visible"/>
                                      </p:to>
                                    </p:set>
                                    <p:animEffect transition="in" filter="blinds(horizontal)">
                                      <p:cBhvr>
                                        <p:cTn id="35" dur="500"/>
                                        <p:tgtEl>
                                          <p:spTgt spid="17411">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7411">
                                            <p:txEl>
                                              <p:pRg st="7" end="7"/>
                                            </p:txEl>
                                          </p:spTgt>
                                        </p:tgtEl>
                                        <p:attrNameLst>
                                          <p:attrName>style.visibility</p:attrName>
                                        </p:attrNameLst>
                                      </p:cBhvr>
                                      <p:to>
                                        <p:strVal val="visible"/>
                                      </p:to>
                                    </p:set>
                                    <p:animEffect transition="in" filter="blinds(horizontal)">
                                      <p:cBhvr>
                                        <p:cTn id="40" dur="500"/>
                                        <p:tgtEl>
                                          <p:spTgt spid="17411">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7411">
                                            <p:txEl>
                                              <p:pRg st="8" end="8"/>
                                            </p:txEl>
                                          </p:spTgt>
                                        </p:tgtEl>
                                        <p:attrNameLst>
                                          <p:attrName>style.visibility</p:attrName>
                                        </p:attrNameLst>
                                      </p:cBhvr>
                                      <p:to>
                                        <p:strVal val="visible"/>
                                      </p:to>
                                    </p:set>
                                    <p:animEffect transition="in" filter="blinds(horizontal)">
                                      <p:cBhvr>
                                        <p:cTn id="45" dur="500"/>
                                        <p:tgtEl>
                                          <p:spTgt spid="17411">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7411">
                                            <p:txEl>
                                              <p:pRg st="9" end="9"/>
                                            </p:txEl>
                                          </p:spTgt>
                                        </p:tgtEl>
                                        <p:attrNameLst>
                                          <p:attrName>style.visibility</p:attrName>
                                        </p:attrNameLst>
                                      </p:cBhvr>
                                      <p:to>
                                        <p:strVal val="visible"/>
                                      </p:to>
                                    </p:set>
                                    <p:animEffect transition="in" filter="blinds(horizontal)">
                                      <p:cBhvr>
                                        <p:cTn id="50" dur="500"/>
                                        <p:tgtEl>
                                          <p:spTgt spid="174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sz="4000" b="1" dirty="0" smtClean="0">
                <a:solidFill>
                  <a:schemeClr val="bg1"/>
                </a:solidFill>
              </a:rPr>
              <a:t>Methods — Equality</a:t>
            </a:r>
          </a:p>
        </p:txBody>
      </p:sp>
      <p:sp>
        <p:nvSpPr>
          <p:cNvPr id="19459" name="Rectangle 3"/>
          <p:cNvSpPr>
            <a:spLocks noGrp="1" noChangeArrowheads="1"/>
          </p:cNvSpPr>
          <p:nvPr>
            <p:ph type="body" idx="1"/>
          </p:nvPr>
        </p:nvSpPr>
        <p:spPr>
          <a:xfrm>
            <a:off x="873125" y="1866900"/>
            <a:ext cx="7661275" cy="4295775"/>
          </a:xfrm>
        </p:spPr>
        <p:txBody>
          <a:bodyPr/>
          <a:lstStyle/>
          <a:p>
            <a:pPr marL="342900" indent="-342900" eaLnBrk="1" hangingPunct="1">
              <a:spcBef>
                <a:spcPct val="0"/>
              </a:spcBef>
              <a:buFont typeface="Wingdings" pitchFamily="2" charset="2"/>
              <a:buNone/>
            </a:pPr>
            <a:r>
              <a:rPr lang="en-US" sz="2400" b="1" dirty="0" err="1" smtClean="0">
                <a:solidFill>
                  <a:srgbClr val="FFFF00"/>
                </a:solidFill>
              </a:rPr>
              <a:t>boolean</a:t>
            </a:r>
            <a:r>
              <a:rPr lang="en-US" sz="2400" b="1" dirty="0" smtClean="0">
                <a:solidFill>
                  <a:srgbClr val="FFFF00"/>
                </a:solidFill>
              </a:rPr>
              <a:t> equals(Object</a:t>
            </a:r>
            <a:r>
              <a:rPr lang="en-US" sz="2400" dirty="0" smtClean="0">
                <a:solidFill>
                  <a:srgbClr val="FFFF00"/>
                </a:solidFill>
              </a:rPr>
              <a:t>)</a:t>
            </a:r>
          </a:p>
          <a:p>
            <a:pPr marL="742950" lvl="1" indent="-285750" eaLnBrk="1" hangingPunct="1">
              <a:spcBef>
                <a:spcPct val="0"/>
              </a:spcBef>
              <a:buFont typeface="Wingdings" pitchFamily="2" charset="2"/>
              <a:buNone/>
            </a:pPr>
            <a:r>
              <a:rPr lang="en-US" sz="2400" dirty="0" smtClean="0"/>
              <a:t>	</a:t>
            </a:r>
            <a:r>
              <a:rPr lang="en-US" sz="2400" dirty="0" smtClean="0">
                <a:solidFill>
                  <a:schemeClr val="bg1"/>
                </a:solidFill>
              </a:rPr>
              <a:t>returns </a:t>
            </a:r>
            <a:r>
              <a:rPr lang="en-US" sz="2400" b="1" dirty="0" smtClean="0">
                <a:solidFill>
                  <a:schemeClr val="bg1"/>
                </a:solidFill>
              </a:rPr>
              <a:t>true</a:t>
            </a:r>
            <a:r>
              <a:rPr lang="en-US" sz="2400" dirty="0" smtClean="0">
                <a:solidFill>
                  <a:schemeClr val="bg1"/>
                </a:solidFill>
              </a:rPr>
              <a:t> if the string </a:t>
            </a:r>
            <a:r>
              <a:rPr lang="en-US" sz="2400" b="1" dirty="0" smtClean="0">
                <a:solidFill>
                  <a:schemeClr val="bg1"/>
                </a:solidFill>
              </a:rPr>
              <a:t>word1</a:t>
            </a:r>
            <a:r>
              <a:rPr lang="en-US" sz="2400" dirty="0" smtClean="0">
                <a:solidFill>
                  <a:schemeClr val="bg1"/>
                </a:solidFill>
              </a:rPr>
              <a:t> is equal to </a:t>
            </a:r>
            <a:r>
              <a:rPr lang="en-US" sz="2400" b="1" dirty="0" smtClean="0">
                <a:solidFill>
                  <a:schemeClr val="bg1"/>
                </a:solidFill>
              </a:rPr>
              <a:t>word2</a:t>
            </a:r>
          </a:p>
          <a:p>
            <a:pPr marL="342900" indent="-342900">
              <a:spcBef>
                <a:spcPct val="0"/>
              </a:spcBef>
              <a:buNone/>
            </a:pPr>
            <a:r>
              <a:rPr lang="en-US" sz="2400" b="1" dirty="0" err="1" smtClean="0">
                <a:solidFill>
                  <a:srgbClr val="FFFF00"/>
                </a:solidFill>
              </a:rPr>
              <a:t>boolean</a:t>
            </a:r>
            <a:r>
              <a:rPr lang="en-US" sz="2400" b="1" dirty="0" smtClean="0">
                <a:solidFill>
                  <a:srgbClr val="FFFF00"/>
                </a:solidFill>
              </a:rPr>
              <a:t> </a:t>
            </a:r>
            <a:r>
              <a:rPr lang="en-US" sz="2400" b="1" dirty="0" err="1" smtClean="0">
                <a:solidFill>
                  <a:srgbClr val="FFFF00"/>
                </a:solidFill>
              </a:rPr>
              <a:t>equalsIgnoreCase</a:t>
            </a:r>
            <a:r>
              <a:rPr lang="en-US" sz="2400" b="1" dirty="0" smtClean="0">
                <a:solidFill>
                  <a:srgbClr val="FFFF00"/>
                </a:solidFill>
              </a:rPr>
              <a:t>(String)</a:t>
            </a:r>
          </a:p>
          <a:p>
            <a:pPr marL="742950" lvl="1" indent="-285750" eaLnBrk="1" hangingPunct="1">
              <a:spcBef>
                <a:spcPct val="0"/>
              </a:spcBef>
              <a:buFont typeface="Wingdings" pitchFamily="2" charset="2"/>
              <a:buNone/>
            </a:pPr>
            <a:r>
              <a:rPr lang="en-US" sz="2400" dirty="0" smtClean="0"/>
              <a:t>	</a:t>
            </a:r>
            <a:r>
              <a:rPr lang="en-US" sz="2400" dirty="0" smtClean="0">
                <a:solidFill>
                  <a:schemeClr val="bg1"/>
                </a:solidFill>
              </a:rPr>
              <a:t>returns </a:t>
            </a:r>
            <a:r>
              <a:rPr lang="en-US" sz="2400" b="1" dirty="0" smtClean="0">
                <a:solidFill>
                  <a:schemeClr val="bg1"/>
                </a:solidFill>
              </a:rPr>
              <a:t>true</a:t>
            </a:r>
            <a:r>
              <a:rPr lang="en-US" sz="2400" dirty="0" smtClean="0">
                <a:solidFill>
                  <a:schemeClr val="bg1"/>
                </a:solidFill>
              </a:rPr>
              <a:t> if the string </a:t>
            </a:r>
            <a:r>
              <a:rPr lang="en-US" sz="2400" b="1" dirty="0" smtClean="0">
                <a:solidFill>
                  <a:schemeClr val="bg1"/>
                </a:solidFill>
              </a:rPr>
              <a:t>word1</a:t>
            </a:r>
            <a:r>
              <a:rPr lang="en-US" sz="2400" dirty="0" smtClean="0">
                <a:solidFill>
                  <a:schemeClr val="bg1"/>
                </a:solidFill>
              </a:rPr>
              <a:t> matches </a:t>
            </a:r>
            <a:r>
              <a:rPr lang="en-US" sz="2400" b="1" dirty="0" smtClean="0">
                <a:solidFill>
                  <a:schemeClr val="bg1"/>
                </a:solidFill>
              </a:rPr>
              <a:t>word2</a:t>
            </a:r>
            <a:r>
              <a:rPr lang="en-US" sz="2400" dirty="0" smtClean="0">
                <a:solidFill>
                  <a:schemeClr val="bg1"/>
                </a:solidFill>
              </a:rPr>
              <a:t>, case-blind</a:t>
            </a:r>
          </a:p>
        </p:txBody>
      </p:sp>
      <p:sp>
        <p:nvSpPr>
          <p:cNvPr id="19460" name="Text Box 4"/>
          <p:cNvSpPr txBox="1">
            <a:spLocks noChangeArrowheads="1"/>
          </p:cNvSpPr>
          <p:nvPr/>
        </p:nvSpPr>
        <p:spPr bwMode="auto">
          <a:xfrm>
            <a:off x="928662" y="4857760"/>
            <a:ext cx="7605712" cy="1006475"/>
          </a:xfrm>
          <a:prstGeom prst="rect">
            <a:avLst/>
          </a:prstGeom>
          <a:solidFill>
            <a:srgbClr val="CCECFF"/>
          </a:solidFill>
          <a:ln w="9525">
            <a:noFill/>
            <a:miter lim="800000"/>
            <a:headEnd/>
            <a:tailEnd/>
          </a:ln>
          <a:effectLst/>
        </p:spPr>
        <p:txBody>
          <a:bodyPr>
            <a:spAutoFit/>
          </a:bodyPr>
          <a:lstStyle/>
          <a:p>
            <a:pPr>
              <a:spcBef>
                <a:spcPct val="0"/>
              </a:spcBef>
            </a:pPr>
            <a:r>
              <a:rPr lang="en-US" sz="2000" b="1" dirty="0">
                <a:latin typeface="Lucida Console" pitchFamily="49" charset="0"/>
              </a:rPr>
              <a:t>b = </a:t>
            </a:r>
            <a:r>
              <a:rPr lang="en-US" sz="2000" b="1" dirty="0" smtClean="0">
                <a:latin typeface="Lucida Console" pitchFamily="49" charset="0"/>
              </a:rPr>
              <a:t>“</a:t>
            </a:r>
            <a:r>
              <a:rPr lang="en-US" sz="2000" b="1" dirty="0" err="1" smtClean="0">
                <a:latin typeface="Lucida Console" pitchFamily="49" charset="0"/>
              </a:rPr>
              <a:t>Bhopal”.</a:t>
            </a:r>
            <a:r>
              <a:rPr lang="en-US" sz="2000" b="1" dirty="0" err="1">
                <a:latin typeface="Lucida Console" pitchFamily="49" charset="0"/>
              </a:rPr>
              <a:t>equals</a:t>
            </a:r>
            <a:r>
              <a:rPr lang="en-US" sz="2000" b="1" dirty="0" smtClean="0">
                <a:latin typeface="Lucida Console" pitchFamily="49" charset="0"/>
              </a:rPr>
              <a:t>(“Bhopal”);//</a:t>
            </a:r>
            <a:r>
              <a:rPr lang="en-US" sz="2000" b="1" dirty="0">
                <a:latin typeface="Lucida Console" pitchFamily="49" charset="0"/>
              </a:rPr>
              <a:t>true</a:t>
            </a:r>
          </a:p>
          <a:p>
            <a:pPr>
              <a:spcBef>
                <a:spcPct val="0"/>
              </a:spcBef>
            </a:pPr>
            <a:r>
              <a:rPr lang="en-US" sz="2000" b="1" dirty="0">
                <a:latin typeface="Lucida Console" pitchFamily="49" charset="0"/>
              </a:rPr>
              <a:t>b = </a:t>
            </a:r>
            <a:r>
              <a:rPr lang="en-US" sz="2000" b="1" dirty="0" smtClean="0">
                <a:latin typeface="Lucida Console" pitchFamily="49" charset="0"/>
              </a:rPr>
              <a:t>“</a:t>
            </a:r>
            <a:r>
              <a:rPr lang="en-US" sz="2000" b="1" dirty="0" err="1" smtClean="0">
                <a:latin typeface="Lucida Console" pitchFamily="49" charset="0"/>
              </a:rPr>
              <a:t>Bhopal”.</a:t>
            </a:r>
            <a:r>
              <a:rPr lang="en-US" sz="2000" b="1" dirty="0" err="1">
                <a:latin typeface="Lucida Console" pitchFamily="49" charset="0"/>
              </a:rPr>
              <a:t>equals</a:t>
            </a:r>
            <a:r>
              <a:rPr lang="en-US" sz="2000" b="1" dirty="0" smtClean="0">
                <a:latin typeface="Lucida Console" pitchFamily="49" charset="0"/>
              </a:rPr>
              <a:t>(“</a:t>
            </a:r>
            <a:r>
              <a:rPr lang="en-US" sz="2000" b="1" dirty="0" err="1" smtClean="0">
                <a:latin typeface="Lucida Console" pitchFamily="49" charset="0"/>
              </a:rPr>
              <a:t>bhopal</a:t>
            </a:r>
            <a:r>
              <a:rPr lang="en-US" sz="2000" b="1" dirty="0" smtClean="0">
                <a:latin typeface="Lucida Console" pitchFamily="49" charset="0"/>
              </a:rPr>
              <a:t>”);//</a:t>
            </a:r>
            <a:r>
              <a:rPr lang="en-US" sz="2000" b="1" dirty="0">
                <a:latin typeface="Lucida Console" pitchFamily="49" charset="0"/>
              </a:rPr>
              <a:t>false</a:t>
            </a:r>
            <a:br>
              <a:rPr lang="en-US" sz="2000" b="1" dirty="0">
                <a:latin typeface="Lucida Console" pitchFamily="49" charset="0"/>
              </a:rPr>
            </a:br>
            <a:r>
              <a:rPr lang="en-US" sz="2000" b="1" dirty="0">
                <a:latin typeface="Lucida Console" pitchFamily="49" charset="0"/>
              </a:rPr>
              <a:t>b = </a:t>
            </a:r>
            <a:r>
              <a:rPr lang="en-US" sz="2000" b="1" dirty="0" smtClean="0">
                <a:latin typeface="Lucida Console" pitchFamily="49" charset="0"/>
              </a:rPr>
              <a:t>“</a:t>
            </a:r>
            <a:r>
              <a:rPr lang="en-US" sz="2000" b="1" dirty="0" err="1" smtClean="0">
                <a:latin typeface="Lucida Console" pitchFamily="49" charset="0"/>
              </a:rPr>
              <a:t>Bhopal”.</a:t>
            </a:r>
            <a:r>
              <a:rPr lang="en-US" sz="2000" b="1" dirty="0" err="1">
                <a:latin typeface="Lucida Console" pitchFamily="49" charset="0"/>
              </a:rPr>
              <a:t>equalsIgnoreCase</a:t>
            </a:r>
            <a:r>
              <a:rPr lang="en-US" sz="2000" b="1" dirty="0" smtClean="0">
                <a:latin typeface="Lucida Console" pitchFamily="49" charset="0"/>
              </a:rPr>
              <a:t>(“</a:t>
            </a:r>
            <a:r>
              <a:rPr lang="en-US" sz="2000" b="1" dirty="0" err="1" smtClean="0">
                <a:latin typeface="Lucida Console" pitchFamily="49" charset="0"/>
              </a:rPr>
              <a:t>bhopal</a:t>
            </a:r>
            <a:r>
              <a:rPr lang="en-US" sz="2000" b="1" dirty="0" smtClean="0">
                <a:latin typeface="Lucida Console" pitchFamily="49" charset="0"/>
              </a:rPr>
              <a:t>”);//</a:t>
            </a:r>
            <a:r>
              <a:rPr lang="en-US" sz="2000" b="1" dirty="0">
                <a:latin typeface="Lucida Console" pitchFamily="49" charset="0"/>
              </a:rPr>
              <a:t>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blinds(horizontal)">
                                      <p:cBhvr>
                                        <p:cTn id="7"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eaLnBrk="1" hangingPunct="1"/>
            <a:r>
              <a:rPr lang="en-US" sz="4000" b="1" dirty="0" smtClean="0">
                <a:solidFill>
                  <a:schemeClr val="bg1"/>
                </a:solidFill>
              </a:rPr>
              <a:t>Methods — Comparisons</a:t>
            </a:r>
          </a:p>
        </p:txBody>
      </p:sp>
      <p:sp>
        <p:nvSpPr>
          <p:cNvPr id="20483" name="Rectangle 3"/>
          <p:cNvSpPr>
            <a:spLocks noGrp="1" noChangeArrowheads="1"/>
          </p:cNvSpPr>
          <p:nvPr>
            <p:ph type="body" idx="1"/>
          </p:nvPr>
        </p:nvSpPr>
        <p:spPr>
          <a:xfrm>
            <a:off x="142844" y="1500174"/>
            <a:ext cx="9001155" cy="4857784"/>
          </a:xfrm>
        </p:spPr>
        <p:txBody>
          <a:bodyPr>
            <a:normAutofit/>
          </a:bodyPr>
          <a:lstStyle/>
          <a:p>
            <a:pPr marL="342900" indent="-342900" eaLnBrk="1" hangingPunct="1">
              <a:spcBef>
                <a:spcPct val="50000"/>
              </a:spcBef>
              <a:buFont typeface="Wingdings" pitchFamily="2" charset="2"/>
              <a:buNone/>
            </a:pPr>
            <a:r>
              <a:rPr lang="en-US" sz="2400" b="1" dirty="0" err="1" smtClean="0">
                <a:solidFill>
                  <a:srgbClr val="FFFF00"/>
                </a:solidFill>
              </a:rPr>
              <a:t>int</a:t>
            </a:r>
            <a:r>
              <a:rPr lang="en-US" sz="2400" b="1" dirty="0" smtClean="0">
                <a:solidFill>
                  <a:srgbClr val="FFFF00"/>
                </a:solidFill>
              </a:rPr>
              <a:t> </a:t>
            </a:r>
            <a:r>
              <a:rPr lang="en-US" sz="2400" b="1" dirty="0" err="1" smtClean="0">
                <a:solidFill>
                  <a:srgbClr val="FFFF00"/>
                </a:solidFill>
              </a:rPr>
              <a:t>compareTo</a:t>
            </a:r>
            <a:r>
              <a:rPr lang="en-US" sz="2400" b="1" dirty="0" smtClean="0">
                <a:solidFill>
                  <a:srgbClr val="FFFF00"/>
                </a:solidFill>
              </a:rPr>
              <a:t>(Object)</a:t>
            </a:r>
          </a:p>
          <a:p>
            <a:pPr marL="342900" indent="-342900" eaLnBrk="1" hangingPunct="1">
              <a:spcBef>
                <a:spcPct val="50000"/>
              </a:spcBef>
              <a:buFont typeface="Wingdings" pitchFamily="2" charset="2"/>
              <a:buNone/>
            </a:pPr>
            <a:r>
              <a:rPr lang="en-US" sz="2400" dirty="0" smtClean="0">
                <a:solidFill>
                  <a:schemeClr val="bg1"/>
                </a:solidFill>
              </a:rPr>
              <a:t>String s1=“Bhopal”;</a:t>
            </a:r>
          </a:p>
          <a:p>
            <a:pPr marL="342900" indent="-342900" eaLnBrk="1" hangingPunct="1">
              <a:spcBef>
                <a:spcPct val="50000"/>
              </a:spcBef>
              <a:buFont typeface="Wingdings" pitchFamily="2" charset="2"/>
              <a:buNone/>
            </a:pPr>
            <a:r>
              <a:rPr lang="en-US" sz="2400" dirty="0" smtClean="0">
                <a:solidFill>
                  <a:schemeClr val="bg1"/>
                </a:solidFill>
              </a:rPr>
              <a:t>String s2=“</a:t>
            </a:r>
            <a:r>
              <a:rPr lang="en-US" sz="2400" dirty="0" err="1" smtClean="0">
                <a:solidFill>
                  <a:schemeClr val="bg1"/>
                </a:solidFill>
              </a:rPr>
              <a:t>bhopal</a:t>
            </a:r>
            <a:r>
              <a:rPr lang="en-US" sz="2400" dirty="0" smtClean="0">
                <a:solidFill>
                  <a:schemeClr val="bg1"/>
                </a:solidFill>
              </a:rPr>
              <a:t>”;</a:t>
            </a:r>
          </a:p>
          <a:p>
            <a:pPr marL="342900" indent="-342900" eaLnBrk="1" hangingPunct="1">
              <a:spcBef>
                <a:spcPct val="50000"/>
              </a:spcBef>
              <a:buFont typeface="Wingdings" pitchFamily="2" charset="2"/>
              <a:buNone/>
            </a:pPr>
            <a:r>
              <a:rPr lang="en-US" sz="2400" dirty="0" err="1" smtClean="0">
                <a:solidFill>
                  <a:schemeClr val="bg1"/>
                </a:solidFill>
              </a:rPr>
              <a:t>int</a:t>
            </a:r>
            <a:r>
              <a:rPr lang="en-US" sz="2400" dirty="0" smtClean="0">
                <a:solidFill>
                  <a:schemeClr val="bg1"/>
                </a:solidFill>
              </a:rPr>
              <a:t> </a:t>
            </a:r>
            <a:r>
              <a:rPr lang="en-US" sz="2400" dirty="0" err="1" smtClean="0">
                <a:solidFill>
                  <a:schemeClr val="bg1"/>
                </a:solidFill>
              </a:rPr>
              <a:t>ans</a:t>
            </a:r>
            <a:r>
              <a:rPr lang="en-US" sz="2400" dirty="0" smtClean="0">
                <a:solidFill>
                  <a:schemeClr val="bg1"/>
                </a:solidFill>
              </a:rPr>
              <a:t>=s1.compareTo(s2);</a:t>
            </a:r>
          </a:p>
          <a:p>
            <a:pPr marL="342900" indent="-342900" eaLnBrk="1" hangingPunct="1">
              <a:spcBef>
                <a:spcPct val="50000"/>
              </a:spcBef>
              <a:buFont typeface="Wingdings" pitchFamily="2" charset="2"/>
              <a:buNone/>
            </a:pPr>
            <a:r>
              <a:rPr lang="en-US" sz="2400" dirty="0" err="1" smtClean="0">
                <a:solidFill>
                  <a:schemeClr val="bg1"/>
                </a:solidFill>
              </a:rPr>
              <a:t>System.out.println</a:t>
            </a:r>
            <a:r>
              <a:rPr lang="en-US" sz="2400" dirty="0" smtClean="0">
                <a:solidFill>
                  <a:schemeClr val="bg1"/>
                </a:solidFill>
              </a:rPr>
              <a:t>(</a:t>
            </a:r>
            <a:r>
              <a:rPr lang="en-US" sz="2400" dirty="0" err="1" smtClean="0">
                <a:solidFill>
                  <a:schemeClr val="bg1"/>
                </a:solidFill>
              </a:rPr>
              <a:t>ans</a:t>
            </a:r>
            <a:r>
              <a:rPr lang="en-US" sz="2400" dirty="0" smtClean="0">
                <a:solidFill>
                  <a:schemeClr val="bg1"/>
                </a:solidFill>
              </a:rPr>
              <a:t>); </a:t>
            </a:r>
          </a:p>
          <a:p>
            <a:pPr marL="342900" indent="-342900" eaLnBrk="1" hangingPunct="1">
              <a:spcBef>
                <a:spcPct val="50000"/>
              </a:spcBef>
              <a:buFont typeface="Wingdings" pitchFamily="2" charset="2"/>
              <a:buNone/>
            </a:pPr>
            <a:r>
              <a:rPr lang="en-US" sz="2400" b="1" dirty="0" smtClean="0">
                <a:solidFill>
                  <a:srgbClr val="00B0F0"/>
                </a:solidFill>
              </a:rPr>
              <a:t>//Will print  </a:t>
            </a:r>
            <a:r>
              <a:rPr lang="en-US" sz="2400" b="1" dirty="0" smtClean="0">
                <a:solidFill>
                  <a:schemeClr val="bg1"/>
                </a:solidFill>
              </a:rPr>
              <a:t>-32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xEl>
                                              <p:pRg st="5" end="5"/>
                                            </p:txEl>
                                          </p:spTgt>
                                        </p:tgtEl>
                                        <p:attrNameLst>
                                          <p:attrName>style.visibility</p:attrName>
                                        </p:attrNameLst>
                                      </p:cBhvr>
                                      <p:to>
                                        <p:strVal val="visible"/>
                                      </p:to>
                                    </p:set>
                                    <p:animEffect transition="in" filter="blinds(horizontal)">
                                      <p:cBhvr>
                                        <p:cTn id="7" dur="500"/>
                                        <p:tgtEl>
                                          <p:spTgt spid="20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eaLnBrk="1" hangingPunct="1"/>
            <a:r>
              <a:rPr lang="en-US" sz="4000" b="1" dirty="0" smtClean="0">
                <a:solidFill>
                  <a:schemeClr val="bg1"/>
                </a:solidFill>
              </a:rPr>
              <a:t>Methods — Comparisons</a:t>
            </a:r>
          </a:p>
        </p:txBody>
      </p:sp>
      <p:sp>
        <p:nvSpPr>
          <p:cNvPr id="20483" name="Rectangle 3"/>
          <p:cNvSpPr>
            <a:spLocks noGrp="1" noChangeArrowheads="1"/>
          </p:cNvSpPr>
          <p:nvPr>
            <p:ph type="body" idx="1"/>
          </p:nvPr>
        </p:nvSpPr>
        <p:spPr>
          <a:xfrm>
            <a:off x="142844" y="1500174"/>
            <a:ext cx="9001155" cy="4857784"/>
          </a:xfrm>
        </p:spPr>
        <p:txBody>
          <a:bodyPr>
            <a:normAutofit/>
          </a:bodyPr>
          <a:lstStyle/>
          <a:p>
            <a:pPr marL="342900" indent="-342900" eaLnBrk="1" hangingPunct="1">
              <a:spcBef>
                <a:spcPct val="50000"/>
              </a:spcBef>
              <a:buFont typeface="Wingdings" pitchFamily="2" charset="2"/>
              <a:buNone/>
            </a:pPr>
            <a:r>
              <a:rPr lang="en-US" sz="2400" b="1" dirty="0" err="1" smtClean="0">
                <a:solidFill>
                  <a:srgbClr val="FFFF00"/>
                </a:solidFill>
              </a:rPr>
              <a:t>int</a:t>
            </a:r>
            <a:r>
              <a:rPr lang="en-US" sz="2400" b="1" dirty="0" smtClean="0">
                <a:solidFill>
                  <a:srgbClr val="FFFF00"/>
                </a:solidFill>
              </a:rPr>
              <a:t> </a:t>
            </a:r>
            <a:r>
              <a:rPr lang="en-US" sz="2400" b="1" dirty="0" err="1" smtClean="0">
                <a:solidFill>
                  <a:srgbClr val="FFFF00"/>
                </a:solidFill>
              </a:rPr>
              <a:t>compareToIgnoreCase</a:t>
            </a:r>
            <a:r>
              <a:rPr lang="en-US" sz="2400" b="1" dirty="0" smtClean="0">
                <a:solidFill>
                  <a:srgbClr val="FFFF00"/>
                </a:solidFill>
              </a:rPr>
              <a:t>(String)</a:t>
            </a:r>
          </a:p>
          <a:p>
            <a:pPr marL="342900" indent="-342900" eaLnBrk="1" hangingPunct="1">
              <a:spcBef>
                <a:spcPct val="50000"/>
              </a:spcBef>
              <a:buFont typeface="Wingdings" pitchFamily="2" charset="2"/>
              <a:buNone/>
            </a:pPr>
            <a:r>
              <a:rPr lang="en-US" sz="2400" dirty="0" smtClean="0">
                <a:solidFill>
                  <a:schemeClr val="bg1"/>
                </a:solidFill>
              </a:rPr>
              <a:t>String s1=“Bhopal”;</a:t>
            </a:r>
          </a:p>
          <a:p>
            <a:pPr marL="342900" indent="-342900" eaLnBrk="1" hangingPunct="1">
              <a:spcBef>
                <a:spcPct val="50000"/>
              </a:spcBef>
              <a:buFont typeface="Wingdings" pitchFamily="2" charset="2"/>
              <a:buNone/>
            </a:pPr>
            <a:r>
              <a:rPr lang="en-US" sz="2400" dirty="0" smtClean="0">
                <a:solidFill>
                  <a:schemeClr val="bg1"/>
                </a:solidFill>
              </a:rPr>
              <a:t>String s2=“</a:t>
            </a:r>
            <a:r>
              <a:rPr lang="en-US" sz="2400" dirty="0" err="1" smtClean="0">
                <a:solidFill>
                  <a:schemeClr val="bg1"/>
                </a:solidFill>
              </a:rPr>
              <a:t>bhopal</a:t>
            </a:r>
            <a:r>
              <a:rPr lang="en-US" sz="2400" dirty="0" smtClean="0">
                <a:solidFill>
                  <a:schemeClr val="bg1"/>
                </a:solidFill>
              </a:rPr>
              <a:t>”;</a:t>
            </a:r>
          </a:p>
          <a:p>
            <a:pPr marL="342900" indent="-342900" eaLnBrk="1" hangingPunct="1">
              <a:spcBef>
                <a:spcPct val="50000"/>
              </a:spcBef>
              <a:buFont typeface="Wingdings" pitchFamily="2" charset="2"/>
              <a:buNone/>
            </a:pPr>
            <a:r>
              <a:rPr lang="en-US" sz="2400" dirty="0" err="1" smtClean="0">
                <a:solidFill>
                  <a:schemeClr val="bg1"/>
                </a:solidFill>
              </a:rPr>
              <a:t>int</a:t>
            </a:r>
            <a:r>
              <a:rPr lang="en-US" sz="2400" dirty="0" smtClean="0">
                <a:solidFill>
                  <a:schemeClr val="bg1"/>
                </a:solidFill>
              </a:rPr>
              <a:t> </a:t>
            </a:r>
            <a:r>
              <a:rPr lang="en-US" sz="2400" dirty="0" err="1" smtClean="0">
                <a:solidFill>
                  <a:schemeClr val="bg1"/>
                </a:solidFill>
              </a:rPr>
              <a:t>ans</a:t>
            </a:r>
            <a:r>
              <a:rPr lang="en-US" sz="2400" smtClean="0">
                <a:solidFill>
                  <a:schemeClr val="bg1"/>
                </a:solidFill>
              </a:rPr>
              <a:t>=s1.compareToIgnoreCase(s2</a:t>
            </a:r>
            <a:r>
              <a:rPr lang="en-US" sz="2400" dirty="0" smtClean="0">
                <a:solidFill>
                  <a:schemeClr val="bg1"/>
                </a:solidFill>
              </a:rPr>
              <a:t>);</a:t>
            </a:r>
          </a:p>
          <a:p>
            <a:pPr marL="342900" indent="-342900" eaLnBrk="1" hangingPunct="1">
              <a:spcBef>
                <a:spcPct val="50000"/>
              </a:spcBef>
              <a:buFont typeface="Wingdings" pitchFamily="2" charset="2"/>
              <a:buNone/>
            </a:pPr>
            <a:r>
              <a:rPr lang="en-US" sz="2400" dirty="0" err="1" smtClean="0">
                <a:solidFill>
                  <a:schemeClr val="bg1"/>
                </a:solidFill>
              </a:rPr>
              <a:t>System.out.println</a:t>
            </a:r>
            <a:r>
              <a:rPr lang="en-US" sz="2400" dirty="0" smtClean="0">
                <a:solidFill>
                  <a:schemeClr val="bg1"/>
                </a:solidFill>
              </a:rPr>
              <a:t>(</a:t>
            </a:r>
            <a:r>
              <a:rPr lang="en-US" sz="2400" dirty="0" err="1" smtClean="0">
                <a:solidFill>
                  <a:schemeClr val="bg1"/>
                </a:solidFill>
              </a:rPr>
              <a:t>ans</a:t>
            </a:r>
            <a:r>
              <a:rPr lang="en-US" sz="2400" dirty="0" smtClean="0">
                <a:solidFill>
                  <a:schemeClr val="bg1"/>
                </a:solidFill>
              </a:rPr>
              <a:t>);</a:t>
            </a:r>
          </a:p>
          <a:p>
            <a:pPr marL="342900" indent="-342900">
              <a:spcBef>
                <a:spcPct val="50000"/>
              </a:spcBef>
              <a:buNone/>
            </a:pPr>
            <a:r>
              <a:rPr lang="en-US" sz="2400" b="1" dirty="0" smtClean="0">
                <a:solidFill>
                  <a:srgbClr val="00B0F0"/>
                </a:solidFill>
              </a:rPr>
              <a:t>//Will print  </a:t>
            </a:r>
            <a:r>
              <a:rPr lang="en-US" sz="2400" b="1" dirty="0" smtClean="0">
                <a:solidFill>
                  <a:schemeClr val="bg1"/>
                </a:solidFill>
              </a:rPr>
              <a:t>0</a:t>
            </a:r>
          </a:p>
          <a:p>
            <a:pPr marL="342900" indent="-342900" eaLnBrk="1" hangingPunct="1">
              <a:spcBef>
                <a:spcPct val="50000"/>
              </a:spcBef>
              <a:buFont typeface="Wingdings" pitchFamily="2" charset="2"/>
              <a:buNone/>
            </a:pPr>
            <a:r>
              <a:rPr lang="en-US" sz="2400" dirty="0" smtClean="0">
                <a:solidFill>
                  <a:srgbClr val="FF0000"/>
                </a:solidFill>
              </a:rPr>
              <a:t> </a:t>
            </a:r>
          </a:p>
          <a:p>
            <a:pPr marL="342900" indent="-342900" eaLnBrk="1" hangingPunct="1">
              <a:spcBef>
                <a:spcPct val="50000"/>
              </a:spcBef>
              <a:buFont typeface="Wingdings" pitchFamily="2" charset="2"/>
              <a:buNone/>
            </a:pPr>
            <a:endParaRPr lang="en-US"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xEl>
                                              <p:pRg st="5" end="5"/>
                                            </p:txEl>
                                          </p:spTgt>
                                        </p:tgtEl>
                                        <p:attrNameLst>
                                          <p:attrName>style.visibility</p:attrName>
                                        </p:attrNameLst>
                                      </p:cBhvr>
                                      <p:to>
                                        <p:strVal val="visible"/>
                                      </p:to>
                                    </p:set>
                                    <p:animEffect transition="in" filter="blinds(horizontal)">
                                      <p:cBhvr>
                                        <p:cTn id="7" dur="500"/>
                                        <p:tgtEl>
                                          <p:spTgt spid="20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mn-lt"/>
              </a:rPr>
              <a:t>What  Is  A  String ?</a:t>
            </a:r>
            <a:endParaRPr lang="en-US" b="1" dirty="0">
              <a:solidFill>
                <a:schemeClr val="bg1"/>
              </a:solidFill>
              <a:latin typeface="+mn-lt"/>
            </a:endParaRPr>
          </a:p>
        </p:txBody>
      </p:sp>
      <p:sp>
        <p:nvSpPr>
          <p:cNvPr id="12" name="Content Placeholder 11"/>
          <p:cNvSpPr>
            <a:spLocks noGrp="1"/>
          </p:cNvSpPr>
          <p:nvPr>
            <p:ph sz="quarter" idx="1"/>
          </p:nvPr>
        </p:nvSpPr>
        <p:spPr>
          <a:xfrm>
            <a:off x="428596" y="1714488"/>
            <a:ext cx="7210396" cy="4521127"/>
          </a:xfrm>
        </p:spPr>
        <p:txBody>
          <a:bodyPr>
            <a:normAutofit/>
          </a:bodyPr>
          <a:lstStyle/>
          <a:p>
            <a:r>
              <a:rPr lang="en-IN" sz="2800" dirty="0" smtClean="0">
                <a:solidFill>
                  <a:schemeClr val="bg1"/>
                </a:solidFill>
              </a:rPr>
              <a:t>In Java, a </a:t>
            </a:r>
            <a:r>
              <a:rPr lang="en-IN" sz="2800" dirty="0" smtClean="0">
                <a:solidFill>
                  <a:srgbClr val="00B0F0"/>
                </a:solidFill>
              </a:rPr>
              <a:t>string</a:t>
            </a:r>
            <a:r>
              <a:rPr lang="en-IN" sz="2800" dirty="0" smtClean="0"/>
              <a:t> </a:t>
            </a:r>
            <a:r>
              <a:rPr lang="en-IN" sz="2800" dirty="0" smtClean="0">
                <a:solidFill>
                  <a:schemeClr val="bg1"/>
                </a:solidFill>
              </a:rPr>
              <a:t>is defined as a sequence of characters. </a:t>
            </a:r>
          </a:p>
          <a:p>
            <a:endParaRPr lang="en-IN" sz="2800" dirty="0" smtClean="0">
              <a:solidFill>
                <a:schemeClr val="bg1"/>
              </a:solidFill>
            </a:endParaRPr>
          </a:p>
          <a:p>
            <a:endParaRPr lang="en-IN" sz="2800" dirty="0" smtClean="0">
              <a:solidFill>
                <a:schemeClr val="bg1"/>
              </a:solidFill>
            </a:endParaRPr>
          </a:p>
          <a:p>
            <a:r>
              <a:rPr lang="en-IN" sz="2800" dirty="0" smtClean="0">
                <a:solidFill>
                  <a:schemeClr val="bg1"/>
                </a:solidFill>
              </a:rPr>
              <a:t>But, unlike many other languages that implement strings as character arrays, java implements strings as objects of type </a:t>
            </a:r>
            <a:r>
              <a:rPr lang="en-IN" sz="2800" dirty="0" smtClean="0">
                <a:solidFill>
                  <a:srgbClr val="FFFF00"/>
                </a:solidFill>
              </a:rPr>
              <a:t>String</a:t>
            </a:r>
            <a:r>
              <a:rPr lang="en-IN" sz="2800" dirty="0" smtClean="0">
                <a:solidFill>
                  <a:schemeClr val="bg1"/>
                </a:solidFill>
              </a:rPr>
              <a:t>.</a:t>
            </a:r>
            <a:r>
              <a:rPr lang="en-IN" sz="2800" dirty="0" smtClean="0"/>
              <a:t> </a:t>
            </a:r>
          </a:p>
          <a:p>
            <a:endParaRPr lang="en-IN" dirty="0" smtClean="0"/>
          </a:p>
        </p:txBody>
      </p:sp>
    </p:spTree>
    <p:extLst>
      <p:ext uri="{BB962C8B-B14F-4D97-AF65-F5344CB8AC3E}">
        <p14:creationId xmlns:p14="http://schemas.microsoft.com/office/powerpoint/2010/main" xmlns="" val="33692253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3" end="3"/>
                                            </p:txEl>
                                          </p:spTgt>
                                        </p:tgtEl>
                                        <p:attrNameLst>
                                          <p:attrName>style.visibility</p:attrName>
                                        </p:attrNameLst>
                                      </p:cBhvr>
                                      <p:to>
                                        <p:strVal val="visible"/>
                                      </p:to>
                                    </p:set>
                                    <p:animEffect transition="in" filter="blinds(horizontal)">
                                      <p:cBhvr>
                                        <p:cTn id="1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mn-lt"/>
              </a:rPr>
              <a:t>How To Represent Strings In Java ?</a:t>
            </a:r>
            <a:endParaRPr lang="en-US" b="1" dirty="0">
              <a:solidFill>
                <a:schemeClr val="bg1"/>
              </a:solidFill>
              <a:latin typeface="+mn-lt"/>
            </a:endParaRPr>
          </a:p>
        </p:txBody>
      </p:sp>
      <p:sp>
        <p:nvSpPr>
          <p:cNvPr id="12" name="Content Placeholder 11"/>
          <p:cNvSpPr>
            <a:spLocks noGrp="1"/>
          </p:cNvSpPr>
          <p:nvPr>
            <p:ph sz="quarter" idx="1"/>
          </p:nvPr>
        </p:nvSpPr>
        <p:spPr>
          <a:xfrm>
            <a:off x="428596" y="1714488"/>
            <a:ext cx="7210396" cy="4521127"/>
          </a:xfrm>
        </p:spPr>
        <p:txBody>
          <a:bodyPr>
            <a:normAutofit/>
          </a:bodyPr>
          <a:lstStyle/>
          <a:p>
            <a:r>
              <a:rPr lang="en-IN" dirty="0" smtClean="0">
                <a:solidFill>
                  <a:schemeClr val="bg1"/>
                </a:solidFill>
              </a:rPr>
              <a:t>Java handles Strings by </a:t>
            </a:r>
            <a:r>
              <a:rPr lang="en-IN" dirty="0" smtClean="0">
                <a:solidFill>
                  <a:srgbClr val="00B0F0"/>
                </a:solidFill>
              </a:rPr>
              <a:t>three</a:t>
            </a:r>
            <a:r>
              <a:rPr lang="en-IN" dirty="0" smtClean="0"/>
              <a:t> </a:t>
            </a:r>
            <a:r>
              <a:rPr lang="en-IN" dirty="0" smtClean="0">
                <a:solidFill>
                  <a:schemeClr val="bg1"/>
                </a:solidFill>
              </a:rPr>
              <a:t>classes:</a:t>
            </a:r>
          </a:p>
          <a:p>
            <a:pPr lvl="1"/>
            <a:r>
              <a:rPr lang="en-IN" dirty="0" smtClean="0">
                <a:solidFill>
                  <a:srgbClr val="FFFF00"/>
                </a:solidFill>
              </a:rPr>
              <a:t>String</a:t>
            </a:r>
          </a:p>
          <a:p>
            <a:pPr lvl="1"/>
            <a:r>
              <a:rPr lang="en-IN" dirty="0" err="1" smtClean="0">
                <a:solidFill>
                  <a:srgbClr val="FFFF00"/>
                </a:solidFill>
              </a:rPr>
              <a:t>StringBuffer</a:t>
            </a:r>
            <a:r>
              <a:rPr lang="en-IN" dirty="0" smtClean="0"/>
              <a:t> </a:t>
            </a:r>
            <a:r>
              <a:rPr lang="en-IN" dirty="0" smtClean="0">
                <a:solidFill>
                  <a:schemeClr val="bg1"/>
                </a:solidFill>
              </a:rPr>
              <a:t>and </a:t>
            </a:r>
          </a:p>
          <a:p>
            <a:pPr lvl="1"/>
            <a:r>
              <a:rPr lang="en-IN" dirty="0" err="1" smtClean="0">
                <a:solidFill>
                  <a:srgbClr val="FFFF00"/>
                </a:solidFill>
              </a:rPr>
              <a:t>StringBuilder</a:t>
            </a:r>
            <a:r>
              <a:rPr lang="en-IN" dirty="0" smtClean="0">
                <a:solidFill>
                  <a:srgbClr val="FFFF00"/>
                </a:solidFill>
              </a:rPr>
              <a:t> </a:t>
            </a:r>
          </a:p>
          <a:p>
            <a:endParaRPr lang="en-IN" dirty="0" smtClean="0"/>
          </a:p>
          <a:p>
            <a:r>
              <a:rPr lang="en-IN" sz="2800" dirty="0" smtClean="0">
                <a:solidFill>
                  <a:schemeClr val="bg1"/>
                </a:solidFill>
              </a:rPr>
              <a:t>All are defined in the package </a:t>
            </a:r>
            <a:r>
              <a:rPr lang="en-IN" sz="2800" dirty="0" err="1" smtClean="0">
                <a:solidFill>
                  <a:srgbClr val="FFFF00"/>
                </a:solidFill>
              </a:rPr>
              <a:t>java.lang</a:t>
            </a:r>
            <a:r>
              <a:rPr lang="en-IN" sz="2800" dirty="0" smtClean="0">
                <a:solidFill>
                  <a:srgbClr val="FFFF00"/>
                </a:solidFill>
              </a:rPr>
              <a:t> </a:t>
            </a:r>
            <a:r>
              <a:rPr lang="en-IN" sz="2800" dirty="0" smtClean="0">
                <a:solidFill>
                  <a:schemeClr val="bg1"/>
                </a:solidFill>
              </a:rPr>
              <a:t>and </a:t>
            </a:r>
            <a:r>
              <a:rPr lang="en-IN" sz="2800" dirty="0" err="1" smtClean="0">
                <a:solidFill>
                  <a:schemeClr val="bg1"/>
                </a:solidFill>
              </a:rPr>
              <a:t>and</a:t>
            </a:r>
            <a:r>
              <a:rPr lang="en-IN" sz="2800" smtClean="0">
                <a:solidFill>
                  <a:schemeClr val="bg1"/>
                </a:solidFill>
              </a:rPr>
              <a:t> most interviews cover </a:t>
            </a:r>
            <a:r>
              <a:rPr lang="en-IN" sz="2800" dirty="0" smtClean="0">
                <a:solidFill>
                  <a:schemeClr val="bg1"/>
                </a:solidFill>
              </a:rPr>
              <a:t>only </a:t>
            </a:r>
            <a:r>
              <a:rPr lang="en-IN" sz="2800" b="1" dirty="0" smtClean="0">
                <a:solidFill>
                  <a:srgbClr val="FFFF00"/>
                </a:solidFill>
              </a:rPr>
              <a:t>String</a:t>
            </a:r>
            <a:r>
              <a:rPr lang="en-IN" sz="2800" dirty="0" smtClean="0">
                <a:solidFill>
                  <a:schemeClr val="bg1"/>
                </a:solidFill>
              </a:rPr>
              <a:t> and </a:t>
            </a:r>
            <a:r>
              <a:rPr lang="en-IN" sz="2800" b="1" dirty="0" err="1" smtClean="0">
                <a:solidFill>
                  <a:srgbClr val="FFFF00"/>
                </a:solidFill>
              </a:rPr>
              <a:t>StringBuffer</a:t>
            </a:r>
            <a:r>
              <a:rPr lang="en-IN" sz="2800" dirty="0" smtClean="0">
                <a:solidFill>
                  <a:schemeClr val="bg1"/>
                </a:solidFill>
              </a:rPr>
              <a:t> classes</a:t>
            </a:r>
            <a:endParaRPr lang="en-IN" sz="2800" dirty="0">
              <a:solidFill>
                <a:schemeClr val="bg1"/>
              </a:solidFill>
            </a:endParaRPr>
          </a:p>
        </p:txBody>
      </p:sp>
    </p:spTree>
    <p:extLst>
      <p:ext uri="{BB962C8B-B14F-4D97-AF65-F5344CB8AC3E}">
        <p14:creationId xmlns:p14="http://schemas.microsoft.com/office/powerpoint/2010/main" xmlns="" val="33692253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blinds(horizontal)">
                                      <p:cBhvr>
                                        <p:cTn id="10" dur="500"/>
                                        <p:tgtEl>
                                          <p:spTgt spid="1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blinds(horizontal)">
                                      <p:cBhvr>
                                        <p:cTn id="13" dur="500"/>
                                        <p:tgtEl>
                                          <p:spTgt spid="12">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blinds(horizontal)">
                                      <p:cBhvr>
                                        <p:cTn id="16" dur="500"/>
                                        <p:tgtEl>
                                          <p:spTgt spid="1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animEffect transition="in" filter="blinds(horizontal)">
                                      <p:cBhvr>
                                        <p:cTn id="21"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latin typeface="+mn-lt"/>
              </a:rPr>
              <a:t>String V/s </a:t>
            </a:r>
            <a:r>
              <a:rPr lang="en-US" b="1" dirty="0" err="1" smtClean="0">
                <a:solidFill>
                  <a:schemeClr val="bg1"/>
                </a:solidFill>
                <a:latin typeface="+mn-lt"/>
              </a:rPr>
              <a:t>StringBuffer</a:t>
            </a:r>
            <a:r>
              <a:rPr lang="en-US" b="1" dirty="0" smtClean="0">
                <a:solidFill>
                  <a:schemeClr val="bg1"/>
                </a:solidFill>
                <a:latin typeface="+mn-lt"/>
              </a:rPr>
              <a:t> V/s </a:t>
            </a:r>
            <a:r>
              <a:rPr lang="en-US" b="1" dirty="0" err="1" smtClean="0">
                <a:solidFill>
                  <a:schemeClr val="bg1"/>
                </a:solidFill>
                <a:latin typeface="+mn-lt"/>
              </a:rPr>
              <a:t>StringBuilder</a:t>
            </a:r>
            <a:endParaRPr lang="en-US" b="1" dirty="0">
              <a:solidFill>
                <a:schemeClr val="bg1"/>
              </a:solidFill>
              <a:latin typeface="+mn-lt"/>
            </a:endParaRPr>
          </a:p>
        </p:txBody>
      </p:sp>
      <p:graphicFrame>
        <p:nvGraphicFramePr>
          <p:cNvPr id="4" name="Content Placeholder 3"/>
          <p:cNvGraphicFramePr>
            <a:graphicFrameLocks noGrp="1"/>
          </p:cNvGraphicFramePr>
          <p:nvPr>
            <p:ph sz="quarter" idx="1"/>
          </p:nvPr>
        </p:nvGraphicFramePr>
        <p:xfrm>
          <a:off x="428623" y="1714500"/>
          <a:ext cx="8286780" cy="4857772"/>
        </p:xfrm>
        <a:graphic>
          <a:graphicData uri="http://schemas.openxmlformats.org/drawingml/2006/table">
            <a:tbl>
              <a:tblPr firstRow="1" bandRow="1">
                <a:tableStyleId>{5C22544A-7EE6-4342-B048-85BDC9FD1C3A}</a:tableStyleId>
              </a:tblPr>
              <a:tblGrid>
                <a:gridCol w="2762260"/>
                <a:gridCol w="2762260"/>
                <a:gridCol w="2762260"/>
              </a:tblGrid>
              <a:tr h="563401">
                <a:tc>
                  <a:txBody>
                    <a:bodyPr/>
                    <a:lstStyle/>
                    <a:p>
                      <a:r>
                        <a:rPr lang="en-US" sz="2400" dirty="0" smtClean="0"/>
                        <a:t>String</a:t>
                      </a:r>
                      <a:endParaRPr lang="en-IN" sz="2400" dirty="0"/>
                    </a:p>
                  </a:txBody>
                  <a:tcPr/>
                </a:tc>
                <a:tc>
                  <a:txBody>
                    <a:bodyPr/>
                    <a:lstStyle/>
                    <a:p>
                      <a:r>
                        <a:rPr lang="en-US" sz="2400" dirty="0" err="1" smtClean="0"/>
                        <a:t>StringBuffer</a:t>
                      </a:r>
                      <a:endParaRPr lang="en-IN" sz="2400" dirty="0"/>
                    </a:p>
                  </a:txBody>
                  <a:tcPr/>
                </a:tc>
                <a:tc>
                  <a:txBody>
                    <a:bodyPr/>
                    <a:lstStyle/>
                    <a:p>
                      <a:r>
                        <a:rPr lang="en-US" sz="2400" dirty="0" err="1" smtClean="0"/>
                        <a:t>StringBuilder</a:t>
                      </a:r>
                      <a:endParaRPr lang="en-IN" sz="2400" dirty="0"/>
                    </a:p>
                  </a:txBody>
                  <a:tcPr/>
                </a:tc>
              </a:tr>
              <a:tr h="456981">
                <a:tc>
                  <a:txBody>
                    <a:bodyPr/>
                    <a:lstStyle/>
                    <a:p>
                      <a:r>
                        <a:rPr lang="en-US" b="1" dirty="0" smtClean="0"/>
                        <a:t>Added from</a:t>
                      </a:r>
                      <a:r>
                        <a:rPr lang="en-US" b="1" baseline="0" dirty="0" smtClean="0"/>
                        <a:t> JDK 1.0</a:t>
                      </a:r>
                      <a:endParaRPr lang="en-IN" b="1" dirty="0"/>
                    </a:p>
                  </a:txBody>
                  <a:tcPr/>
                </a:tc>
                <a:tc>
                  <a:txBody>
                    <a:bodyPr/>
                    <a:lstStyle/>
                    <a:p>
                      <a:r>
                        <a:rPr lang="en-US" b="1" dirty="0" smtClean="0"/>
                        <a:t>Added from JDK 1.0</a:t>
                      </a:r>
                      <a:endParaRPr lang="en-IN" b="1" dirty="0"/>
                    </a:p>
                  </a:txBody>
                  <a:tcPr/>
                </a:tc>
                <a:tc>
                  <a:txBody>
                    <a:bodyPr/>
                    <a:lstStyle/>
                    <a:p>
                      <a:r>
                        <a:rPr lang="en-US" b="1" dirty="0" smtClean="0"/>
                        <a:t>Added from JDK 5.0</a:t>
                      </a:r>
                      <a:endParaRPr lang="en-IN" b="1" dirty="0"/>
                    </a:p>
                  </a:txBody>
                  <a:tcPr/>
                </a:tc>
              </a:tr>
              <a:tr h="1126803">
                <a:tc>
                  <a:txBody>
                    <a:bodyPr/>
                    <a:lstStyle/>
                    <a:p>
                      <a:r>
                        <a:rPr lang="en-US" b="1" dirty="0" smtClean="0"/>
                        <a:t>String</a:t>
                      </a:r>
                      <a:r>
                        <a:rPr lang="en-US" b="1" baseline="0" dirty="0" smtClean="0"/>
                        <a:t> objects are immutable</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StringBuffer</a:t>
                      </a:r>
                      <a:r>
                        <a:rPr lang="en-US" b="1" baseline="0" dirty="0" smtClean="0"/>
                        <a:t> objects are mutable</a:t>
                      </a:r>
                      <a:endParaRPr lang="en-IN" b="1" dirty="0" smtClean="0"/>
                    </a:p>
                    <a:p>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StringBuilder</a:t>
                      </a:r>
                      <a:r>
                        <a:rPr lang="en-US" b="1" baseline="0" dirty="0" smtClean="0"/>
                        <a:t> objects are mutable</a:t>
                      </a:r>
                      <a:endParaRPr lang="en-IN" b="1" dirty="0" smtClean="0"/>
                    </a:p>
                    <a:p>
                      <a:endParaRPr lang="en-IN" b="1" dirty="0"/>
                    </a:p>
                  </a:txBody>
                  <a:tcPr/>
                </a:tc>
              </a:tr>
              <a:tr h="1464844">
                <a:tc>
                  <a:txBody>
                    <a:bodyPr/>
                    <a:lstStyle/>
                    <a:p>
                      <a:r>
                        <a:rPr lang="en-US" b="1" dirty="0" smtClean="0">
                          <a:solidFill>
                            <a:srgbClr val="FF0000"/>
                          </a:solidFill>
                        </a:rPr>
                        <a:t>String objects </a:t>
                      </a:r>
                      <a:r>
                        <a:rPr lang="en-US" b="1" dirty="0" smtClean="0"/>
                        <a:t>are stored in </a:t>
                      </a:r>
                      <a:r>
                        <a:rPr lang="en-US" b="1" dirty="0" smtClean="0">
                          <a:solidFill>
                            <a:srgbClr val="FF0000"/>
                          </a:solidFill>
                        </a:rPr>
                        <a:t>heap</a:t>
                      </a:r>
                      <a:r>
                        <a:rPr lang="en-US" b="1" baseline="0" dirty="0" smtClean="0">
                          <a:solidFill>
                            <a:srgbClr val="FF0000"/>
                          </a:solidFill>
                        </a:rPr>
                        <a:t> </a:t>
                      </a:r>
                      <a:r>
                        <a:rPr lang="en-US" b="1" baseline="0" dirty="0" smtClean="0"/>
                        <a:t>and </a:t>
                      </a:r>
                      <a:r>
                        <a:rPr lang="en-US" b="1" baseline="0" dirty="0" smtClean="0">
                          <a:solidFill>
                            <a:srgbClr val="FF0000"/>
                          </a:solidFill>
                        </a:rPr>
                        <a:t>string constants </a:t>
                      </a:r>
                      <a:r>
                        <a:rPr lang="en-US" b="1" baseline="0" dirty="0" smtClean="0"/>
                        <a:t>are stored in “</a:t>
                      </a:r>
                      <a:r>
                        <a:rPr lang="en-US" b="1" baseline="0" dirty="0" smtClean="0">
                          <a:solidFill>
                            <a:srgbClr val="FF0000"/>
                          </a:solidFill>
                        </a:rPr>
                        <a:t>String Pool</a:t>
                      </a:r>
                      <a:r>
                        <a:rPr lang="en-US" b="1" baseline="0" dirty="0" smtClean="0"/>
                        <a:t>”</a:t>
                      </a:r>
                      <a:endParaRPr lang="en-IN" b="1" dirty="0"/>
                    </a:p>
                  </a:txBody>
                  <a:tcPr/>
                </a:tc>
                <a:tc>
                  <a:txBody>
                    <a:bodyPr/>
                    <a:lstStyle/>
                    <a:p>
                      <a:r>
                        <a:rPr lang="en-US" b="1" dirty="0" err="1" smtClean="0">
                          <a:solidFill>
                            <a:srgbClr val="FF0000"/>
                          </a:solidFill>
                        </a:rPr>
                        <a:t>StringBuffer</a:t>
                      </a:r>
                      <a:r>
                        <a:rPr lang="en-US" b="1" dirty="0" smtClean="0"/>
                        <a:t> objects are stored in </a:t>
                      </a:r>
                      <a:r>
                        <a:rPr lang="en-US" b="1" dirty="0" smtClean="0">
                          <a:solidFill>
                            <a:srgbClr val="FF0000"/>
                          </a:solidFill>
                        </a:rPr>
                        <a:t>heap</a:t>
                      </a:r>
                      <a:endParaRPr lang="en-IN" b="1"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solidFill>
                            <a:srgbClr val="FF0000"/>
                          </a:solidFill>
                        </a:rPr>
                        <a:t>StringBuilder</a:t>
                      </a:r>
                      <a:r>
                        <a:rPr lang="en-US" b="1" dirty="0" smtClean="0"/>
                        <a:t> objects are stored in </a:t>
                      </a:r>
                      <a:r>
                        <a:rPr lang="en-US" b="1" dirty="0" smtClean="0">
                          <a:solidFill>
                            <a:srgbClr val="FF0000"/>
                          </a:solidFill>
                        </a:rPr>
                        <a:t>heap</a:t>
                      </a:r>
                      <a:endParaRPr lang="en-IN" b="1" dirty="0" smtClean="0">
                        <a:solidFill>
                          <a:srgbClr val="FF0000"/>
                        </a:solidFill>
                      </a:endParaRPr>
                    </a:p>
                    <a:p>
                      <a:endParaRPr lang="en-IN" b="1" dirty="0"/>
                    </a:p>
                  </a:txBody>
                  <a:tcPr/>
                </a:tc>
              </a:tr>
              <a:tr h="788762">
                <a:tc>
                  <a:txBody>
                    <a:bodyPr/>
                    <a:lstStyle/>
                    <a:p>
                      <a:r>
                        <a:rPr lang="en-US" b="1" dirty="0" smtClean="0"/>
                        <a:t>Thread-Safe</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Thread-Safe</a:t>
                      </a:r>
                      <a:endParaRPr lang="en-IN" b="1" dirty="0" smtClean="0"/>
                    </a:p>
                    <a:p>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 Thread-Safe</a:t>
                      </a:r>
                      <a:endParaRPr lang="en-IN" b="1" dirty="0" smtClean="0"/>
                    </a:p>
                    <a:p>
                      <a:endParaRPr lang="en-IN" b="1" dirty="0"/>
                    </a:p>
                  </a:txBody>
                  <a:tcPr/>
                </a:tc>
              </a:tr>
              <a:tr h="456981">
                <a:tc>
                  <a:txBody>
                    <a:bodyPr/>
                    <a:lstStyle/>
                    <a:p>
                      <a:r>
                        <a:rPr lang="en-US" b="1" dirty="0" smtClean="0"/>
                        <a:t>Fast performance</a:t>
                      </a:r>
                      <a:endParaRPr lang="en-IN" b="1" dirty="0"/>
                    </a:p>
                  </a:txBody>
                  <a:tcPr/>
                </a:tc>
                <a:tc>
                  <a:txBody>
                    <a:bodyPr/>
                    <a:lstStyle/>
                    <a:p>
                      <a:r>
                        <a:rPr lang="en-US" b="1" dirty="0" smtClean="0"/>
                        <a:t>Very slow performance</a:t>
                      </a:r>
                      <a:endParaRPr lang="en-IN" b="1" dirty="0"/>
                    </a:p>
                  </a:txBody>
                  <a:tcPr/>
                </a:tc>
                <a:tc>
                  <a:txBody>
                    <a:bodyPr/>
                    <a:lstStyle/>
                    <a:p>
                      <a:r>
                        <a:rPr lang="en-US" b="1" dirty="0" smtClean="0"/>
                        <a:t>Fast</a:t>
                      </a:r>
                      <a:r>
                        <a:rPr lang="en-US" b="1" baseline="0" dirty="0" smtClean="0"/>
                        <a:t> performance</a:t>
                      </a:r>
                      <a:endParaRPr lang="en-IN" b="1" dirty="0"/>
                    </a:p>
                  </a:txBody>
                  <a:tcPr/>
                </a:tc>
              </a:tr>
            </a:tbl>
          </a:graphicData>
        </a:graphic>
      </p:graphicFrame>
    </p:spTree>
    <p:extLst>
      <p:ext uri="{BB962C8B-B14F-4D97-AF65-F5344CB8AC3E}">
        <p14:creationId xmlns:p14="http://schemas.microsoft.com/office/powerpoint/2010/main" xmlns="" val="33692253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mn-lt"/>
              </a:rPr>
              <a:t>Important Facts About “</a:t>
            </a:r>
            <a:r>
              <a:rPr lang="en-US" b="1" dirty="0" smtClean="0">
                <a:solidFill>
                  <a:srgbClr val="FFFF00"/>
                </a:solidFill>
                <a:latin typeface="+mn-lt"/>
              </a:rPr>
              <a:t>String</a:t>
            </a:r>
            <a:r>
              <a:rPr lang="en-US" b="1" dirty="0" smtClean="0">
                <a:solidFill>
                  <a:schemeClr val="bg1"/>
                </a:solidFill>
                <a:latin typeface="+mn-lt"/>
              </a:rPr>
              <a:t>”</a:t>
            </a:r>
            <a:endParaRPr lang="en-US" b="1" dirty="0">
              <a:solidFill>
                <a:schemeClr val="bg1"/>
              </a:solidFill>
              <a:latin typeface="+mn-lt"/>
            </a:endParaRPr>
          </a:p>
        </p:txBody>
      </p:sp>
      <p:sp>
        <p:nvSpPr>
          <p:cNvPr id="12" name="Content Placeholder 11"/>
          <p:cNvSpPr>
            <a:spLocks noGrp="1"/>
          </p:cNvSpPr>
          <p:nvPr>
            <p:ph sz="quarter" idx="1"/>
          </p:nvPr>
        </p:nvSpPr>
        <p:spPr>
          <a:xfrm>
            <a:off x="428596" y="1714488"/>
            <a:ext cx="7210396" cy="4521127"/>
          </a:xfrm>
        </p:spPr>
        <p:txBody>
          <a:bodyPr>
            <a:normAutofit fontScale="85000" lnSpcReduction="20000"/>
          </a:bodyPr>
          <a:lstStyle/>
          <a:p>
            <a:r>
              <a:rPr lang="en-IN" dirty="0" smtClean="0">
                <a:solidFill>
                  <a:srgbClr val="FFFF00"/>
                </a:solidFill>
              </a:rPr>
              <a:t>String</a:t>
            </a:r>
            <a:r>
              <a:rPr lang="en-IN" dirty="0" smtClean="0"/>
              <a:t> </a:t>
            </a:r>
            <a:r>
              <a:rPr lang="en-IN" dirty="0" smtClean="0">
                <a:solidFill>
                  <a:schemeClr val="bg1"/>
                </a:solidFill>
              </a:rPr>
              <a:t>is probably the most commonly used class in java library. </a:t>
            </a:r>
          </a:p>
          <a:p>
            <a:endParaRPr lang="en-IN" dirty="0" smtClean="0"/>
          </a:p>
          <a:p>
            <a:r>
              <a:rPr lang="en-IN" dirty="0" smtClean="0">
                <a:solidFill>
                  <a:srgbClr val="FFFF00"/>
                </a:solidFill>
              </a:rPr>
              <a:t>String</a:t>
            </a:r>
            <a:r>
              <a:rPr lang="en-IN" dirty="0" smtClean="0"/>
              <a:t> </a:t>
            </a:r>
            <a:r>
              <a:rPr lang="en-IN" dirty="0" smtClean="0">
                <a:solidFill>
                  <a:schemeClr val="bg1"/>
                </a:solidFill>
              </a:rPr>
              <a:t>class is encapsulated under </a:t>
            </a:r>
            <a:r>
              <a:rPr lang="en-IN" dirty="0" err="1" smtClean="0">
                <a:solidFill>
                  <a:srgbClr val="FFFF00"/>
                </a:solidFill>
              </a:rPr>
              <a:t>java.lang</a:t>
            </a:r>
            <a:r>
              <a:rPr lang="en-IN" dirty="0" smtClean="0"/>
              <a:t> </a:t>
            </a:r>
            <a:r>
              <a:rPr lang="en-IN" dirty="0" smtClean="0">
                <a:solidFill>
                  <a:schemeClr val="bg1"/>
                </a:solidFill>
              </a:rPr>
              <a:t>package. </a:t>
            </a:r>
          </a:p>
          <a:p>
            <a:endParaRPr lang="en-IN" dirty="0" smtClean="0">
              <a:solidFill>
                <a:schemeClr val="bg1"/>
              </a:solidFill>
            </a:endParaRPr>
          </a:p>
          <a:p>
            <a:r>
              <a:rPr lang="en-IN" dirty="0" smtClean="0">
                <a:solidFill>
                  <a:schemeClr val="bg1"/>
                </a:solidFill>
              </a:rPr>
              <a:t>In java, every string that you create is actually an object of type</a:t>
            </a:r>
            <a:r>
              <a:rPr lang="en-IN" dirty="0" smtClean="0"/>
              <a:t> </a:t>
            </a:r>
            <a:r>
              <a:rPr lang="en-IN" b="1" dirty="0" smtClean="0">
                <a:solidFill>
                  <a:srgbClr val="FFFF00"/>
                </a:solidFill>
              </a:rPr>
              <a:t>String</a:t>
            </a:r>
            <a:r>
              <a:rPr lang="en-IN" dirty="0" smtClean="0"/>
              <a:t>. </a:t>
            </a:r>
          </a:p>
          <a:p>
            <a:endParaRPr lang="en-IN" dirty="0" smtClean="0"/>
          </a:p>
          <a:p>
            <a:r>
              <a:rPr lang="en-IN" dirty="0" smtClean="0">
                <a:solidFill>
                  <a:schemeClr val="bg1"/>
                </a:solidFill>
              </a:rPr>
              <a:t>One important thing to notice about string object is that string objects are </a:t>
            </a:r>
            <a:r>
              <a:rPr lang="en-IN" dirty="0" smtClean="0">
                <a:solidFill>
                  <a:srgbClr val="00B0F0"/>
                </a:solidFill>
              </a:rPr>
              <a:t>immutable</a:t>
            </a:r>
            <a:endParaRPr lang="en-IN" dirty="0">
              <a:solidFill>
                <a:srgbClr val="00B0F0"/>
              </a:solidFill>
            </a:endParaRPr>
          </a:p>
        </p:txBody>
      </p:sp>
    </p:spTree>
    <p:extLst>
      <p:ext uri="{BB962C8B-B14F-4D97-AF65-F5344CB8AC3E}">
        <p14:creationId xmlns:p14="http://schemas.microsoft.com/office/powerpoint/2010/main" xmlns="" val="33692253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blinds(horizontal)">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blinds(horizontal)">
                                      <p:cBhvr>
                                        <p:cTn id="17" dur="500"/>
                                        <p:tgtEl>
                                          <p:spTgt spid="1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xEl>
                                              <p:pRg st="6" end="6"/>
                                            </p:txEl>
                                          </p:spTgt>
                                        </p:tgtEl>
                                        <p:attrNameLst>
                                          <p:attrName>style.visibility</p:attrName>
                                        </p:attrNameLst>
                                      </p:cBhvr>
                                      <p:to>
                                        <p:strVal val="visible"/>
                                      </p:to>
                                    </p:set>
                                    <p:animEffect transition="in" filter="blinds(horizontal)">
                                      <p:cBhvr>
                                        <p:cTn id="22"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mn-lt"/>
              </a:rPr>
              <a:t>What  Is  An Immutable Object ?</a:t>
            </a:r>
            <a:endParaRPr lang="en-US" b="1" dirty="0">
              <a:solidFill>
                <a:schemeClr val="bg1"/>
              </a:solidFill>
              <a:latin typeface="+mn-lt"/>
            </a:endParaRPr>
          </a:p>
        </p:txBody>
      </p:sp>
      <p:pic>
        <p:nvPicPr>
          <p:cNvPr id="4" name="Content Placeholder 3" descr="theunbearableimmutabilityofstrings.png"/>
          <p:cNvPicPr>
            <a:picLocks noGrp="1" noChangeAspect="1"/>
          </p:cNvPicPr>
          <p:nvPr>
            <p:ph sz="quarter" idx="1"/>
          </p:nvPr>
        </p:nvPicPr>
        <p:blipFill>
          <a:blip r:embed="rId3"/>
          <a:stretch>
            <a:fillRect/>
          </a:stretch>
        </p:blipFill>
        <p:spPr>
          <a:xfrm>
            <a:off x="0" y="1500174"/>
            <a:ext cx="9144000" cy="5357826"/>
          </a:xfrm>
        </p:spPr>
      </p:pic>
    </p:spTree>
    <p:extLst>
      <p:ext uri="{BB962C8B-B14F-4D97-AF65-F5344CB8AC3E}">
        <p14:creationId xmlns:p14="http://schemas.microsoft.com/office/powerpoint/2010/main" xmlns="" val="33692253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bg1"/>
                </a:solidFill>
              </a:rPr>
              <a:t>Creating “String” Object</a:t>
            </a:r>
            <a:endParaRPr lang="en-IN" sz="4000" b="1" dirty="0">
              <a:solidFill>
                <a:schemeClr val="bg1"/>
              </a:solidFill>
            </a:endParaRPr>
          </a:p>
        </p:txBody>
      </p:sp>
      <p:sp>
        <p:nvSpPr>
          <p:cNvPr id="3" name="Content Placeholder 2"/>
          <p:cNvSpPr>
            <a:spLocks noGrp="1"/>
          </p:cNvSpPr>
          <p:nvPr>
            <p:ph sz="quarter" idx="1"/>
          </p:nvPr>
        </p:nvSpPr>
        <p:spPr/>
        <p:txBody>
          <a:bodyPr>
            <a:normAutofit/>
          </a:bodyPr>
          <a:lstStyle/>
          <a:p>
            <a:r>
              <a:rPr lang="en-IN" sz="2800" dirty="0" smtClean="0">
                <a:solidFill>
                  <a:schemeClr val="bg1"/>
                </a:solidFill>
              </a:rPr>
              <a:t>Java provides 2 ways to create </a:t>
            </a:r>
            <a:r>
              <a:rPr lang="en-IN" sz="2800" dirty="0" smtClean="0">
                <a:solidFill>
                  <a:srgbClr val="FFFF00"/>
                </a:solidFill>
              </a:rPr>
              <a:t>“String” </a:t>
            </a:r>
            <a:r>
              <a:rPr lang="en-IN" sz="2800" dirty="0" smtClean="0">
                <a:solidFill>
                  <a:schemeClr val="bg1"/>
                </a:solidFill>
              </a:rPr>
              <a:t>objects</a:t>
            </a:r>
          </a:p>
          <a:p>
            <a:endParaRPr lang="en-IN" dirty="0" smtClean="0"/>
          </a:p>
          <a:p>
            <a:pPr lvl="1"/>
            <a:r>
              <a:rPr lang="en-IN" sz="2600" dirty="0" smtClean="0">
                <a:solidFill>
                  <a:schemeClr val="bg1"/>
                </a:solidFill>
              </a:rPr>
              <a:t>Using</a:t>
            </a:r>
            <a:r>
              <a:rPr lang="en-IN" sz="2600" dirty="0" smtClean="0"/>
              <a:t> </a:t>
            </a:r>
            <a:r>
              <a:rPr lang="en-IN" sz="2600" b="1" dirty="0" smtClean="0">
                <a:solidFill>
                  <a:srgbClr val="00B0F0"/>
                </a:solidFill>
              </a:rPr>
              <a:t>“String Literal”</a:t>
            </a:r>
          </a:p>
          <a:p>
            <a:pPr lvl="1"/>
            <a:endParaRPr lang="en-US" sz="2600" dirty="0" smtClean="0"/>
          </a:p>
          <a:p>
            <a:pPr lvl="1"/>
            <a:r>
              <a:rPr lang="en-US" sz="2600" dirty="0" smtClean="0">
                <a:solidFill>
                  <a:schemeClr val="bg1"/>
                </a:solidFill>
              </a:rPr>
              <a:t>Using</a:t>
            </a:r>
            <a:r>
              <a:rPr lang="en-US" sz="2600" dirty="0" smtClean="0"/>
              <a:t> </a:t>
            </a:r>
            <a:r>
              <a:rPr lang="en-US" sz="2600" b="1" dirty="0" smtClean="0">
                <a:solidFill>
                  <a:srgbClr val="00B0F0"/>
                </a:solidFill>
              </a:rPr>
              <a:t>new</a:t>
            </a:r>
            <a:r>
              <a:rPr lang="en-US" sz="2600" dirty="0" smtClean="0"/>
              <a:t> </a:t>
            </a:r>
            <a:r>
              <a:rPr lang="en-US" sz="2600" dirty="0" smtClean="0">
                <a:solidFill>
                  <a:schemeClr val="bg1"/>
                </a:solidFill>
              </a:rPr>
              <a:t>keyword</a:t>
            </a:r>
            <a:endParaRPr lang="en-IN" sz="2600" dirty="0" smtClean="0">
              <a:solidFill>
                <a:schemeClr val="bg1"/>
              </a:solidFill>
            </a:endParaRPr>
          </a:p>
          <a:p>
            <a:endParaRPr lang="en-US" dirty="0" smtClean="0"/>
          </a:p>
          <a:p>
            <a:pPr lvl="1">
              <a:buNone/>
            </a:pPr>
            <a:endParaRPr lang="en-IN" dirty="0" smtClean="0"/>
          </a:p>
          <a:p>
            <a:pPr lvl="1"/>
            <a:endParaRPr lang="en-US" b="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eaLnBrk="1" hangingPunct="1"/>
            <a:r>
              <a:rPr lang="en-US" sz="4000" b="1" dirty="0" smtClean="0">
                <a:solidFill>
                  <a:schemeClr val="bg1"/>
                </a:solidFill>
              </a:rPr>
              <a:t>String  Literals…</a:t>
            </a:r>
          </a:p>
        </p:txBody>
      </p:sp>
      <p:sp>
        <p:nvSpPr>
          <p:cNvPr id="6147" name="Rectangle 3"/>
          <p:cNvSpPr>
            <a:spLocks noGrp="1" noChangeArrowheads="1"/>
          </p:cNvSpPr>
          <p:nvPr>
            <p:ph type="body" idx="1"/>
          </p:nvPr>
        </p:nvSpPr>
        <p:spPr/>
        <p:txBody>
          <a:bodyPr/>
          <a:lstStyle/>
          <a:p>
            <a:pPr eaLnBrk="1" hangingPunct="1"/>
            <a:r>
              <a:rPr lang="en-US" sz="2800" dirty="0" smtClean="0">
                <a:solidFill>
                  <a:schemeClr val="bg1"/>
                </a:solidFill>
              </a:rPr>
              <a:t>are anonymous objects of the </a:t>
            </a:r>
            <a:r>
              <a:rPr lang="en-US" sz="2800" dirty="0" smtClean="0">
                <a:solidFill>
                  <a:srgbClr val="FFFF00"/>
                </a:solidFill>
              </a:rPr>
              <a:t>String</a:t>
            </a:r>
            <a:r>
              <a:rPr lang="en-US" sz="2800" dirty="0" smtClean="0">
                <a:solidFill>
                  <a:schemeClr val="bg1"/>
                </a:solidFill>
              </a:rPr>
              <a:t> class</a:t>
            </a:r>
          </a:p>
          <a:p>
            <a:pPr eaLnBrk="1" hangingPunct="1"/>
            <a:endParaRPr lang="en-US" sz="2800" dirty="0" smtClean="0"/>
          </a:p>
          <a:p>
            <a:pPr eaLnBrk="1" hangingPunct="1"/>
            <a:r>
              <a:rPr lang="en-US" sz="2800" dirty="0" smtClean="0">
                <a:solidFill>
                  <a:schemeClr val="bg1"/>
                </a:solidFill>
              </a:rPr>
              <a:t>are defined by enclosing text in double quotes.  </a:t>
            </a:r>
            <a:r>
              <a:rPr lang="en-US" sz="2800" b="1" dirty="0" smtClean="0">
                <a:solidFill>
                  <a:schemeClr val="accent6">
                    <a:lumMod val="60000"/>
                    <a:lumOff val="40000"/>
                  </a:schemeClr>
                </a:solidFill>
              </a:rPr>
              <a:t>“Bhopal”</a:t>
            </a:r>
          </a:p>
          <a:p>
            <a:pPr eaLnBrk="1" hangingPunct="1"/>
            <a:endParaRPr lang="en-US" sz="2800" dirty="0" smtClean="0"/>
          </a:p>
          <a:p>
            <a:pPr eaLnBrk="1" hangingPunct="1"/>
            <a:r>
              <a:rPr lang="en-US" sz="2800" dirty="0" smtClean="0">
                <a:solidFill>
                  <a:schemeClr val="bg1"/>
                </a:solidFill>
              </a:rPr>
              <a:t>can be passed to methods and constructors as parameters.</a:t>
            </a:r>
          </a:p>
          <a:p>
            <a:pPr eaLnBrk="1" hangingPunct="1"/>
            <a:endParaRPr lang="en-US" sz="2800" dirty="0" smtClean="0"/>
          </a:p>
          <a:p>
            <a:pPr eaLnBrk="1" hangingPunct="1"/>
            <a:r>
              <a:rPr lang="en-US" sz="2800" dirty="0" smtClean="0">
                <a:solidFill>
                  <a:schemeClr val="bg1"/>
                </a:solidFill>
              </a:rPr>
              <a:t>have methods we can call.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2" dur="500"/>
                                        <p:tgtEl>
                                          <p:spTgt spid="61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pRg st="4" end="4"/>
                                            </p:txEl>
                                          </p:spTgt>
                                        </p:tgtEl>
                                        <p:attrNameLst>
                                          <p:attrName>style.visibility</p:attrName>
                                        </p:attrNameLst>
                                      </p:cBhvr>
                                      <p:to>
                                        <p:strVal val="visible"/>
                                      </p:to>
                                    </p:set>
                                    <p:animEffect transition="in" filter="blinds(horizontal)">
                                      <p:cBhvr>
                                        <p:cTn id="17" dur="500"/>
                                        <p:tgtEl>
                                          <p:spTgt spid="614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47">
                                            <p:txEl>
                                              <p:pRg st="6" end="6"/>
                                            </p:txEl>
                                          </p:spTgt>
                                        </p:tgtEl>
                                        <p:attrNameLst>
                                          <p:attrName>style.visibility</p:attrName>
                                        </p:attrNameLst>
                                      </p:cBhvr>
                                      <p:to>
                                        <p:strVal val="visible"/>
                                      </p:to>
                                    </p:set>
                                    <p:animEffect transition="in" filter="blinds(horizontal)">
                                      <p:cBhvr>
                                        <p:cTn id="22" dur="500"/>
                                        <p:tgtEl>
                                          <p:spTgt spid="61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5331</TotalTime>
  <Words>1909</Words>
  <Application>Microsoft Office PowerPoint</Application>
  <PresentationFormat>On-screen Show (4:3)</PresentationFormat>
  <Paragraphs>280</Paragraphs>
  <Slides>26</Slides>
  <Notes>9</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JAVA INTERVIEW BOOTCAMP  CORE CONCEPTS </vt:lpstr>
      <vt:lpstr>CHAPTER 20</vt:lpstr>
      <vt:lpstr>What  Is  A  String ?</vt:lpstr>
      <vt:lpstr>How To Represent Strings In Java ?</vt:lpstr>
      <vt:lpstr>String V/s StringBuffer V/s StringBuilder</vt:lpstr>
      <vt:lpstr>Important Facts About “String”</vt:lpstr>
      <vt:lpstr>What  Is  An Immutable Object ?</vt:lpstr>
      <vt:lpstr>Creating “String” Object</vt:lpstr>
      <vt:lpstr>String  Literals…</vt:lpstr>
      <vt:lpstr>String Literal Examples</vt:lpstr>
      <vt:lpstr>Using  The  new Keyword</vt:lpstr>
      <vt:lpstr>What Is The Difference  ?</vt:lpstr>
      <vt:lpstr>What Is The Difference  ?</vt:lpstr>
      <vt:lpstr>Empty Strings</vt:lpstr>
      <vt:lpstr>No Argument Constructors</vt:lpstr>
      <vt:lpstr>Copy Constructors</vt:lpstr>
      <vt:lpstr>Other Constructors</vt:lpstr>
      <vt:lpstr>Methods — length, charAt</vt:lpstr>
      <vt:lpstr>What Is The Output ?</vt:lpstr>
      <vt:lpstr>Why  ?</vt:lpstr>
      <vt:lpstr>Methods — substring</vt:lpstr>
      <vt:lpstr>Methods — Find (indexOf)</vt:lpstr>
      <vt:lpstr>Methods — Concatenation</vt:lpstr>
      <vt:lpstr>Methods — Equality</vt:lpstr>
      <vt:lpstr>Methods — Comparisons</vt:lpstr>
      <vt:lpstr>Methods — Comparisons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Comp08</dc:creator>
  <cp:lastModifiedBy>Sachin</cp:lastModifiedBy>
  <cp:revision>862</cp:revision>
  <dcterms:created xsi:type="dcterms:W3CDTF">2017-12-26T10:06:07Z</dcterms:created>
  <dcterms:modified xsi:type="dcterms:W3CDTF">2020-10-07T16:43:33Z</dcterms:modified>
</cp:coreProperties>
</file>