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7"/>
  </p:notesMasterIdLst>
  <p:sldIdLst>
    <p:sldId id="1169" r:id="rId2"/>
    <p:sldId id="256" r:id="rId3"/>
    <p:sldId id="257" r:id="rId4"/>
    <p:sldId id="509" r:id="rId5"/>
    <p:sldId id="511" r:id="rId6"/>
    <p:sldId id="512" r:id="rId7"/>
    <p:sldId id="514" r:id="rId8"/>
    <p:sldId id="515" r:id="rId9"/>
    <p:sldId id="517" r:id="rId10"/>
    <p:sldId id="261" r:id="rId11"/>
    <p:sldId id="525" r:id="rId12"/>
    <p:sldId id="526" r:id="rId13"/>
    <p:sldId id="524" r:id="rId14"/>
    <p:sldId id="528" r:id="rId15"/>
    <p:sldId id="527" r:id="rId16"/>
    <p:sldId id="518" r:id="rId17"/>
    <p:sldId id="519" r:id="rId18"/>
    <p:sldId id="520" r:id="rId19"/>
    <p:sldId id="521" r:id="rId20"/>
    <p:sldId id="522" r:id="rId21"/>
    <p:sldId id="523" r:id="rId22"/>
    <p:sldId id="529" r:id="rId23"/>
    <p:sldId id="530" r:id="rId24"/>
    <p:sldId id="531" r:id="rId25"/>
    <p:sldId id="532" r:id="rId26"/>
    <p:sldId id="537" r:id="rId27"/>
    <p:sldId id="539" r:id="rId28"/>
    <p:sldId id="540" r:id="rId29"/>
    <p:sldId id="533" r:id="rId30"/>
    <p:sldId id="541" r:id="rId31"/>
    <p:sldId id="534" r:id="rId32"/>
    <p:sldId id="535" r:id="rId33"/>
    <p:sldId id="1170" r:id="rId34"/>
    <p:sldId id="536" r:id="rId35"/>
    <p:sldId id="542" r:id="rId36"/>
    <p:sldId id="543" r:id="rId37"/>
    <p:sldId id="544" r:id="rId38"/>
    <p:sldId id="545" r:id="rId39"/>
    <p:sldId id="546" r:id="rId40"/>
    <p:sldId id="547" r:id="rId41"/>
    <p:sldId id="548" r:id="rId42"/>
    <p:sldId id="549" r:id="rId43"/>
    <p:sldId id="550" r:id="rId44"/>
    <p:sldId id="551" r:id="rId45"/>
    <p:sldId id="553" r:id="rId46"/>
    <p:sldId id="554" r:id="rId47"/>
    <p:sldId id="555" r:id="rId48"/>
    <p:sldId id="556" r:id="rId49"/>
    <p:sldId id="557" r:id="rId50"/>
    <p:sldId id="558" r:id="rId51"/>
    <p:sldId id="1171" r:id="rId52"/>
    <p:sldId id="559" r:id="rId53"/>
    <p:sldId id="560" r:id="rId54"/>
    <p:sldId id="561" r:id="rId55"/>
    <p:sldId id="562" r:id="rId56"/>
    <p:sldId id="563" r:id="rId57"/>
    <p:sldId id="565" r:id="rId58"/>
    <p:sldId id="566" r:id="rId59"/>
    <p:sldId id="585" r:id="rId60"/>
    <p:sldId id="567" r:id="rId61"/>
    <p:sldId id="586" r:id="rId62"/>
    <p:sldId id="564" r:id="rId63"/>
    <p:sldId id="568" r:id="rId64"/>
    <p:sldId id="569" r:id="rId65"/>
    <p:sldId id="570" r:id="rId66"/>
    <p:sldId id="571" r:id="rId67"/>
    <p:sldId id="573" r:id="rId68"/>
    <p:sldId id="574" r:id="rId69"/>
    <p:sldId id="576" r:id="rId70"/>
    <p:sldId id="577" r:id="rId71"/>
    <p:sldId id="578" r:id="rId72"/>
    <p:sldId id="575" r:id="rId73"/>
    <p:sldId id="579" r:id="rId74"/>
    <p:sldId id="580" r:id="rId75"/>
    <p:sldId id="581" r:id="rId76"/>
    <p:sldId id="582" r:id="rId77"/>
    <p:sldId id="583" r:id="rId78"/>
    <p:sldId id="584" r:id="rId79"/>
    <p:sldId id="587" r:id="rId80"/>
    <p:sldId id="588" r:id="rId81"/>
    <p:sldId id="589" r:id="rId82"/>
    <p:sldId id="590" r:id="rId83"/>
    <p:sldId id="591" r:id="rId84"/>
    <p:sldId id="592" r:id="rId85"/>
    <p:sldId id="593" r:id="rId86"/>
    <p:sldId id="594" r:id="rId87"/>
    <p:sldId id="595" r:id="rId88"/>
    <p:sldId id="596" r:id="rId89"/>
    <p:sldId id="597" r:id="rId90"/>
    <p:sldId id="598" r:id="rId91"/>
    <p:sldId id="599" r:id="rId92"/>
    <p:sldId id="600" r:id="rId93"/>
    <p:sldId id="601" r:id="rId94"/>
    <p:sldId id="602" r:id="rId95"/>
    <p:sldId id="603" r:id="rId96"/>
    <p:sldId id="1173" r:id="rId97"/>
    <p:sldId id="604" r:id="rId98"/>
    <p:sldId id="1176" r:id="rId99"/>
    <p:sldId id="1177" r:id="rId100"/>
    <p:sldId id="1175" r:id="rId101"/>
    <p:sldId id="1172" r:id="rId102"/>
    <p:sldId id="605" r:id="rId103"/>
    <p:sldId id="606" r:id="rId104"/>
    <p:sldId id="607" r:id="rId105"/>
    <p:sldId id="608" r:id="rId106"/>
    <p:sldId id="609" r:id="rId107"/>
    <p:sldId id="610" r:id="rId108"/>
    <p:sldId id="1178" r:id="rId109"/>
    <p:sldId id="1179" r:id="rId110"/>
    <p:sldId id="1180" r:id="rId111"/>
    <p:sldId id="1181" r:id="rId112"/>
    <p:sldId id="1182" r:id="rId113"/>
    <p:sldId id="1183" r:id="rId114"/>
    <p:sldId id="1184" r:id="rId115"/>
    <p:sldId id="611" r:id="rId116"/>
    <p:sldId id="612" r:id="rId117"/>
    <p:sldId id="613" r:id="rId118"/>
    <p:sldId id="614" r:id="rId119"/>
    <p:sldId id="615" r:id="rId120"/>
    <p:sldId id="616" r:id="rId121"/>
    <p:sldId id="617" r:id="rId122"/>
    <p:sldId id="620" r:id="rId123"/>
    <p:sldId id="621" r:id="rId124"/>
    <p:sldId id="622" r:id="rId125"/>
    <p:sldId id="623" r:id="rId126"/>
    <p:sldId id="624" r:id="rId127"/>
    <p:sldId id="625" r:id="rId128"/>
    <p:sldId id="626" r:id="rId129"/>
    <p:sldId id="627" r:id="rId130"/>
    <p:sldId id="628" r:id="rId131"/>
    <p:sldId id="629" r:id="rId132"/>
    <p:sldId id="630" r:id="rId133"/>
    <p:sldId id="631" r:id="rId134"/>
    <p:sldId id="632" r:id="rId135"/>
    <p:sldId id="633" r:id="rId136"/>
    <p:sldId id="634" r:id="rId137"/>
    <p:sldId id="635" r:id="rId138"/>
    <p:sldId id="636" r:id="rId139"/>
    <p:sldId id="637" r:id="rId140"/>
    <p:sldId id="638" r:id="rId141"/>
    <p:sldId id="639" r:id="rId142"/>
    <p:sldId id="640" r:id="rId143"/>
    <p:sldId id="641" r:id="rId144"/>
    <p:sldId id="642" r:id="rId145"/>
    <p:sldId id="1185" r:id="rId1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A1CB28C-90A0-4FA1-8258-863ABA2A5A54}"/>
    <pc:docChg chg="undo redo custSel addSld delSld modSld sldOrd">
      <pc:chgData name="Sharma Computer Academy" userId="08476b32c11f4418" providerId="LiveId" clId="{AA1CB28C-90A0-4FA1-8258-863ABA2A5A54}" dt="2020-12-25T16:44:04.873" v="2004" actId="20577"/>
      <pc:docMkLst>
        <pc:docMk/>
      </pc:docMkLst>
      <pc:sldChg chg="modSp mod">
        <pc:chgData name="Sharma Computer Academy" userId="08476b32c11f4418" providerId="LiveId" clId="{AA1CB28C-90A0-4FA1-8258-863ABA2A5A54}" dt="2020-12-17T20:17:07.629" v="38" actId="113"/>
        <pc:sldMkLst>
          <pc:docMk/>
          <pc:sldMk cId="4274056649" sldId="581"/>
        </pc:sldMkLst>
        <pc:spChg chg="mod">
          <ac:chgData name="Sharma Computer Academy" userId="08476b32c11f4418" providerId="LiveId" clId="{AA1CB28C-90A0-4FA1-8258-863ABA2A5A54}" dt="2020-12-17T20:17:07.629" v="38" actId="113"/>
          <ac:spMkLst>
            <pc:docMk/>
            <pc:sldMk cId="4274056649" sldId="58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0:42:38.472" v="102"/>
        <pc:sldMkLst>
          <pc:docMk/>
          <pc:sldMk cId="4274056649" sldId="582"/>
        </pc:sldMkLst>
        <pc:spChg chg="mod">
          <ac:chgData name="Sharma Computer Academy" userId="08476b32c11f4418" providerId="LiveId" clId="{AA1CB28C-90A0-4FA1-8258-863ABA2A5A54}" dt="2020-12-17T20:17:44.696" v="50" actId="114"/>
          <ac:spMkLst>
            <pc:docMk/>
            <pc:sldMk cId="4274056649" sldId="5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2:49.282" v="104"/>
        <pc:sldMkLst>
          <pc:docMk/>
          <pc:sldMk cId="4274056649" sldId="583"/>
        </pc:sldMkLst>
        <pc:spChg chg="mod">
          <ac:chgData name="Sharma Computer Academy" userId="08476b32c11f4418" providerId="LiveId" clId="{AA1CB28C-90A0-4FA1-8258-863ABA2A5A54}" dt="2020-12-17T20:22:15.713" v="81" actId="113"/>
          <ac:spMkLst>
            <pc:docMk/>
            <pc:sldMk cId="4274056649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3:25.350" v="111" actId="207"/>
        <pc:sldMkLst>
          <pc:docMk/>
          <pc:sldMk cId="4274056649" sldId="584"/>
        </pc:sldMkLst>
        <pc:spChg chg="mod">
          <ac:chgData name="Sharma Computer Academy" userId="08476b32c11f4418" providerId="LiveId" clId="{AA1CB28C-90A0-4FA1-8258-863ABA2A5A54}" dt="2020-12-17T20:43:25.350" v="111" actId="207"/>
          <ac:spMkLst>
            <pc:docMk/>
            <pc:sldMk cId="4274056649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32.662" v="286"/>
        <pc:sldMkLst>
          <pc:docMk/>
          <pc:sldMk cId="4274056649" sldId="587"/>
        </pc:sldMkLst>
        <pc:spChg chg="mod">
          <ac:chgData name="Sharma Computer Academy" userId="08476b32c11f4418" providerId="LiveId" clId="{AA1CB28C-90A0-4FA1-8258-863ABA2A5A54}" dt="2020-12-17T20:45:22.730" v="131" actId="113"/>
          <ac:spMkLst>
            <pc:docMk/>
            <pc:sldMk cId="4274056649" sldId="5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52.759" v="289"/>
        <pc:sldMkLst>
          <pc:docMk/>
          <pc:sldMk cId="4274056649" sldId="588"/>
        </pc:sldMkLst>
        <pc:spChg chg="mod">
          <ac:chgData name="Sharma Computer Academy" userId="08476b32c11f4418" providerId="LiveId" clId="{AA1CB28C-90A0-4FA1-8258-863ABA2A5A54}" dt="2020-12-17T20:59:52.714" v="158" actId="113"/>
          <ac:spMkLst>
            <pc:docMk/>
            <pc:sldMk cId="4274056649" sldId="5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5:12.360" v="292"/>
        <pc:sldMkLst>
          <pc:docMk/>
          <pc:sldMk cId="4274056649" sldId="589"/>
        </pc:sldMkLst>
        <pc:spChg chg="mod">
          <ac:chgData name="Sharma Computer Academy" userId="08476b32c11f4418" providerId="LiveId" clId="{AA1CB28C-90A0-4FA1-8258-863ABA2A5A54}" dt="2020-12-17T21:05:31.203" v="198" actId="27636"/>
          <ac:spMkLst>
            <pc:docMk/>
            <pc:sldMk cId="4274056649" sldId="5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1:06:39.511" v="214" actId="207"/>
        <pc:sldMkLst>
          <pc:docMk/>
          <pc:sldMk cId="4274056649" sldId="590"/>
        </pc:sldMkLst>
        <pc:spChg chg="mod">
          <ac:chgData name="Sharma Computer Academy" userId="08476b32c11f4418" providerId="LiveId" clId="{AA1CB28C-90A0-4FA1-8258-863ABA2A5A54}" dt="2020-12-17T21:06:39.511" v="214" actId="207"/>
          <ac:spMkLst>
            <pc:docMk/>
            <pc:sldMk cId="4274056649" sldId="59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0:59.566" v="242" actId="113"/>
        <pc:sldMkLst>
          <pc:docMk/>
          <pc:sldMk cId="4274056649" sldId="591"/>
        </pc:sldMkLst>
        <pc:spChg chg="mod">
          <ac:chgData name="Sharma Computer Academy" userId="08476b32c11f4418" providerId="LiveId" clId="{AA1CB28C-90A0-4FA1-8258-863ABA2A5A54}" dt="2020-12-17T23:00:59.566" v="242" actId="113"/>
          <ac:spMkLst>
            <pc:docMk/>
            <pc:sldMk cId="4274056649" sldId="5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02:20.057" v="262" actId="207"/>
        <pc:sldMkLst>
          <pc:docMk/>
          <pc:sldMk cId="4274056649" sldId="592"/>
        </pc:sldMkLst>
        <pc:spChg chg="mod">
          <ac:chgData name="Sharma Computer Academy" userId="08476b32c11f4418" providerId="LiveId" clId="{AA1CB28C-90A0-4FA1-8258-863ABA2A5A54}" dt="2020-12-17T23:02:20.057" v="262" actId="207"/>
          <ac:spMkLst>
            <pc:docMk/>
            <pc:sldMk cId="4274056649" sldId="59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3:59.156" v="283" actId="207"/>
        <pc:sldMkLst>
          <pc:docMk/>
          <pc:sldMk cId="4274056649" sldId="593"/>
        </pc:sldMkLst>
        <pc:spChg chg="mod">
          <ac:chgData name="Sharma Computer Academy" userId="08476b32c11f4418" providerId="LiveId" clId="{AA1CB28C-90A0-4FA1-8258-863ABA2A5A54}" dt="2020-12-17T23:03:59.156" v="283" actId="207"/>
          <ac:spMkLst>
            <pc:docMk/>
            <pc:sldMk cId="4274056649" sldId="59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33:52.787" v="307"/>
        <pc:sldMkLst>
          <pc:docMk/>
          <pc:sldMk cId="4274056649" sldId="594"/>
        </pc:sldMkLst>
        <pc:spChg chg="mod">
          <ac:chgData name="Sharma Computer Academy" userId="08476b32c11f4418" providerId="LiveId" clId="{AA1CB28C-90A0-4FA1-8258-863ABA2A5A54}" dt="2020-12-17T23:33:45.780" v="305" actId="113"/>
          <ac:spMkLst>
            <pc:docMk/>
            <pc:sldMk cId="4274056649" sldId="59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7:31.051" v="349" actId="113"/>
        <pc:sldMkLst>
          <pc:docMk/>
          <pc:sldMk cId="4274056649" sldId="595"/>
        </pc:sldMkLst>
        <pc:spChg chg="mod">
          <ac:chgData name="Sharma Computer Academy" userId="08476b32c11f4418" providerId="LiveId" clId="{AA1CB28C-90A0-4FA1-8258-863ABA2A5A54}" dt="2020-12-17T23:37:31.051" v="349" actId="113"/>
          <ac:spMkLst>
            <pc:docMk/>
            <pc:sldMk cId="4274056649" sldId="5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8:48.251" v="365" actId="113"/>
        <pc:sldMkLst>
          <pc:docMk/>
          <pc:sldMk cId="4274056649" sldId="596"/>
        </pc:sldMkLst>
        <pc:spChg chg="mod">
          <ac:chgData name="Sharma Computer Academy" userId="08476b32c11f4418" providerId="LiveId" clId="{AA1CB28C-90A0-4FA1-8258-863ABA2A5A54}" dt="2020-12-17T23:38:48.251" v="365" actId="113"/>
          <ac:spMkLst>
            <pc:docMk/>
            <pc:sldMk cId="4274056649" sldId="59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21T07:12:53.064" v="547" actId="113"/>
        <pc:sldMkLst>
          <pc:docMk/>
          <pc:sldMk cId="4274056649" sldId="597"/>
        </pc:sldMkLst>
        <pc:spChg chg="mod">
          <ac:chgData name="Sharma Computer Academy" userId="08476b32c11f4418" providerId="LiveId" clId="{AA1CB28C-90A0-4FA1-8258-863ABA2A5A54}" dt="2020-12-21T07:12:53.064" v="547" actId="113"/>
          <ac:spMkLst>
            <pc:docMk/>
            <pc:sldMk cId="4274056649" sldId="5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41:44.101" v="411"/>
        <pc:sldMkLst>
          <pc:docMk/>
          <pc:sldMk cId="4274056649" sldId="598"/>
        </pc:sldMkLst>
        <pc:spChg chg="mod">
          <ac:chgData name="Sharma Computer Academy" userId="08476b32c11f4418" providerId="LiveId" clId="{AA1CB28C-90A0-4FA1-8258-863ABA2A5A54}" dt="2020-12-17T23:41:36.701" v="409" actId="113"/>
          <ac:spMkLst>
            <pc:docMk/>
            <pc:sldMk cId="4274056649" sldId="59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3:27.731" v="434"/>
        <pc:sldMkLst>
          <pc:docMk/>
          <pc:sldMk cId="4274056649" sldId="599"/>
        </pc:sldMkLst>
        <pc:spChg chg="mod">
          <ac:chgData name="Sharma Computer Academy" userId="08476b32c11f4418" providerId="LiveId" clId="{AA1CB28C-90A0-4FA1-8258-863ABA2A5A54}" dt="2020-12-17T23:42:48.635" v="428" actId="113"/>
          <ac:spMkLst>
            <pc:docMk/>
            <pc:sldMk cId="4274056649" sldId="5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4:55.857" v="457" actId="27636"/>
        <pc:sldMkLst>
          <pc:docMk/>
          <pc:sldMk cId="4274056649" sldId="600"/>
        </pc:sldMkLst>
        <pc:spChg chg="mod">
          <ac:chgData name="Sharma Computer Academy" userId="08476b32c11f4418" providerId="LiveId" clId="{AA1CB28C-90A0-4FA1-8258-863ABA2A5A54}" dt="2020-12-17T23:44:55.857" v="457" actId="27636"/>
          <ac:spMkLst>
            <pc:docMk/>
            <pc:sldMk cId="4274056649" sldId="6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7:36.302" v="506" actId="113"/>
        <pc:sldMkLst>
          <pc:docMk/>
          <pc:sldMk cId="4274056649" sldId="601"/>
        </pc:sldMkLst>
        <pc:spChg chg="mod">
          <ac:chgData name="Sharma Computer Academy" userId="08476b32c11f4418" providerId="LiveId" clId="{AA1CB28C-90A0-4FA1-8258-863ABA2A5A54}" dt="2020-12-17T23:47:36.302" v="506" actId="113"/>
          <ac:spMkLst>
            <pc:docMk/>
            <pc:sldMk cId="4274056649" sldId="60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8:57.709" v="530" actId="6549"/>
        <pc:sldMkLst>
          <pc:docMk/>
          <pc:sldMk cId="4274056649" sldId="602"/>
        </pc:sldMkLst>
        <pc:spChg chg="mod">
          <ac:chgData name="Sharma Computer Academy" userId="08476b32c11f4418" providerId="LiveId" clId="{AA1CB28C-90A0-4FA1-8258-863ABA2A5A54}" dt="2020-12-17T23:48:57.709" v="530" actId="6549"/>
          <ac:spMkLst>
            <pc:docMk/>
            <pc:sldMk cId="4274056649" sldId="6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50:32.921" v="545" actId="207"/>
        <pc:sldMkLst>
          <pc:docMk/>
          <pc:sldMk cId="4274056649" sldId="603"/>
        </pc:sldMkLst>
        <pc:spChg chg="mod">
          <ac:chgData name="Sharma Computer Academy" userId="08476b32c11f4418" providerId="LiveId" clId="{AA1CB28C-90A0-4FA1-8258-863ABA2A5A54}" dt="2020-12-17T23:50:32.921" v="545" actId="207"/>
          <ac:spMkLst>
            <pc:docMk/>
            <pc:sldMk cId="4274056649" sldId="603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AA1CB28C-90A0-4FA1-8258-863ABA2A5A54}" dt="2020-12-21T16:39:30.826" v="1381" actId="20577"/>
        <pc:sldMkLst>
          <pc:docMk/>
          <pc:sldMk cId="4274056649" sldId="604"/>
        </pc:sldMkLst>
        <pc:spChg chg="mod">
          <ac:chgData name="Sharma Computer Academy" userId="08476b32c11f4418" providerId="LiveId" clId="{AA1CB28C-90A0-4FA1-8258-863ABA2A5A54}" dt="2020-12-21T07:40:16.076" v="575" actId="20577"/>
          <ac:spMkLst>
            <pc:docMk/>
            <pc:sldMk cId="4274056649" sldId="60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40:19.628" v="577" actId="5793"/>
          <ac:spMkLst>
            <pc:docMk/>
            <pc:sldMk cId="4274056649" sldId="60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AA1CB28C-90A0-4FA1-8258-863ABA2A5A54}" dt="2020-12-21T16:39:30.826" v="1381" actId="20577"/>
          <ac:graphicFrameMkLst>
            <pc:docMk/>
            <pc:sldMk cId="4274056649" sldId="604"/>
            <ac:graphicFrameMk id="4" creationId="{CBA14DDE-97E8-4366-9AD7-87C976174D7D}"/>
          </ac:graphicFrameMkLst>
        </pc:graphicFrameChg>
      </pc:sldChg>
      <pc:sldChg chg="modSp">
        <pc:chgData name="Sharma Computer Academy" userId="08476b32c11f4418" providerId="LiveId" clId="{AA1CB28C-90A0-4FA1-8258-863ABA2A5A54}" dt="2020-12-21T08:13:26.928" v="1285" actId="113"/>
        <pc:sldMkLst>
          <pc:docMk/>
          <pc:sldMk cId="4274056649" sldId="605"/>
        </pc:sldMkLst>
        <pc:spChg chg="mod">
          <ac:chgData name="Sharma Computer Academy" userId="08476b32c11f4418" providerId="LiveId" clId="{AA1CB28C-90A0-4FA1-8258-863ABA2A5A54}" dt="2020-12-21T08:13:26.928" v="1285" actId="113"/>
          <ac:spMkLst>
            <pc:docMk/>
            <pc:sldMk cId="4274056649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4:48.770" v="1307" actId="113"/>
        <pc:sldMkLst>
          <pc:docMk/>
          <pc:sldMk cId="4274056649" sldId="606"/>
        </pc:sldMkLst>
        <pc:spChg chg="mod">
          <ac:chgData name="Sharma Computer Academy" userId="08476b32c11f4418" providerId="LiveId" clId="{AA1CB28C-90A0-4FA1-8258-863ABA2A5A54}" dt="2020-12-21T08:14:48.770" v="1307" actId="113"/>
          <ac:spMkLst>
            <pc:docMk/>
            <pc:sldMk cId="4274056649" sldId="6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5:46.372" v="1323" actId="20577"/>
        <pc:sldMkLst>
          <pc:docMk/>
          <pc:sldMk cId="4274056649" sldId="607"/>
        </pc:sldMkLst>
        <pc:spChg chg="mod">
          <ac:chgData name="Sharma Computer Academy" userId="08476b32c11f4418" providerId="LiveId" clId="{AA1CB28C-90A0-4FA1-8258-863ABA2A5A54}" dt="2020-12-21T08:15:46.372" v="1323" actId="20577"/>
          <ac:spMkLst>
            <pc:docMk/>
            <pc:sldMk cId="4274056649" sldId="6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7:15.869" v="1345" actId="207"/>
        <pc:sldMkLst>
          <pc:docMk/>
          <pc:sldMk cId="4274056649" sldId="608"/>
        </pc:sldMkLst>
        <pc:spChg chg="mod">
          <ac:chgData name="Sharma Computer Academy" userId="08476b32c11f4418" providerId="LiveId" clId="{AA1CB28C-90A0-4FA1-8258-863ABA2A5A54}" dt="2020-12-21T08:17:15.869" v="1345" actId="207"/>
          <ac:spMkLst>
            <pc:docMk/>
            <pc:sldMk cId="4274056649" sldId="60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8:01.452" v="1358" actId="20577"/>
        <pc:sldMkLst>
          <pc:docMk/>
          <pc:sldMk cId="4274056649" sldId="609"/>
        </pc:sldMkLst>
        <pc:spChg chg="mod">
          <ac:chgData name="Sharma Computer Academy" userId="08476b32c11f4418" providerId="LiveId" clId="{AA1CB28C-90A0-4FA1-8258-863ABA2A5A54}" dt="2020-12-21T08:18:01.452" v="1358" actId="20577"/>
          <ac:spMkLst>
            <pc:docMk/>
            <pc:sldMk cId="4274056649" sldId="6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21:32.415" v="1378" actId="207"/>
        <pc:sldMkLst>
          <pc:docMk/>
          <pc:sldMk cId="4274056649" sldId="610"/>
        </pc:sldMkLst>
        <pc:spChg chg="mod">
          <ac:chgData name="Sharma Computer Academy" userId="08476b32c11f4418" providerId="LiveId" clId="{AA1CB28C-90A0-4FA1-8258-863ABA2A5A54}" dt="2020-12-21T08:21:32.415" v="1378" actId="207"/>
          <ac:spMkLst>
            <pc:docMk/>
            <pc:sldMk cId="4274056649" sldId="61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12:55.645" v="1672" actId="207"/>
        <pc:sldMkLst>
          <pc:docMk/>
          <pc:sldMk cId="4274056649" sldId="611"/>
        </pc:sldMkLst>
        <pc:spChg chg="mod">
          <ac:chgData name="Sharma Computer Academy" userId="08476b32c11f4418" providerId="LiveId" clId="{AA1CB28C-90A0-4FA1-8258-863ABA2A5A54}" dt="2020-12-22T08:12:55.645" v="1672" actId="207"/>
          <ac:spMkLst>
            <pc:docMk/>
            <pc:sldMk cId="4274056649" sldId="61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14:57.777" v="1692"/>
        <pc:sldMkLst>
          <pc:docMk/>
          <pc:sldMk cId="4274056649" sldId="612"/>
        </pc:sldMkLst>
        <pc:spChg chg="mod">
          <ac:chgData name="Sharma Computer Academy" userId="08476b32c11f4418" providerId="LiveId" clId="{AA1CB28C-90A0-4FA1-8258-863ABA2A5A54}" dt="2020-12-22T08:14:57.777" v="1692"/>
          <ac:spMkLst>
            <pc:docMk/>
            <pc:sldMk cId="4274056649" sldId="6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16:56.030" v="1723" actId="207"/>
        <pc:sldMkLst>
          <pc:docMk/>
          <pc:sldMk cId="4274056649" sldId="613"/>
        </pc:sldMkLst>
        <pc:spChg chg="mod">
          <ac:chgData name="Sharma Computer Academy" userId="08476b32c11f4418" providerId="LiveId" clId="{AA1CB28C-90A0-4FA1-8258-863ABA2A5A54}" dt="2020-12-22T08:16:56.030" v="1723" actId="207"/>
          <ac:spMkLst>
            <pc:docMk/>
            <pc:sldMk cId="4274056649" sldId="6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30:24.672" v="1753" actId="255"/>
        <pc:sldMkLst>
          <pc:docMk/>
          <pc:sldMk cId="4274056649" sldId="614"/>
        </pc:sldMkLst>
        <pc:spChg chg="mod">
          <ac:chgData name="Sharma Computer Academy" userId="08476b32c11f4418" providerId="LiveId" clId="{AA1CB28C-90A0-4FA1-8258-863ABA2A5A54}" dt="2020-12-22T08:30:24.672" v="1753" actId="255"/>
          <ac:spMkLst>
            <pc:docMk/>
            <pc:sldMk cId="4274056649" sldId="61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31:06.212" v="1760" actId="207"/>
        <pc:sldMkLst>
          <pc:docMk/>
          <pc:sldMk cId="4274056649" sldId="615"/>
        </pc:sldMkLst>
        <pc:spChg chg="mod">
          <ac:chgData name="Sharma Computer Academy" userId="08476b32c11f4418" providerId="LiveId" clId="{AA1CB28C-90A0-4FA1-8258-863ABA2A5A54}" dt="2020-12-22T08:31:06.212" v="1760" actId="207"/>
          <ac:spMkLst>
            <pc:docMk/>
            <pc:sldMk cId="4274056649" sldId="6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31:39.609" v="1765" actId="255"/>
        <pc:sldMkLst>
          <pc:docMk/>
          <pc:sldMk cId="4274056649" sldId="616"/>
        </pc:sldMkLst>
        <pc:spChg chg="mod">
          <ac:chgData name="Sharma Computer Academy" userId="08476b32c11f4418" providerId="LiveId" clId="{AA1CB28C-90A0-4FA1-8258-863ABA2A5A54}" dt="2020-12-22T08:31:39.609" v="1765" actId="255"/>
          <ac:spMkLst>
            <pc:docMk/>
            <pc:sldMk cId="4274056649" sldId="6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8:33:07.989" v="1784" actId="115"/>
        <pc:sldMkLst>
          <pc:docMk/>
          <pc:sldMk cId="4274056649" sldId="617"/>
        </pc:sldMkLst>
        <pc:spChg chg="mod">
          <ac:chgData name="Sharma Computer Academy" userId="08476b32c11f4418" providerId="LiveId" clId="{AA1CB28C-90A0-4FA1-8258-863ABA2A5A54}" dt="2020-12-22T08:33:07.989" v="1784" actId="115"/>
          <ac:spMkLst>
            <pc:docMk/>
            <pc:sldMk cId="4274056649" sldId="61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A1CB28C-90A0-4FA1-8258-863ABA2A5A54}" dt="2020-12-22T07:00:05.107" v="1382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AA1CB28C-90A0-4FA1-8258-863ABA2A5A54}" dt="2020-12-22T07:00:05.107" v="1382" actId="47"/>
        <pc:sldMkLst>
          <pc:docMk/>
          <pc:sldMk cId="4274056649" sldId="619"/>
        </pc:sldMkLst>
      </pc:sldChg>
      <pc:sldChg chg="modSp">
        <pc:chgData name="Sharma Computer Academy" userId="08476b32c11f4418" providerId="LiveId" clId="{AA1CB28C-90A0-4FA1-8258-863ABA2A5A54}" dt="2020-12-22T07:00:09.341" v="1383" actId="20577"/>
        <pc:sldMkLst>
          <pc:docMk/>
          <pc:sldMk cId="4274056649" sldId="620"/>
        </pc:sldMkLst>
        <pc:spChg chg="mod">
          <ac:chgData name="Sharma Computer Academy" userId="08476b32c11f4418" providerId="LiveId" clId="{AA1CB28C-90A0-4FA1-8258-863ABA2A5A54}" dt="2020-12-22T07:00:09.341" v="1383" actId="20577"/>
          <ac:spMkLst>
            <pc:docMk/>
            <pc:sldMk cId="4274056649" sldId="6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0:16.879" v="1384" actId="20577"/>
        <pc:sldMkLst>
          <pc:docMk/>
          <pc:sldMk cId="4274056649" sldId="621"/>
        </pc:sldMkLst>
        <pc:spChg chg="mod">
          <ac:chgData name="Sharma Computer Academy" userId="08476b32c11f4418" providerId="LiveId" clId="{AA1CB28C-90A0-4FA1-8258-863ABA2A5A54}" dt="2020-12-22T07:00:16.879" v="1384" actId="20577"/>
          <ac:spMkLst>
            <pc:docMk/>
            <pc:sldMk cId="4274056649" sldId="6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0:28.460" v="1386" actId="20577"/>
        <pc:sldMkLst>
          <pc:docMk/>
          <pc:sldMk cId="4274056649" sldId="623"/>
        </pc:sldMkLst>
        <pc:spChg chg="mod">
          <ac:chgData name="Sharma Computer Academy" userId="08476b32c11f4418" providerId="LiveId" clId="{AA1CB28C-90A0-4FA1-8258-863ABA2A5A54}" dt="2020-12-22T07:00:28.460" v="1386" actId="20577"/>
          <ac:spMkLst>
            <pc:docMk/>
            <pc:sldMk cId="4274056649" sldId="6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5T15:59:11.367" v="1974" actId="20577"/>
        <pc:sldMkLst>
          <pc:docMk/>
          <pc:sldMk cId="4274056649" sldId="624"/>
        </pc:sldMkLst>
        <pc:spChg chg="mod">
          <ac:chgData name="Sharma Computer Academy" userId="08476b32c11f4418" providerId="LiveId" clId="{AA1CB28C-90A0-4FA1-8258-863ABA2A5A54}" dt="2020-12-25T15:59:11.367" v="1974" actId="20577"/>
          <ac:spMkLst>
            <pc:docMk/>
            <pc:sldMk cId="4274056649" sldId="6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0:53.281" v="1387" actId="20577"/>
        <pc:sldMkLst>
          <pc:docMk/>
          <pc:sldMk cId="4274056649" sldId="626"/>
        </pc:sldMkLst>
        <pc:spChg chg="mod">
          <ac:chgData name="Sharma Computer Academy" userId="08476b32c11f4418" providerId="LiveId" clId="{AA1CB28C-90A0-4FA1-8258-863ABA2A5A54}" dt="2020-12-22T07:00:53.281" v="1387" actId="20577"/>
          <ac:spMkLst>
            <pc:docMk/>
            <pc:sldMk cId="4274056649" sldId="6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5T08:55:29.433" v="1970" actId="20577"/>
        <pc:sldMkLst>
          <pc:docMk/>
          <pc:sldMk cId="4274056649" sldId="628"/>
        </pc:sldMkLst>
        <pc:spChg chg="mod">
          <ac:chgData name="Sharma Computer Academy" userId="08476b32c11f4418" providerId="LiveId" clId="{AA1CB28C-90A0-4FA1-8258-863ABA2A5A54}" dt="2020-12-25T08:55:29.433" v="1970" actId="20577"/>
          <ac:spMkLst>
            <pc:docMk/>
            <pc:sldMk cId="4274056649" sldId="6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3:48.530" v="1394" actId="20577"/>
        <pc:sldMkLst>
          <pc:docMk/>
          <pc:sldMk cId="4274056649" sldId="630"/>
        </pc:sldMkLst>
        <pc:spChg chg="mod">
          <ac:chgData name="Sharma Computer Academy" userId="08476b32c11f4418" providerId="LiveId" clId="{AA1CB28C-90A0-4FA1-8258-863ABA2A5A54}" dt="2020-12-22T07:03:48.530" v="1394" actId="20577"/>
          <ac:spMkLst>
            <pc:docMk/>
            <pc:sldMk cId="4274056649" sldId="6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22T07:03:31.501" v="1393" actId="20577"/>
        <pc:sldMkLst>
          <pc:docMk/>
          <pc:sldMk cId="4274056649" sldId="632"/>
        </pc:sldMkLst>
        <pc:spChg chg="mod">
          <ac:chgData name="Sharma Computer Academy" userId="08476b32c11f4418" providerId="LiveId" clId="{AA1CB28C-90A0-4FA1-8258-863ABA2A5A54}" dt="2020-12-22T07:03:31.501" v="1393" actId="20577"/>
          <ac:spMkLst>
            <pc:docMk/>
            <pc:sldMk cId="4274056649" sldId="63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4:09.921" v="1395" actId="20577"/>
        <pc:sldMkLst>
          <pc:docMk/>
          <pc:sldMk cId="4274056649" sldId="633"/>
        </pc:sldMkLst>
        <pc:spChg chg="mod">
          <ac:chgData name="Sharma Computer Academy" userId="08476b32c11f4418" providerId="LiveId" clId="{AA1CB28C-90A0-4FA1-8258-863ABA2A5A54}" dt="2020-12-22T07:04:09.921" v="1395" actId="20577"/>
          <ac:spMkLst>
            <pc:docMk/>
            <pc:sldMk cId="4274056649" sldId="6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5:37.235" v="1400" actId="20577"/>
        <pc:sldMkLst>
          <pc:docMk/>
          <pc:sldMk cId="4274056649" sldId="635"/>
        </pc:sldMkLst>
        <pc:spChg chg="mod">
          <ac:chgData name="Sharma Computer Academy" userId="08476b32c11f4418" providerId="LiveId" clId="{AA1CB28C-90A0-4FA1-8258-863ABA2A5A54}" dt="2020-12-22T07:05:37.235" v="1400" actId="20577"/>
          <ac:spMkLst>
            <pc:docMk/>
            <pc:sldMk cId="4274056649" sldId="63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5:46.072" v="1401" actId="20577"/>
        <pc:sldMkLst>
          <pc:docMk/>
          <pc:sldMk cId="4274056649" sldId="637"/>
        </pc:sldMkLst>
        <pc:spChg chg="mod">
          <ac:chgData name="Sharma Computer Academy" userId="08476b32c11f4418" providerId="LiveId" clId="{AA1CB28C-90A0-4FA1-8258-863ABA2A5A54}" dt="2020-12-22T07:05:46.072" v="1401" actId="20577"/>
          <ac:spMkLst>
            <pc:docMk/>
            <pc:sldMk cId="4274056649" sldId="6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5:50.154" v="1402" actId="20577"/>
        <pc:sldMkLst>
          <pc:docMk/>
          <pc:sldMk cId="4274056649" sldId="639"/>
        </pc:sldMkLst>
        <pc:spChg chg="mod">
          <ac:chgData name="Sharma Computer Academy" userId="08476b32c11f4418" providerId="LiveId" clId="{AA1CB28C-90A0-4FA1-8258-863ABA2A5A54}" dt="2020-12-22T07:05:50.154" v="1402" actId="20577"/>
          <ac:spMkLst>
            <pc:docMk/>
            <pc:sldMk cId="4274056649" sldId="63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2T07:05:57.761" v="1403" actId="20577"/>
        <pc:sldMkLst>
          <pc:docMk/>
          <pc:sldMk cId="4274056649" sldId="641"/>
        </pc:sldMkLst>
        <pc:spChg chg="mod">
          <ac:chgData name="Sharma Computer Academy" userId="08476b32c11f4418" providerId="LiveId" clId="{AA1CB28C-90A0-4FA1-8258-863ABA2A5A54}" dt="2020-12-22T07:05:57.761" v="1403" actId="20577"/>
          <ac:spMkLst>
            <pc:docMk/>
            <pc:sldMk cId="4274056649" sldId="64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A1CB28C-90A0-4FA1-8258-863ABA2A5A54}" dt="2020-12-22T07:06:05.590" v="1404" actId="47"/>
        <pc:sldMkLst>
          <pc:docMk/>
          <pc:sldMk cId="4274056649" sldId="643"/>
        </pc:sldMkLst>
      </pc:sldChg>
      <pc:sldChg chg="modSp del mod">
        <pc:chgData name="Sharma Computer Academy" userId="08476b32c11f4418" providerId="LiveId" clId="{AA1CB28C-90A0-4FA1-8258-863ABA2A5A54}" dt="2020-12-22T07:08:53.953" v="1407" actId="47"/>
        <pc:sldMkLst>
          <pc:docMk/>
          <pc:sldMk cId="4274056649" sldId="644"/>
        </pc:sldMkLst>
        <pc:spChg chg="mod">
          <ac:chgData name="Sharma Computer Academy" userId="08476b32c11f4418" providerId="LiveId" clId="{AA1CB28C-90A0-4FA1-8258-863ABA2A5A54}" dt="2020-12-22T07:06:12.204" v="1405" actId="20577"/>
          <ac:spMkLst>
            <pc:docMk/>
            <pc:sldMk cId="4274056649" sldId="64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A1CB28C-90A0-4FA1-8258-863ABA2A5A54}" dt="2020-12-22T07:08:49.156" v="1406" actId="47"/>
        <pc:sldMkLst>
          <pc:docMk/>
          <pc:sldMk cId="4274056649" sldId="645"/>
        </pc:sldMkLst>
      </pc:sldChg>
      <pc:sldChg chg="del">
        <pc:chgData name="Sharma Computer Academy" userId="08476b32c11f4418" providerId="LiveId" clId="{AA1CB28C-90A0-4FA1-8258-863ABA2A5A54}" dt="2020-12-22T07:08:49.156" v="1406" actId="47"/>
        <pc:sldMkLst>
          <pc:docMk/>
          <pc:sldMk cId="4274056649" sldId="646"/>
        </pc:sldMkLst>
      </pc:sldChg>
      <pc:sldChg chg="modSp add mod modAnim">
        <pc:chgData name="Sharma Computer Academy" userId="08476b32c11f4418" providerId="LiveId" clId="{AA1CB28C-90A0-4FA1-8258-863ABA2A5A54}" dt="2020-12-21T08:12:44.585" v="1275" actId="113"/>
        <pc:sldMkLst>
          <pc:docMk/>
          <pc:sldMk cId="2171476398" sldId="1172"/>
        </pc:sldMkLst>
        <pc:spChg chg="mod">
          <ac:chgData name="Sharma Computer Academy" userId="08476b32c11f4418" providerId="LiveId" clId="{AA1CB28C-90A0-4FA1-8258-863ABA2A5A54}" dt="2020-12-21T08:12:44.585" v="1275" actId="113"/>
          <ac:spMkLst>
            <pc:docMk/>
            <pc:sldMk cId="2171476398" sldId="1172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AA1CB28C-90A0-4FA1-8258-863ABA2A5A54}" dt="2020-12-21T07:59:10.470" v="1000" actId="21"/>
        <pc:sldMkLst>
          <pc:docMk/>
          <pc:sldMk cId="716173100" sldId="1173"/>
        </pc:sldMkLst>
        <pc:graphicFrameChg chg="modGraphic">
          <ac:chgData name="Sharma Computer Academy" userId="08476b32c11f4418" providerId="LiveId" clId="{AA1CB28C-90A0-4FA1-8258-863ABA2A5A54}" dt="2020-12-21T07:59:10.470" v="1000" actId="21"/>
          <ac:graphicFrameMkLst>
            <pc:docMk/>
            <pc:sldMk cId="716173100" sldId="1173"/>
            <ac:graphicFrameMk id="4" creationId="{CBA14DDE-97E8-4366-9AD7-87C976174D7D}"/>
          </ac:graphicFrameMkLst>
        </pc:graphicFrameChg>
      </pc:sldChg>
      <pc:sldChg chg="delSp modSp add del mod">
        <pc:chgData name="Sharma Computer Academy" userId="08476b32c11f4418" providerId="LiveId" clId="{AA1CB28C-90A0-4FA1-8258-863ABA2A5A54}" dt="2020-12-21T08:09:37.438" v="1248" actId="47"/>
        <pc:sldMkLst>
          <pc:docMk/>
          <pc:sldMk cId="1196241583" sldId="1174"/>
        </pc:sldMkLst>
        <pc:spChg chg="mod">
          <ac:chgData name="Sharma Computer Academy" userId="08476b32c11f4418" providerId="LiveId" clId="{AA1CB28C-90A0-4FA1-8258-863ABA2A5A54}" dt="2020-12-21T07:55:16.613" v="927" actId="20577"/>
          <ac:spMkLst>
            <pc:docMk/>
            <pc:sldMk cId="1196241583" sldId="117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5:33.778" v="929" actId="21"/>
          <ac:spMkLst>
            <pc:docMk/>
            <pc:sldMk cId="1196241583" sldId="1174"/>
            <ac:spMk id="3" creationId="{00000000-0000-0000-0000-000000000000}"/>
          </ac:spMkLst>
        </pc:spChg>
        <pc:graphicFrameChg chg="del">
          <ac:chgData name="Sharma Computer Academy" userId="08476b32c11f4418" providerId="LiveId" clId="{AA1CB28C-90A0-4FA1-8258-863ABA2A5A54}" dt="2020-12-21T07:54:53.105" v="909" actId="478"/>
          <ac:graphicFrameMkLst>
            <pc:docMk/>
            <pc:sldMk cId="1196241583" sldId="1174"/>
            <ac:graphicFrameMk id="4" creationId="{CBA14DDE-97E8-4366-9AD7-87C976174D7D}"/>
          </ac:graphicFrameMkLst>
        </pc:graphicFrameChg>
      </pc:sldChg>
      <pc:sldChg chg="modSp mod modAnim">
        <pc:chgData name="Sharma Computer Academy" userId="08476b32c11f4418" providerId="LiveId" clId="{AA1CB28C-90A0-4FA1-8258-863ABA2A5A54}" dt="2020-12-21T07:57:48.607" v="988" actId="20577"/>
        <pc:sldMkLst>
          <pc:docMk/>
          <pc:sldMk cId="1049803716" sldId="1175"/>
        </pc:sldMkLst>
        <pc:spChg chg="mod">
          <ac:chgData name="Sharma Computer Academy" userId="08476b32c11f4418" providerId="LiveId" clId="{AA1CB28C-90A0-4FA1-8258-863ABA2A5A54}" dt="2020-12-21T07:57:48.607" v="988" actId="20577"/>
          <ac:spMkLst>
            <pc:docMk/>
            <pc:sldMk cId="1049803716" sldId="1175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7:43.537" v="972" actId="20577"/>
          <ac:spMkLst>
            <pc:docMk/>
            <pc:sldMk cId="1049803716" sldId="1175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A1CB28C-90A0-4FA1-8258-863ABA2A5A54}" dt="2020-12-21T08:09:19.903" v="1247" actId="20577"/>
        <pc:sldMkLst>
          <pc:docMk/>
          <pc:sldMk cId="4011993344" sldId="1176"/>
        </pc:sldMkLst>
        <pc:spChg chg="mod">
          <ac:chgData name="Sharma Computer Academy" userId="08476b32c11f4418" providerId="LiveId" clId="{AA1CB28C-90A0-4FA1-8258-863ABA2A5A54}" dt="2020-12-21T08:09:19.903" v="1247" actId="20577"/>
          <ac:spMkLst>
            <pc:docMk/>
            <pc:sldMk cId="4011993344" sldId="1176"/>
            <ac:spMk id="2" creationId="{00000000-0000-0000-0000-000000000000}"/>
          </ac:spMkLst>
        </pc:spChg>
        <pc:spChg chg="add mod">
          <ac:chgData name="Sharma Computer Academy" userId="08476b32c11f4418" providerId="LiveId" clId="{AA1CB28C-90A0-4FA1-8258-863ABA2A5A54}" dt="2020-12-21T08:05:34.928" v="1126" actId="207"/>
          <ac:spMkLst>
            <pc:docMk/>
            <pc:sldMk cId="4011993344" sldId="1176"/>
            <ac:spMk id="6" creationId="{2E770A32-00AB-46FF-85FA-E74C29CF07D4}"/>
          </ac:spMkLst>
        </pc:spChg>
        <pc:graphicFrameChg chg="del">
          <ac:chgData name="Sharma Computer Academy" userId="08476b32c11f4418" providerId="LiveId" clId="{AA1CB28C-90A0-4FA1-8258-863ABA2A5A54}" dt="2020-12-21T07:59:23.653" v="1002" actId="478"/>
          <ac:graphicFrameMkLst>
            <pc:docMk/>
            <pc:sldMk cId="4011993344" sldId="1176"/>
            <ac:graphicFrameMk id="4" creationId="{CBA14DDE-97E8-4366-9AD7-87C976174D7D}"/>
          </ac:graphicFrameMkLst>
        </pc:graphicFrameChg>
      </pc:sldChg>
      <pc:sldChg chg="modSp add modAnim">
        <pc:chgData name="Sharma Computer Academy" userId="08476b32c11f4418" providerId="LiveId" clId="{AA1CB28C-90A0-4FA1-8258-863ABA2A5A54}" dt="2020-12-21T08:09:05.568" v="1223"/>
        <pc:sldMkLst>
          <pc:docMk/>
          <pc:sldMk cId="609967313" sldId="1177"/>
        </pc:sldMkLst>
        <pc:spChg chg="mod">
          <ac:chgData name="Sharma Computer Academy" userId="08476b32c11f4418" providerId="LiveId" clId="{AA1CB28C-90A0-4FA1-8258-863ABA2A5A54}" dt="2020-12-21T08:06:01.574" v="1135" actId="20577"/>
          <ac:spMkLst>
            <pc:docMk/>
            <pc:sldMk cId="609967313" sldId="1177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8:08:54.344" v="1220" actId="113"/>
          <ac:spMkLst>
            <pc:docMk/>
            <pc:sldMk cId="609967313" sldId="1177"/>
            <ac:spMk id="6" creationId="{2E770A32-00AB-46FF-85FA-E74C29CF07D4}"/>
          </ac:spMkLst>
        </pc:spChg>
      </pc:sldChg>
      <pc:sldChg chg="modSp add mod">
        <pc:chgData name="Sharma Computer Academy" userId="08476b32c11f4418" providerId="LiveId" clId="{AA1CB28C-90A0-4FA1-8258-863ABA2A5A54}" dt="2020-12-22T07:28:33.452" v="1478" actId="20577"/>
        <pc:sldMkLst>
          <pc:docMk/>
          <pc:sldMk cId="451227661" sldId="1178"/>
        </pc:sldMkLst>
        <pc:spChg chg="mod">
          <ac:chgData name="Sharma Computer Academy" userId="08476b32c11f4418" providerId="LiveId" clId="{AA1CB28C-90A0-4FA1-8258-863ABA2A5A54}" dt="2020-12-22T07:24:05.525" v="1422" actId="20577"/>
          <ac:spMkLst>
            <pc:docMk/>
            <pc:sldMk cId="451227661" sldId="1178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2T07:28:33.452" v="1478" actId="20577"/>
          <ac:spMkLst>
            <pc:docMk/>
            <pc:sldMk cId="451227661" sldId="117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AA1CB28C-90A0-4FA1-8258-863ABA2A5A54}" dt="2020-12-22T07:36:30.848" v="1552" actId="2696"/>
        <pc:sldMkLst>
          <pc:docMk/>
          <pc:sldMk cId="866620463" sldId="1179"/>
        </pc:sldMkLst>
        <pc:spChg chg="mod">
          <ac:chgData name="Sharma Computer Academy" userId="08476b32c11f4418" providerId="LiveId" clId="{AA1CB28C-90A0-4FA1-8258-863ABA2A5A54}" dt="2020-12-22T07:32:02.547" v="1544" actId="113"/>
          <ac:spMkLst>
            <pc:docMk/>
            <pc:sldMk cId="866620463" sldId="1179"/>
            <ac:spMk id="3" creationId="{00000000-0000-0000-0000-000000000000}"/>
          </ac:spMkLst>
        </pc:spChg>
      </pc:sldChg>
      <pc:sldChg chg="addSp delSp modSp add mod ord">
        <pc:chgData name="Sharma Computer Academy" userId="08476b32c11f4418" providerId="LiveId" clId="{AA1CB28C-90A0-4FA1-8258-863ABA2A5A54}" dt="2020-12-22T07:36:41.985" v="1555"/>
        <pc:sldMkLst>
          <pc:docMk/>
          <pc:sldMk cId="964652612" sldId="1180"/>
        </pc:sldMkLst>
        <pc:spChg chg="del mod">
          <ac:chgData name="Sharma Computer Academy" userId="08476b32c11f4418" providerId="LiveId" clId="{AA1CB28C-90A0-4FA1-8258-863ABA2A5A54}" dt="2020-12-22T07:33:01.190" v="1548" actId="931"/>
          <ac:spMkLst>
            <pc:docMk/>
            <pc:sldMk cId="964652612" sldId="1180"/>
            <ac:spMk id="3" creationId="{00000000-0000-0000-0000-000000000000}"/>
          </ac:spMkLst>
        </pc:spChg>
        <pc:picChg chg="add mod">
          <ac:chgData name="Sharma Computer Academy" userId="08476b32c11f4418" providerId="LiveId" clId="{AA1CB28C-90A0-4FA1-8258-863ABA2A5A54}" dt="2020-12-22T07:33:10.846" v="1550" actId="14100"/>
          <ac:picMkLst>
            <pc:docMk/>
            <pc:sldMk cId="964652612" sldId="1180"/>
            <ac:picMk id="5" creationId="{7E540F9A-15EE-4D01-9316-F2F18B66AF67}"/>
          </ac:picMkLst>
        </pc:picChg>
      </pc:sldChg>
      <pc:sldChg chg="modSp add mod">
        <pc:chgData name="Sharma Computer Academy" userId="08476b32c11f4418" providerId="LiveId" clId="{AA1CB28C-90A0-4FA1-8258-863ABA2A5A54}" dt="2020-12-22T07:38:47.916" v="1589" actId="20577"/>
        <pc:sldMkLst>
          <pc:docMk/>
          <pc:sldMk cId="3571832134" sldId="1181"/>
        </pc:sldMkLst>
        <pc:spChg chg="mod">
          <ac:chgData name="Sharma Computer Academy" userId="08476b32c11f4418" providerId="LiveId" clId="{AA1CB28C-90A0-4FA1-8258-863ABA2A5A54}" dt="2020-12-22T07:38:47.916" v="1589" actId="20577"/>
          <ac:spMkLst>
            <pc:docMk/>
            <pc:sldMk cId="3571832134" sldId="1181"/>
            <ac:spMk id="3" creationId="{00000000-0000-0000-0000-000000000000}"/>
          </ac:spMkLst>
        </pc:spChg>
      </pc:sldChg>
      <pc:sldChg chg="addSp modSp add mod">
        <pc:chgData name="Sharma Computer Academy" userId="08476b32c11f4418" providerId="LiveId" clId="{AA1CB28C-90A0-4FA1-8258-863ABA2A5A54}" dt="2020-12-22T07:42:54.173" v="1607" actId="1076"/>
        <pc:sldMkLst>
          <pc:docMk/>
          <pc:sldMk cId="1460878170" sldId="1182"/>
        </pc:sldMkLst>
        <pc:spChg chg="mod">
          <ac:chgData name="Sharma Computer Academy" userId="08476b32c11f4418" providerId="LiveId" clId="{AA1CB28C-90A0-4FA1-8258-863ABA2A5A54}" dt="2020-12-22T07:42:24.281" v="1605" actId="113"/>
          <ac:spMkLst>
            <pc:docMk/>
            <pc:sldMk cId="1460878170" sldId="1182"/>
            <ac:spMk id="3" creationId="{00000000-0000-0000-0000-000000000000}"/>
          </ac:spMkLst>
        </pc:spChg>
        <pc:picChg chg="add mod">
          <ac:chgData name="Sharma Computer Academy" userId="08476b32c11f4418" providerId="LiveId" clId="{AA1CB28C-90A0-4FA1-8258-863ABA2A5A54}" dt="2020-12-22T07:42:54.173" v="1607" actId="1076"/>
          <ac:picMkLst>
            <pc:docMk/>
            <pc:sldMk cId="1460878170" sldId="1182"/>
            <ac:picMk id="5" creationId="{02B9ED1C-782C-43B1-B49C-67E4E2BE78D2}"/>
          </ac:picMkLst>
        </pc:picChg>
      </pc:sldChg>
      <pc:sldChg chg="modSp add mod">
        <pc:chgData name="Sharma Computer Academy" userId="08476b32c11f4418" providerId="LiveId" clId="{AA1CB28C-90A0-4FA1-8258-863ABA2A5A54}" dt="2020-12-22T08:09:15.355" v="1623" actId="14100"/>
        <pc:sldMkLst>
          <pc:docMk/>
          <pc:sldMk cId="3012982856" sldId="1183"/>
        </pc:sldMkLst>
        <pc:spChg chg="mod">
          <ac:chgData name="Sharma Computer Academy" userId="08476b32c11f4418" providerId="LiveId" clId="{AA1CB28C-90A0-4FA1-8258-863ABA2A5A54}" dt="2020-12-22T08:08:45.582" v="1620" actId="113"/>
          <ac:spMkLst>
            <pc:docMk/>
            <pc:sldMk cId="3012982856" sldId="1183"/>
            <ac:spMk id="3" creationId="{00000000-0000-0000-0000-000000000000}"/>
          </ac:spMkLst>
        </pc:spChg>
        <pc:picChg chg="mod">
          <ac:chgData name="Sharma Computer Academy" userId="08476b32c11f4418" providerId="LiveId" clId="{AA1CB28C-90A0-4FA1-8258-863ABA2A5A54}" dt="2020-12-22T08:09:15.355" v="1623" actId="14100"/>
          <ac:picMkLst>
            <pc:docMk/>
            <pc:sldMk cId="3012982856" sldId="1183"/>
            <ac:picMk id="5" creationId="{02B9ED1C-782C-43B1-B49C-67E4E2BE78D2}"/>
          </ac:picMkLst>
        </pc:picChg>
      </pc:sldChg>
      <pc:sldChg chg="modSp add mod ord">
        <pc:chgData name="Sharma Computer Academy" userId="08476b32c11f4418" providerId="LiveId" clId="{AA1CB28C-90A0-4FA1-8258-863ABA2A5A54}" dt="2020-12-22T08:11:14.246" v="1651" actId="113"/>
        <pc:sldMkLst>
          <pc:docMk/>
          <pc:sldMk cId="3431855561" sldId="1184"/>
        </pc:sldMkLst>
        <pc:spChg chg="mod">
          <ac:chgData name="Sharma Computer Academy" userId="08476b32c11f4418" providerId="LiveId" clId="{AA1CB28C-90A0-4FA1-8258-863ABA2A5A54}" dt="2020-12-22T08:11:14.246" v="1651" actId="113"/>
          <ac:spMkLst>
            <pc:docMk/>
            <pc:sldMk cId="3431855561" sldId="118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A1CB28C-90A0-4FA1-8258-863ABA2A5A54}" dt="2020-12-25T16:44:04.873" v="2004" actId="20577"/>
        <pc:sldMkLst>
          <pc:docMk/>
          <pc:sldMk cId="1442240997" sldId="1185"/>
        </pc:sldMkLst>
        <pc:spChg chg="mod">
          <ac:chgData name="Sharma Computer Academy" userId="08476b32c11f4418" providerId="LiveId" clId="{AA1CB28C-90A0-4FA1-8258-863ABA2A5A54}" dt="2020-12-25T08:49:19.091" v="1968" actId="20577"/>
          <ac:spMkLst>
            <pc:docMk/>
            <pc:sldMk cId="1442240997" sldId="1185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5T16:44:04.873" v="2004" actId="20577"/>
          <ac:spMkLst>
            <pc:docMk/>
            <pc:sldMk cId="1442240997" sldId="1185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AA1CB28C-90A0-4FA1-8258-863ABA2A5A54}" dt="2020-12-25T08:49:15.832" v="1967" actId="47"/>
        <pc:sldMkLst>
          <pc:docMk/>
          <pc:sldMk cId="3923186608" sldId="1186"/>
        </pc:sldMkLst>
        <pc:spChg chg="mod">
          <ac:chgData name="Sharma Computer Academy" userId="08476b32c11f4418" providerId="LiveId" clId="{AA1CB28C-90A0-4FA1-8258-863ABA2A5A54}" dt="2020-12-25T08:31:28.753" v="1873" actId="20577"/>
          <ac:spMkLst>
            <pc:docMk/>
            <pc:sldMk cId="3923186608" sldId="1186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5T08:45:07.937" v="1966" actId="113"/>
          <ac:spMkLst>
            <pc:docMk/>
            <pc:sldMk cId="3923186608" sldId="118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12/25/2020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79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88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89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90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91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92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93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94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95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6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80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16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16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66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67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102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103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104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105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106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81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55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29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70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59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95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21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95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115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116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82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118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119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120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121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122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123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124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125</a:t>
            </a:fld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126</a:t>
            </a:fld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83</a:t>
            </a:fld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128</a:t>
            </a:fld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129</a:t>
            </a:fld>
            <a:endParaRPr lang="en-I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130</a:t>
            </a:fld>
            <a:endParaRPr lang="en-I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131</a:t>
            </a:fld>
            <a:endParaRPr lang="en-I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132</a:t>
            </a:fld>
            <a:endParaRPr lang="en-I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133</a:t>
            </a:fld>
            <a:endParaRPr lang="en-I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134</a:t>
            </a:fld>
            <a:endParaRPr lang="en-I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135</a:t>
            </a:fld>
            <a:endParaRPr lang="en-I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136</a:t>
            </a:fld>
            <a:endParaRPr lang="en-I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84</a:t>
            </a:fld>
            <a:endParaRPr lang="en-I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138</a:t>
            </a:fld>
            <a:endParaRPr lang="en-I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139</a:t>
            </a:fld>
            <a:endParaRPr lang="en-I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140</a:t>
            </a:fld>
            <a:endParaRPr lang="en-I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141</a:t>
            </a:fld>
            <a:endParaRPr lang="en-I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142</a:t>
            </a:fld>
            <a:endParaRPr lang="en-I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143</a:t>
            </a:fld>
            <a:endParaRPr lang="en-I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144</a:t>
            </a:fld>
            <a:endParaRPr lang="en-I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2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86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CB14-A2B2-4DF8-92AA-714F347342B1}" type="slidenum">
              <a:rPr lang="en-IN" smtClean="0"/>
              <a:pPr/>
              <a:t>87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23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Generics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To Use Generic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Syntax:</a:t>
            </a:r>
            <a:endParaRPr lang="en-IN" b="1" dirty="0"/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dirty="0">
                <a:latin typeface="Consolas" panose="020B0609020204030204" pitchFamily="49" charset="0"/>
              </a:rPr>
              <a:t>Or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&lt;Type&gt;  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&lt;Type&gt; </a:t>
            </a:r>
            <a:r>
              <a:rPr lang="en-US" dirty="0"/>
              <a:t>can be the </a:t>
            </a:r>
            <a:r>
              <a:rPr lang="en-US" b="1" dirty="0">
                <a:solidFill>
                  <a:srgbClr val="002060"/>
                </a:solidFill>
              </a:rPr>
              <a:t>name</a:t>
            </a:r>
            <a:r>
              <a:rPr lang="en-US" dirty="0"/>
              <a:t> of any </a:t>
            </a:r>
            <a:r>
              <a:rPr lang="en-US" b="1" dirty="0">
                <a:solidFill>
                  <a:srgbClr val="00B050"/>
                </a:solidFill>
              </a:rPr>
              <a:t>Java class</a:t>
            </a:r>
          </a:p>
          <a:p>
            <a:endParaRPr lang="en-US" dirty="0"/>
          </a:p>
          <a:p>
            <a:r>
              <a:rPr lang="en-US" b="1" u="sng" dirty="0"/>
              <a:t>For example: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general rule </a:t>
            </a:r>
            <a:r>
              <a:rPr lang="en-US" dirty="0"/>
              <a:t>is to </a:t>
            </a:r>
            <a:r>
              <a:rPr lang="en-US" b="1" dirty="0">
                <a:solidFill>
                  <a:srgbClr val="00B050"/>
                </a:solidFill>
              </a:rPr>
              <a:t>use wildcards </a:t>
            </a:r>
            <a:r>
              <a:rPr lang="en-US" dirty="0"/>
              <a:t>when you can because </a:t>
            </a:r>
            <a:r>
              <a:rPr lang="en-US" b="1" dirty="0">
                <a:solidFill>
                  <a:srgbClr val="0070C0"/>
                </a:solidFill>
              </a:rPr>
              <a:t>code with wildcards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generally more readable </a:t>
            </a:r>
            <a:r>
              <a:rPr lang="en-US" dirty="0"/>
              <a:t>than code with </a:t>
            </a:r>
            <a:r>
              <a:rPr lang="en-US" b="1" dirty="0">
                <a:solidFill>
                  <a:srgbClr val="7030A0"/>
                </a:solidFill>
              </a:rPr>
              <a:t>multiple type parameters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When deciding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you need a type variable</a:t>
            </a:r>
            <a:r>
              <a:rPr lang="en-US" dirty="0"/>
              <a:t>, ask yourself if that </a:t>
            </a:r>
            <a:r>
              <a:rPr lang="en-US" b="1" dirty="0">
                <a:solidFill>
                  <a:schemeClr val="tx2"/>
                </a:solidFill>
              </a:rPr>
              <a:t>type variable </a:t>
            </a:r>
            <a:r>
              <a:rPr lang="en-US" dirty="0"/>
              <a:t>is used to </a:t>
            </a:r>
            <a:r>
              <a:rPr lang="en-US" b="1" dirty="0">
                <a:solidFill>
                  <a:srgbClr val="0070C0"/>
                </a:solidFill>
              </a:rPr>
              <a:t>relate two or more parameters</a:t>
            </a:r>
            <a:r>
              <a:rPr lang="en-US" dirty="0"/>
              <a:t>, or to </a:t>
            </a:r>
            <a:r>
              <a:rPr lang="en-US" b="1" dirty="0">
                <a:solidFill>
                  <a:srgbClr val="7030A0"/>
                </a:solidFill>
              </a:rPr>
              <a:t>relate a parameter type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return type. 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0070C0"/>
                </a:solidFill>
              </a:rPr>
              <a:t>answer is no</a:t>
            </a:r>
            <a:r>
              <a:rPr lang="en-US" dirty="0"/>
              <a:t>, then a </a:t>
            </a:r>
            <a:r>
              <a:rPr lang="en-US" b="1" dirty="0">
                <a:solidFill>
                  <a:srgbClr val="00B050"/>
                </a:solidFill>
              </a:rPr>
              <a:t>wildcard should suffice</a:t>
            </a:r>
            <a:r>
              <a:rPr lang="en-US" dirty="0"/>
              <a:t>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8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Generics</a:t>
            </a:r>
            <a:r>
              <a:rPr lang="en-IN" dirty="0"/>
              <a:t> was </a:t>
            </a:r>
            <a:r>
              <a:rPr lang="en-IN" b="1" dirty="0">
                <a:solidFill>
                  <a:srgbClr val="00B050"/>
                </a:solidFill>
              </a:rPr>
              <a:t>added</a:t>
            </a:r>
            <a:r>
              <a:rPr lang="en-IN" dirty="0"/>
              <a:t> to provide </a:t>
            </a:r>
            <a:r>
              <a:rPr lang="en-IN" b="1" dirty="0">
                <a:solidFill>
                  <a:srgbClr val="7030A0"/>
                </a:solidFill>
              </a:rPr>
              <a:t>type-checkin</a:t>
            </a:r>
            <a:r>
              <a:rPr lang="en-IN" dirty="0"/>
              <a:t>g at </a:t>
            </a:r>
            <a:r>
              <a:rPr lang="en-IN" b="1" dirty="0">
                <a:solidFill>
                  <a:srgbClr val="0070C0"/>
                </a:solidFill>
              </a:rPr>
              <a:t>compile time </a:t>
            </a:r>
            <a:r>
              <a:rPr lang="en-IN" dirty="0"/>
              <a:t>and it has </a:t>
            </a:r>
            <a:r>
              <a:rPr lang="en-IN" b="1" dirty="0">
                <a:solidFill>
                  <a:srgbClr val="002060"/>
                </a:solidFill>
              </a:rPr>
              <a:t>no use </a:t>
            </a:r>
            <a:r>
              <a:rPr lang="en-IN" dirty="0"/>
              <a:t>at </a:t>
            </a:r>
            <a:r>
              <a:rPr lang="en-IN" b="1" dirty="0">
                <a:solidFill>
                  <a:schemeClr val="tx2"/>
                </a:solidFill>
              </a:rPr>
              <a:t>run time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the </a:t>
            </a:r>
            <a:r>
              <a:rPr lang="en-IN" b="1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uses </a:t>
            </a:r>
            <a:r>
              <a:rPr lang="en-IN" b="1" dirty="0">
                <a:solidFill>
                  <a:srgbClr val="00B050"/>
                </a:solidFill>
              </a:rPr>
              <a:t>type erasure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/>
              <a:t>feature to </a:t>
            </a:r>
            <a:r>
              <a:rPr lang="en-IN" b="1" dirty="0">
                <a:solidFill>
                  <a:srgbClr val="002060"/>
                </a:solidFill>
              </a:rPr>
              <a:t>remove all the generics type checking code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byte code</a:t>
            </a:r>
            <a:r>
              <a:rPr lang="en-IN" dirty="0"/>
              <a:t> and insert </a:t>
            </a:r>
            <a:r>
              <a:rPr lang="en-IN" b="1" dirty="0">
                <a:solidFill>
                  <a:schemeClr val="tx2"/>
                </a:solidFill>
              </a:rPr>
              <a:t>type-casting</a:t>
            </a:r>
            <a:r>
              <a:rPr lang="en-IN" dirty="0"/>
              <a:t> if </a:t>
            </a:r>
            <a:r>
              <a:rPr lang="en-IN" b="1" dirty="0">
                <a:solidFill>
                  <a:srgbClr val="00B050"/>
                </a:solidFill>
              </a:rPr>
              <a:t>necessary.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4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Compiler Uses Type Erasure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Type erasure </a:t>
            </a:r>
            <a:r>
              <a:rPr lang="en-IN" dirty="0"/>
              <a:t>ensures that </a:t>
            </a:r>
            <a:r>
              <a:rPr lang="en-IN" b="1" dirty="0">
                <a:solidFill>
                  <a:srgbClr val="00B050"/>
                </a:solidFill>
              </a:rPr>
              <a:t>no new classes </a:t>
            </a:r>
            <a:r>
              <a:rPr lang="en-IN" dirty="0"/>
              <a:t>are created for </a:t>
            </a:r>
            <a:r>
              <a:rPr lang="en-IN" b="1" dirty="0">
                <a:solidFill>
                  <a:schemeClr val="tx2"/>
                </a:solidFill>
              </a:rPr>
              <a:t>parameterized types</a:t>
            </a:r>
            <a:r>
              <a:rPr lang="en-IN" dirty="0"/>
              <a:t>; consequently, </a:t>
            </a:r>
            <a:r>
              <a:rPr lang="en-IN" b="1" dirty="0">
                <a:solidFill>
                  <a:srgbClr val="7030A0"/>
                </a:solidFill>
              </a:rPr>
              <a:t>generics</a:t>
            </a:r>
            <a:r>
              <a:rPr lang="en-IN" dirty="0"/>
              <a:t> incur </a:t>
            </a:r>
            <a:r>
              <a:rPr lang="en-IN" b="1" dirty="0">
                <a:solidFill>
                  <a:srgbClr val="002060"/>
                </a:solidFill>
              </a:rPr>
              <a:t>no runtime overhead</a:t>
            </a:r>
            <a:r>
              <a:rPr lang="en-IN" dirty="0"/>
              <a:t>.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Erasure Is Implemented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During the </a:t>
            </a:r>
            <a:r>
              <a:rPr lang="en-IN" b="1" dirty="0">
                <a:solidFill>
                  <a:srgbClr val="7030A0"/>
                </a:solidFill>
              </a:rPr>
              <a:t>type erasure process</a:t>
            </a:r>
            <a:r>
              <a:rPr lang="en-IN" dirty="0"/>
              <a:t>, the </a:t>
            </a:r>
            <a:r>
              <a:rPr lang="en-IN" b="1" dirty="0">
                <a:solidFill>
                  <a:srgbClr val="00B050"/>
                </a:solidFill>
              </a:rPr>
              <a:t>Java compiler </a:t>
            </a:r>
            <a:r>
              <a:rPr lang="en-IN" b="1" dirty="0">
                <a:solidFill>
                  <a:srgbClr val="C00000"/>
                </a:solidFill>
              </a:rPr>
              <a:t>erases</a:t>
            </a:r>
            <a:r>
              <a:rPr lang="en-IN" dirty="0"/>
              <a:t> all </a:t>
            </a:r>
            <a:r>
              <a:rPr lang="en-IN" b="1" dirty="0">
                <a:solidFill>
                  <a:srgbClr val="0070C0"/>
                </a:solidFill>
              </a:rPr>
              <a:t>type parameters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replaces </a:t>
            </a:r>
            <a:r>
              <a:rPr lang="en-IN" dirty="0"/>
              <a:t>each with its </a:t>
            </a:r>
            <a:r>
              <a:rPr lang="en-IN" b="1" dirty="0">
                <a:solidFill>
                  <a:srgbClr val="002060"/>
                </a:solidFill>
              </a:rPr>
              <a:t>first bound </a:t>
            </a:r>
            <a:r>
              <a:rPr lang="en-IN" dirty="0"/>
              <a:t>if the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bounded</a:t>
            </a:r>
            <a:r>
              <a:rPr lang="en-IN" dirty="0"/>
              <a:t>, or 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if the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unbounded.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Erasure Is Implemented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Consider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following generic class </a:t>
            </a:r>
            <a:r>
              <a:rPr lang="en-IN" dirty="0"/>
              <a:t>that </a:t>
            </a:r>
            <a:r>
              <a:rPr lang="en-IN" b="1" dirty="0">
                <a:solidFill>
                  <a:srgbClr val="00B050"/>
                </a:solidFill>
              </a:rPr>
              <a:t>represents</a:t>
            </a:r>
            <a:r>
              <a:rPr lang="en-IN" dirty="0"/>
              <a:t> a </a:t>
            </a:r>
            <a:r>
              <a:rPr lang="en-IN" b="1" dirty="0">
                <a:solidFill>
                  <a:schemeClr val="tx2"/>
                </a:solidFill>
              </a:rPr>
              <a:t>node</a:t>
            </a:r>
            <a:r>
              <a:rPr lang="en-IN" dirty="0"/>
              <a:t> in a </a:t>
            </a:r>
            <a:r>
              <a:rPr lang="en-IN" b="1" dirty="0">
                <a:solidFill>
                  <a:srgbClr val="002060"/>
                </a:solidFill>
              </a:rPr>
              <a:t>singly linked list:</a:t>
            </a:r>
          </a:p>
          <a:p>
            <a:pPr>
              <a:buNone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Node&lt;T&gt;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T data;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Node&lt;T&gt;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Node(T data, Node&lt;T&gt; next)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data;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data;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Erasure Is Implemented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type parameter </a:t>
            </a:r>
            <a:r>
              <a:rPr lang="en-IN" b="1" dirty="0">
                <a:solidFill>
                  <a:schemeClr val="tx2"/>
                </a:solidFill>
              </a:rPr>
              <a:t>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unbounded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Java compiler </a:t>
            </a:r>
            <a:r>
              <a:rPr lang="en-IN" b="1" dirty="0">
                <a:solidFill>
                  <a:srgbClr val="002060"/>
                </a:solidFill>
              </a:rPr>
              <a:t>replaces it </a:t>
            </a:r>
            <a:r>
              <a:rPr lang="en-IN" dirty="0"/>
              <a:t>with </a:t>
            </a:r>
            <a:r>
              <a:rPr lang="en-IN" b="1" dirty="0">
                <a:solidFill>
                  <a:schemeClr val="tx2"/>
                </a:solidFill>
              </a:rPr>
              <a:t>Object:</a:t>
            </a:r>
          </a:p>
          <a:p>
            <a:pPr>
              <a:buNone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Node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data;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Node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Node(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data, Node next)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data;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data;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Erasure Is Implemented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the </a:t>
            </a:r>
            <a:r>
              <a:rPr lang="en-IN" b="1" dirty="0">
                <a:solidFill>
                  <a:srgbClr val="7030A0"/>
                </a:solidFill>
              </a:rPr>
              <a:t>following example</a:t>
            </a:r>
            <a:r>
              <a:rPr lang="en-IN" dirty="0"/>
              <a:t>, the </a:t>
            </a:r>
            <a:r>
              <a:rPr lang="en-IN" b="1" dirty="0">
                <a:solidFill>
                  <a:schemeClr val="tx2"/>
                </a:solidFill>
              </a:rPr>
              <a:t>generic Node class </a:t>
            </a:r>
            <a:r>
              <a:rPr lang="en-IN" dirty="0"/>
              <a:t>uses a </a:t>
            </a:r>
            <a:r>
              <a:rPr lang="en-IN" b="1" dirty="0">
                <a:solidFill>
                  <a:srgbClr val="0070C0"/>
                </a:solidFill>
              </a:rPr>
              <a:t>bounded type parameter</a:t>
            </a:r>
            <a:r>
              <a:rPr lang="en-IN" dirty="0"/>
              <a:t>: 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Node&lt;T extends Comparable&lt;T&gt;&gt;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T data;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Node&lt;T&gt; next;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Node(T data, Node&lt;T&gt; next)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this.data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data;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this.next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next;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data; } // ... 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Type Erasure Is Implemented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Java compiler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replaces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bounded type parameter</a:t>
            </a:r>
            <a:r>
              <a:rPr lang="en-IN" dirty="0"/>
              <a:t> </a:t>
            </a:r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/>
              <a:t> with the </a:t>
            </a:r>
            <a:r>
              <a:rPr lang="en-IN" b="1" dirty="0">
                <a:solidFill>
                  <a:srgbClr val="002060"/>
                </a:solidFill>
              </a:rPr>
              <a:t>first bound class</a:t>
            </a:r>
            <a:r>
              <a:rPr lang="en-IN" dirty="0"/>
              <a:t>, </a:t>
            </a:r>
            <a:r>
              <a:rPr lang="en-IN" b="1" u="sng" dirty="0">
                <a:solidFill>
                  <a:srgbClr val="7030A0"/>
                </a:solidFill>
              </a:rPr>
              <a:t>Comparable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Node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Comparable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data;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Node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Node(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Comparable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data, Node next)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data;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next;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Comparable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getData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data; } // ... 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Sometimes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compiler </a:t>
            </a:r>
            <a:r>
              <a:rPr lang="en-US" dirty="0"/>
              <a:t>will </a:t>
            </a:r>
            <a:r>
              <a:rPr lang="en-US" b="1" dirty="0">
                <a:solidFill>
                  <a:srgbClr val="C00000"/>
                </a:solidFill>
              </a:rPr>
              <a:t>need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to add 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bridge method</a:t>
            </a:r>
            <a:r>
              <a:rPr lang="en-US" dirty="0"/>
              <a:t> to a </a:t>
            </a:r>
            <a:r>
              <a:rPr lang="en-US" b="1" dirty="0">
                <a:solidFill>
                  <a:srgbClr val="002060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tx2"/>
                </a:solidFill>
              </a:rPr>
              <a:t>handle situations </a:t>
            </a:r>
            <a:r>
              <a:rPr lang="en-US" dirty="0"/>
              <a:t>in which the </a:t>
            </a:r>
            <a:r>
              <a:rPr lang="en-US" b="1" dirty="0">
                <a:solidFill>
                  <a:srgbClr val="7030A0"/>
                </a:solidFill>
              </a:rPr>
              <a:t>type erasure </a:t>
            </a:r>
            <a:r>
              <a:rPr lang="en-US" dirty="0"/>
              <a:t>of an </a:t>
            </a:r>
            <a:r>
              <a:rPr lang="en-US" b="1" dirty="0">
                <a:solidFill>
                  <a:srgbClr val="0070C0"/>
                </a:solidFill>
              </a:rPr>
              <a:t>overriding method </a:t>
            </a:r>
            <a:r>
              <a:rPr lang="en-US" dirty="0"/>
              <a:t>in a </a:t>
            </a:r>
            <a:r>
              <a:rPr lang="en-US" b="1" dirty="0">
                <a:solidFill>
                  <a:srgbClr val="00B050"/>
                </a:solidFill>
              </a:rPr>
              <a:t>subclass </a:t>
            </a:r>
            <a:r>
              <a:rPr lang="en-US" dirty="0"/>
              <a:t>does not produce the </a:t>
            </a:r>
            <a:r>
              <a:rPr lang="en-US" b="1" dirty="0">
                <a:solidFill>
                  <a:srgbClr val="002060"/>
                </a:solidFill>
              </a:rPr>
              <a:t>same erasure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method</a:t>
            </a:r>
            <a:r>
              <a:rPr lang="en-US" dirty="0"/>
              <a:t> in the </a:t>
            </a:r>
            <a:r>
              <a:rPr lang="en-US" b="1" dirty="0">
                <a:solidFill>
                  <a:srgbClr val="7030A0"/>
                </a:solidFill>
              </a:rPr>
              <a:t>superclass.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 this case</a:t>
            </a:r>
            <a:r>
              <a:rPr lang="en-US" dirty="0"/>
              <a:t>, a </a:t>
            </a:r>
            <a:r>
              <a:rPr lang="en-US" b="1" dirty="0">
                <a:solidFill>
                  <a:schemeClr val="tx2"/>
                </a:solidFill>
              </a:rPr>
              <a:t>method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uses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type erasure</a:t>
            </a:r>
            <a:r>
              <a:rPr lang="en-US" dirty="0"/>
              <a:t> of the </a:t>
            </a:r>
            <a:r>
              <a:rPr lang="en-US" b="1" dirty="0">
                <a:solidFill>
                  <a:srgbClr val="0070C0"/>
                </a:solidFill>
              </a:rPr>
              <a:t>superclass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/>
                </a:solidFill>
              </a:rPr>
              <a:t>this method </a:t>
            </a:r>
            <a:r>
              <a:rPr lang="en-US" dirty="0"/>
              <a:t>calls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en-US" dirty="0"/>
              <a:t> that has the </a:t>
            </a:r>
            <a:r>
              <a:rPr lang="en-US" b="1" dirty="0">
                <a:solidFill>
                  <a:srgbClr val="7030A0"/>
                </a:solidFill>
              </a:rPr>
              <a:t>type erasure </a:t>
            </a:r>
            <a:r>
              <a:rPr lang="en-US" dirty="0"/>
              <a:t>specified by the </a:t>
            </a:r>
            <a:r>
              <a:rPr lang="en-US" b="1" dirty="0">
                <a:solidFill>
                  <a:srgbClr val="0070C0"/>
                </a:solidFill>
              </a:rPr>
              <a:t>subclass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2276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Of course</a:t>
            </a:r>
            <a:r>
              <a:rPr lang="en-US" dirty="0"/>
              <a:t>, the </a:t>
            </a:r>
            <a:r>
              <a:rPr lang="en-US" b="1" dirty="0">
                <a:solidFill>
                  <a:srgbClr val="0070C0"/>
                </a:solidFill>
              </a:rPr>
              <a:t>bridge methods </a:t>
            </a:r>
            <a:r>
              <a:rPr lang="en-US" dirty="0"/>
              <a:t>only </a:t>
            </a:r>
            <a:r>
              <a:rPr lang="en-US" b="1" dirty="0">
                <a:solidFill>
                  <a:srgbClr val="00B050"/>
                </a:solidFill>
              </a:rPr>
              <a:t>occur</a:t>
            </a:r>
            <a:r>
              <a:rPr lang="en-US" dirty="0"/>
              <a:t> at the </a:t>
            </a:r>
            <a:r>
              <a:rPr lang="en-US" b="1" dirty="0">
                <a:solidFill>
                  <a:srgbClr val="002060"/>
                </a:solidFill>
              </a:rPr>
              <a:t>bytecode level</a:t>
            </a:r>
            <a:r>
              <a:rPr lang="en-US" dirty="0"/>
              <a:t>, are </a:t>
            </a:r>
            <a:r>
              <a:rPr lang="en-US" b="1" dirty="0">
                <a:solidFill>
                  <a:srgbClr val="7030A0"/>
                </a:solidFill>
              </a:rPr>
              <a:t>not visible to us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/>
                </a:solidFill>
              </a:rPr>
              <a:t>are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not available for our use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</a:t>
            </a:r>
            <a:r>
              <a:rPr lang="en-US" b="1" dirty="0">
                <a:solidFill>
                  <a:srgbClr val="0070C0"/>
                </a:solidFill>
              </a:rPr>
              <a:t>bridge methods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not something </a:t>
            </a:r>
            <a:r>
              <a:rPr lang="en-US" dirty="0"/>
              <a:t>that we will </a:t>
            </a:r>
            <a:r>
              <a:rPr lang="en-US" b="1" dirty="0">
                <a:solidFill>
                  <a:srgbClr val="7030A0"/>
                </a:solidFill>
              </a:rPr>
              <a:t>normally need to be concerned with</a:t>
            </a:r>
            <a:r>
              <a:rPr lang="en-US" dirty="0"/>
              <a:t>, but it is still </a:t>
            </a:r>
            <a:r>
              <a:rPr lang="en-US" b="1" dirty="0">
                <a:solidFill>
                  <a:srgbClr val="002060"/>
                </a:solidFill>
              </a:rPr>
              <a:t>instructive</a:t>
            </a:r>
            <a:r>
              <a:rPr lang="en-US" dirty="0"/>
              <a:t> to see a </a:t>
            </a:r>
            <a:r>
              <a:rPr lang="en-US" b="1" dirty="0">
                <a:solidFill>
                  <a:schemeClr val="tx2"/>
                </a:solidFill>
              </a:rPr>
              <a:t>situation</a:t>
            </a:r>
            <a:r>
              <a:rPr lang="en-US" dirty="0"/>
              <a:t> in which they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2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.*;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 list=new 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&lt;String&gt;();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(“Sachin");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  </a:t>
            </a:r>
          </a:p>
          <a:p>
            <a:pPr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list.add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(32);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//compile time error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40F9A-15EE-4D01-9316-F2F18B66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0254"/>
            <a:ext cx="7848871" cy="5106746"/>
          </a:xfrm>
        </p:spPr>
      </p:pic>
    </p:spTree>
    <p:extLst>
      <p:ext uri="{BB962C8B-B14F-4D97-AF65-F5344CB8AC3E}">
        <p14:creationId xmlns:p14="http://schemas.microsoft.com/office/powerpoint/2010/main" val="9646526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subclass </a:t>
            </a:r>
            <a:r>
              <a:rPr lang="en-US" b="1" u="sng" dirty="0" err="1">
                <a:solidFill>
                  <a:srgbClr val="002060"/>
                </a:solidFill>
              </a:rPr>
              <a:t>NonGen</a:t>
            </a:r>
            <a:r>
              <a:rPr lang="en-US" dirty="0"/>
              <a:t> extends </a:t>
            </a:r>
            <a:r>
              <a:rPr lang="en-US" b="1" u="sng" dirty="0">
                <a:solidFill>
                  <a:srgbClr val="002060"/>
                </a:solidFill>
              </a:rPr>
              <a:t>Gen</a:t>
            </a:r>
            <a:r>
              <a:rPr lang="en-US" dirty="0"/>
              <a:t>, but </a:t>
            </a:r>
            <a:r>
              <a:rPr lang="en-US" b="1" dirty="0">
                <a:solidFill>
                  <a:srgbClr val="0070C0"/>
                </a:solidFill>
              </a:rPr>
              <a:t>does so </a:t>
            </a:r>
            <a:r>
              <a:rPr lang="en-US" dirty="0"/>
              <a:t>using an </a:t>
            </a:r>
            <a:r>
              <a:rPr lang="en-US" b="1" dirty="0">
                <a:solidFill>
                  <a:srgbClr val="00B050"/>
                </a:solidFill>
              </a:rPr>
              <a:t>Integer-specific version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Gen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extends </a:t>
            </a:r>
            <a:r>
              <a:rPr lang="en-US" b="1" dirty="0">
                <a:solidFill>
                  <a:srgbClr val="002060"/>
                </a:solidFill>
              </a:rPr>
              <a:t>Gen&lt;Integer&gt; 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Inside </a:t>
            </a:r>
            <a:r>
              <a:rPr lang="en-US" b="1" dirty="0" err="1">
                <a:solidFill>
                  <a:srgbClr val="C00000"/>
                </a:solidFill>
              </a:rPr>
              <a:t>NonGen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getT</a:t>
            </a:r>
            <a:r>
              <a:rPr lang="en-US" b="1" dirty="0">
                <a:solidFill>
                  <a:srgbClr val="7030A0"/>
                </a:solidFill>
              </a:rPr>
              <a:t>( )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overridden</a:t>
            </a:r>
            <a:r>
              <a:rPr lang="en-US" dirty="0"/>
              <a:t> with </a:t>
            </a:r>
            <a:r>
              <a:rPr lang="en-US" b="1" dirty="0">
                <a:solidFill>
                  <a:schemeClr val="tx2"/>
                </a:solidFill>
              </a:rPr>
              <a:t>Integer </a:t>
            </a:r>
            <a:r>
              <a:rPr lang="en-US" dirty="0"/>
              <a:t>specified as the </a:t>
            </a:r>
            <a:r>
              <a:rPr lang="en-US" b="1" dirty="0">
                <a:solidFill>
                  <a:srgbClr val="002060"/>
                </a:solidFill>
              </a:rPr>
              <a:t>return type.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321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All of this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perfectly acceptable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only trouble </a:t>
            </a:r>
            <a:r>
              <a:rPr lang="en-US" dirty="0"/>
              <a:t>is that because of </a:t>
            </a:r>
            <a:r>
              <a:rPr lang="en-US" b="1" dirty="0">
                <a:solidFill>
                  <a:srgbClr val="0070C0"/>
                </a:solidFill>
              </a:rPr>
              <a:t>type erasure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expected form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002060"/>
                </a:solidFill>
              </a:rPr>
              <a:t>getT</a:t>
            </a:r>
            <a:r>
              <a:rPr lang="en-US" b="1" dirty="0">
                <a:solidFill>
                  <a:srgbClr val="002060"/>
                </a:solidFill>
              </a:rPr>
              <a:t>( ) </a:t>
            </a:r>
            <a:r>
              <a:rPr lang="en-US" dirty="0"/>
              <a:t>will be :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9ED1C-782C-43B1-B49C-67E4E2BE7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433990"/>
            <a:ext cx="7619048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81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handle this problem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compiler</a:t>
            </a:r>
            <a:r>
              <a:rPr lang="en-US" dirty="0"/>
              <a:t> generates a </a:t>
            </a:r>
            <a:r>
              <a:rPr lang="en-US" b="1" dirty="0">
                <a:solidFill>
                  <a:srgbClr val="7030A0"/>
                </a:solidFill>
              </a:rPr>
              <a:t>bridge method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B050"/>
                </a:solidFill>
              </a:rPr>
              <a:t>preceding signature </a:t>
            </a:r>
            <a:r>
              <a:rPr lang="en-US" dirty="0"/>
              <a:t>that calls the </a:t>
            </a:r>
            <a:r>
              <a:rPr lang="en-US" b="1" dirty="0">
                <a:solidFill>
                  <a:srgbClr val="002060"/>
                </a:solidFill>
              </a:rPr>
              <a:t>Integer version</a:t>
            </a:r>
            <a:r>
              <a:rPr lang="en-US" dirty="0"/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9ED1C-782C-43B1-B49C-67E4E2BE7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068960"/>
            <a:ext cx="7632848" cy="232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28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effect 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of the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bridge method 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is to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convert any calls 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to the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inherited version 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of </a:t>
            </a:r>
            <a:r>
              <a:rPr lang="en-US" b="1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getT</a:t>
            </a:r>
            <a:r>
              <a:rPr lang="en-US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( )</a:t>
            </a:r>
            <a:r>
              <a:rPr lang="en-US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en-US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 call to our version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, thus </a:t>
            </a: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making our attempt 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at </a:t>
            </a:r>
            <a:r>
              <a:rPr 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overriding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base class method </a:t>
            </a:r>
            <a:r>
              <a:rPr lang="en-US" b="1" i="0" u="sng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effective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555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u="sng" dirty="0">
                <a:solidFill>
                  <a:srgbClr val="C00000"/>
                </a:solidFill>
              </a:rPr>
              <a:t>We can’t have static field of type </a:t>
            </a:r>
            <a:r>
              <a:rPr lang="en-IN" dirty="0"/>
              <a:t>We </a:t>
            </a:r>
            <a:r>
              <a:rPr lang="en-IN" b="1" dirty="0">
                <a:solidFill>
                  <a:srgbClr val="7030A0"/>
                </a:solidFill>
              </a:rPr>
              <a:t>can not define </a:t>
            </a:r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static generic parametrized member </a:t>
            </a:r>
            <a:r>
              <a:rPr lang="en-IN" dirty="0"/>
              <a:t>in our class. 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>
                <a:solidFill>
                  <a:srgbClr val="002060"/>
                </a:solidFill>
              </a:rPr>
              <a:t>Any attempt </a:t>
            </a:r>
            <a:r>
              <a:rPr lang="en-IN" dirty="0"/>
              <a:t>to do so will </a:t>
            </a:r>
            <a:r>
              <a:rPr lang="en-IN" b="1" dirty="0">
                <a:solidFill>
                  <a:srgbClr val="0070C0"/>
                </a:solidFill>
              </a:rPr>
              <a:t>generate compile time error</a:t>
            </a:r>
            <a:r>
              <a:rPr lang="en-IN" dirty="0"/>
              <a:t>: </a:t>
            </a:r>
          </a:p>
          <a:p>
            <a:pPr fontAlgn="base">
              <a:buNone/>
            </a:pPr>
            <a:r>
              <a:rPr lang="en-IN" dirty="0"/>
              <a:t>  </a:t>
            </a:r>
            <a:r>
              <a:rPr lang="en-IN" sz="2300" b="1" dirty="0">
                <a:solidFill>
                  <a:schemeClr val="tx2"/>
                </a:solidFill>
              </a:rPr>
              <a:t>Cannot make a static reference to the non-static type T.</a:t>
            </a:r>
          </a:p>
          <a:p>
            <a:pPr fontAlgn="base">
              <a:buNone/>
            </a:pPr>
            <a:endParaRPr lang="en-IN" dirty="0"/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GenericsExample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&lt;T&gt;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   private static T member; 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//This is not allowed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u="sng" dirty="0">
                <a:solidFill>
                  <a:srgbClr val="C00000"/>
                </a:solidFill>
              </a:rPr>
              <a:t>We can not create an instance of T  </a:t>
            </a:r>
            <a:r>
              <a:rPr lang="en-IN" b="1" dirty="0">
                <a:solidFill>
                  <a:srgbClr val="7030A0"/>
                </a:solidFill>
              </a:rPr>
              <a:t>Any attempt </a:t>
            </a:r>
            <a:r>
              <a:rPr lang="en-IN" dirty="0"/>
              <a:t>to </a:t>
            </a:r>
            <a:r>
              <a:rPr lang="en-IN" b="1" dirty="0">
                <a:solidFill>
                  <a:srgbClr val="00206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7030A0"/>
                </a:solidFill>
              </a:rPr>
              <a:t>T</a:t>
            </a:r>
            <a:r>
              <a:rPr lang="en-IN" dirty="0"/>
              <a:t> will </a:t>
            </a:r>
            <a:r>
              <a:rPr lang="en-IN" b="1" dirty="0">
                <a:solidFill>
                  <a:srgbClr val="00B050"/>
                </a:solidFill>
              </a:rPr>
              <a:t>fail with error</a:t>
            </a:r>
            <a:r>
              <a:rPr lang="en-IN" dirty="0"/>
              <a:t>: </a:t>
            </a:r>
          </a:p>
          <a:p>
            <a:pPr fontAlgn="base"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rgbClr val="C00000"/>
                </a:solidFill>
              </a:rPr>
              <a:t>Cannot instantiate the type T.</a:t>
            </a:r>
          </a:p>
          <a:p>
            <a:pPr fontAlgn="base">
              <a:buNone/>
            </a:pPr>
            <a:endParaRPr lang="en-IN" dirty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GenericsExample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&lt;T&gt;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public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GenericsExample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(){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   new T();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//This is not allowed</a:t>
            </a: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  }</a:t>
            </a:r>
          </a:p>
          <a:p>
            <a:pPr fontAlgn="base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u="sng" dirty="0">
                <a:solidFill>
                  <a:srgbClr val="C00000"/>
                </a:solidFill>
              </a:rPr>
              <a:t>Generics are not compatible with primitives in declarations </a:t>
            </a:r>
            <a:r>
              <a:rPr lang="en-IN" dirty="0"/>
              <a:t>We </a:t>
            </a:r>
            <a:r>
              <a:rPr lang="en-IN" b="1" dirty="0">
                <a:solidFill>
                  <a:srgbClr val="7030A0"/>
                </a:solidFill>
              </a:rPr>
              <a:t>can’t declare </a:t>
            </a:r>
            <a:r>
              <a:rPr lang="en-IN" dirty="0"/>
              <a:t>generic expression like </a:t>
            </a:r>
            <a:r>
              <a:rPr lang="en-IN" b="1" dirty="0">
                <a:solidFill>
                  <a:srgbClr val="0070C0"/>
                </a:solidFill>
              </a:rPr>
              <a:t>List </a:t>
            </a:r>
            <a:r>
              <a:rPr lang="en-IN" dirty="0"/>
              <a:t>or </a:t>
            </a:r>
            <a:r>
              <a:rPr lang="en-IN" b="1" dirty="0">
                <a:solidFill>
                  <a:srgbClr val="0070C0"/>
                </a:solidFill>
              </a:rPr>
              <a:t>Map&lt;String, double&gt;. </a:t>
            </a:r>
          </a:p>
          <a:p>
            <a:pPr fontAlgn="base"/>
            <a:endParaRPr lang="en-IN" b="1" dirty="0">
              <a:solidFill>
                <a:srgbClr val="0070C0"/>
              </a:solidFill>
            </a:endParaRPr>
          </a:p>
          <a:p>
            <a:pPr fontAlgn="base"/>
            <a:r>
              <a:rPr lang="en-IN" b="1" dirty="0">
                <a:solidFill>
                  <a:srgbClr val="00B050"/>
                </a:solidFill>
              </a:rPr>
              <a:t>Definitely </a:t>
            </a:r>
            <a:r>
              <a:rPr lang="en-IN" dirty="0"/>
              <a:t>we can use the </a:t>
            </a:r>
            <a:r>
              <a:rPr lang="en-IN" b="1" dirty="0">
                <a:solidFill>
                  <a:srgbClr val="002060"/>
                </a:solidFill>
              </a:rPr>
              <a:t>wrapper classes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place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primitives.</a:t>
            </a:r>
          </a:p>
          <a:p>
            <a:pPr fontAlgn="base"/>
            <a:endParaRPr lang="en-IN" dirty="0"/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 ids = new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&lt;&gt;();    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//Not allowed</a:t>
            </a:r>
          </a:p>
          <a:p>
            <a:pPr fontAlgn="base"/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 ids = new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&lt;&gt;(); 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//Allowed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rgbClr val="C00000"/>
                </a:solidFill>
              </a:rPr>
              <a:t>Cannot Create, Catch, or Throw Objects of Parameterized </a:t>
            </a:r>
            <a:r>
              <a:rPr lang="en-IN" b="1" u="sng" dirty="0" err="1">
                <a:solidFill>
                  <a:srgbClr val="C00000"/>
                </a:solidFill>
              </a:rPr>
              <a:t>Types</a:t>
            </a:r>
            <a:r>
              <a:rPr lang="en-IN" dirty="0" err="1"/>
              <a:t>A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generic class </a:t>
            </a:r>
            <a:r>
              <a:rPr lang="en-IN" dirty="0"/>
              <a:t>cannot extend the </a:t>
            </a:r>
            <a:r>
              <a:rPr lang="en-IN" b="1" dirty="0">
                <a:solidFill>
                  <a:srgbClr val="0070C0"/>
                </a:solidFill>
              </a:rPr>
              <a:t>Throwable</a:t>
            </a:r>
            <a:r>
              <a:rPr lang="en-IN" dirty="0"/>
              <a:t> class </a:t>
            </a:r>
            <a:r>
              <a:rPr lang="en-IN" b="1" dirty="0">
                <a:solidFill>
                  <a:srgbClr val="00B050"/>
                </a:solidFill>
              </a:rPr>
              <a:t>directly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indirectly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the </a:t>
            </a:r>
            <a:r>
              <a:rPr lang="en-IN" b="1" dirty="0">
                <a:solidFill>
                  <a:srgbClr val="00B050"/>
                </a:solidFill>
              </a:rPr>
              <a:t>following classes </a:t>
            </a:r>
            <a:r>
              <a:rPr lang="en-IN" dirty="0"/>
              <a:t>will </a:t>
            </a:r>
            <a:r>
              <a:rPr lang="en-IN" b="1" dirty="0">
                <a:solidFill>
                  <a:srgbClr val="7030A0"/>
                </a:solidFill>
              </a:rPr>
              <a:t>not compile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tx2"/>
                </a:solidFill>
              </a:rPr>
              <a:t>// Extends </a:t>
            </a:r>
            <a:r>
              <a:rPr lang="en-IN" sz="2000" b="1" dirty="0" err="1">
                <a:solidFill>
                  <a:schemeClr val="tx2"/>
                </a:solidFill>
              </a:rPr>
              <a:t>Throwable</a:t>
            </a:r>
            <a:r>
              <a:rPr lang="en-IN" sz="2000" b="1" dirty="0">
                <a:solidFill>
                  <a:schemeClr val="tx2"/>
                </a:solidFill>
              </a:rPr>
              <a:t> indirectly </a:t>
            </a:r>
          </a:p>
          <a:p>
            <a:pPr>
              <a:buNone/>
            </a:pPr>
            <a:r>
              <a:rPr lang="en-IN" dirty="0"/>
              <a:t>   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MathException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&lt;T&gt; extends Exception { /* ... */ } </a:t>
            </a:r>
          </a:p>
          <a:p>
            <a:pPr>
              <a:buNone/>
            </a:pPr>
            <a:r>
              <a:rPr lang="en-IN" dirty="0"/>
              <a:t>   </a:t>
            </a:r>
            <a:r>
              <a:rPr lang="en-IN" sz="2000" b="1" dirty="0">
                <a:solidFill>
                  <a:schemeClr val="tx2"/>
                </a:solidFill>
              </a:rPr>
              <a:t>// compile-time error </a:t>
            </a:r>
          </a:p>
          <a:p>
            <a:pPr>
              <a:buNone/>
            </a:pPr>
            <a:r>
              <a:rPr lang="en-IN" sz="2000" b="1" dirty="0">
                <a:solidFill>
                  <a:schemeClr val="tx2"/>
                </a:solidFill>
              </a:rPr>
              <a:t>// Extends </a:t>
            </a:r>
            <a:r>
              <a:rPr lang="en-IN" sz="2000" b="1" dirty="0" err="1">
                <a:solidFill>
                  <a:schemeClr val="tx2"/>
                </a:solidFill>
              </a:rPr>
              <a:t>Throwable</a:t>
            </a:r>
            <a:r>
              <a:rPr lang="en-IN" sz="2000" b="1" dirty="0">
                <a:solidFill>
                  <a:schemeClr val="tx2"/>
                </a:solidFill>
              </a:rPr>
              <a:t> directly 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QueueFullException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&lt;T&gt; extends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Throwable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{ /* ... */ </a:t>
            </a:r>
            <a:r>
              <a:rPr lang="en-IN" sz="2000" b="1" dirty="0">
                <a:solidFill>
                  <a:schemeClr val="tx2"/>
                </a:solidFill>
              </a:rPr>
              <a:t>//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/>
                </a:solidFill>
              </a:rPr>
              <a:t>A method cannot catch an instance of a type parameter: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public static &lt;T extends Exception, J&gt;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void execute(List&lt;J&gt; jobs)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try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for (J job : jobs)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// ... } 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catch (T e) 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{ // compile-time error // ... } 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 s=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list.get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(1);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//type casting is not required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("element is: "+s);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&lt;String&gt;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list.iterator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itr.hasNext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()){  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itr.next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element is: </a:t>
            </a:r>
            <a:r>
              <a:rPr lang="en-IN" b="1" dirty="0" err="1">
                <a:solidFill>
                  <a:srgbClr val="002060"/>
                </a:solidFill>
              </a:rPr>
              <a:t>Amit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Sachin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</a:rPr>
              <a:t>Amit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/>
                </a:solidFill>
              </a:rPr>
              <a:t>We can, however, use a type parameter in a throws clause: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class Parser&lt;T extends Exception&gt;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latin typeface="Consolas" panose="020B0609020204030204" pitchFamily="49" charset="0"/>
              </a:rPr>
              <a:t>public void parse(File </a:t>
            </a:r>
            <a:r>
              <a:rPr lang="en-IN" sz="2000" b="1" dirty="0" err="1">
                <a:latin typeface="Consolas" panose="020B0609020204030204" pitchFamily="49" charset="0"/>
              </a:rPr>
              <a:t>file</a:t>
            </a:r>
            <a:r>
              <a:rPr lang="en-IN" sz="2000" b="1" dirty="0">
                <a:latin typeface="Consolas" panose="020B0609020204030204" pitchFamily="49" charset="0"/>
              </a:rPr>
              <a:t>) 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throws T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{ // OK // ... } 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Not Allowed With Generics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/>
                </a:solidFill>
              </a:rPr>
              <a:t>A class cannot have two overloaded methods that will have the same signature after type erasure.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Example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public void print(Set&lt;String&gt;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strSet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) { } 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public void print(Set&lt;Integer&gt;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intSet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) { 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overloads</a:t>
            </a:r>
            <a:r>
              <a:rPr lang="en-IN" dirty="0"/>
              <a:t> would </a:t>
            </a:r>
            <a:r>
              <a:rPr lang="en-IN" b="1" dirty="0">
                <a:solidFill>
                  <a:srgbClr val="00B050"/>
                </a:solidFill>
              </a:rPr>
              <a:t>all share </a:t>
            </a:r>
            <a:r>
              <a:rPr lang="en-IN" b="1" dirty="0">
                <a:solidFill>
                  <a:srgbClr val="0070C0"/>
                </a:solidFill>
              </a:rPr>
              <a:t>the same class file representation </a:t>
            </a:r>
            <a:r>
              <a:rPr lang="en-IN" dirty="0"/>
              <a:t>and will </a:t>
            </a:r>
            <a:r>
              <a:rPr lang="en-IN" b="1" dirty="0">
                <a:solidFill>
                  <a:srgbClr val="002060"/>
                </a:solidFill>
              </a:rPr>
              <a:t>generate</a:t>
            </a:r>
            <a:r>
              <a:rPr lang="en-IN" dirty="0"/>
              <a:t> a </a:t>
            </a:r>
            <a:r>
              <a:rPr lang="en-IN" b="1" u="sng" dirty="0">
                <a:solidFill>
                  <a:srgbClr val="7030A0"/>
                </a:solidFill>
              </a:rPr>
              <a:t>compile-time error.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1. Which statements are true about comparing two instances of the same class, given that the </a:t>
            </a:r>
            <a:r>
              <a:rPr lang="en-IN" b="1" dirty="0">
                <a:solidFill>
                  <a:srgbClr val="0070C0"/>
                </a:solidFill>
              </a:rPr>
              <a:t>equals() </a:t>
            </a:r>
            <a:r>
              <a:rPr lang="en-IN" b="1" dirty="0"/>
              <a:t>and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b="1" dirty="0"/>
              <a:t>methods have been properly overridden? (Choose all that apply.)</a:t>
            </a:r>
          </a:p>
          <a:p>
            <a:pPr>
              <a:buNone/>
            </a:pPr>
            <a:r>
              <a:rPr lang="en-IN" b="1" dirty="0"/>
              <a:t> </a:t>
            </a:r>
            <a:r>
              <a:rPr lang="en-IN" dirty="0"/>
              <a:t>A. If the equals() method returns true, the </a:t>
            </a:r>
            <a:r>
              <a:rPr lang="en-IN" dirty="0" err="1"/>
              <a:t>hashCode</a:t>
            </a:r>
            <a:r>
              <a:rPr lang="en-IN" dirty="0"/>
              <a:t>() comparison == might return false</a:t>
            </a:r>
          </a:p>
          <a:p>
            <a:pPr>
              <a:buNone/>
            </a:pPr>
            <a:r>
              <a:rPr lang="en-IN" dirty="0"/>
              <a:t> B. If the equals() method returns false, the </a:t>
            </a:r>
            <a:r>
              <a:rPr lang="en-IN" dirty="0" err="1"/>
              <a:t>hashCode</a:t>
            </a:r>
            <a:r>
              <a:rPr lang="en-IN" dirty="0"/>
              <a:t>() comparison == might return true</a:t>
            </a:r>
          </a:p>
          <a:p>
            <a:pPr>
              <a:buNone/>
            </a:pPr>
            <a:r>
              <a:rPr lang="en-IN" dirty="0"/>
              <a:t> C. If the </a:t>
            </a:r>
            <a:r>
              <a:rPr lang="en-IN" dirty="0" err="1"/>
              <a:t>hashCode</a:t>
            </a:r>
            <a:r>
              <a:rPr lang="en-IN" dirty="0"/>
              <a:t>() comparison == returns true, the equals() method must return true</a:t>
            </a:r>
          </a:p>
          <a:p>
            <a:pPr>
              <a:buNone/>
            </a:pPr>
            <a:r>
              <a:rPr lang="en-IN" dirty="0"/>
              <a:t> D. If the </a:t>
            </a:r>
            <a:r>
              <a:rPr lang="en-IN" dirty="0" err="1"/>
              <a:t>hashCode</a:t>
            </a:r>
            <a:r>
              <a:rPr lang="en-IN" dirty="0"/>
              <a:t>() comparison == returns true, the equals() method might return true</a:t>
            </a:r>
          </a:p>
          <a:p>
            <a:pPr>
              <a:buNone/>
            </a:pPr>
            <a:r>
              <a:rPr lang="en-IN" dirty="0"/>
              <a:t> E. If the </a:t>
            </a:r>
            <a:r>
              <a:rPr lang="en-IN" dirty="0" err="1"/>
              <a:t>hashCode</a:t>
            </a:r>
            <a:r>
              <a:rPr lang="en-IN" dirty="0"/>
              <a:t>() comparison != returns true, the equals() method might return true</a:t>
            </a:r>
          </a:p>
          <a:p>
            <a:pPr>
              <a:buNone/>
            </a:pPr>
            <a:r>
              <a:rPr lang="en-US" b="1" dirty="0"/>
              <a:t>Answer: B and 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IN" b="1" dirty="0"/>
              <a:t>Given</a:t>
            </a:r>
            <a:r>
              <a:rPr lang="en-IN" dirty="0"/>
              <a:t>: </a:t>
            </a:r>
          </a:p>
          <a:p>
            <a:pPr>
              <a:buNone/>
            </a:pPr>
            <a:r>
              <a:rPr lang="en-IN" dirty="0"/>
              <a:t>public static void before()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Set </a:t>
            </a:r>
            <a:r>
              <a:rPr lang="en-IN" dirty="0" err="1"/>
              <a:t>set</a:t>
            </a:r>
            <a:r>
              <a:rPr lang="en-IN" dirty="0"/>
              <a:t> = new </a:t>
            </a:r>
            <a:r>
              <a:rPr lang="en-IN" dirty="0" err="1"/>
              <a:t>TreeSet</a:t>
            </a:r>
            <a:r>
              <a:rPr lang="en-IN" dirty="0"/>
              <a:t>(); </a:t>
            </a:r>
          </a:p>
          <a:p>
            <a:pPr>
              <a:buNone/>
            </a:pPr>
            <a:r>
              <a:rPr lang="en-IN" dirty="0" err="1"/>
              <a:t>set.add</a:t>
            </a:r>
            <a:r>
              <a:rPr lang="en-IN" dirty="0"/>
              <a:t>("2"); </a:t>
            </a:r>
          </a:p>
          <a:p>
            <a:pPr>
              <a:buNone/>
            </a:pPr>
            <a:r>
              <a:rPr lang="en-IN" dirty="0" err="1"/>
              <a:t>set.add</a:t>
            </a:r>
            <a:r>
              <a:rPr lang="en-IN" dirty="0"/>
              <a:t>(3); </a:t>
            </a:r>
          </a:p>
          <a:p>
            <a:pPr>
              <a:buNone/>
            </a:pPr>
            <a:r>
              <a:rPr lang="en-IN" dirty="0" err="1"/>
              <a:t>set.add</a:t>
            </a:r>
            <a:r>
              <a:rPr lang="en-IN" dirty="0"/>
              <a:t>("1"); </a:t>
            </a:r>
          </a:p>
          <a:p>
            <a:pPr>
              <a:buNone/>
            </a:pPr>
            <a:r>
              <a:rPr lang="en-IN" dirty="0" err="1"/>
              <a:t>Iterator</a:t>
            </a:r>
            <a:r>
              <a:rPr lang="en-IN" dirty="0"/>
              <a:t> it = </a:t>
            </a:r>
            <a:r>
              <a:rPr lang="en-IN" dirty="0" err="1"/>
              <a:t>set.iterator</a:t>
            </a:r>
            <a:r>
              <a:rPr lang="en-IN" dirty="0"/>
              <a:t>(); </a:t>
            </a:r>
          </a:p>
          <a:p>
            <a:pPr>
              <a:buNone/>
            </a:pPr>
            <a:r>
              <a:rPr lang="en-IN" dirty="0"/>
              <a:t>while (</a:t>
            </a:r>
            <a:r>
              <a:rPr lang="en-IN" dirty="0" err="1"/>
              <a:t>it.hasNext</a:t>
            </a:r>
            <a:r>
              <a:rPr lang="en-IN" dirty="0"/>
              <a:t>()) 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it.next</a:t>
            </a:r>
            <a:r>
              <a:rPr lang="en-IN" dirty="0"/>
              <a:t>() + " ");</a:t>
            </a:r>
          </a:p>
          <a:p>
            <a:pPr>
              <a:buNone/>
            </a:pPr>
            <a:r>
              <a:rPr lang="en-US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Which statements are true?</a:t>
            </a:r>
          </a:p>
          <a:p>
            <a:pPr>
              <a:buNone/>
            </a:pPr>
            <a:r>
              <a:rPr lang="en-IN" b="1" dirty="0"/>
              <a:t> </a:t>
            </a:r>
            <a:r>
              <a:rPr lang="en-IN" dirty="0"/>
              <a:t>A. The before() method will print 1 2</a:t>
            </a:r>
          </a:p>
          <a:p>
            <a:pPr>
              <a:buNone/>
            </a:pPr>
            <a:r>
              <a:rPr lang="en-IN" dirty="0"/>
              <a:t> B. The before() method will print 1 2 3</a:t>
            </a:r>
          </a:p>
          <a:p>
            <a:pPr>
              <a:buNone/>
            </a:pPr>
            <a:r>
              <a:rPr lang="en-IN" dirty="0"/>
              <a:t> C. The before() method will print three numbers, but the order cannot be determined</a:t>
            </a:r>
          </a:p>
          <a:p>
            <a:pPr>
              <a:buNone/>
            </a:pPr>
            <a:r>
              <a:rPr lang="en-IN" dirty="0"/>
              <a:t> D. The before() method will not compile</a:t>
            </a:r>
          </a:p>
          <a:p>
            <a:pPr>
              <a:buNone/>
            </a:pPr>
            <a:r>
              <a:rPr lang="en-IN" dirty="0"/>
              <a:t> E. The before() method will throw an exception at runtime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Answer: 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IN" b="1" dirty="0"/>
              <a:t>Given</a:t>
            </a:r>
            <a:r>
              <a:rPr lang="en-IN" dirty="0"/>
              <a:t>: 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 </a:t>
            </a:r>
          </a:p>
          <a:p>
            <a:pPr>
              <a:buNone/>
            </a:pPr>
            <a:r>
              <a:rPr lang="en-IN" dirty="0"/>
              <a:t>class </a:t>
            </a:r>
            <a:r>
              <a:rPr lang="en-IN" dirty="0" err="1"/>
              <a:t>MapEQ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Map m = new </a:t>
            </a:r>
            <a:r>
              <a:rPr lang="en-IN" dirty="0" err="1"/>
              <a:t>HashMap</a:t>
            </a:r>
            <a:r>
              <a:rPr lang="en-IN" dirty="0"/>
              <a:t>(); </a:t>
            </a:r>
          </a:p>
          <a:p>
            <a:pPr>
              <a:buNone/>
            </a:pPr>
            <a:r>
              <a:rPr lang="en-IN" dirty="0" err="1"/>
              <a:t>ToDos</a:t>
            </a:r>
            <a:r>
              <a:rPr lang="en-IN" dirty="0"/>
              <a:t> t1 = new </a:t>
            </a:r>
            <a:r>
              <a:rPr lang="en-IN" dirty="0" err="1"/>
              <a:t>ToDos</a:t>
            </a:r>
            <a:r>
              <a:rPr lang="en-IN" dirty="0"/>
              <a:t>("Monday"); </a:t>
            </a:r>
          </a:p>
          <a:p>
            <a:pPr>
              <a:buNone/>
            </a:pPr>
            <a:r>
              <a:rPr lang="en-IN" dirty="0" err="1"/>
              <a:t>ToDos</a:t>
            </a:r>
            <a:r>
              <a:rPr lang="en-IN" dirty="0"/>
              <a:t> t2 = new </a:t>
            </a:r>
            <a:r>
              <a:rPr lang="en-IN" dirty="0" err="1"/>
              <a:t>ToDos</a:t>
            </a:r>
            <a:r>
              <a:rPr lang="en-IN" dirty="0"/>
              <a:t>("Monday"); </a:t>
            </a:r>
          </a:p>
          <a:p>
            <a:pPr>
              <a:buNone/>
            </a:pPr>
            <a:r>
              <a:rPr lang="en-IN" dirty="0" err="1"/>
              <a:t>ToDos</a:t>
            </a:r>
            <a:r>
              <a:rPr lang="en-IN" dirty="0"/>
              <a:t> t3 = new </a:t>
            </a:r>
            <a:r>
              <a:rPr lang="en-IN" dirty="0" err="1"/>
              <a:t>ToDos</a:t>
            </a:r>
            <a:r>
              <a:rPr lang="en-IN" dirty="0"/>
              <a:t>("Tuesday"); </a:t>
            </a:r>
          </a:p>
          <a:p>
            <a:pPr>
              <a:buNone/>
            </a:pPr>
            <a:r>
              <a:rPr lang="en-IN" dirty="0" err="1"/>
              <a:t>m.put</a:t>
            </a:r>
            <a:r>
              <a:rPr lang="en-IN" dirty="0"/>
              <a:t>(t1, "</a:t>
            </a:r>
            <a:r>
              <a:rPr lang="en-IN" dirty="0" err="1"/>
              <a:t>doLaundry</a:t>
            </a:r>
            <a:r>
              <a:rPr lang="en-IN" dirty="0"/>
              <a:t>"); </a:t>
            </a:r>
          </a:p>
          <a:p>
            <a:pPr>
              <a:buNone/>
            </a:pPr>
            <a:r>
              <a:rPr lang="en-IN" dirty="0" err="1"/>
              <a:t>m.put</a:t>
            </a:r>
            <a:r>
              <a:rPr lang="en-IN" dirty="0"/>
              <a:t>(t2, "</a:t>
            </a:r>
            <a:r>
              <a:rPr lang="en-IN" dirty="0" err="1"/>
              <a:t>payBills</a:t>
            </a:r>
            <a:r>
              <a:rPr lang="en-IN" dirty="0"/>
              <a:t>"); </a:t>
            </a:r>
          </a:p>
          <a:p>
            <a:pPr>
              <a:buNone/>
            </a:pPr>
            <a:r>
              <a:rPr lang="en-IN" dirty="0" err="1"/>
              <a:t>m.put</a:t>
            </a:r>
            <a:r>
              <a:rPr lang="en-IN" dirty="0"/>
              <a:t>(t3, "</a:t>
            </a:r>
            <a:r>
              <a:rPr lang="en-IN" dirty="0" err="1"/>
              <a:t>cleanAttic</a:t>
            </a:r>
            <a:r>
              <a:rPr lang="en-IN" dirty="0"/>
              <a:t>"); 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m.size</a:t>
            </a:r>
            <a:r>
              <a:rPr lang="en-IN" dirty="0"/>
              <a:t>());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class </a:t>
            </a:r>
            <a:r>
              <a:rPr lang="en-IN" dirty="0" err="1"/>
              <a:t>ToDos</a:t>
            </a:r>
            <a:r>
              <a:rPr lang="en-IN" dirty="0"/>
              <a:t>{ </a:t>
            </a:r>
          </a:p>
          <a:p>
            <a:pPr>
              <a:buNone/>
            </a:pPr>
            <a:r>
              <a:rPr lang="en-IN" dirty="0"/>
              <a:t>String day; </a:t>
            </a:r>
          </a:p>
          <a:p>
            <a:pPr>
              <a:buNone/>
            </a:pPr>
            <a:r>
              <a:rPr lang="en-IN" dirty="0" err="1"/>
              <a:t>ToDos</a:t>
            </a:r>
            <a:r>
              <a:rPr lang="en-IN" dirty="0"/>
              <a:t>(String d) { </a:t>
            </a:r>
          </a:p>
          <a:p>
            <a:pPr>
              <a:buNone/>
            </a:pPr>
            <a:r>
              <a:rPr lang="en-IN" dirty="0"/>
              <a:t>day = d;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equals(Object o) { </a:t>
            </a:r>
          </a:p>
          <a:p>
            <a:pPr>
              <a:buNone/>
            </a:pPr>
            <a:r>
              <a:rPr lang="en-IN" dirty="0"/>
              <a:t>return ((</a:t>
            </a:r>
            <a:r>
              <a:rPr lang="en-IN" dirty="0" err="1"/>
              <a:t>ToDos</a:t>
            </a:r>
            <a:r>
              <a:rPr lang="en-IN" dirty="0"/>
              <a:t>)o).</a:t>
            </a:r>
            <a:r>
              <a:rPr lang="en-IN" dirty="0" err="1"/>
              <a:t>day.equals</a:t>
            </a:r>
            <a:r>
              <a:rPr lang="en-IN" dirty="0"/>
              <a:t>(</a:t>
            </a:r>
            <a:r>
              <a:rPr lang="en-IN" dirty="0" err="1"/>
              <a:t>this.day</a:t>
            </a:r>
            <a:r>
              <a:rPr lang="en-IN" dirty="0"/>
              <a:t>); </a:t>
            </a:r>
          </a:p>
          <a:p>
            <a:pPr>
              <a:buNone/>
            </a:pPr>
            <a:r>
              <a:rPr lang="en-IN" dirty="0"/>
              <a:t>} </a:t>
            </a:r>
          </a:p>
          <a:p>
            <a:pPr>
              <a:buNone/>
            </a:pPr>
            <a:r>
              <a:rPr lang="en-IN" dirty="0"/>
              <a:t>/* 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 { </a:t>
            </a:r>
          </a:p>
          <a:p>
            <a:pPr>
              <a:buNone/>
            </a:pPr>
            <a:r>
              <a:rPr lang="en-IN" dirty="0"/>
              <a:t>return 9;} */</a:t>
            </a:r>
          </a:p>
          <a:p>
            <a:pPr>
              <a:buNone/>
            </a:pPr>
            <a:r>
              <a:rPr lang="en-IN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Which is correct? (Choose all that apply.) </a:t>
            </a:r>
          </a:p>
          <a:p>
            <a:pPr marL="457200" indent="-457200">
              <a:buAutoNum type="alphaUcPeriod"/>
            </a:pPr>
            <a:r>
              <a:rPr lang="en-IN" dirty="0"/>
              <a:t>As the code stands, it will not compile </a:t>
            </a:r>
          </a:p>
          <a:p>
            <a:pPr marL="457200" indent="-457200">
              <a:buAutoNum type="alphaUcPeriod"/>
            </a:pPr>
            <a:r>
              <a:rPr lang="en-IN" dirty="0"/>
              <a:t>As the code stands, the output will be 2</a:t>
            </a:r>
          </a:p>
          <a:p>
            <a:pPr marL="457200" indent="-457200">
              <a:buAutoNum type="alphaUcPeriod"/>
            </a:pPr>
            <a:r>
              <a:rPr lang="en-IN" dirty="0"/>
              <a:t>As the code stands, the output will be 3 </a:t>
            </a:r>
          </a:p>
          <a:p>
            <a:pPr marL="457200" indent="-457200">
              <a:buAutoNum type="alphaUcPeriod"/>
            </a:pPr>
            <a:r>
              <a:rPr lang="en-IN" dirty="0"/>
              <a:t>If the </a:t>
            </a:r>
            <a:r>
              <a:rPr lang="en-IN" dirty="0" err="1"/>
              <a:t>hashCode</a:t>
            </a:r>
            <a:r>
              <a:rPr lang="en-IN" dirty="0"/>
              <a:t>() method is uncommented, the output will be 2 </a:t>
            </a:r>
          </a:p>
          <a:p>
            <a:pPr marL="457200" indent="-457200">
              <a:buAutoNum type="alphaUcPeriod"/>
            </a:pPr>
            <a:r>
              <a:rPr lang="en-IN" dirty="0"/>
              <a:t>If the </a:t>
            </a:r>
            <a:r>
              <a:rPr lang="en-IN" dirty="0" err="1"/>
              <a:t>hashCode</a:t>
            </a:r>
            <a:r>
              <a:rPr lang="en-IN" dirty="0"/>
              <a:t>() method is uncommented, the output will be 3 </a:t>
            </a:r>
          </a:p>
          <a:p>
            <a:pPr marL="457200" indent="-457200">
              <a:buAutoNum type="alphaUcPeriod"/>
            </a:pPr>
            <a:r>
              <a:rPr lang="en-IN" dirty="0"/>
              <a:t>If the </a:t>
            </a:r>
            <a:r>
              <a:rPr lang="en-IN" dirty="0" err="1"/>
              <a:t>hashCode</a:t>
            </a:r>
            <a:r>
              <a:rPr lang="en-IN" dirty="0"/>
              <a:t>() method is uncommented, the code will not compile</a:t>
            </a:r>
          </a:p>
          <a:p>
            <a:pPr marL="457200" indent="-457200">
              <a:buNone/>
            </a:pPr>
            <a:r>
              <a:rPr lang="en-US" b="1" dirty="0"/>
              <a:t>Answer: C and 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IN" b="1" dirty="0"/>
              <a:t>Given</a:t>
            </a:r>
            <a:r>
              <a:rPr lang="en-IN" dirty="0"/>
              <a:t>: </a:t>
            </a:r>
          </a:p>
          <a:p>
            <a:pPr>
              <a:buNone/>
            </a:pPr>
            <a:r>
              <a:rPr lang="en-IN" dirty="0"/>
              <a:t>12. public class </a:t>
            </a:r>
            <a:r>
              <a:rPr lang="en-IN" dirty="0" err="1"/>
              <a:t>AccountManager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13. private Map </a:t>
            </a:r>
            <a:r>
              <a:rPr lang="en-IN" dirty="0" err="1"/>
              <a:t>accountTotals</a:t>
            </a:r>
            <a:r>
              <a:rPr lang="en-IN" dirty="0"/>
              <a:t> = new </a:t>
            </a:r>
            <a:r>
              <a:rPr lang="en-IN" dirty="0" err="1"/>
              <a:t>HashMap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14. 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retirementFund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/>
              <a:t>15.</a:t>
            </a:r>
          </a:p>
          <a:p>
            <a:pPr>
              <a:buNone/>
            </a:pPr>
            <a:r>
              <a:rPr lang="en-IN" dirty="0"/>
              <a:t>16. 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getBalance</a:t>
            </a:r>
            <a:r>
              <a:rPr lang="en-IN" dirty="0"/>
              <a:t>(String </a:t>
            </a:r>
            <a:r>
              <a:rPr lang="en-IN" dirty="0" err="1"/>
              <a:t>accountName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/>
              <a:t>17. Integer total = (Integer) </a:t>
            </a:r>
            <a:r>
              <a:rPr lang="en-IN" dirty="0" err="1"/>
              <a:t>accountTotals.get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);</a:t>
            </a:r>
          </a:p>
          <a:p>
            <a:pPr>
              <a:buNone/>
            </a:pPr>
            <a:r>
              <a:rPr lang="en-IN" dirty="0"/>
              <a:t>18. if (total == null)</a:t>
            </a:r>
          </a:p>
          <a:p>
            <a:pPr>
              <a:buNone/>
            </a:pPr>
            <a:r>
              <a:rPr lang="en-IN" dirty="0"/>
              <a:t>19. total = </a:t>
            </a:r>
            <a:r>
              <a:rPr lang="en-IN" dirty="0" err="1"/>
              <a:t>Integer.valueOf</a:t>
            </a:r>
            <a:r>
              <a:rPr lang="en-IN" dirty="0"/>
              <a:t>(0);</a:t>
            </a:r>
          </a:p>
          <a:p>
            <a:pPr>
              <a:buNone/>
            </a:pPr>
            <a:r>
              <a:rPr lang="en-IN" dirty="0"/>
              <a:t>20. return </a:t>
            </a:r>
            <a:r>
              <a:rPr lang="en-IN" dirty="0" err="1"/>
              <a:t>total.intValue</a:t>
            </a:r>
            <a:r>
              <a:rPr lang="en-IN" dirty="0"/>
              <a:t>();</a:t>
            </a:r>
          </a:p>
          <a:p>
            <a:pPr>
              <a:buNone/>
            </a:pPr>
            <a:r>
              <a:rPr lang="en-IN" dirty="0"/>
              <a:t>21. }</a:t>
            </a:r>
          </a:p>
          <a:p>
            <a:pPr>
              <a:buNone/>
            </a:pPr>
            <a:r>
              <a:rPr lang="en-IN" dirty="0"/>
              <a:t>23. public void </a:t>
            </a:r>
            <a:r>
              <a:rPr lang="en-IN" dirty="0" err="1"/>
              <a:t>setBalance</a:t>
            </a:r>
            <a:r>
              <a:rPr lang="en-IN" dirty="0"/>
              <a:t>(String </a:t>
            </a:r>
            <a:r>
              <a:rPr lang="en-IN" dirty="0" err="1"/>
              <a:t>accountName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amount) {</a:t>
            </a:r>
          </a:p>
          <a:p>
            <a:pPr>
              <a:buNone/>
            </a:pPr>
            <a:r>
              <a:rPr lang="en-IN" dirty="0"/>
              <a:t>24. </a:t>
            </a:r>
            <a:r>
              <a:rPr lang="en-IN" dirty="0" err="1"/>
              <a:t>accountTotals.put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, </a:t>
            </a:r>
            <a:r>
              <a:rPr lang="en-IN" dirty="0" err="1"/>
              <a:t>Integer.valueOf</a:t>
            </a:r>
            <a:r>
              <a:rPr lang="en-IN" dirty="0"/>
              <a:t>(amount));</a:t>
            </a:r>
          </a:p>
          <a:p>
            <a:pPr>
              <a:buNone/>
            </a:pPr>
            <a:r>
              <a:rPr lang="en-IN" dirty="0"/>
              <a:t>25. }</a:t>
            </a:r>
          </a:p>
          <a:p>
            <a:pPr>
              <a:buNone/>
            </a:pPr>
            <a:r>
              <a:rPr lang="en-IN" dirty="0"/>
              <a:t>26.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This class is to be updated to make use of appropriate generic types, with no changes in</a:t>
            </a:r>
          </a:p>
          <a:p>
            <a:pPr>
              <a:buNone/>
            </a:pPr>
            <a:r>
              <a:rPr lang="en-IN" b="1" dirty="0" err="1"/>
              <a:t>behavior</a:t>
            </a:r>
            <a:r>
              <a:rPr lang="en-IN" b="1" dirty="0"/>
              <a:t> (for better or worse). Which of these steps could be performed? (Choose three.)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A. R</a:t>
            </a:r>
            <a:r>
              <a:rPr lang="en-IN" b="1" dirty="0" err="1"/>
              <a:t>eplace</a:t>
            </a:r>
            <a:r>
              <a:rPr lang="en-IN" b="1" dirty="0"/>
              <a:t> line 13 with</a:t>
            </a:r>
          </a:p>
          <a:p>
            <a:pPr>
              <a:buNone/>
            </a:pPr>
            <a:r>
              <a:rPr lang="en-IN" dirty="0"/>
              <a:t>private Map&lt;String, </a:t>
            </a:r>
            <a:r>
              <a:rPr lang="en-IN" dirty="0" err="1"/>
              <a:t>int</a:t>
            </a:r>
            <a:r>
              <a:rPr lang="en-IN" dirty="0"/>
              <a:t>&gt; </a:t>
            </a:r>
            <a:r>
              <a:rPr lang="en-IN" dirty="0" err="1"/>
              <a:t>accountTotals</a:t>
            </a:r>
            <a:r>
              <a:rPr lang="en-IN" dirty="0"/>
              <a:t> = new </a:t>
            </a:r>
            <a:r>
              <a:rPr lang="en-IN" dirty="0" err="1"/>
              <a:t>HashMap</a:t>
            </a:r>
            <a:r>
              <a:rPr lang="en-IN" dirty="0"/>
              <a:t>&lt;String, </a:t>
            </a:r>
            <a:r>
              <a:rPr lang="en-IN" dirty="0" err="1"/>
              <a:t>int</a:t>
            </a:r>
            <a:r>
              <a:rPr lang="en-IN" dirty="0"/>
              <a:t>&gt;();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B. Replace line 13 with</a:t>
            </a:r>
          </a:p>
          <a:p>
            <a:pPr>
              <a:buNone/>
            </a:pPr>
            <a:r>
              <a:rPr lang="en-IN" dirty="0"/>
              <a:t>private Map&lt;String, Integer&gt; </a:t>
            </a:r>
            <a:r>
              <a:rPr lang="en-IN" dirty="0" err="1"/>
              <a:t>accountTotals</a:t>
            </a:r>
            <a:r>
              <a:rPr lang="en-IN" dirty="0"/>
              <a:t> = new </a:t>
            </a:r>
            <a:r>
              <a:rPr lang="en-IN" dirty="0" err="1"/>
              <a:t>HashMap</a:t>
            </a:r>
            <a:r>
              <a:rPr lang="en-IN" dirty="0"/>
              <a:t>&lt;String, Integer&gt;();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Map&lt;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 m1 = new 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HashMap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&gt;(); </a:t>
            </a:r>
          </a:p>
          <a:p>
            <a:pPr>
              <a:buNone/>
            </a:pPr>
            <a:endParaRPr lang="en-IN" sz="23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m1.put(101,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m1.put(102,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m1.put(103, "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Chetan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(m1);</a:t>
            </a:r>
          </a:p>
          <a:p>
            <a:pPr>
              <a:buNone/>
            </a:pPr>
            <a:endParaRPr lang="en-IN" sz="23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s=m1.entrySet();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C. Replace line 13 with </a:t>
            </a:r>
          </a:p>
          <a:p>
            <a:pPr>
              <a:buNone/>
            </a:pPr>
            <a:r>
              <a:rPr lang="en-IN" dirty="0"/>
              <a:t>private Map&lt;String&lt;Integer&gt;&gt; </a:t>
            </a:r>
            <a:r>
              <a:rPr lang="en-IN" dirty="0" err="1"/>
              <a:t>accountTotals</a:t>
            </a:r>
            <a:r>
              <a:rPr lang="en-IN" dirty="0"/>
              <a:t> = new HashMap&lt;String&lt;</a:t>
            </a:r>
            <a:r>
              <a:rPr lang="en-IN"/>
              <a:t>Integer&gt;&gt;();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D. Replace lines 17–20 with </a:t>
            </a:r>
          </a:p>
          <a:p>
            <a:pPr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total = </a:t>
            </a:r>
            <a:r>
              <a:rPr lang="en-IN" dirty="0" err="1"/>
              <a:t>accountTotals.get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); </a:t>
            </a:r>
          </a:p>
          <a:p>
            <a:pPr>
              <a:buNone/>
            </a:pPr>
            <a:r>
              <a:rPr lang="en-IN" dirty="0"/>
              <a:t>		if (total == null) </a:t>
            </a:r>
          </a:p>
          <a:p>
            <a:pPr>
              <a:buNone/>
            </a:pPr>
            <a:r>
              <a:rPr lang="en-IN" dirty="0"/>
              <a:t>			total = 0; </a:t>
            </a:r>
          </a:p>
          <a:p>
            <a:pPr>
              <a:buNone/>
            </a:pPr>
            <a:r>
              <a:rPr lang="en-IN" dirty="0"/>
              <a:t>	return total;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E. Replace lines 17–20 with </a:t>
            </a:r>
          </a:p>
          <a:p>
            <a:pPr>
              <a:buNone/>
            </a:pPr>
            <a:r>
              <a:rPr lang="en-IN" dirty="0"/>
              <a:t>Integer total = </a:t>
            </a:r>
            <a:r>
              <a:rPr lang="en-IN" dirty="0" err="1"/>
              <a:t>accountTotals.get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); </a:t>
            </a:r>
          </a:p>
          <a:p>
            <a:pPr>
              <a:buNone/>
            </a:pPr>
            <a:r>
              <a:rPr lang="en-IN" dirty="0"/>
              <a:t>if (total == null) </a:t>
            </a:r>
          </a:p>
          <a:p>
            <a:pPr>
              <a:buNone/>
            </a:pPr>
            <a:r>
              <a:rPr lang="en-IN" dirty="0"/>
              <a:t>		total = 0; </a:t>
            </a:r>
          </a:p>
          <a:p>
            <a:pPr>
              <a:buNone/>
            </a:pPr>
            <a:r>
              <a:rPr lang="en-IN" dirty="0"/>
              <a:t>return total;</a:t>
            </a:r>
          </a:p>
          <a:p>
            <a:pPr>
              <a:buNone/>
            </a:pPr>
            <a:r>
              <a:rPr lang="en-IN" b="1" dirty="0"/>
              <a:t>F. Replace lines 17–20 with </a:t>
            </a:r>
          </a:p>
          <a:p>
            <a:pPr>
              <a:buNone/>
            </a:pPr>
            <a:r>
              <a:rPr lang="en-IN" dirty="0"/>
              <a:t>return </a:t>
            </a:r>
            <a:r>
              <a:rPr lang="en-IN" dirty="0" err="1"/>
              <a:t>accountTotals.get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); </a:t>
            </a:r>
          </a:p>
          <a:p>
            <a:pPr>
              <a:buNone/>
            </a:pPr>
            <a:r>
              <a:rPr lang="en-IN" b="1" dirty="0"/>
              <a:t>G. Replace line 24 with </a:t>
            </a:r>
          </a:p>
          <a:p>
            <a:pPr>
              <a:buNone/>
            </a:pPr>
            <a:r>
              <a:rPr lang="en-IN" dirty="0" err="1"/>
              <a:t>accountTotals.put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, amount); </a:t>
            </a:r>
          </a:p>
          <a:p>
            <a:pPr>
              <a:buNone/>
            </a:pPr>
            <a:r>
              <a:rPr lang="en-IN" b="1" dirty="0"/>
              <a:t>H. Replace line 24 with </a:t>
            </a:r>
          </a:p>
          <a:p>
            <a:pPr>
              <a:buNone/>
            </a:pPr>
            <a:r>
              <a:rPr lang="en-IN" dirty="0" err="1"/>
              <a:t>accountTotals.put</a:t>
            </a:r>
            <a:r>
              <a:rPr lang="en-IN" dirty="0"/>
              <a:t>(</a:t>
            </a:r>
            <a:r>
              <a:rPr lang="en-IN" dirty="0" err="1"/>
              <a:t>accountName</a:t>
            </a:r>
            <a:r>
              <a:rPr lang="en-IN" dirty="0"/>
              <a:t>, </a:t>
            </a:r>
            <a:r>
              <a:rPr lang="en-IN" dirty="0" err="1"/>
              <a:t>amount.intValue</a:t>
            </a:r>
            <a:r>
              <a:rPr lang="en-IN" dirty="0"/>
              <a:t>());</a:t>
            </a:r>
          </a:p>
          <a:p>
            <a:pPr>
              <a:buNone/>
            </a:pPr>
            <a:r>
              <a:rPr lang="en-US" b="1" dirty="0" err="1"/>
              <a:t>Answer:B,E</a:t>
            </a:r>
            <a:r>
              <a:rPr lang="en-US" b="1" dirty="0"/>
              <a:t> and 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5. </a:t>
            </a:r>
            <a:r>
              <a:rPr lang="en-IN" b="1" dirty="0"/>
              <a:t>Given a method declared as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public static &lt;E extends Number&gt; List&lt;E&gt; process(List&lt;E&gt; </a:t>
            </a:r>
            <a:r>
              <a:rPr lang="en-IN" dirty="0" err="1">
                <a:solidFill>
                  <a:srgbClr val="FF0000"/>
                </a:solidFill>
              </a:rPr>
              <a:t>nums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/>
              <a:t> A programmer wants to use this method like this: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// INSERT DECLARATIONS HERE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output = process(input);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Which pairs of declarations could be placed at // </a:t>
            </a:r>
            <a:r>
              <a:rPr lang="en-IN" b="1" dirty="0">
                <a:solidFill>
                  <a:srgbClr val="FF0000"/>
                </a:solidFill>
              </a:rPr>
              <a:t>INSERT DECLARATIONS HERE </a:t>
            </a:r>
            <a:r>
              <a:rPr lang="en-IN" b="1" dirty="0"/>
              <a:t>to allow the</a:t>
            </a:r>
          </a:p>
          <a:p>
            <a:pPr>
              <a:buNone/>
            </a:pPr>
            <a:r>
              <a:rPr lang="en-IN" b="1" dirty="0"/>
              <a:t>code to compile? (Choose all that apply.)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A. </a:t>
            </a:r>
            <a:r>
              <a:rPr lang="en-IN" dirty="0" err="1"/>
              <a:t>ArrayList</a:t>
            </a:r>
            <a:r>
              <a:rPr lang="en-IN" dirty="0"/>
              <a:t>&lt;Integer&gt; input = null;</a:t>
            </a:r>
          </a:p>
          <a:p>
            <a:pPr>
              <a:buNone/>
            </a:pPr>
            <a:r>
              <a:rPr lang="en-IN" dirty="0"/>
              <a:t>	 </a:t>
            </a:r>
            <a:r>
              <a:rPr lang="en-IN" dirty="0" err="1"/>
              <a:t>ArrayList</a:t>
            </a:r>
            <a:r>
              <a:rPr lang="en-IN" dirty="0"/>
              <a:t>&lt;Integer&gt; output = null;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B. </a:t>
            </a:r>
            <a:r>
              <a:rPr lang="en-IN" dirty="0" err="1"/>
              <a:t>ArrayList</a:t>
            </a:r>
            <a:r>
              <a:rPr lang="en-IN" dirty="0"/>
              <a:t>&lt;Integer&gt; input = null;</a:t>
            </a:r>
          </a:p>
          <a:p>
            <a:pPr>
              <a:buNone/>
            </a:pPr>
            <a:r>
              <a:rPr lang="en-IN" dirty="0"/>
              <a:t>	 List&lt;Integer&gt; output = null;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C. </a:t>
            </a:r>
            <a:r>
              <a:rPr lang="en-IN" dirty="0" err="1"/>
              <a:t>ArrayList</a:t>
            </a:r>
            <a:r>
              <a:rPr lang="en-IN" dirty="0"/>
              <a:t>&lt;Integer&gt; input = null;</a:t>
            </a:r>
          </a:p>
          <a:p>
            <a:pPr>
              <a:buNone/>
            </a:pPr>
            <a:r>
              <a:rPr lang="en-IN" dirty="0"/>
              <a:t> List&lt;Number&gt; output = null;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D. List&lt;Number&gt; input = null;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&lt;Integer&gt; output = null;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E. List&lt;Number&gt; input = null;</a:t>
            </a:r>
          </a:p>
          <a:p>
            <a:pPr>
              <a:buNone/>
            </a:pPr>
            <a:r>
              <a:rPr lang="en-IN" dirty="0"/>
              <a:t> List&lt;Number&gt; output = null;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G. None of the above</a:t>
            </a:r>
          </a:p>
          <a:p>
            <a:pPr>
              <a:buNone/>
            </a:pPr>
            <a:r>
              <a:rPr lang="en-US" b="1" dirty="0"/>
              <a:t>Answer: B and 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/>
              <a:t>6. Given the proper import statement(s) and</a:t>
            </a:r>
          </a:p>
          <a:p>
            <a:pPr>
              <a:buNone/>
            </a:pPr>
            <a:r>
              <a:rPr lang="en-IN" dirty="0"/>
              <a:t>13. </a:t>
            </a:r>
            <a:r>
              <a:rPr lang="en-IN" dirty="0" err="1"/>
              <a:t>PriorityQueue</a:t>
            </a:r>
            <a:r>
              <a:rPr lang="en-IN" dirty="0"/>
              <a:t>&lt;String&gt; </a:t>
            </a:r>
            <a:r>
              <a:rPr lang="en-IN" dirty="0" err="1"/>
              <a:t>pq</a:t>
            </a:r>
            <a:r>
              <a:rPr lang="en-IN" dirty="0"/>
              <a:t> = new      </a:t>
            </a:r>
            <a:r>
              <a:rPr lang="en-IN" dirty="0" err="1"/>
              <a:t>PriorityQueue</a:t>
            </a:r>
            <a:r>
              <a:rPr lang="en-IN" dirty="0"/>
              <a:t>&lt;String&gt;();</a:t>
            </a:r>
          </a:p>
          <a:p>
            <a:pPr>
              <a:buNone/>
            </a:pPr>
            <a:r>
              <a:rPr lang="en-IN" dirty="0"/>
              <a:t>14. </a:t>
            </a:r>
            <a:r>
              <a:rPr lang="en-IN" dirty="0" err="1"/>
              <a:t>pq.add</a:t>
            </a:r>
            <a:r>
              <a:rPr lang="en-IN" dirty="0"/>
              <a:t>("2");</a:t>
            </a:r>
          </a:p>
          <a:p>
            <a:pPr>
              <a:buNone/>
            </a:pPr>
            <a:r>
              <a:rPr lang="en-IN" dirty="0"/>
              <a:t>15. </a:t>
            </a:r>
            <a:r>
              <a:rPr lang="en-IN" dirty="0" err="1"/>
              <a:t>pq.add</a:t>
            </a:r>
            <a:r>
              <a:rPr lang="en-IN" dirty="0"/>
              <a:t>("4");</a:t>
            </a:r>
          </a:p>
          <a:p>
            <a:pPr>
              <a:buNone/>
            </a:pPr>
            <a:r>
              <a:rPr lang="en-IN" dirty="0"/>
              <a:t>16.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pq.peek</a:t>
            </a:r>
            <a:r>
              <a:rPr lang="en-IN" dirty="0"/>
              <a:t>() + " ");</a:t>
            </a:r>
          </a:p>
          <a:p>
            <a:pPr>
              <a:buNone/>
            </a:pPr>
            <a:r>
              <a:rPr lang="en-IN" dirty="0"/>
              <a:t>17. </a:t>
            </a:r>
            <a:r>
              <a:rPr lang="en-IN" dirty="0" err="1"/>
              <a:t>pq.offer</a:t>
            </a:r>
            <a:r>
              <a:rPr lang="en-IN" dirty="0"/>
              <a:t>("1");</a:t>
            </a:r>
          </a:p>
          <a:p>
            <a:pPr>
              <a:buNone/>
            </a:pPr>
            <a:r>
              <a:rPr lang="en-IN" dirty="0"/>
              <a:t>18. </a:t>
            </a:r>
            <a:r>
              <a:rPr lang="en-IN" dirty="0" err="1"/>
              <a:t>pq.add</a:t>
            </a:r>
            <a:r>
              <a:rPr lang="en-IN" dirty="0"/>
              <a:t>("3");</a:t>
            </a:r>
          </a:p>
          <a:p>
            <a:pPr>
              <a:buNone/>
            </a:pPr>
            <a:r>
              <a:rPr lang="en-IN" dirty="0"/>
              <a:t>19. </a:t>
            </a:r>
            <a:r>
              <a:rPr lang="en-IN" dirty="0" err="1"/>
              <a:t>pq.remove</a:t>
            </a:r>
            <a:r>
              <a:rPr lang="en-IN" dirty="0"/>
              <a:t>("1");</a:t>
            </a:r>
          </a:p>
          <a:p>
            <a:pPr>
              <a:buNone/>
            </a:pPr>
            <a:r>
              <a:rPr lang="en-IN" dirty="0"/>
              <a:t>20.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pq.poll</a:t>
            </a:r>
            <a:r>
              <a:rPr lang="en-IN" dirty="0"/>
              <a:t>() + " ");</a:t>
            </a:r>
          </a:p>
          <a:p>
            <a:pPr>
              <a:buNone/>
            </a:pPr>
            <a:r>
              <a:rPr lang="en-IN" dirty="0"/>
              <a:t>21. if(</a:t>
            </a:r>
            <a:r>
              <a:rPr lang="en-IN" dirty="0" err="1"/>
              <a:t>pq.remove</a:t>
            </a:r>
            <a:r>
              <a:rPr lang="en-IN" dirty="0"/>
              <a:t>("2"))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pq.poll</a:t>
            </a:r>
            <a:r>
              <a:rPr lang="en-IN" dirty="0"/>
              <a:t>() + " ");</a:t>
            </a:r>
          </a:p>
          <a:p>
            <a:pPr>
              <a:buNone/>
            </a:pPr>
            <a:r>
              <a:rPr lang="en-IN" dirty="0"/>
              <a:t>22.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pq.poll</a:t>
            </a:r>
            <a:r>
              <a:rPr lang="en-IN" dirty="0"/>
              <a:t>() + " " + </a:t>
            </a:r>
            <a:r>
              <a:rPr lang="en-IN" dirty="0" err="1"/>
              <a:t>pq.peek</a:t>
            </a:r>
            <a:r>
              <a:rPr lang="en-IN" dirty="0"/>
              <a:t>());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IN" dirty="0"/>
              <a:t>2 2 3 3 </a:t>
            </a:r>
          </a:p>
          <a:p>
            <a:pPr marL="457200" indent="-457200">
              <a:buAutoNum type="alphaUcPeriod"/>
            </a:pPr>
            <a:r>
              <a:rPr lang="en-IN" dirty="0"/>
              <a:t>2 2 3 4 </a:t>
            </a:r>
          </a:p>
          <a:p>
            <a:pPr marL="457200" indent="-457200">
              <a:buAutoNum type="alphaUcPeriod"/>
            </a:pPr>
            <a:r>
              <a:rPr lang="en-IN" dirty="0"/>
              <a:t>4 3 3 4 </a:t>
            </a:r>
          </a:p>
          <a:p>
            <a:pPr marL="457200" indent="-457200">
              <a:buAutoNum type="alphaUcPeriod"/>
            </a:pPr>
            <a:r>
              <a:rPr lang="en-IN" dirty="0"/>
              <a:t>2 2 3 3 3 </a:t>
            </a:r>
          </a:p>
          <a:p>
            <a:pPr marL="457200" indent="-457200">
              <a:buAutoNum type="alphaUcPeriod"/>
            </a:pPr>
            <a:r>
              <a:rPr lang="en-IN" dirty="0"/>
              <a:t>4 3 3 3 3 </a:t>
            </a:r>
          </a:p>
          <a:p>
            <a:pPr marL="457200" indent="-457200">
              <a:buAutoNum type="alphaUcPeriod"/>
            </a:pPr>
            <a:r>
              <a:rPr lang="en-IN" dirty="0"/>
              <a:t>2 2 3 3 4 </a:t>
            </a:r>
          </a:p>
          <a:p>
            <a:pPr marL="457200" indent="-457200">
              <a:buAutoNum type="alphaUcPeriod"/>
            </a:pPr>
            <a:r>
              <a:rPr lang="en-IN" dirty="0"/>
              <a:t>Compilation fails </a:t>
            </a:r>
          </a:p>
          <a:p>
            <a:pPr marL="457200" indent="-457200">
              <a:buAutoNum type="alphaUcPeriod"/>
            </a:pPr>
            <a:r>
              <a:rPr lang="en-IN" dirty="0"/>
              <a:t>An exception is thrown at runtime 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None/>
            </a:pPr>
            <a:r>
              <a:rPr lang="en-US" b="1" dirty="0"/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7. Given: 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 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Mixup</a:t>
            </a:r>
            <a:r>
              <a:rPr lang="en-IN" dirty="0"/>
              <a:t> { 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</a:t>
            </a:r>
          </a:p>
          <a:p>
            <a:pPr>
              <a:buNone/>
            </a:pPr>
            <a:r>
              <a:rPr lang="en-IN" dirty="0"/>
              <a:t>Object o = new Object();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// insert code here </a:t>
            </a:r>
          </a:p>
          <a:p>
            <a:pPr>
              <a:buNone/>
            </a:pPr>
            <a:r>
              <a:rPr lang="en-IN" dirty="0" err="1"/>
              <a:t>s.add</a:t>
            </a:r>
            <a:r>
              <a:rPr lang="en-IN" dirty="0"/>
              <a:t>("o"); </a:t>
            </a:r>
          </a:p>
          <a:p>
            <a:pPr>
              <a:buNone/>
            </a:pPr>
            <a:r>
              <a:rPr lang="en-IN" dirty="0" err="1"/>
              <a:t>s.add</a:t>
            </a:r>
            <a:r>
              <a:rPr lang="en-IN" dirty="0"/>
              <a:t>(o); </a:t>
            </a:r>
          </a:p>
          <a:p>
            <a:pPr>
              <a:buNone/>
            </a:pPr>
            <a:r>
              <a:rPr lang="en-IN" dirty="0"/>
              <a:t> } 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b="1" dirty="0"/>
              <a:t>And these three fragments: </a:t>
            </a:r>
          </a:p>
          <a:p>
            <a:pPr marL="514350" indent="-514350">
              <a:buAutoNum type="romanUcPeriod"/>
            </a:pPr>
            <a:r>
              <a:rPr lang="en-IN" dirty="0"/>
              <a:t>Set s = new </a:t>
            </a:r>
            <a:r>
              <a:rPr lang="en-IN" dirty="0" err="1"/>
              <a:t>HashSet</a:t>
            </a:r>
            <a:r>
              <a:rPr lang="en-IN" dirty="0"/>
              <a:t>(); </a:t>
            </a:r>
          </a:p>
          <a:p>
            <a:pPr marL="514350" indent="-514350">
              <a:buAutoNum type="romanUcPeriod"/>
            </a:pPr>
            <a:r>
              <a:rPr lang="en-IN" dirty="0" err="1"/>
              <a:t>TreeSet</a:t>
            </a:r>
            <a:r>
              <a:rPr lang="en-IN" dirty="0"/>
              <a:t> s = new </a:t>
            </a:r>
            <a:r>
              <a:rPr lang="en-IN" dirty="0" err="1"/>
              <a:t>TreeSet</a:t>
            </a:r>
            <a:r>
              <a:rPr lang="en-IN" dirty="0"/>
              <a:t>(); </a:t>
            </a:r>
          </a:p>
          <a:p>
            <a:pPr marL="514350" indent="-514350">
              <a:buAutoNum type="romanUcPeriod"/>
            </a:pPr>
            <a:r>
              <a:rPr lang="en-IN" dirty="0" err="1"/>
              <a:t>LinkedHashSet</a:t>
            </a:r>
            <a:r>
              <a:rPr lang="en-IN" dirty="0"/>
              <a:t> s = new </a:t>
            </a:r>
            <a:r>
              <a:rPr lang="en-IN" dirty="0" err="1"/>
              <a:t>LinkedHashSet</a:t>
            </a:r>
            <a:r>
              <a:rPr lang="en-IN" dirty="0"/>
              <a:t>();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IN" b="1" dirty="0"/>
              <a:t>When fragments I, II, or III are inserted independently at line 7, which are true? (Choose all</a:t>
            </a:r>
          </a:p>
          <a:p>
            <a:pPr marL="457200" indent="-457200">
              <a:buNone/>
            </a:pPr>
            <a:r>
              <a:rPr lang="en-IN" b="1" dirty="0"/>
              <a:t>that apply.)</a:t>
            </a:r>
          </a:p>
          <a:p>
            <a:pPr marL="457200" indent="-457200">
              <a:buNone/>
            </a:pPr>
            <a:r>
              <a:rPr lang="en-IN" b="1" dirty="0"/>
              <a:t> </a:t>
            </a:r>
            <a:r>
              <a:rPr lang="en-IN" dirty="0"/>
              <a:t>A. Fragment I compiles</a:t>
            </a:r>
          </a:p>
          <a:p>
            <a:pPr marL="457200" indent="-457200">
              <a:buNone/>
            </a:pPr>
            <a:r>
              <a:rPr lang="en-IN" dirty="0"/>
              <a:t> B. Fragment II compiles</a:t>
            </a:r>
          </a:p>
          <a:p>
            <a:pPr marL="457200" indent="-457200">
              <a:buNone/>
            </a:pPr>
            <a:r>
              <a:rPr lang="en-IN" dirty="0"/>
              <a:t> C. Fragment III compiles</a:t>
            </a:r>
          </a:p>
          <a:p>
            <a:pPr marL="457200" indent="-457200">
              <a:buNone/>
            </a:pPr>
            <a:r>
              <a:rPr lang="en-IN" dirty="0"/>
              <a:t> D. Fragment I executes without exception</a:t>
            </a:r>
          </a:p>
          <a:p>
            <a:pPr marL="457200" indent="-457200">
              <a:buNone/>
            </a:pPr>
            <a:r>
              <a:rPr lang="en-IN" dirty="0"/>
              <a:t> E. Fragment II executes without exception</a:t>
            </a:r>
          </a:p>
          <a:p>
            <a:pPr marL="457200" indent="-457200">
              <a:buNone/>
            </a:pPr>
            <a:r>
              <a:rPr lang="en-IN" dirty="0"/>
              <a:t> F. Fragment III executes without exception </a:t>
            </a:r>
          </a:p>
          <a:p>
            <a:pPr marL="457200" indent="-457200">
              <a:buNone/>
            </a:pPr>
            <a:r>
              <a:rPr lang="en-US" b="1" dirty="0"/>
              <a:t>Answer: All are correct except E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8. Given: 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class Turtle 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size;</a:t>
            </a:r>
          </a:p>
          <a:p>
            <a:pPr>
              <a:buNone/>
            </a:pPr>
            <a:r>
              <a:rPr lang="en-IN" dirty="0"/>
              <a:t>public Turtle(</a:t>
            </a:r>
            <a:r>
              <a:rPr lang="en-IN" dirty="0" err="1"/>
              <a:t>int</a:t>
            </a:r>
            <a:r>
              <a:rPr lang="en-IN" dirty="0"/>
              <a:t> s) { size = s; }</a:t>
            </a:r>
          </a:p>
          <a:p>
            <a:pPr>
              <a:buNone/>
            </a:pPr>
            <a:r>
              <a:rPr lang="en-IN" dirty="0"/>
              <a:t> public </a:t>
            </a:r>
            <a:r>
              <a:rPr lang="en-IN" dirty="0" err="1"/>
              <a:t>boolean</a:t>
            </a:r>
            <a:r>
              <a:rPr lang="en-IN" dirty="0"/>
              <a:t> equals(Object o) { return (</a:t>
            </a:r>
            <a:r>
              <a:rPr lang="en-IN" dirty="0" err="1"/>
              <a:t>this.size</a:t>
            </a:r>
            <a:r>
              <a:rPr lang="en-IN" dirty="0"/>
              <a:t> == ((Turtle)o).size); }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// insert code here</a:t>
            </a:r>
          </a:p>
          <a:p>
            <a:pPr>
              <a:buNone/>
            </a:pPr>
            <a:r>
              <a:rPr lang="en-IN" dirty="0"/>
              <a:t> }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TurtleTest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 err="1"/>
              <a:t>LinkedHashSet</a:t>
            </a:r>
            <a:r>
              <a:rPr lang="en-IN" dirty="0"/>
              <a:t>&lt;Turtle&gt; t = new </a:t>
            </a:r>
            <a:r>
              <a:rPr lang="en-IN" dirty="0" err="1"/>
              <a:t>LinkedHashSet</a:t>
            </a:r>
            <a:r>
              <a:rPr lang="en-IN" dirty="0"/>
              <a:t>&lt;Turtle&gt;();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/>
              <a:t>t.add</a:t>
            </a:r>
            <a:r>
              <a:rPr lang="en-IN" dirty="0"/>
              <a:t>(new Turtle(1)); </a:t>
            </a:r>
            <a:r>
              <a:rPr lang="en-IN" dirty="0" err="1"/>
              <a:t>t.add</a:t>
            </a:r>
            <a:r>
              <a:rPr lang="en-IN" dirty="0"/>
              <a:t>(new Turtle(2)); </a:t>
            </a:r>
            <a:r>
              <a:rPr lang="en-IN" dirty="0" err="1"/>
              <a:t>t.add</a:t>
            </a:r>
            <a:r>
              <a:rPr lang="en-IN" dirty="0"/>
              <a:t>(new Turtle(1));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t.size</a:t>
            </a:r>
            <a:r>
              <a:rPr lang="en-IN" dirty="0"/>
              <a:t>());</a:t>
            </a:r>
          </a:p>
          <a:p>
            <a:pPr>
              <a:buNone/>
            </a:pPr>
            <a:r>
              <a:rPr lang="en-IN" dirty="0"/>
              <a:t> }</a:t>
            </a:r>
          </a:p>
          <a:p>
            <a:pPr>
              <a:buNone/>
            </a:pPr>
            <a:r>
              <a:rPr lang="en-IN" dirty="0"/>
              <a:t>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Generics With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Iterator&lt;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IN" sz="23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Integer,String</a:t>
            </a:r>
            <a:r>
              <a:rPr lang="en-IN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&gt;&gt; 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s.iterator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while(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it.hasNext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Map.Entry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it.next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  <a:r>
              <a:rPr lang="en-IN" sz="23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("Key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i.getKey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()+", Value is "+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i.getValue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And these two fragments:</a:t>
            </a:r>
          </a:p>
          <a:p>
            <a:pPr>
              <a:buNone/>
            </a:pPr>
            <a:r>
              <a:rPr lang="en-IN" dirty="0"/>
              <a:t>I. 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/>
              <a:t>() { return size/5; }</a:t>
            </a:r>
          </a:p>
          <a:p>
            <a:pPr>
              <a:buNone/>
            </a:pPr>
            <a:r>
              <a:rPr lang="en-IN" dirty="0"/>
              <a:t>II.  no </a:t>
            </a:r>
            <a:r>
              <a:rPr lang="en-IN" dirty="0" err="1"/>
              <a:t>hashCode</a:t>
            </a:r>
            <a:r>
              <a:rPr lang="en-IN" dirty="0"/>
              <a:t> method declared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If fragment I or II is inserted independently at line 8, which are true? (Choose all that apply.)</a:t>
            </a:r>
          </a:p>
          <a:p>
            <a:pPr>
              <a:buNone/>
            </a:pPr>
            <a:r>
              <a:rPr lang="en-IN" dirty="0"/>
              <a:t> A. If fragment I is inserted, the output is 2</a:t>
            </a:r>
          </a:p>
          <a:p>
            <a:pPr>
              <a:buNone/>
            </a:pPr>
            <a:r>
              <a:rPr lang="en-IN" dirty="0"/>
              <a:t> B. If fragment I is inserted, the output is 3</a:t>
            </a:r>
          </a:p>
          <a:p>
            <a:pPr>
              <a:buNone/>
            </a:pPr>
            <a:r>
              <a:rPr lang="en-IN" dirty="0"/>
              <a:t> C. If fragment II is inserted, the output is 2</a:t>
            </a:r>
          </a:p>
          <a:p>
            <a:pPr>
              <a:buNone/>
            </a:pPr>
            <a:r>
              <a:rPr lang="en-IN" dirty="0"/>
              <a:t> D. If fragment II is inserted, the output is 3</a:t>
            </a:r>
          </a:p>
          <a:p>
            <a:pPr>
              <a:buNone/>
            </a:pPr>
            <a:r>
              <a:rPr lang="en-IN" dirty="0"/>
              <a:t> E. If fragment I is inserted, compilation fails</a:t>
            </a:r>
          </a:p>
          <a:p>
            <a:pPr>
              <a:buNone/>
            </a:pPr>
            <a:r>
              <a:rPr lang="en-IN" dirty="0"/>
              <a:t> F. If fragment II is inserted, compilation fails</a:t>
            </a:r>
          </a:p>
          <a:p>
            <a:pPr>
              <a:buNone/>
            </a:pPr>
            <a:r>
              <a:rPr lang="en-US" b="1" dirty="0"/>
              <a:t>Answer: A and 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9. Given: 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class Business { }</a:t>
            </a:r>
          </a:p>
          <a:p>
            <a:pPr>
              <a:buNone/>
            </a:pPr>
            <a:r>
              <a:rPr lang="en-IN" dirty="0"/>
              <a:t>class Hotel extends Business { }</a:t>
            </a:r>
          </a:p>
          <a:p>
            <a:pPr>
              <a:buNone/>
            </a:pPr>
            <a:r>
              <a:rPr lang="en-IN" dirty="0"/>
              <a:t>class Inn extends Hotel { }</a:t>
            </a:r>
          </a:p>
          <a:p>
            <a:pPr>
              <a:buNone/>
            </a:pPr>
            <a:r>
              <a:rPr lang="en-IN" dirty="0"/>
              <a:t>public class Travel {</a:t>
            </a:r>
          </a:p>
          <a:p>
            <a:pPr>
              <a:buNone/>
            </a:pPr>
            <a:r>
              <a:rPr lang="en-IN" dirty="0" err="1"/>
              <a:t>ArrayList</a:t>
            </a:r>
            <a:r>
              <a:rPr lang="en-IN" dirty="0"/>
              <a:t>&lt;Hotel&gt; go() {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// insert code here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Which statement inserted independently at </a:t>
            </a:r>
            <a:r>
              <a:rPr lang="en-IN" b="1" dirty="0">
                <a:solidFill>
                  <a:srgbClr val="FF0000"/>
                </a:solidFill>
              </a:rPr>
              <a:t>insert code </a:t>
            </a:r>
            <a:r>
              <a:rPr lang="en-IN" b="1" dirty="0"/>
              <a:t>will compile? (Choose all that apply.)</a:t>
            </a:r>
          </a:p>
          <a:p>
            <a:pPr>
              <a:buNone/>
            </a:pPr>
            <a:r>
              <a:rPr lang="en-IN" dirty="0"/>
              <a:t> A. return new </a:t>
            </a:r>
            <a:r>
              <a:rPr lang="en-IN" dirty="0" err="1"/>
              <a:t>ArrayList</a:t>
            </a:r>
            <a:r>
              <a:rPr lang="en-IN" dirty="0"/>
              <a:t>&lt;Inn&gt;();</a:t>
            </a:r>
          </a:p>
          <a:p>
            <a:pPr>
              <a:buNone/>
            </a:pPr>
            <a:r>
              <a:rPr lang="en-IN" dirty="0"/>
              <a:t> B. return new </a:t>
            </a:r>
            <a:r>
              <a:rPr lang="en-IN" dirty="0" err="1"/>
              <a:t>ArrayList</a:t>
            </a:r>
            <a:r>
              <a:rPr lang="en-IN" dirty="0"/>
              <a:t>&lt;Hotel&gt;();</a:t>
            </a:r>
          </a:p>
          <a:p>
            <a:pPr>
              <a:buNone/>
            </a:pPr>
            <a:r>
              <a:rPr lang="en-IN" dirty="0"/>
              <a:t> C. return new </a:t>
            </a:r>
            <a:r>
              <a:rPr lang="en-IN" dirty="0" err="1"/>
              <a:t>ArrayList</a:t>
            </a:r>
            <a:r>
              <a:rPr lang="en-IN" dirty="0"/>
              <a:t>&lt;Object&gt;();</a:t>
            </a:r>
          </a:p>
          <a:p>
            <a:pPr>
              <a:buNone/>
            </a:pPr>
            <a:r>
              <a:rPr lang="en-IN" dirty="0"/>
              <a:t> D. return new </a:t>
            </a:r>
            <a:r>
              <a:rPr lang="en-IN" dirty="0" err="1"/>
              <a:t>ArrayList</a:t>
            </a:r>
            <a:r>
              <a:rPr lang="en-IN" dirty="0"/>
              <a:t>&lt;Business&gt;();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Answer: 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/>
              <a:t>10. Given: </a:t>
            </a:r>
          </a:p>
          <a:p>
            <a:pPr>
              <a:buNone/>
            </a:pPr>
            <a:r>
              <a:rPr lang="en-IN" dirty="0"/>
              <a:t> 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class Dog { </a:t>
            </a:r>
            <a:r>
              <a:rPr lang="en-IN" dirty="0" err="1"/>
              <a:t>int</a:t>
            </a:r>
            <a:r>
              <a:rPr lang="en-IN" dirty="0"/>
              <a:t> size; Dog(</a:t>
            </a:r>
            <a:r>
              <a:rPr lang="en-IN" dirty="0" err="1"/>
              <a:t>int</a:t>
            </a:r>
            <a:r>
              <a:rPr lang="en-IN" dirty="0"/>
              <a:t> s) { size = s; } }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FirstGrade</a:t>
            </a:r>
            <a:r>
              <a:rPr lang="en-IN" dirty="0"/>
              <a:t> {</a:t>
            </a:r>
          </a:p>
          <a:p>
            <a:pPr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>
              <a:buNone/>
            </a:pPr>
            <a:r>
              <a:rPr lang="en-IN" dirty="0" err="1"/>
              <a:t>TreeSet</a:t>
            </a:r>
            <a:r>
              <a:rPr lang="en-IN" dirty="0"/>
              <a:t>&lt;Integer&gt; </a:t>
            </a:r>
            <a:r>
              <a:rPr lang="en-IN" dirty="0" err="1"/>
              <a:t>i</a:t>
            </a:r>
            <a:r>
              <a:rPr lang="en-IN" dirty="0"/>
              <a:t> = new </a:t>
            </a:r>
            <a:r>
              <a:rPr lang="en-IN" dirty="0" err="1"/>
              <a:t>TreeSet</a:t>
            </a:r>
            <a:r>
              <a:rPr lang="en-IN" dirty="0"/>
              <a:t>&lt;Integer&gt;();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/>
              <a:t>TreeSet</a:t>
            </a:r>
            <a:r>
              <a:rPr lang="en-IN" dirty="0"/>
              <a:t>&lt;Dog&gt; d = new </a:t>
            </a:r>
            <a:r>
              <a:rPr lang="en-IN" dirty="0" err="1"/>
              <a:t>TreeSet</a:t>
            </a:r>
            <a:r>
              <a:rPr lang="en-IN" dirty="0"/>
              <a:t>&lt;Dog&gt;();</a:t>
            </a:r>
          </a:p>
          <a:p>
            <a:pPr>
              <a:buNone/>
            </a:pPr>
            <a:r>
              <a:rPr lang="en-IN" dirty="0" err="1"/>
              <a:t>d.add</a:t>
            </a:r>
            <a:r>
              <a:rPr lang="en-IN" dirty="0"/>
              <a:t>(new Dog(1)); </a:t>
            </a:r>
            <a:r>
              <a:rPr lang="en-IN" dirty="0" err="1"/>
              <a:t>d.add</a:t>
            </a:r>
            <a:r>
              <a:rPr lang="en-IN" dirty="0"/>
              <a:t>(new Dog(2)); </a:t>
            </a:r>
            <a:r>
              <a:rPr lang="en-IN" dirty="0" err="1"/>
              <a:t>d.add</a:t>
            </a:r>
            <a:r>
              <a:rPr lang="en-IN" dirty="0"/>
              <a:t>(new Dog(1));</a:t>
            </a:r>
          </a:p>
          <a:p>
            <a:pPr>
              <a:buNone/>
            </a:pPr>
            <a:r>
              <a:rPr lang="en-IN" dirty="0" err="1"/>
              <a:t>i.add</a:t>
            </a:r>
            <a:r>
              <a:rPr lang="en-IN" dirty="0"/>
              <a:t>(1); </a:t>
            </a:r>
            <a:r>
              <a:rPr lang="en-IN" dirty="0" err="1"/>
              <a:t>i.add</a:t>
            </a:r>
            <a:r>
              <a:rPr lang="en-IN" dirty="0"/>
              <a:t>(2); </a:t>
            </a:r>
            <a:r>
              <a:rPr lang="en-IN" dirty="0" err="1"/>
              <a:t>i.add</a:t>
            </a:r>
            <a:r>
              <a:rPr lang="en-IN" dirty="0"/>
              <a:t>(1);</a:t>
            </a:r>
          </a:p>
          <a:p>
            <a:pPr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d.size</a:t>
            </a:r>
            <a:r>
              <a:rPr lang="en-IN" dirty="0"/>
              <a:t>() + " " + </a:t>
            </a:r>
            <a:r>
              <a:rPr lang="en-IN" dirty="0" err="1"/>
              <a:t>i.size</a:t>
            </a:r>
            <a:r>
              <a:rPr lang="en-IN" dirty="0"/>
              <a:t>());</a:t>
            </a:r>
          </a:p>
          <a:p>
            <a:pPr>
              <a:buNone/>
            </a:pPr>
            <a:r>
              <a:rPr lang="en-IN" dirty="0"/>
              <a:t> }</a:t>
            </a:r>
          </a:p>
          <a:p>
            <a:pPr>
              <a:buNone/>
            </a:pPr>
            <a:r>
              <a:rPr lang="en-IN" dirty="0"/>
              <a:t> 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Popular Interview Questions(Collections &amp; Generics)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What is the result? </a:t>
            </a:r>
          </a:p>
          <a:p>
            <a:pPr marL="457200" indent="-457200">
              <a:buAutoNum type="alphaUcPeriod"/>
            </a:pPr>
            <a:r>
              <a:rPr lang="en-IN" dirty="0"/>
              <a:t>1 2 </a:t>
            </a:r>
          </a:p>
          <a:p>
            <a:pPr marL="457200" indent="-457200">
              <a:buAutoNum type="alphaUcPeriod"/>
            </a:pPr>
            <a:r>
              <a:rPr lang="en-IN" dirty="0"/>
              <a:t>2 2 </a:t>
            </a:r>
          </a:p>
          <a:p>
            <a:pPr marL="457200" indent="-457200">
              <a:buAutoNum type="alphaUcPeriod"/>
            </a:pPr>
            <a:r>
              <a:rPr lang="en-IN" dirty="0"/>
              <a:t>2 3 </a:t>
            </a:r>
          </a:p>
          <a:p>
            <a:pPr marL="457200" indent="-457200">
              <a:buAutoNum type="alphaUcPeriod"/>
            </a:pPr>
            <a:r>
              <a:rPr lang="en-IN" dirty="0"/>
              <a:t>3 2 </a:t>
            </a:r>
          </a:p>
          <a:p>
            <a:pPr marL="457200" indent="-457200">
              <a:buAutoNum type="alphaUcPeriod"/>
            </a:pPr>
            <a:r>
              <a:rPr lang="en-IN" dirty="0"/>
              <a:t>3 3 </a:t>
            </a:r>
          </a:p>
          <a:p>
            <a:pPr marL="457200" indent="-457200">
              <a:buAutoNum type="alphaUcPeriod"/>
            </a:pPr>
            <a:r>
              <a:rPr lang="en-IN" dirty="0"/>
              <a:t>Compilation fails </a:t>
            </a:r>
          </a:p>
          <a:p>
            <a:pPr marL="457200" indent="-457200">
              <a:buAutoNum type="alphaUcPeriod"/>
            </a:pPr>
            <a:r>
              <a:rPr lang="en-IN" dirty="0"/>
              <a:t>An exception is thrown at runtime</a:t>
            </a:r>
            <a:endParaRPr lang="en-US" b="1" dirty="0"/>
          </a:p>
          <a:p>
            <a:pPr>
              <a:buNone/>
            </a:pPr>
            <a:r>
              <a:rPr lang="en-US" b="1" dirty="0"/>
              <a:t>Answer: 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Design a class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acts as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library</a:t>
            </a:r>
            <a:r>
              <a:rPr lang="en-US" dirty="0"/>
              <a:t> for the </a:t>
            </a:r>
            <a:r>
              <a:rPr lang="en-US" b="1" dirty="0">
                <a:solidFill>
                  <a:srgbClr val="7030A0"/>
                </a:solidFill>
              </a:rPr>
              <a:t>following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kinds</a:t>
            </a:r>
            <a:r>
              <a:rPr lang="en-US" dirty="0"/>
              <a:t> of </a:t>
            </a:r>
            <a:r>
              <a:rPr lang="en-US" b="1" dirty="0">
                <a:solidFill>
                  <a:srgbClr val="002060"/>
                </a:solidFill>
              </a:rPr>
              <a:t>algorithms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tx2"/>
                </a:solidFill>
              </a:rPr>
              <a:t>sorting algorithms </a:t>
            </a:r>
            <a:r>
              <a:rPr lang="en-US" dirty="0"/>
              <a:t>&amp;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tx2"/>
                </a:solidFill>
              </a:rPr>
              <a:t>search algorithms 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Provide one version </a:t>
            </a:r>
            <a:r>
              <a:rPr lang="en-US" dirty="0"/>
              <a:t>of the class that uses </a:t>
            </a:r>
            <a:r>
              <a:rPr lang="en-US" b="1" dirty="0">
                <a:solidFill>
                  <a:schemeClr val="tx2"/>
                </a:solidFill>
              </a:rPr>
              <a:t>generics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You 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are allowed</a:t>
            </a:r>
            <a:r>
              <a:rPr lang="en-US" dirty="0"/>
              <a:t> to use </a:t>
            </a:r>
            <a:r>
              <a:rPr lang="en-US" b="1" dirty="0">
                <a:solidFill>
                  <a:srgbClr val="0070C0"/>
                </a:solidFill>
              </a:rPr>
              <a:t>any built-in data structures </a:t>
            </a:r>
            <a:r>
              <a:rPr lang="en-US" dirty="0"/>
              <a:t>to </a:t>
            </a:r>
            <a:r>
              <a:rPr lang="en-US" b="1" dirty="0">
                <a:solidFill>
                  <a:srgbClr val="002060"/>
                </a:solidFill>
              </a:rPr>
              <a:t>store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delete</a:t>
            </a:r>
            <a:r>
              <a:rPr lang="en-US" dirty="0"/>
              <a:t> </a:t>
            </a:r>
            <a:r>
              <a:rPr lang="en-US"/>
              <a:t>&amp; </a:t>
            </a:r>
            <a:r>
              <a:rPr lang="en-US" b="1">
                <a:solidFill>
                  <a:srgbClr val="002060"/>
                </a:solidFill>
              </a:rPr>
              <a:t>return</a:t>
            </a:r>
            <a:r>
              <a:rPr lang="en-US"/>
              <a:t> </a:t>
            </a:r>
            <a:r>
              <a:rPr lang="en-US" dirty="0"/>
              <a:t>the last data.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224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A class</a:t>
            </a:r>
            <a:r>
              <a:rPr lang="en-IN" dirty="0"/>
              <a:t>, that </a:t>
            </a:r>
            <a:r>
              <a:rPr lang="en-IN" b="1" dirty="0">
                <a:solidFill>
                  <a:schemeClr val="tx2"/>
                </a:solidFill>
              </a:rPr>
              <a:t>contains</a:t>
            </a:r>
            <a:r>
              <a:rPr lang="en-IN" dirty="0"/>
              <a:t> and </a:t>
            </a:r>
            <a:r>
              <a:rPr lang="en-IN" b="1" dirty="0">
                <a:solidFill>
                  <a:srgbClr val="00B05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generic types </a:t>
            </a:r>
            <a:r>
              <a:rPr lang="en-IN" dirty="0"/>
              <a:t>is called a </a:t>
            </a:r>
            <a:r>
              <a:rPr lang="en-IN" b="1" u="sng" dirty="0">
                <a:solidFill>
                  <a:schemeClr val="tx2"/>
                </a:solidFill>
              </a:rPr>
              <a:t>Generic Class</a:t>
            </a:r>
            <a:endParaRPr lang="en-US" b="1" u="sng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US" dirty="0"/>
              <a:t>Consider the following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Suppose we want to create a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 class which can hold any type of value like </a:t>
            </a:r>
            <a:r>
              <a:rPr lang="en-US" b="1" dirty="0" err="1">
                <a:solidFill>
                  <a:srgbClr val="FF0000"/>
                </a:solidFill>
              </a:rPr>
              <a:t>Integer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Float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Double</a:t>
            </a:r>
            <a:r>
              <a:rPr lang="en-US" b="1" dirty="0" err="1">
                <a:solidFill>
                  <a:srgbClr val="0070C0"/>
                </a:solidFill>
              </a:rPr>
              <a:t>,</a:t>
            </a:r>
            <a:r>
              <a:rPr lang="en-US" b="1" dirty="0" err="1">
                <a:solidFill>
                  <a:srgbClr val="FF0000"/>
                </a:solidFill>
              </a:rPr>
              <a:t>Long</a:t>
            </a:r>
            <a:r>
              <a:rPr lang="en-US" b="1" dirty="0">
                <a:solidFill>
                  <a:srgbClr val="0070C0"/>
                </a:solidFill>
              </a:rPr>
              <a:t> etc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/>
            <a:r>
              <a:rPr lang="en-US" b="1" dirty="0">
                <a:solidFill>
                  <a:srgbClr val="002060"/>
                </a:solidFill>
              </a:rPr>
              <a:t>One way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do this </a:t>
            </a:r>
            <a:r>
              <a:rPr lang="en-US" dirty="0"/>
              <a:t>would be to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Box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class with it’s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instance field </a:t>
            </a:r>
            <a:r>
              <a:rPr lang="en-US" dirty="0"/>
              <a:t>as of type “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>
                <a:solidFill>
                  <a:srgbClr val="C00000"/>
                </a:solidFill>
              </a:rPr>
              <a:t>”</a:t>
            </a:r>
            <a:r>
              <a:rPr lang="en-US" dirty="0"/>
              <a:t> and provide </a:t>
            </a:r>
            <a:r>
              <a:rPr lang="en-US" b="1" dirty="0">
                <a:solidFill>
                  <a:srgbClr val="00B050"/>
                </a:solidFill>
              </a:rPr>
              <a:t>setters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getters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Generic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Box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set(Object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this.object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Object get()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object;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Previous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Since its methods </a:t>
            </a:r>
            <a:r>
              <a:rPr lang="en-IN" dirty="0"/>
              <a:t>accept or return an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/>
              <a:t>, we are </a:t>
            </a:r>
            <a:r>
              <a:rPr lang="en-IN" b="1" dirty="0">
                <a:solidFill>
                  <a:srgbClr val="00B050"/>
                </a:solidFill>
              </a:rPr>
              <a:t>free to pass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whatever</a:t>
            </a:r>
            <a:r>
              <a:rPr lang="en-IN" dirty="0"/>
              <a:t> 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want</a:t>
            </a:r>
            <a:r>
              <a:rPr lang="en-IN" dirty="0"/>
              <a:t>.</a:t>
            </a:r>
          </a:p>
          <a:p>
            <a:endParaRPr lang="en-US" dirty="0"/>
          </a:p>
          <a:p>
            <a:r>
              <a:rPr lang="en-IN" dirty="0"/>
              <a:t> </a:t>
            </a:r>
            <a:r>
              <a:rPr lang="en-IN" b="1" dirty="0">
                <a:solidFill>
                  <a:srgbClr val="0070C0"/>
                </a:solidFill>
              </a:rPr>
              <a:t>There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no way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verify</a:t>
            </a:r>
            <a:r>
              <a:rPr lang="en-IN" dirty="0"/>
              <a:t>, at </a:t>
            </a:r>
            <a:r>
              <a:rPr lang="en-IN" b="1" dirty="0">
                <a:solidFill>
                  <a:srgbClr val="7030A0"/>
                </a:solidFill>
              </a:rPr>
              <a:t>compile time</a:t>
            </a:r>
            <a:r>
              <a:rPr lang="en-IN" dirty="0"/>
              <a:t>, how the class is used. </a:t>
            </a:r>
          </a:p>
          <a:p>
            <a:endParaRPr lang="en-IN" dirty="0"/>
          </a:p>
          <a:p>
            <a:r>
              <a:rPr lang="en-IN" dirty="0"/>
              <a:t>It’s </a:t>
            </a:r>
            <a:r>
              <a:rPr lang="en-IN" b="1" dirty="0">
                <a:solidFill>
                  <a:srgbClr val="7030A0"/>
                </a:solidFill>
              </a:rPr>
              <a:t>quite possible </a:t>
            </a:r>
            <a:r>
              <a:rPr lang="en-IN" dirty="0"/>
              <a:t>that we </a:t>
            </a:r>
            <a:r>
              <a:rPr lang="en-IN" b="1" dirty="0">
                <a:solidFill>
                  <a:srgbClr val="00B050"/>
                </a:solidFill>
              </a:rPr>
              <a:t>may pass Integer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set( )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mistakenly type cast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String</a:t>
            </a:r>
            <a:r>
              <a:rPr lang="en-IN" dirty="0"/>
              <a:t> while calling </a:t>
            </a:r>
            <a:r>
              <a:rPr lang="en-IN" b="1" dirty="0">
                <a:solidFill>
                  <a:srgbClr val="C00000"/>
                </a:solidFill>
              </a:rPr>
              <a:t>get( )</a:t>
            </a:r>
            <a:r>
              <a:rPr lang="en-IN" dirty="0"/>
              <a:t>, resulting in a </a:t>
            </a:r>
            <a:r>
              <a:rPr lang="en-IN" b="1" dirty="0">
                <a:solidFill>
                  <a:srgbClr val="002060"/>
                </a:solidFill>
              </a:rPr>
              <a:t>runtime error.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 </a:t>
            </a:r>
            <a:r>
              <a:rPr lang="en-IN" b="1" u="sng" dirty="0">
                <a:solidFill>
                  <a:schemeClr val="tx2"/>
                </a:solidFill>
              </a:rPr>
              <a:t>generic class 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defined</a:t>
            </a:r>
            <a:r>
              <a:rPr lang="en-IN" dirty="0"/>
              <a:t> with the </a:t>
            </a:r>
            <a:r>
              <a:rPr lang="en-IN" b="1" dirty="0">
                <a:solidFill>
                  <a:srgbClr val="002060"/>
                </a:solidFill>
              </a:rPr>
              <a:t>following format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name&lt;T1, T2, ...,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{ /* ... */ }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parameter section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delimited by angle brackets </a:t>
            </a:r>
            <a:r>
              <a:rPr lang="en-IN" dirty="0"/>
              <a:t>(&lt;&gt;), follows the </a:t>
            </a:r>
            <a:r>
              <a:rPr lang="en-IN" b="1" dirty="0">
                <a:solidFill>
                  <a:srgbClr val="7030A0"/>
                </a:solidFill>
              </a:rPr>
              <a:t>class name. </a:t>
            </a:r>
          </a:p>
          <a:p>
            <a:endParaRPr lang="en-IN" dirty="0"/>
          </a:p>
          <a:p>
            <a:r>
              <a:rPr lang="en-IN" dirty="0"/>
              <a:t>It specifies the </a:t>
            </a:r>
            <a:r>
              <a:rPr lang="en-IN" b="1" u="sng" dirty="0">
                <a:solidFill>
                  <a:srgbClr val="0070C0"/>
                </a:solidFill>
              </a:rPr>
              <a:t>type parameters </a:t>
            </a:r>
            <a:r>
              <a:rPr lang="en-IN" dirty="0"/>
              <a:t>(also called </a:t>
            </a:r>
            <a:r>
              <a:rPr lang="en-IN" b="1" dirty="0">
                <a:solidFill>
                  <a:srgbClr val="00B050"/>
                </a:solidFill>
              </a:rPr>
              <a:t>type variables</a:t>
            </a:r>
            <a:r>
              <a:rPr lang="en-IN" dirty="0"/>
              <a:t>) T1, T2, ..., and Tn.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update</a:t>
            </a:r>
            <a:r>
              <a:rPr lang="en-IN" dirty="0"/>
              <a:t>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to use </a:t>
            </a:r>
            <a:r>
              <a:rPr lang="en-IN" b="1" u="sng" dirty="0">
                <a:solidFill>
                  <a:schemeClr val="tx2"/>
                </a:solidFill>
              </a:rPr>
              <a:t>generics</a:t>
            </a:r>
            <a:r>
              <a:rPr lang="en-IN" dirty="0"/>
              <a:t>, we create a </a:t>
            </a:r>
            <a:r>
              <a:rPr lang="en-IN" b="1" u="sng" dirty="0">
                <a:solidFill>
                  <a:srgbClr val="0070C0"/>
                </a:solidFill>
              </a:rPr>
              <a:t>generic type declaration </a:t>
            </a:r>
            <a:r>
              <a:rPr lang="en-IN" dirty="0"/>
              <a:t>by </a:t>
            </a:r>
            <a:r>
              <a:rPr lang="en-IN" b="1" dirty="0">
                <a:solidFill>
                  <a:srgbClr val="00B050"/>
                </a:solidFill>
              </a:rPr>
              <a:t>changing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code 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</a:p>
          <a:p>
            <a:pPr>
              <a:buNone/>
            </a:pPr>
            <a:r>
              <a:rPr lang="en-IN" dirty="0"/>
              <a:t>		To 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introduces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type variable</a:t>
            </a:r>
            <a:r>
              <a:rPr lang="en-IN" dirty="0"/>
              <a:t>,</a:t>
            </a:r>
            <a:r>
              <a:rPr lang="en-IN" b="1" dirty="0">
                <a:solidFill>
                  <a:srgbClr val="FF0000"/>
                </a:solidFill>
              </a:rPr>
              <a:t> T</a:t>
            </a:r>
            <a:r>
              <a:rPr lang="en-IN" dirty="0"/>
              <a:t>, that can be used </a:t>
            </a:r>
            <a:r>
              <a:rPr lang="en-IN" b="1" dirty="0">
                <a:solidFill>
                  <a:srgbClr val="7030A0"/>
                </a:solidFill>
              </a:rPr>
              <a:t>anywhere</a:t>
            </a:r>
            <a:r>
              <a:rPr lang="en-IN" dirty="0"/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inside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class.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GENERICS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FF0000"/>
                </a:solidFill>
              </a:rPr>
              <a:t>Better</a:t>
            </a:r>
            <a:r>
              <a:rPr lang="en-US" sz="4000" b="1" dirty="0"/>
              <a:t> Code In </a:t>
            </a:r>
            <a:r>
              <a:rPr lang="en-US" sz="4000" b="1" dirty="0">
                <a:solidFill>
                  <a:srgbClr val="FF0000"/>
                </a:solidFill>
              </a:rPr>
              <a:t>Fewer </a:t>
            </a:r>
            <a:r>
              <a:rPr lang="en-US" sz="4000" b="1" dirty="0"/>
              <a:t>Keystrokes)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With this change</a:t>
            </a:r>
            <a:r>
              <a:rPr lang="en-IN" dirty="0"/>
              <a:t>, the </a:t>
            </a:r>
            <a:r>
              <a:rPr lang="en-IN" b="1" dirty="0">
                <a:solidFill>
                  <a:srgbClr val="7030A0"/>
                </a:solidFill>
              </a:rPr>
              <a:t>Box</a:t>
            </a:r>
            <a:r>
              <a:rPr lang="en-IN" dirty="0"/>
              <a:t> class </a:t>
            </a:r>
            <a:r>
              <a:rPr lang="en-IN" b="1" dirty="0">
                <a:solidFill>
                  <a:srgbClr val="C00000"/>
                </a:solidFill>
              </a:rPr>
              <a:t>becomes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>
                <a:latin typeface="Consolas" panose="020B0609020204030204" pitchFamily="49" charset="0"/>
              </a:rPr>
              <a:t>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Box" </a:t>
            </a:r>
            <a:r>
              <a:rPr lang="en-IN" dirty="0">
                <a:latin typeface="Consolas" panose="020B0609020204030204" pitchFamily="49" charset="0"/>
              </a:rPr>
              <a:t>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"public class Box&lt;T&gt;". 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class Box&lt;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&gt;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T stands for "Type"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private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void set(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{ </a:t>
            </a:r>
            <a:r>
              <a:rPr lang="en-IN" b="1" dirty="0" err="1">
                <a:latin typeface="Consolas" panose="020B0609020204030204" pitchFamily="49" charset="0"/>
              </a:rPr>
              <a:t>this.t</a:t>
            </a:r>
            <a:r>
              <a:rPr lang="en-IN" b="1" dirty="0">
                <a:latin typeface="Consolas" panose="020B0609020204030204" pitchFamily="49" charset="0"/>
              </a:rPr>
              <a:t> =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latin typeface="Consolas" panose="020B0609020204030204" pitchFamily="49" charset="0"/>
              </a:rPr>
              <a:t> get() { return t; } </a:t>
            </a:r>
          </a:p>
          <a:p>
            <a:pPr>
              <a:buNone/>
            </a:pPr>
            <a:r>
              <a:rPr lang="en-IN" b="1" dirty="0"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 Generic Version Of Box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As we can see</a:t>
            </a:r>
            <a:r>
              <a:rPr lang="en-IN" dirty="0"/>
              <a:t>, all </a:t>
            </a:r>
            <a:r>
              <a:rPr lang="en-IN" b="1" dirty="0">
                <a:solidFill>
                  <a:srgbClr val="00B0F0"/>
                </a:solidFill>
              </a:rPr>
              <a:t>occurrences</a:t>
            </a:r>
            <a:r>
              <a:rPr lang="en-IN" dirty="0"/>
              <a:t> of </a:t>
            </a:r>
            <a:r>
              <a:rPr lang="en-IN" b="1" u="sng" dirty="0">
                <a:solidFill>
                  <a:schemeClr val="tx2"/>
                </a:solidFill>
              </a:rPr>
              <a:t>Object 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replaced </a:t>
            </a:r>
            <a:r>
              <a:rPr lang="en-IN" dirty="0"/>
              <a:t>by 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A type variable </a:t>
            </a:r>
            <a:r>
              <a:rPr lang="en-IN" dirty="0"/>
              <a:t>can be any </a:t>
            </a:r>
            <a:r>
              <a:rPr lang="en-IN" b="1" u="sng" dirty="0">
                <a:solidFill>
                  <a:srgbClr val="7030A0"/>
                </a:solidFill>
              </a:rPr>
              <a:t>non-primitive type </a:t>
            </a:r>
            <a:r>
              <a:rPr lang="en-IN" dirty="0"/>
              <a:t>we specify: </a:t>
            </a:r>
            <a:r>
              <a:rPr lang="en-IN" b="1" dirty="0">
                <a:solidFill>
                  <a:srgbClr val="00B050"/>
                </a:solidFill>
              </a:rPr>
              <a:t>any class type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any interface type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any array type</a:t>
            </a:r>
            <a:r>
              <a:rPr lang="en-IN" dirty="0"/>
              <a:t>, or even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another type variable</a:t>
            </a:r>
            <a:r>
              <a:rPr lang="en-IN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dirty="0"/>
              <a:t>the </a:t>
            </a:r>
            <a:r>
              <a:rPr lang="en-IN" b="1" u="sng" dirty="0">
                <a:solidFill>
                  <a:schemeClr val="tx2"/>
                </a:solidFill>
              </a:rPr>
              <a:t>generic Box class </a:t>
            </a:r>
            <a:r>
              <a:rPr lang="en-IN" dirty="0"/>
              <a:t>from within our code, we  must perform a </a:t>
            </a:r>
            <a:r>
              <a:rPr lang="en-IN" b="1" u="sng" dirty="0">
                <a:solidFill>
                  <a:srgbClr val="00B050"/>
                </a:solidFill>
              </a:rPr>
              <a:t>generic type invocation</a:t>
            </a:r>
            <a:r>
              <a:rPr lang="en-IN" dirty="0"/>
              <a:t>, which </a:t>
            </a:r>
            <a:r>
              <a:rPr lang="en-IN" b="1" dirty="0">
                <a:solidFill>
                  <a:srgbClr val="0070C0"/>
                </a:solidFill>
              </a:rPr>
              <a:t>replaces T</a:t>
            </a:r>
            <a:r>
              <a:rPr lang="en-IN" dirty="0"/>
              <a:t> with some </a:t>
            </a:r>
            <a:r>
              <a:rPr lang="en-IN" b="1" dirty="0">
                <a:solidFill>
                  <a:srgbClr val="002060"/>
                </a:solidFill>
              </a:rPr>
              <a:t>concrete value</a:t>
            </a:r>
            <a:r>
              <a:rPr lang="en-IN" dirty="0"/>
              <a:t>, such as </a:t>
            </a:r>
            <a:r>
              <a:rPr lang="en-IN" b="1" dirty="0">
                <a:solidFill>
                  <a:schemeClr val="tx2"/>
                </a:solidFill>
              </a:rPr>
              <a:t>Integer: </a:t>
            </a:r>
          </a:p>
          <a:p>
            <a:endParaRPr lang="en-US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 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code </a:t>
            </a:r>
            <a:r>
              <a:rPr lang="en-IN" dirty="0"/>
              <a:t>does not </a:t>
            </a:r>
            <a:r>
              <a:rPr lang="en-IN" b="1" dirty="0">
                <a:solidFill>
                  <a:srgbClr val="00B050"/>
                </a:solidFill>
              </a:rPr>
              <a:t>actually create </a:t>
            </a:r>
            <a:r>
              <a:rPr lang="en-IN" dirty="0"/>
              <a:t>a new </a:t>
            </a:r>
            <a:r>
              <a:rPr lang="en-IN" b="1" dirty="0">
                <a:solidFill>
                  <a:schemeClr val="tx2"/>
                </a:solidFill>
              </a:rPr>
              <a:t>Box object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It simply declares that </a:t>
            </a:r>
            <a:r>
              <a:rPr lang="en-IN" b="1" dirty="0" err="1">
                <a:solidFill>
                  <a:srgbClr val="0070C0"/>
                </a:solidFill>
              </a:rPr>
              <a:t>myIntBox</a:t>
            </a:r>
            <a:r>
              <a:rPr lang="en-IN" dirty="0"/>
              <a:t> will hold a reference to a "</a:t>
            </a:r>
            <a:r>
              <a:rPr lang="en-IN" b="1" dirty="0">
                <a:solidFill>
                  <a:srgbClr val="7030A0"/>
                </a:solidFill>
              </a:rPr>
              <a:t>Box of Integer</a:t>
            </a:r>
            <a:r>
              <a:rPr lang="en-IN" dirty="0"/>
              <a:t>"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Instantiating User Defined Generic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To instantiate </a:t>
            </a:r>
            <a:r>
              <a:rPr lang="en-IN" dirty="0"/>
              <a:t>this class, we use the </a:t>
            </a:r>
            <a:r>
              <a:rPr lang="en-IN" dirty="0">
                <a:solidFill>
                  <a:srgbClr val="0070C0"/>
                </a:solidFill>
              </a:rPr>
              <a:t>new</a:t>
            </a:r>
            <a:r>
              <a:rPr lang="en-IN" dirty="0"/>
              <a:t> keyword, as usual, but place </a:t>
            </a:r>
            <a:r>
              <a:rPr lang="en-IN" dirty="0">
                <a:solidFill>
                  <a:srgbClr val="0070C0"/>
                </a:solidFill>
              </a:rPr>
              <a:t>&lt;Integer&gt;</a:t>
            </a:r>
            <a:r>
              <a:rPr lang="en-IN" dirty="0"/>
              <a:t> between the </a:t>
            </a:r>
            <a:r>
              <a:rPr lang="en-IN" b="1" dirty="0">
                <a:solidFill>
                  <a:srgbClr val="7030A0"/>
                </a:solidFill>
              </a:rPr>
              <a:t>class name </a:t>
            </a:r>
            <a:r>
              <a:rPr lang="en-IN" dirty="0"/>
              <a:t>and the </a:t>
            </a:r>
            <a:r>
              <a:rPr lang="en-IN" b="1" dirty="0">
                <a:solidFill>
                  <a:srgbClr val="7030A0"/>
                </a:solidFill>
              </a:rPr>
              <a:t>parenthesis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Box&lt;Integer&gt;();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Box&lt;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private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get( 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return 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void set(</a:t>
            </a:r>
            <a:r>
              <a:rPr lang="en-I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this.t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=t;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UseBox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myIntBox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=new Box&lt;Integer&gt;();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myIntBox.set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(“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bhopal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”);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Compile Time Error!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x=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myIntBox.get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No casting needed!</a:t>
            </a:r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"+x);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Gen 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Gen(T o)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ob = o;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return ob;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("Type of T is " +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ob.getClass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().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getName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GenDemo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Gen&lt;Integer&gt;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iOb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= new Gen&lt;Integer&gt;(88);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iOb.showType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v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iOb.getob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v);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Gen &lt;String&gt;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strOb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Gen&lt;String&gt;("Generics”);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strOb.showType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strOb.getob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("value: " +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java.lang.Integer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88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Type of T is </a:t>
            </a:r>
            <a:r>
              <a:rPr lang="en-IN" b="1" dirty="0" err="1">
                <a:solidFill>
                  <a:schemeClr val="tx2"/>
                </a:solidFill>
              </a:rPr>
              <a:t>java.lang.String</a:t>
            </a:r>
            <a:endParaRPr lang="en-IN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value: Generics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Without Type Parameter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Yes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we can </a:t>
            </a:r>
            <a:r>
              <a:rPr lang="en-US" dirty="0"/>
              <a:t>but then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 is called </a:t>
            </a:r>
            <a:r>
              <a:rPr lang="en-IN" b="1" u="sng" dirty="0">
                <a:solidFill>
                  <a:srgbClr val="002060"/>
                </a:solidFill>
              </a:rPr>
              <a:t>Raw Type </a:t>
            </a:r>
            <a:r>
              <a:rPr lang="en-IN" dirty="0"/>
              <a:t>and it </a:t>
            </a:r>
          </a:p>
          <a:p>
            <a:pPr>
              <a:buNone/>
            </a:pPr>
            <a:r>
              <a:rPr lang="en-IN" dirty="0"/>
              <a:t>becomes 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dirty="0"/>
              <a:t>and hence , </a:t>
            </a:r>
            <a:r>
              <a:rPr lang="en-IN" b="1" dirty="0">
                <a:solidFill>
                  <a:srgbClr val="00B050"/>
                </a:solidFill>
              </a:rPr>
              <a:t>it will allow </a:t>
            </a:r>
            <a:r>
              <a:rPr lang="en-IN" dirty="0"/>
              <a:t>all kinds of </a:t>
            </a:r>
            <a:r>
              <a:rPr lang="en-IN" b="1" dirty="0">
                <a:solidFill>
                  <a:schemeClr val="tx2"/>
                </a:solidFill>
              </a:rPr>
              <a:t>values</a:t>
            </a:r>
            <a:r>
              <a:rPr lang="en-IN" dirty="0"/>
              <a:t> to </a:t>
            </a:r>
          </a:p>
          <a:p>
            <a:pPr>
              <a:buNone/>
            </a:pPr>
            <a:r>
              <a:rPr lang="en-IN" dirty="0"/>
              <a:t>be </a:t>
            </a:r>
            <a:r>
              <a:rPr lang="en-IN" b="1" dirty="0">
                <a:solidFill>
                  <a:srgbClr val="7030A0"/>
                </a:solidFill>
              </a:rPr>
              <a:t>stored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But</a:t>
            </a:r>
            <a:r>
              <a:rPr lang="en-IN" dirty="0"/>
              <a:t> we should </a:t>
            </a:r>
            <a:r>
              <a:rPr lang="en-IN" b="1" dirty="0">
                <a:solidFill>
                  <a:srgbClr val="00B050"/>
                </a:solidFill>
              </a:rPr>
              <a:t>always try to avoid this </a:t>
            </a:r>
            <a:r>
              <a:rPr lang="en-IN" dirty="0"/>
              <a:t>because we will have </a:t>
            </a:r>
          </a:p>
          <a:p>
            <a:pPr>
              <a:buNone/>
            </a:pPr>
            <a:r>
              <a:rPr lang="en-IN" dirty="0"/>
              <a:t>to use </a:t>
            </a:r>
            <a:r>
              <a:rPr lang="en-IN" b="1" dirty="0">
                <a:solidFill>
                  <a:srgbClr val="7030A0"/>
                </a:solidFill>
              </a:rPr>
              <a:t>type casting </a:t>
            </a:r>
            <a:r>
              <a:rPr lang="en-IN" dirty="0"/>
              <a:t>while </a:t>
            </a:r>
            <a:r>
              <a:rPr lang="en-IN" b="1" dirty="0">
                <a:solidFill>
                  <a:srgbClr val="0070C0"/>
                </a:solidFill>
              </a:rPr>
              <a:t>working on </a:t>
            </a:r>
            <a:r>
              <a:rPr lang="en-IN" dirty="0"/>
              <a:t>raw type that can </a:t>
            </a:r>
          </a:p>
          <a:p>
            <a:pPr>
              <a:buNone/>
            </a:pPr>
            <a:r>
              <a:rPr lang="en-IN" dirty="0"/>
              <a:t>produce </a:t>
            </a:r>
            <a:r>
              <a:rPr lang="en-IN" b="1" dirty="0">
                <a:solidFill>
                  <a:srgbClr val="002060"/>
                </a:solidFill>
              </a:rPr>
              <a:t>runtime errors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=new Box();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Raw Type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anyBox.set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(10.6);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 y=(Double)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anyBox.get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Type casting needed!</a:t>
            </a:r>
          </a:p>
          <a:p>
            <a:pPr>
              <a:buNone/>
            </a:pP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("Box value is "+y);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Generics?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Enables</a:t>
            </a:r>
            <a:r>
              <a:rPr lang="en-IN" dirty="0"/>
              <a:t> to create</a:t>
            </a:r>
            <a:r>
              <a:rPr lang="en-IN" b="1" dirty="0">
                <a:solidFill>
                  <a:srgbClr val="00B050"/>
                </a:solidFill>
              </a:rPr>
              <a:t> classes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interfaces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/>
              <a:t> in which the </a:t>
            </a:r>
            <a:r>
              <a:rPr lang="en-IN" b="1" dirty="0">
                <a:solidFill>
                  <a:srgbClr val="002060"/>
                </a:solidFill>
              </a:rPr>
              <a:t>type of data </a:t>
            </a:r>
            <a:r>
              <a:rPr lang="en-IN" dirty="0"/>
              <a:t>upon which they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operate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specified</a:t>
            </a:r>
            <a:r>
              <a:rPr lang="en-IN" dirty="0"/>
              <a:t> as a </a:t>
            </a:r>
            <a:r>
              <a:rPr lang="en-IN" b="1" dirty="0">
                <a:solidFill>
                  <a:srgbClr val="0070C0"/>
                </a:solidFill>
              </a:rPr>
              <a:t>parameter</a:t>
            </a:r>
            <a:r>
              <a:rPr lang="en-IN" dirty="0"/>
              <a:t>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Introduced</a:t>
            </a:r>
            <a:r>
              <a:rPr lang="en-IN" b="1" dirty="0"/>
              <a:t> in </a:t>
            </a:r>
            <a:r>
              <a:rPr lang="en-IN" b="1" dirty="0">
                <a:solidFill>
                  <a:srgbClr val="C00000"/>
                </a:solidFill>
              </a:rPr>
              <a:t>Java</a:t>
            </a:r>
            <a:r>
              <a:rPr lang="en-IN" b="1" dirty="0"/>
              <a:t> by </a:t>
            </a:r>
            <a:r>
              <a:rPr lang="en-IN" b="1" dirty="0" err="1">
                <a:solidFill>
                  <a:srgbClr val="00B050"/>
                </a:solidFill>
              </a:rPr>
              <a:t>Jdk</a:t>
            </a:r>
            <a:r>
              <a:rPr lang="en-IN" b="1" dirty="0">
                <a:solidFill>
                  <a:srgbClr val="00B050"/>
                </a:solidFill>
              </a:rPr>
              <a:t> 1.5</a:t>
            </a:r>
            <a:r>
              <a:rPr lang="en-IN" b="1" dirty="0"/>
              <a:t>.</a:t>
            </a:r>
            <a:endParaRPr lang="en-US" b="1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Generics</a:t>
            </a:r>
            <a:r>
              <a:rPr lang="en-IN" b="1" dirty="0"/>
              <a:t> means </a:t>
            </a:r>
            <a:r>
              <a:rPr lang="en-IN" b="1" dirty="0">
                <a:solidFill>
                  <a:srgbClr val="00B050"/>
                </a:solidFill>
              </a:rPr>
              <a:t>parameterized</a:t>
            </a:r>
            <a:r>
              <a:rPr lang="en-IN" b="1" dirty="0"/>
              <a:t> </a:t>
            </a:r>
          </a:p>
          <a:p>
            <a:pPr marL="457200" indent="-457200">
              <a:buNone/>
            </a:pPr>
            <a:r>
              <a:rPr lang="en-US" b="1" dirty="0"/>
              <a:t>      </a:t>
            </a:r>
            <a:r>
              <a:rPr lang="en-IN" b="1" dirty="0"/>
              <a:t>types. </a:t>
            </a: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4" name="Picture 3" descr="poetry-collection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2714620"/>
            <a:ext cx="2712994" cy="36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instantiate a Generic Type With Primitives?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No , not at all .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dirty="0"/>
              <a:t>When </a:t>
            </a:r>
            <a:r>
              <a:rPr lang="en-IN" b="1" dirty="0">
                <a:solidFill>
                  <a:srgbClr val="7030A0"/>
                </a:solidFill>
              </a:rPr>
              <a:t>declaring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instance </a:t>
            </a:r>
            <a:r>
              <a:rPr lang="en-IN" dirty="0"/>
              <a:t>of a </a:t>
            </a:r>
            <a:r>
              <a:rPr lang="en-IN" b="1" dirty="0">
                <a:solidFill>
                  <a:schemeClr val="tx2"/>
                </a:solidFill>
              </a:rPr>
              <a:t>generic type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type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argument </a:t>
            </a:r>
            <a:r>
              <a:rPr lang="en-IN" dirty="0"/>
              <a:t>passed to the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must be a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 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intOb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Gen&lt;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&gt;(53);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The above declaration </a:t>
            </a:r>
            <a:r>
              <a:rPr lang="en-IN" dirty="0"/>
              <a:t>is </a:t>
            </a:r>
            <a:r>
              <a:rPr lang="en-IN" b="1" u="sng" dirty="0">
                <a:solidFill>
                  <a:schemeClr val="tx2"/>
                </a:solidFill>
              </a:rPr>
              <a:t>an error !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terms type parameter and type argument same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No , not at all 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Many developers </a:t>
            </a:r>
            <a:r>
              <a:rPr lang="en-IN" dirty="0"/>
              <a:t>use the terms "</a:t>
            </a:r>
            <a:r>
              <a:rPr lang="en-IN" b="1" dirty="0">
                <a:solidFill>
                  <a:srgbClr val="0070C0"/>
                </a:solidFill>
              </a:rPr>
              <a:t>type parameter</a:t>
            </a:r>
            <a:r>
              <a:rPr lang="en-IN" dirty="0"/>
              <a:t>“ and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"type argument</a:t>
            </a:r>
            <a:r>
              <a:rPr lang="en-IN" dirty="0"/>
              <a:t>" </a:t>
            </a:r>
            <a:r>
              <a:rPr lang="en-IN" b="1" dirty="0">
                <a:solidFill>
                  <a:srgbClr val="7030A0"/>
                </a:solidFill>
              </a:rPr>
              <a:t>interchangeably</a:t>
            </a:r>
            <a:r>
              <a:rPr lang="en-IN" dirty="0"/>
              <a:t>, but </a:t>
            </a:r>
            <a:r>
              <a:rPr lang="en-IN" b="1" dirty="0">
                <a:solidFill>
                  <a:schemeClr val="tx2"/>
                </a:solidFill>
              </a:rPr>
              <a:t>these terms </a:t>
            </a:r>
            <a:r>
              <a:rPr lang="en-IN" dirty="0"/>
              <a:t>are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not the same.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When coding</a:t>
            </a:r>
            <a:r>
              <a:rPr lang="en-IN" dirty="0"/>
              <a:t>, one provides </a:t>
            </a:r>
            <a:r>
              <a:rPr lang="en-IN" b="1" dirty="0">
                <a:solidFill>
                  <a:srgbClr val="00B050"/>
                </a:solidFill>
              </a:rPr>
              <a:t>type arguments </a:t>
            </a:r>
            <a:r>
              <a:rPr lang="en-IN" dirty="0"/>
              <a:t>in order to </a:t>
            </a:r>
          </a:p>
          <a:p>
            <a:pPr>
              <a:buNone/>
            </a:pPr>
            <a:r>
              <a:rPr lang="en-IN" dirty="0"/>
              <a:t>create a </a:t>
            </a:r>
            <a:r>
              <a:rPr lang="en-IN" b="1" dirty="0">
                <a:solidFill>
                  <a:srgbClr val="0070C0"/>
                </a:solidFill>
              </a:rPr>
              <a:t>parameterized type</a:t>
            </a:r>
            <a:r>
              <a:rPr lang="en-IN" dirty="0"/>
              <a:t>.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tx2"/>
                </a:solidFill>
              </a:rPr>
              <a:t>Therefore</a:t>
            </a:r>
            <a:r>
              <a:rPr lang="en-IN" dirty="0" err="1"/>
              <a:t>,the</a:t>
            </a:r>
            <a:r>
              <a:rPr lang="en-IN" dirty="0"/>
              <a:t>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en-IN" dirty="0"/>
              <a:t> in 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Box&lt;T&gt;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and </a:t>
            </a:r>
          </a:p>
          <a:p>
            <a:pPr>
              <a:buNone/>
            </a:pPr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</a:rPr>
              <a:t>Integer</a:t>
            </a:r>
            <a:r>
              <a:rPr lang="en-IN" dirty="0"/>
              <a:t> in </a:t>
            </a:r>
            <a:r>
              <a:rPr lang="en-IN" b="1" dirty="0">
                <a:solidFill>
                  <a:srgbClr val="002060"/>
                </a:solidFill>
              </a:rPr>
              <a:t>Box&lt;Integer&gt; 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argument.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 Java SE 7 </a:t>
            </a:r>
            <a:r>
              <a:rPr lang="en-IN" dirty="0"/>
              <a:t>and </a:t>
            </a:r>
            <a:r>
              <a:rPr lang="en-IN" b="1" dirty="0">
                <a:solidFill>
                  <a:srgbClr val="002060"/>
                </a:solidFill>
              </a:rPr>
              <a:t>later</a:t>
            </a:r>
            <a:r>
              <a:rPr lang="en-IN" dirty="0"/>
              <a:t>, we can </a:t>
            </a:r>
            <a:r>
              <a:rPr lang="en-IN" b="1" dirty="0">
                <a:solidFill>
                  <a:srgbClr val="00B050"/>
                </a:solidFill>
              </a:rPr>
              <a:t>replace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 required to </a:t>
            </a:r>
            <a:r>
              <a:rPr lang="en-IN" b="1" dirty="0">
                <a:solidFill>
                  <a:srgbClr val="C00000"/>
                </a:solidFill>
              </a:rPr>
              <a:t>invoke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constructor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with an </a:t>
            </a:r>
            <a:r>
              <a:rPr lang="en-IN" b="1" dirty="0">
                <a:solidFill>
                  <a:srgbClr val="002060"/>
                </a:solidFill>
              </a:rPr>
              <a:t>empty set of type arguments </a:t>
            </a:r>
            <a:r>
              <a:rPr lang="en-IN" dirty="0"/>
              <a:t>(&lt;&gt;) </a:t>
            </a:r>
            <a:r>
              <a:rPr lang="en-IN" b="1" dirty="0">
                <a:solidFill>
                  <a:srgbClr val="0070C0"/>
                </a:solidFill>
              </a:rPr>
              <a:t>as long as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compiler</a:t>
            </a:r>
            <a:r>
              <a:rPr lang="en-IN" dirty="0"/>
              <a:t> can </a:t>
            </a:r>
            <a:r>
              <a:rPr lang="en-IN" b="1" dirty="0">
                <a:solidFill>
                  <a:schemeClr val="tx2"/>
                </a:solidFill>
              </a:rPr>
              <a:t>determine</a:t>
            </a:r>
            <a:r>
              <a:rPr lang="en-IN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infer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type arguments </a:t>
            </a:r>
            <a:r>
              <a:rPr lang="en-IN" dirty="0"/>
              <a:t>from the </a:t>
            </a:r>
            <a:r>
              <a:rPr lang="en-IN" b="1" u="sng" dirty="0">
                <a:solidFill>
                  <a:srgbClr val="00B050"/>
                </a:solidFill>
              </a:rPr>
              <a:t>context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rgbClr val="0070C0"/>
                </a:solidFill>
              </a:rPr>
              <a:t>pair of angle brackets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&lt;&gt;</a:t>
            </a:r>
            <a:r>
              <a:rPr lang="en-IN" dirty="0"/>
              <a:t>, is informally called </a:t>
            </a:r>
            <a:r>
              <a:rPr lang="en-IN" i="1" dirty="0">
                <a:solidFill>
                  <a:srgbClr val="FF0000"/>
                </a:solidFill>
              </a:rPr>
              <a:t>the diamond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Diamond &lt; &gt; In JSE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we can </a:t>
            </a:r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00B050"/>
                </a:solidFill>
              </a:rPr>
              <a:t>Box&lt;Integer&gt; </a:t>
            </a:r>
            <a:r>
              <a:rPr lang="en-IN" dirty="0"/>
              <a:t>with the </a:t>
            </a:r>
            <a:r>
              <a:rPr lang="en-IN" b="1" dirty="0">
                <a:solidFill>
                  <a:schemeClr val="tx2"/>
                </a:solidFill>
              </a:rPr>
              <a:t>following statement</a:t>
            </a:r>
            <a:r>
              <a:rPr lang="en-IN" dirty="0"/>
              <a:t>:</a:t>
            </a:r>
          </a:p>
          <a:p>
            <a:pPr>
              <a:buNone/>
            </a:pPr>
            <a:endParaRPr lang="en-IN" b="1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myIntBox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Box&lt;&gt;();</a:t>
            </a:r>
          </a:p>
        </p:txBody>
      </p:sp>
    </p:spTree>
    <p:extLst>
      <p:ext uri="{BB962C8B-B14F-4D97-AF65-F5344CB8AC3E}">
        <p14:creationId xmlns:p14="http://schemas.microsoft.com/office/powerpoint/2010/main" val="5338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Parameter Naming Conventions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By convention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single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uppercase letters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most commonly used </a:t>
            </a:r>
            <a:r>
              <a:rPr lang="en-IN" b="1" dirty="0">
                <a:solidFill>
                  <a:srgbClr val="0070C0"/>
                </a:solidFill>
              </a:rPr>
              <a:t>type parameter names </a:t>
            </a:r>
            <a:r>
              <a:rPr lang="en-IN" dirty="0"/>
              <a:t>are: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Element</a:t>
            </a:r>
            <a:r>
              <a:rPr lang="en-IN" dirty="0"/>
              <a:t> (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used extensively </a:t>
            </a:r>
            <a:r>
              <a:rPr lang="en-IN" dirty="0"/>
              <a:t>by the </a:t>
            </a:r>
            <a:r>
              <a:rPr lang="en-IN" b="1" dirty="0">
                <a:solidFill>
                  <a:srgbClr val="7030A0"/>
                </a:solidFill>
              </a:rPr>
              <a:t>Java Collections Framework</a:t>
            </a:r>
            <a:r>
              <a:rPr lang="en-IN" dirty="0"/>
              <a:t>)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K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 </a:t>
            </a:r>
            <a:r>
              <a:rPr lang="en-IN" dirty="0"/>
              <a:t>- </a:t>
            </a:r>
            <a:r>
              <a:rPr lang="en-IN" b="1" dirty="0">
                <a:solidFill>
                  <a:srgbClr val="00B050"/>
                </a:solidFill>
              </a:rPr>
              <a:t>Number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Type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</a:t>
            </a:r>
            <a:r>
              <a:rPr lang="en-IN" dirty="0"/>
              <a:t> - </a:t>
            </a:r>
            <a:r>
              <a:rPr lang="en-IN" b="1" dirty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S,U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etc. - </a:t>
            </a:r>
            <a:r>
              <a:rPr lang="en-IN" b="1" dirty="0">
                <a:solidFill>
                  <a:srgbClr val="00B050"/>
                </a:solidFill>
              </a:rPr>
              <a:t>2</a:t>
            </a:r>
            <a:r>
              <a:rPr lang="en-IN" b="1" baseline="30000" dirty="0">
                <a:solidFill>
                  <a:srgbClr val="00B050"/>
                </a:solidFill>
              </a:rPr>
              <a:t>nd</a:t>
            </a:r>
            <a:r>
              <a:rPr lang="en-IN" dirty="0"/>
              <a:t> , </a:t>
            </a:r>
            <a:r>
              <a:rPr lang="en-IN" b="1" dirty="0">
                <a:solidFill>
                  <a:srgbClr val="00B050"/>
                </a:solidFill>
              </a:rPr>
              <a:t>3</a:t>
            </a:r>
            <a:r>
              <a:rPr lang="en-IN" b="1" baseline="30000" dirty="0">
                <a:solidFill>
                  <a:srgbClr val="00B050"/>
                </a:solidFill>
              </a:rPr>
              <a:t>rd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 types</a:t>
            </a:r>
          </a:p>
          <a:p>
            <a:endParaRPr lang="en-IN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can have </a:t>
            </a:r>
            <a:r>
              <a:rPr lang="en-IN" b="1" dirty="0">
                <a:solidFill>
                  <a:srgbClr val="0070C0"/>
                </a:solidFill>
              </a:rPr>
              <a:t>multiple type parameters</a:t>
            </a:r>
            <a:r>
              <a:rPr lang="en-IN" dirty="0"/>
              <a:t>. </a:t>
            </a:r>
          </a:p>
          <a:p>
            <a:r>
              <a:rPr lang="en-IN" b="1" dirty="0">
                <a:solidFill>
                  <a:srgbClr val="002060"/>
                </a:solidFill>
              </a:rPr>
              <a:t>Given below </a:t>
            </a:r>
            <a:r>
              <a:rPr lang="en-IN" dirty="0"/>
              <a:t>is the generic </a:t>
            </a:r>
            <a:r>
              <a:rPr lang="en-IN" b="1" u="sng" dirty="0" err="1">
                <a:solidFill>
                  <a:srgbClr val="7030A0"/>
                </a:solidFill>
              </a:rPr>
              <a:t>TwoGen</a:t>
            </a:r>
            <a:r>
              <a:rPr lang="en-IN" dirty="0"/>
              <a:t> class, which contains </a:t>
            </a:r>
            <a:r>
              <a:rPr lang="en-IN" b="1" dirty="0">
                <a:solidFill>
                  <a:srgbClr val="0070C0"/>
                </a:solidFill>
              </a:rPr>
              <a:t>two type parameters</a:t>
            </a:r>
            <a:r>
              <a:rPr lang="en-IN" dirty="0"/>
              <a:t>.</a:t>
            </a:r>
          </a:p>
          <a:p>
            <a:pPr>
              <a:buNone/>
            </a:pPr>
            <a:endParaRPr lang="de-DE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TwoGen &lt;T,S&gt;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ob1;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ob2;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TwoGen(T o1, S o2)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ob1 = o1;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ob2 = o2;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T is " + ob1.getClass().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("Type of S is " + ob2.getClass().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getob1() { return ob1; } 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 getob2() { return ob2; }</a:t>
            </a:r>
          </a:p>
          <a:p>
            <a:pPr>
              <a:buNone/>
            </a:pP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SimpGen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main(String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&gt;(16920, “Sachin”); 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t.showTypes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 v = t.getob1();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v);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str = t.getob2();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("value: " + str);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T is </a:t>
            </a:r>
            <a:r>
              <a:rPr lang="en-IN" b="1" dirty="0" err="1">
                <a:solidFill>
                  <a:srgbClr val="0070C0"/>
                </a:solidFill>
              </a:rPr>
              <a:t>java.lang.Integer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Type of S is </a:t>
            </a:r>
            <a:r>
              <a:rPr lang="en-IN" b="1" dirty="0" err="1">
                <a:solidFill>
                  <a:srgbClr val="0070C0"/>
                </a:solidFill>
              </a:rPr>
              <a:t>java.lang.String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value: 16920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value: Sachin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If we are working </a:t>
            </a:r>
            <a:r>
              <a:rPr lang="en-IN" dirty="0"/>
              <a:t>with </a:t>
            </a:r>
            <a:r>
              <a:rPr lang="en-IN" b="1" dirty="0">
                <a:solidFill>
                  <a:srgbClr val="00B050"/>
                </a:solidFill>
              </a:rPr>
              <a:t>Java 7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later</a:t>
            </a:r>
            <a:r>
              <a:rPr lang="en-IN" dirty="0"/>
              <a:t> , the </a:t>
            </a:r>
            <a:r>
              <a:rPr lang="en-IN" b="1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can infer the </a:t>
            </a:r>
            <a:r>
              <a:rPr lang="en-IN" b="1" dirty="0">
                <a:solidFill>
                  <a:srgbClr val="7030A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 types from the declaration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Integer,String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00000"/>
                </a:solidFill>
              </a:rPr>
              <a:t>, </a:t>
            </a:r>
            <a:r>
              <a:rPr lang="en-IN" dirty="0"/>
              <a:t>these </a:t>
            </a:r>
            <a:r>
              <a:rPr lang="en-IN" b="1" dirty="0">
                <a:solidFill>
                  <a:srgbClr val="7030A0"/>
                </a:solidFill>
              </a:rPr>
              <a:t>statements</a:t>
            </a:r>
            <a:r>
              <a:rPr lang="en-IN" dirty="0"/>
              <a:t> can be </a:t>
            </a:r>
            <a:r>
              <a:rPr lang="en-IN" b="1" dirty="0">
                <a:solidFill>
                  <a:srgbClr val="00B050"/>
                </a:solidFill>
              </a:rPr>
              <a:t>shortened</a:t>
            </a:r>
            <a:r>
              <a:rPr lang="en-IN" dirty="0"/>
              <a:t> using </a:t>
            </a:r>
            <a:r>
              <a:rPr lang="en-IN" b="1" dirty="0">
                <a:solidFill>
                  <a:srgbClr val="7030A0"/>
                </a:solidFill>
              </a:rPr>
              <a:t>diamond notation</a:t>
            </a:r>
            <a:r>
              <a:rPr lang="en-IN" dirty="0"/>
              <a:t>:</a:t>
            </a:r>
          </a:p>
          <a:p>
            <a:endParaRPr lang="en-US" dirty="0"/>
          </a:p>
          <a:p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Integer,String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 t = new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TwoGen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 &gt;(16920, “Sachin”);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Code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uses generics </a:t>
            </a:r>
            <a:r>
              <a:rPr lang="en-IN" dirty="0"/>
              <a:t>has </a:t>
            </a:r>
            <a:r>
              <a:rPr lang="en-IN" b="1" dirty="0">
                <a:solidFill>
                  <a:srgbClr val="00B050"/>
                </a:solidFill>
              </a:rPr>
              <a:t>many benefits </a:t>
            </a:r>
            <a:r>
              <a:rPr lang="en-IN" dirty="0"/>
              <a:t>over </a:t>
            </a:r>
            <a:r>
              <a:rPr lang="en-IN" b="1" dirty="0">
                <a:solidFill>
                  <a:srgbClr val="7030A0"/>
                </a:solidFill>
              </a:rPr>
              <a:t>non-generic </a:t>
            </a:r>
            <a:r>
              <a:rPr lang="en-IN" dirty="0"/>
              <a:t>code:</a:t>
            </a:r>
            <a:endParaRPr lang="en-US" dirty="0"/>
          </a:p>
          <a:p>
            <a:pPr marL="457200" indent="-457200">
              <a:buAutoNum type="arabicPeriod"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Provides</a:t>
            </a:r>
            <a:r>
              <a:rPr lang="en-IN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Type Safety </a:t>
            </a:r>
            <a:r>
              <a:rPr lang="en-IN" b="1" dirty="0"/>
              <a:t>with </a:t>
            </a:r>
            <a:r>
              <a:rPr lang="en-IN" b="1" dirty="0">
                <a:solidFill>
                  <a:srgbClr val="7030A0"/>
                </a:solidFill>
              </a:rPr>
              <a:t>Collections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Resolves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type casting </a:t>
            </a:r>
            <a:r>
              <a:rPr lang="en-US" b="1" dirty="0"/>
              <a:t>problems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Enables</a:t>
            </a:r>
            <a:r>
              <a:rPr lang="en-US" b="1" dirty="0"/>
              <a:t> programmers to write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code </a:t>
            </a:r>
            <a:r>
              <a:rPr lang="en-US" b="1" dirty="0"/>
              <a:t>for </a:t>
            </a:r>
            <a:r>
              <a:rPr lang="en-US" b="1" dirty="0">
                <a:solidFill>
                  <a:srgbClr val="00B050"/>
                </a:solidFill>
              </a:rPr>
              <a:t>generic algorithms</a:t>
            </a:r>
            <a:endParaRPr lang="en-IN" b="1" dirty="0">
              <a:solidFill>
                <a:srgbClr val="00B050"/>
              </a:solidFill>
            </a:endParaRPr>
          </a:p>
          <a:p>
            <a:pPr marL="457200" indent="-457200">
              <a:buNone/>
            </a:pPr>
            <a:r>
              <a:rPr lang="en-US" dirty="0"/>
              <a:t> 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Parametrized</a:t>
            </a:r>
            <a:r>
              <a:rPr lang="en-US" dirty="0"/>
              <a:t>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We can also </a:t>
            </a:r>
            <a:r>
              <a:rPr lang="en-IN" b="1" dirty="0">
                <a:solidFill>
                  <a:srgbClr val="00B050"/>
                </a:solidFill>
              </a:rPr>
              <a:t>substitute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type parameter </a:t>
            </a:r>
            <a:r>
              <a:rPr lang="en-IN" dirty="0"/>
              <a:t>(i.e., </a:t>
            </a:r>
            <a:r>
              <a:rPr lang="en-IN" b="1" dirty="0">
                <a:solidFill>
                  <a:srgbClr val="7030A0"/>
                </a:solidFill>
              </a:rPr>
              <a:t>K </a:t>
            </a:r>
            <a:r>
              <a:rPr lang="en-IN" dirty="0"/>
              <a:t>or </a:t>
            </a:r>
            <a:r>
              <a:rPr lang="en-IN" b="1" dirty="0">
                <a:solidFill>
                  <a:srgbClr val="7030A0"/>
                </a:solidFill>
              </a:rPr>
              <a:t>V</a:t>
            </a:r>
            <a:r>
              <a:rPr lang="en-IN" dirty="0"/>
              <a:t>) with a </a:t>
            </a:r>
            <a:r>
              <a:rPr lang="en-IN" b="1" dirty="0">
                <a:solidFill>
                  <a:srgbClr val="7030A0"/>
                </a:solidFill>
              </a:rPr>
              <a:t>parameterized argument </a:t>
            </a:r>
            <a:r>
              <a:rPr lang="en-IN" dirty="0"/>
              <a:t>(i.e., </a:t>
            </a:r>
            <a:r>
              <a:rPr lang="en-IN" b="1" dirty="0">
                <a:solidFill>
                  <a:srgbClr val="C00000"/>
                </a:solidFill>
              </a:rPr>
              <a:t>List&lt;String&gt;)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For example</a:t>
            </a:r>
            <a:r>
              <a:rPr lang="en-IN" dirty="0"/>
              <a:t>, using the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TwoGen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&lt;K, V&gt;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dirty="0"/>
              <a:t>example: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&lt;String,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p = new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TwoGen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&lt;&gt;("primes",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new Box&lt;Integer&gt;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(...));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 a generic class that contains a generic array and a method that returns the average of elements of the array. Array can be of any type like integers, floats, and doubles.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7030A0"/>
                </a:solidFill>
              </a:rPr>
              <a:t>raw type </a:t>
            </a:r>
            <a:r>
              <a:rPr lang="en-IN" dirty="0"/>
              <a:t>is the </a:t>
            </a:r>
            <a:r>
              <a:rPr lang="en-IN" b="1" dirty="0">
                <a:solidFill>
                  <a:srgbClr val="00B050"/>
                </a:solidFill>
              </a:rPr>
              <a:t>name</a:t>
            </a:r>
            <a:r>
              <a:rPr lang="en-IN" dirty="0"/>
              <a:t> of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interface </a:t>
            </a:r>
            <a:r>
              <a:rPr lang="en-IN" dirty="0"/>
              <a:t>without any </a:t>
            </a:r>
            <a:r>
              <a:rPr lang="en-IN" b="1" dirty="0">
                <a:solidFill>
                  <a:srgbClr val="0070C0"/>
                </a:solidFill>
              </a:rPr>
              <a:t>type arguments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given the generic </a:t>
            </a:r>
            <a:r>
              <a:rPr lang="en-IN" b="1" dirty="0">
                <a:solidFill>
                  <a:schemeClr val="tx2"/>
                </a:solidFill>
              </a:rPr>
              <a:t>Box</a:t>
            </a:r>
            <a:r>
              <a:rPr lang="en-IN" dirty="0"/>
              <a:t> class: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class Box&lt;T&gt; { </a:t>
            </a:r>
          </a:p>
          <a:p>
            <a:pPr>
              <a:buNone/>
            </a:pP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void set(T t)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... </a:t>
            </a:r>
            <a:r>
              <a:rPr lang="en-IN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IN" dirty="0"/>
              <a:t>If the </a:t>
            </a:r>
            <a:r>
              <a:rPr lang="en-IN" b="1" dirty="0">
                <a:solidFill>
                  <a:srgbClr val="0070C0"/>
                </a:solidFill>
              </a:rPr>
              <a:t>actual type argument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omitted</a:t>
            </a:r>
            <a:r>
              <a:rPr lang="en-IN" dirty="0"/>
              <a:t>, we get a </a:t>
            </a:r>
            <a:r>
              <a:rPr lang="en-IN" b="1" dirty="0">
                <a:solidFill>
                  <a:srgbClr val="7030A0"/>
                </a:solidFill>
              </a:rPr>
              <a:t>raw type </a:t>
            </a:r>
            <a:r>
              <a:rPr lang="en-IN" dirty="0"/>
              <a:t>of  </a:t>
            </a:r>
            <a:r>
              <a:rPr lang="en-IN" b="1" dirty="0">
                <a:solidFill>
                  <a:schemeClr val="tx2"/>
                </a:solidFill>
              </a:rPr>
              <a:t>Box&lt;T&gt;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Box();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Raw types </a:t>
            </a:r>
            <a:r>
              <a:rPr lang="en-IN" dirty="0"/>
              <a:t>show up in </a:t>
            </a:r>
            <a:r>
              <a:rPr lang="en-IN" b="1" u="sng" dirty="0">
                <a:solidFill>
                  <a:srgbClr val="00B050"/>
                </a:solidFill>
              </a:rPr>
              <a:t>legacy code </a:t>
            </a:r>
            <a:r>
              <a:rPr lang="en-IN" dirty="0"/>
              <a:t>because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lots of API classes</a:t>
            </a:r>
            <a:r>
              <a:rPr lang="en-IN" dirty="0"/>
              <a:t> (such as the </a:t>
            </a:r>
            <a:r>
              <a:rPr lang="en-IN" b="1" dirty="0">
                <a:solidFill>
                  <a:srgbClr val="0070C0"/>
                </a:solidFill>
              </a:rPr>
              <a:t>Collections</a:t>
            </a:r>
            <a:r>
              <a:rPr lang="en-IN" dirty="0"/>
              <a:t> classes) were not </a:t>
            </a:r>
            <a:r>
              <a:rPr lang="en-IN" b="1" dirty="0">
                <a:solidFill>
                  <a:schemeClr val="tx2"/>
                </a:solidFill>
              </a:rPr>
              <a:t>generic</a:t>
            </a:r>
            <a:r>
              <a:rPr lang="en-IN" dirty="0"/>
              <a:t> prior to </a:t>
            </a:r>
            <a:r>
              <a:rPr lang="en-IN" b="1" dirty="0">
                <a:solidFill>
                  <a:srgbClr val="00B050"/>
                </a:solidFill>
              </a:rPr>
              <a:t>JDK 5.0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When</a:t>
            </a:r>
            <a:r>
              <a:rPr lang="en-IN" dirty="0"/>
              <a:t> using </a:t>
            </a:r>
            <a:r>
              <a:rPr lang="en-IN" b="1" dirty="0">
                <a:solidFill>
                  <a:srgbClr val="002060"/>
                </a:solidFill>
              </a:rPr>
              <a:t>raw types</a:t>
            </a:r>
            <a:r>
              <a:rPr lang="en-IN" dirty="0"/>
              <a:t>, we </a:t>
            </a:r>
            <a:r>
              <a:rPr lang="en-IN" b="1" dirty="0">
                <a:solidFill>
                  <a:srgbClr val="00B050"/>
                </a:solidFill>
              </a:rPr>
              <a:t>essentially</a:t>
            </a:r>
            <a:r>
              <a:rPr lang="en-IN" dirty="0"/>
              <a:t> get </a:t>
            </a:r>
            <a:r>
              <a:rPr lang="en-IN" b="1" dirty="0">
                <a:solidFill>
                  <a:srgbClr val="7030A0"/>
                </a:solidFill>
              </a:rPr>
              <a:t>pre-generics </a:t>
            </a:r>
            <a:r>
              <a:rPr lang="en-IN" b="1" dirty="0" err="1">
                <a:solidFill>
                  <a:srgbClr val="7030A0"/>
                </a:solidFill>
              </a:rPr>
              <a:t>behavior</a:t>
            </a:r>
            <a:r>
              <a:rPr lang="en-IN" dirty="0"/>
              <a:t> — a </a:t>
            </a:r>
            <a:r>
              <a:rPr lang="en-IN" b="1" dirty="0">
                <a:solidFill>
                  <a:srgbClr val="C00000"/>
                </a:solidFill>
              </a:rPr>
              <a:t>Box</a:t>
            </a:r>
            <a:r>
              <a:rPr lang="en-IN" dirty="0"/>
              <a:t> gives us </a:t>
            </a:r>
            <a:r>
              <a:rPr lang="en-IN" b="1" dirty="0">
                <a:solidFill>
                  <a:srgbClr val="C00000"/>
                </a:solidFill>
              </a:rPr>
              <a:t>Object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backward compatibility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assigning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 to its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is allowed: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OK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if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assign</a:t>
            </a:r>
            <a:r>
              <a:rPr lang="en-IN" dirty="0"/>
              <a:t> 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a </a:t>
            </a:r>
            <a:r>
              <a:rPr lang="en-IN" b="1" dirty="0">
                <a:solidFill>
                  <a:srgbClr val="C00000"/>
                </a:solidFill>
              </a:rPr>
              <a:t>parameterized type</a:t>
            </a:r>
            <a:r>
              <a:rPr lang="en-IN" dirty="0"/>
              <a:t>, we’ll get a </a:t>
            </a:r>
            <a:r>
              <a:rPr lang="en-IN" b="1" dirty="0">
                <a:solidFill>
                  <a:srgbClr val="002060"/>
                </a:solidFill>
              </a:rPr>
              <a:t>warning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Box();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 is a raw type of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Box&lt;Integer&gt;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//warning: 						unchecked conversion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also get a warning </a:t>
            </a:r>
            <a:r>
              <a:rPr lang="en-IN" dirty="0"/>
              <a:t>if </a:t>
            </a:r>
            <a:r>
              <a:rPr lang="en-IN" b="1" dirty="0">
                <a:solidFill>
                  <a:srgbClr val="00B050"/>
                </a:solidFill>
              </a:rPr>
              <a:t>we use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raw type </a:t>
            </a:r>
            <a:r>
              <a:rPr lang="en-IN" dirty="0"/>
              <a:t>to invoke </a:t>
            </a: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defined in the </a:t>
            </a:r>
            <a:r>
              <a:rPr lang="en-IN" b="1" dirty="0">
                <a:solidFill>
                  <a:srgbClr val="7030A0"/>
                </a:solidFill>
              </a:rPr>
              <a:t>corresponding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generic type: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Box&lt;String&gt;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new Box&lt;&gt;(); </a:t>
            </a:r>
          </a:p>
          <a:p>
            <a:pPr>
              <a:buNone/>
            </a:pPr>
            <a:endParaRPr lang="en-IN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stringBox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rawBox.set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(“hello”); 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// </a:t>
            </a:r>
            <a:r>
              <a:rPr lang="en-IN" b="1" dirty="0" err="1">
                <a:solidFill>
                  <a:schemeClr val="tx2"/>
                </a:solidFill>
                <a:latin typeface="Consolas" panose="020B0609020204030204" pitchFamily="49" charset="0"/>
              </a:rPr>
              <a:t>warning:unchecked</a:t>
            </a:r>
            <a:r>
              <a:rPr lang="en-IN" b="1" dirty="0">
                <a:solidFill>
                  <a:schemeClr val="tx2"/>
                </a:solidFill>
                <a:latin typeface="Consolas" panose="020B0609020204030204" pitchFamily="49" charset="0"/>
              </a:rPr>
              <a:t> invocation to set(T)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declare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</a:t>
            </a:r>
            <a:r>
              <a:rPr lang="en-IN" b="1" dirty="0">
                <a:solidFill>
                  <a:srgbClr val="002060"/>
                </a:solidFill>
              </a:rPr>
              <a:t>uses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more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b="1" u="sng" dirty="0">
                <a:solidFill>
                  <a:srgbClr val="002060"/>
                </a:solidFill>
              </a:rPr>
              <a:t>Methods</a:t>
            </a:r>
            <a:r>
              <a:rPr lang="en-IN" u="sng" dirty="0"/>
              <a:t> </a:t>
            </a:r>
            <a:r>
              <a:rPr lang="en-IN" b="1" u="sng" dirty="0">
                <a:solidFill>
                  <a:schemeClr val="tx2"/>
                </a:solidFill>
              </a:rPr>
              <a:t>inside a generic class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automatically generic </a:t>
            </a:r>
            <a:r>
              <a:rPr lang="en-IN" dirty="0"/>
              <a:t>relative to the </a:t>
            </a:r>
            <a:r>
              <a:rPr lang="en-IN" b="1" dirty="0">
                <a:solidFill>
                  <a:srgbClr val="002060"/>
                </a:solidFill>
              </a:rPr>
              <a:t>type parameters</a:t>
            </a:r>
            <a:r>
              <a:rPr lang="en-IN" dirty="0"/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It is possible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create</a:t>
            </a:r>
            <a:r>
              <a:rPr lang="en-IN" dirty="0"/>
              <a:t> a </a:t>
            </a:r>
            <a:r>
              <a:rPr lang="en-IN" b="1" u="sng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that is </a:t>
            </a:r>
            <a:r>
              <a:rPr lang="en-IN" b="1" dirty="0">
                <a:solidFill>
                  <a:srgbClr val="002060"/>
                </a:solidFill>
              </a:rPr>
              <a:t>enclosed</a:t>
            </a:r>
            <a:r>
              <a:rPr lang="en-IN" dirty="0"/>
              <a:t> within a </a:t>
            </a:r>
            <a:r>
              <a:rPr lang="en-IN" b="1" u="sng" dirty="0">
                <a:solidFill>
                  <a:srgbClr val="0070C0"/>
                </a:solidFill>
              </a:rPr>
              <a:t>non-generic class</a:t>
            </a:r>
            <a:r>
              <a:rPr lang="en-IN" dirty="0"/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are </a:t>
            </a:r>
            <a:r>
              <a:rPr lang="en-IN" b="1" dirty="0">
                <a:solidFill>
                  <a:srgbClr val="00B050"/>
                </a:solidFill>
              </a:rPr>
              <a:t>declared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before the return type </a:t>
            </a:r>
            <a:r>
              <a:rPr lang="en-IN" dirty="0"/>
              <a:t>of the method.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&lt;type-parameter-list&gt;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ret-type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mname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7030A0"/>
                </a:solidFill>
                <a:latin typeface="Consolas" panose="020B0609020204030204" pitchFamily="49" charset="0"/>
              </a:rPr>
              <a:t>param-list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		…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2060"/>
                </a:solidFill>
              </a:rPr>
              <a:t>For example: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int count (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[] list, 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itemToCount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tx2"/>
                </a:solidFill>
              </a:rPr>
              <a:t>Generic methods </a:t>
            </a:r>
            <a:r>
              <a:rPr lang="en-IN" dirty="0"/>
              <a:t>can be either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static</a:t>
            </a:r>
            <a:r>
              <a:rPr lang="en-IN" b="1" dirty="0"/>
              <a:t> </a:t>
            </a:r>
            <a:r>
              <a:rPr lang="en-IN" dirty="0"/>
              <a:t>or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non-static</a:t>
            </a:r>
            <a:r>
              <a:rPr lang="en-IN" b="1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Write a generic method to print array elements. 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class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TestGenerics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public static &lt; E &gt; void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(E[ ] elements) {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for ( E element : elements){        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(element 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}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 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 static void main( String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[] ) {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Integer[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10, 20, 30, 40, 50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Character[ ]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= { ‘S', 'A', ‘C', ‘H', ‘I',‘N' };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Integer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"Printing Character Array" );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charArray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);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}   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 </a:t>
            </a:r>
            <a:r>
              <a:rPr lang="en-IN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u="sng" dirty="0">
                <a:solidFill>
                  <a:srgbClr val="0070C0"/>
                </a:solidFill>
              </a:rPr>
              <a:t>Java compiler </a:t>
            </a:r>
            <a:r>
              <a:rPr lang="en-IN" dirty="0"/>
              <a:t>applies </a:t>
            </a:r>
            <a:r>
              <a:rPr lang="en-IN" b="1" u="sng" dirty="0">
                <a:solidFill>
                  <a:srgbClr val="C00000"/>
                </a:solidFill>
              </a:rPr>
              <a:t>strong type checking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generic code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issues errors </a:t>
            </a:r>
            <a:r>
              <a:rPr lang="en-IN" dirty="0"/>
              <a:t>if the </a:t>
            </a:r>
            <a:r>
              <a:rPr lang="en-IN" b="1" dirty="0">
                <a:solidFill>
                  <a:srgbClr val="002060"/>
                </a:solidFill>
              </a:rPr>
              <a:t>code violates </a:t>
            </a:r>
            <a:r>
              <a:rPr lang="en-IN" b="1" u="sng" dirty="0">
                <a:solidFill>
                  <a:srgbClr val="00B050"/>
                </a:solidFill>
              </a:rPr>
              <a:t>type safety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dirty="0"/>
              <a:t>Examine the following code: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 [  ] names=new String[20];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names[0]=“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names[1]=“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names[2]=new Integer(10);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//Compile Time Error! 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This is called type safety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 err="1">
                <a:solidFill>
                  <a:srgbClr val="0070C0"/>
                </a:solidFill>
              </a:rPr>
              <a:t>fromArrayToCollection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</a:p>
          <a:p>
            <a:pPr>
              <a:buNone/>
            </a:pP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takes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array of objects </a:t>
            </a:r>
            <a:r>
              <a:rPr lang="en-IN" dirty="0"/>
              <a:t>and a </a:t>
            </a:r>
            <a:r>
              <a:rPr lang="en-IN" b="1" dirty="0">
                <a:solidFill>
                  <a:srgbClr val="00B050"/>
                </a:solidFill>
              </a:rPr>
              <a:t>Collection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puts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objects in the array </a:t>
            </a:r>
            <a:r>
              <a:rPr lang="en-IN" dirty="0"/>
              <a:t>into </a:t>
            </a:r>
            <a:r>
              <a:rPr lang="en-IN"/>
              <a:t>the </a:t>
            </a:r>
            <a:r>
              <a:rPr lang="en-IN" b="1" dirty="0">
                <a:solidFill>
                  <a:srgbClr val="00B050"/>
                </a:solidFill>
              </a:rPr>
              <a:t>C</a:t>
            </a:r>
            <a:r>
              <a:rPr lang="en-IN" b="1">
                <a:solidFill>
                  <a:srgbClr val="00B050"/>
                </a:solidFill>
              </a:rPr>
              <a:t>ollection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public class </a:t>
            </a:r>
            <a:r>
              <a:rPr lang="en-IN" sz="1600" b="1" dirty="0" err="1">
                <a:latin typeface="Consolas" panose="020B0609020204030204" pitchFamily="49" charset="0"/>
              </a:rPr>
              <a:t>TestGenerics</a:t>
            </a:r>
            <a:r>
              <a:rPr lang="en-IN" sz="1600" b="1" dirty="0"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 public static &lt;T&gt; void </a:t>
            </a:r>
            <a:r>
              <a:rPr lang="en-IN" sz="1600" b="1" dirty="0" err="1">
                <a:latin typeface="Consolas" panose="020B0609020204030204" pitchFamily="49" charset="0"/>
              </a:rPr>
              <a:t>fromArrayToCollection</a:t>
            </a:r>
            <a:r>
              <a:rPr lang="en-IN" sz="1600" b="1" dirty="0">
                <a:latin typeface="Consolas" panose="020B0609020204030204" pitchFamily="49" charset="0"/>
              </a:rPr>
              <a:t>(T[] a, Collection&lt;T&gt; c)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for (T 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 : a) 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		</a:t>
            </a:r>
            <a:r>
              <a:rPr lang="en-IN" sz="1600" b="1" dirty="0" err="1">
                <a:latin typeface="Consolas" panose="020B0609020204030204" pitchFamily="49" charset="0"/>
              </a:rPr>
              <a:t>c.add</a:t>
            </a:r>
            <a:r>
              <a:rPr lang="en-IN" sz="1600" b="1" dirty="0"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latin typeface="Consolas" panose="020B0609020204030204" pitchFamily="49" charset="0"/>
              </a:rPr>
              <a:t>obj</a:t>
            </a:r>
            <a:r>
              <a:rPr lang="en-IN" sz="1600" b="1" dirty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   </a:t>
            </a:r>
          </a:p>
          <a:p>
            <a:pPr>
              <a:buNone/>
            </a:pPr>
            <a:r>
              <a:rPr lang="en-IN" sz="1600" b="1" dirty="0">
                <a:latin typeface="Consolas" panose="020B0609020204030204" pitchFamily="49" charset="0"/>
              </a:rPr>
              <a:t>} </a:t>
            </a:r>
            <a:r>
              <a:rPr lang="en-IN" sz="2000" b="1" dirty="0">
                <a:latin typeface="Consolas" panose="020B0609020204030204" pitchFamily="49" charset="0"/>
              </a:rPr>
              <a:t> 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String[]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String[100]; 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Collection&lt;String&gt;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new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ArrayList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&lt;String&gt;(); </a:t>
            </a:r>
          </a:p>
          <a:p>
            <a:pPr>
              <a:buNone/>
            </a:pP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fromArrayToCollection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sa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cs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047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Write a </a:t>
            </a:r>
            <a:r>
              <a:rPr lang="en-IN" b="1" dirty="0">
                <a:solidFill>
                  <a:schemeClr val="tx2"/>
                </a:solidFill>
              </a:rPr>
              <a:t>generic method </a:t>
            </a:r>
            <a:r>
              <a:rPr lang="en-IN" dirty="0"/>
              <a:t>called </a:t>
            </a:r>
            <a:r>
              <a:rPr lang="en-IN" b="1" dirty="0">
                <a:solidFill>
                  <a:srgbClr val="0070C0"/>
                </a:solidFill>
              </a:rPr>
              <a:t>compare( )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takes two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objects </a:t>
            </a:r>
            <a:r>
              <a:rPr lang="en-IN" dirty="0"/>
              <a:t>of a </a:t>
            </a:r>
            <a:r>
              <a:rPr lang="en-IN" b="1" dirty="0">
                <a:solidFill>
                  <a:srgbClr val="00B050"/>
                </a:solidFill>
              </a:rPr>
              <a:t>generic class </a:t>
            </a:r>
            <a:r>
              <a:rPr lang="en-IN" dirty="0"/>
              <a:t>called </a:t>
            </a:r>
            <a:r>
              <a:rPr lang="en-IN" b="1" dirty="0">
                <a:solidFill>
                  <a:srgbClr val="7030A0"/>
                </a:solidFill>
              </a:rPr>
              <a:t>Pair&lt;K,V&gt;</a:t>
            </a:r>
            <a:r>
              <a:rPr lang="en-IN" dirty="0"/>
              <a:t> as </a:t>
            </a:r>
            <a:r>
              <a:rPr lang="en-IN" b="1" dirty="0">
                <a:solidFill>
                  <a:srgbClr val="00B050"/>
                </a:solidFill>
              </a:rPr>
              <a:t>argument </a:t>
            </a:r>
          </a:p>
          <a:p>
            <a:pPr>
              <a:buNone/>
            </a:pP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returns true </a:t>
            </a:r>
            <a:r>
              <a:rPr lang="en-IN" dirty="0"/>
              <a:t>if both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 of the </a:t>
            </a:r>
            <a:r>
              <a:rPr lang="en-IN" dirty="0">
                <a:solidFill>
                  <a:srgbClr val="00B050"/>
                </a:solidFill>
              </a:rPr>
              <a:t>passed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objects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Pair&lt;K, V&gt;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K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private V value;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Pair(K key, V value)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(K key)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key;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(V value)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this.value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value;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K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getKey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key;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 return value; }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public static &lt;K, V&gt;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compare(Pair&lt;K, V&gt; p1, Pair&lt;K, V&gt; p2)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p1.getKey().equals(p2.getKey()) &amp;&amp; p1.getValue().equals(p2.getValue());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Sample Call: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p1 = new Pair&lt;&gt;(1, "apple");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Pair&lt;Integer, String&gt; p2 = new Pair&lt;&gt;(2, "pear"); </a:t>
            </a:r>
          </a:p>
          <a:p>
            <a:pPr>
              <a:buNone/>
            </a:pP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same = 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Util.compare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(p1, p2);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class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&lt;E&gt;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private E prop;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(E prop)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 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 = prop;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E </a:t>
            </a:r>
            <a:r>
              <a:rPr lang="en-IN" sz="2200" b="1" dirty="0" err="1">
                <a:latin typeface="Consolas" panose="020B0609020204030204" pitchFamily="49" charset="0"/>
              </a:rPr>
              <a:t>getProp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   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return </a:t>
            </a:r>
            <a:r>
              <a:rPr lang="en-IN" sz="2200" b="1" dirty="0" err="1">
                <a:latin typeface="Consolas" panose="020B0609020204030204" pitchFamily="49" charset="0"/>
              </a:rPr>
              <a:t>this.prop</a:t>
            </a:r>
            <a:r>
              <a:rPr lang="en-IN" sz="2200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 }       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void </a:t>
            </a:r>
            <a:r>
              <a:rPr lang="en-IN" sz="2200" b="1" dirty="0" err="1">
                <a:latin typeface="Consolas" panose="020B0609020204030204" pitchFamily="49" charset="0"/>
              </a:rPr>
              <a:t>printProp</a:t>
            </a:r>
            <a:r>
              <a:rPr lang="en-IN" sz="2200" b="1" dirty="0"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	</a:t>
            </a:r>
            <a:r>
              <a:rPr lang="en-IN" sz="2200" b="1" dirty="0" err="1"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latin typeface="Consolas" panose="020B0609020204030204" pitchFamily="49" charset="0"/>
              </a:rPr>
              <a:t>this.prop.toString</a:t>
            </a:r>
            <a:r>
              <a:rPr lang="en-IN" sz="2200" b="1" dirty="0">
                <a:latin typeface="Consolas" panose="020B0609020204030204" pitchFamily="49" charset="0"/>
              </a:rPr>
              <a:t>());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</a:t>
            </a:r>
            <a:r>
              <a:rPr lang="en-IN" sz="2200" b="1" dirty="0" err="1">
                <a:latin typeface="Consolas" panose="020B0609020204030204" pitchFamily="49" charset="0"/>
              </a:rPr>
              <a:t>int</a:t>
            </a:r>
            <a:r>
              <a:rPr lang="en-IN" sz="2200" b="1" dirty="0"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latin typeface="Consolas" panose="020B0609020204030204" pitchFamily="49" charset="0"/>
              </a:rPr>
              <a:t>getValue</a:t>
            </a:r>
            <a:r>
              <a:rPr lang="en-IN" sz="2200" b="1" dirty="0">
                <a:latin typeface="Consolas" panose="020B0609020204030204" pitchFamily="49" charset="0"/>
              </a:rPr>
              <a:t>()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return </a:t>
            </a:r>
            <a:r>
              <a:rPr lang="en-IN" sz="2200" b="1" dirty="0" err="1">
                <a:latin typeface="Consolas" panose="020B0609020204030204" pitchFamily="49" charset="0"/>
              </a:rPr>
              <a:t>this.prop.intValue</a:t>
            </a:r>
            <a:r>
              <a:rPr lang="en-IN" sz="2200" b="1" dirty="0"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}</a:t>
            </a:r>
            <a:endParaRPr lang="en-IN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class Test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public static void main(String </a:t>
            </a:r>
            <a:r>
              <a:rPr lang="en-IN" sz="2200" b="1" dirty="0" err="1">
                <a:latin typeface="Consolas" panose="020B0609020204030204" pitchFamily="49" charset="0"/>
              </a:rPr>
              <a:t>args</a:t>
            </a:r>
            <a:r>
              <a:rPr lang="en-IN" sz="2200" b="1" dirty="0"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 &lt;Integer&gt;M1;</a:t>
            </a:r>
          </a:p>
          <a:p>
            <a:pPr>
              <a:buNone/>
            </a:pPr>
            <a:r>
              <a:rPr lang="en-IN" sz="2200" b="1" dirty="0">
                <a:latin typeface="Consolas" panose="020B0609020204030204" pitchFamily="49" charset="0"/>
              </a:rPr>
              <a:t>M1=new </a:t>
            </a:r>
            <a:r>
              <a:rPr lang="en-IN" sz="2200" b="1" dirty="0" err="1">
                <a:latin typeface="Consolas" panose="020B0609020204030204" pitchFamily="49" charset="0"/>
              </a:rPr>
              <a:t>MyGenericClass</a:t>
            </a:r>
            <a:r>
              <a:rPr lang="en-IN" sz="2200" b="1" dirty="0">
                <a:latin typeface="Consolas" panose="020B0609020204030204" pitchFamily="49" charset="0"/>
              </a:rPr>
              <a:t>&lt;&gt;(10);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M1.printProp( );</a:t>
            </a:r>
          </a:p>
          <a:p>
            <a:pPr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System.out.println</a:t>
            </a:r>
            <a:r>
              <a:rPr lang="en-US" sz="2200" b="1" dirty="0">
                <a:latin typeface="Consolas" panose="020B0609020204030204" pitchFamily="49" charset="0"/>
              </a:rPr>
              <a:t>(M1.getValue( ));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the code give Error!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Syntax Error!</a:t>
            </a:r>
            <a:endParaRPr lang="en-IN" b="1" u="sng" dirty="0">
              <a:solidFill>
                <a:schemeClr val="tx2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Because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compiler</a:t>
            </a:r>
            <a:r>
              <a:rPr lang="en-IN" dirty="0"/>
              <a:t> has </a:t>
            </a:r>
            <a:r>
              <a:rPr lang="en-IN" b="1" dirty="0">
                <a:solidFill>
                  <a:srgbClr val="7030A0"/>
                </a:solidFill>
              </a:rPr>
              <a:t>no way to know </a:t>
            </a:r>
            <a:r>
              <a:rPr lang="en-IN" dirty="0"/>
              <a:t>that we are </a:t>
            </a:r>
            <a:r>
              <a:rPr lang="en-IN" b="1" dirty="0">
                <a:solidFill>
                  <a:srgbClr val="002060"/>
                </a:solidFill>
              </a:rPr>
              <a:t>intending</a:t>
            </a:r>
            <a:r>
              <a:rPr lang="en-IN" dirty="0"/>
              <a:t> to create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object using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only numeric types.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when we </a:t>
            </a:r>
            <a:r>
              <a:rPr lang="en-IN" b="1" dirty="0">
                <a:solidFill>
                  <a:srgbClr val="0070C0"/>
                </a:solidFill>
              </a:rPr>
              <a:t>try to compile </a:t>
            </a:r>
            <a:r>
              <a:rPr lang="en-IN" b="1" dirty="0" err="1">
                <a:solidFill>
                  <a:srgbClr val="C00000"/>
                </a:solidFill>
              </a:rPr>
              <a:t>MyGenericClass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0070C0"/>
                </a:solidFill>
              </a:rPr>
              <a:t>error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reported</a:t>
            </a:r>
            <a:r>
              <a:rPr lang="en-IN" dirty="0"/>
              <a:t> that </a:t>
            </a:r>
            <a:r>
              <a:rPr lang="en-IN" b="1" dirty="0">
                <a:solidFill>
                  <a:srgbClr val="002060"/>
                </a:solidFill>
              </a:rPr>
              <a:t>indicates</a:t>
            </a:r>
            <a:r>
              <a:rPr lang="en-IN" dirty="0"/>
              <a:t> that the </a:t>
            </a:r>
            <a:r>
              <a:rPr lang="en-IN" b="1" dirty="0" err="1">
                <a:solidFill>
                  <a:srgbClr val="00B050"/>
                </a:solidFill>
              </a:rPr>
              <a:t>intValue</a:t>
            </a:r>
            <a:r>
              <a:rPr lang="en-IN" b="1" dirty="0">
                <a:solidFill>
                  <a:srgbClr val="00B050"/>
                </a:solidFill>
              </a:rPr>
              <a:t>( ) </a:t>
            </a:r>
            <a:r>
              <a:rPr lang="en-IN" dirty="0"/>
              <a:t>method is </a:t>
            </a:r>
            <a:r>
              <a:rPr lang="en-IN" b="1" dirty="0">
                <a:solidFill>
                  <a:srgbClr val="7030A0"/>
                </a:solidFill>
              </a:rPr>
              <a:t>unknown.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But</a:t>
            </a:r>
            <a:r>
              <a:rPr lang="en-IN" dirty="0"/>
              <a:t> we </a:t>
            </a:r>
            <a:r>
              <a:rPr lang="en-IN" b="1" dirty="0">
                <a:solidFill>
                  <a:schemeClr val="tx2"/>
                </a:solidFill>
              </a:rPr>
              <a:t>cannot use Arrays </a:t>
            </a:r>
            <a:r>
              <a:rPr lang="en-IN" dirty="0"/>
              <a:t>at a </a:t>
            </a:r>
            <a:r>
              <a:rPr lang="en-IN" b="1" dirty="0">
                <a:solidFill>
                  <a:srgbClr val="00B050"/>
                </a:solidFill>
              </a:rPr>
              <a:t>place</a:t>
            </a:r>
            <a:r>
              <a:rPr lang="en-IN" dirty="0"/>
              <a:t> where </a:t>
            </a:r>
            <a:r>
              <a:rPr lang="en-IN" b="1" dirty="0">
                <a:solidFill>
                  <a:srgbClr val="0070C0"/>
                </a:solidFill>
              </a:rPr>
              <a:t>size</a:t>
            </a:r>
            <a:r>
              <a:rPr lang="en-IN" dirty="0"/>
              <a:t> is </a:t>
            </a:r>
            <a:r>
              <a:rPr lang="en-IN" b="1" dirty="0">
                <a:solidFill>
                  <a:srgbClr val="002060"/>
                </a:solidFill>
              </a:rPr>
              <a:t>unknown</a:t>
            </a:r>
            <a:r>
              <a:rPr lang="en-IN" dirty="0"/>
              <a:t> to us.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Thus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next best possible solution </a:t>
            </a:r>
            <a:r>
              <a:rPr lang="en-US" dirty="0"/>
              <a:t>is to use </a:t>
            </a:r>
            <a:r>
              <a:rPr lang="en-US" b="1" dirty="0">
                <a:solidFill>
                  <a:srgbClr val="0070C0"/>
                </a:solidFill>
              </a:rPr>
              <a:t>Collections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  <a:p>
            <a:r>
              <a:rPr lang="en-US" dirty="0"/>
              <a:t>Examine the following code:</a:t>
            </a:r>
          </a:p>
          <a:p>
            <a:endParaRPr lang="en-US" dirty="0"/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names=new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size is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reqd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(“Amit”);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Sumit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Integer(10));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//No Compile Time Error!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is called </a:t>
            </a:r>
            <a:r>
              <a:rPr lang="en-US" b="1" u="sng" dirty="0">
                <a:solidFill>
                  <a:srgbClr val="7030A0"/>
                </a:solidFill>
              </a:rPr>
              <a:t>type unsafe </a:t>
            </a:r>
            <a:r>
              <a:rPr lang="en-US" dirty="0"/>
              <a:t>and it will throw </a:t>
            </a:r>
            <a:r>
              <a:rPr lang="en-US" b="1" dirty="0" err="1">
                <a:solidFill>
                  <a:srgbClr val="C00000"/>
                </a:solidFill>
              </a:rPr>
              <a:t>ClassCastException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when </a:t>
            </a:r>
            <a:r>
              <a:rPr lang="en-US" b="1" dirty="0">
                <a:solidFill>
                  <a:srgbClr val="0070C0"/>
                </a:solidFill>
              </a:rPr>
              <a:t>get( ) </a:t>
            </a:r>
            <a:r>
              <a:rPr lang="en-US" dirty="0"/>
              <a:t>is called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Sy</a:t>
            </a:r>
            <a:r>
              <a:rPr lang="en-IN" dirty="0" err="1">
                <a:solidFill>
                  <a:srgbClr val="FF0000"/>
                </a:solidFill>
              </a:rPr>
              <a:t>ntax</a:t>
            </a:r>
            <a:r>
              <a:rPr lang="en-IN" dirty="0">
                <a:solidFill>
                  <a:srgbClr val="FF0000"/>
                </a:solidFill>
              </a:rPr>
              <a:t> Error!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error: cannot find symbol return </a:t>
            </a:r>
            <a:r>
              <a:rPr lang="en-IN" dirty="0" err="1">
                <a:solidFill>
                  <a:srgbClr val="FF0000"/>
                </a:solidFill>
              </a:rPr>
              <a:t>this.prop.intValue</a:t>
            </a:r>
            <a:r>
              <a:rPr lang="en-IN" dirty="0">
                <a:solidFill>
                  <a:srgbClr val="FF0000"/>
                </a:solidFill>
              </a:rPr>
              <a:t>();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							^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symbol: </a:t>
            </a:r>
            <a:r>
              <a:rPr lang="en-IN" dirty="0">
                <a:solidFill>
                  <a:srgbClr val="FF0000"/>
                </a:solidFill>
              </a:rPr>
              <a:t>method </a:t>
            </a:r>
            <a:r>
              <a:rPr lang="en-IN" dirty="0" err="1">
                <a:solidFill>
                  <a:srgbClr val="FF0000"/>
                </a:solidFill>
              </a:rPr>
              <a:t>intValue</a:t>
            </a:r>
            <a:r>
              <a:rPr lang="en-IN" dirty="0">
                <a:solidFill>
                  <a:srgbClr val="FF0000"/>
                </a:solidFill>
              </a:rPr>
              <a:t>(E) 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location: variable prop of type E where E is a type-variable: 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E extends Object declared in class </a:t>
            </a:r>
            <a:r>
              <a:rPr lang="en-IN" dirty="0" err="1">
                <a:solidFill>
                  <a:srgbClr val="0070C0"/>
                </a:solidFill>
              </a:rPr>
              <a:t>MyGenericClass</a:t>
            </a:r>
            <a:r>
              <a:rPr lang="en-IN" dirty="0">
                <a:solidFill>
                  <a:srgbClr val="0070C0"/>
                </a:solidFill>
              </a:rPr>
              <a:t> 1 error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</a:t>
            </a:r>
            <a:r>
              <a:rPr lang="en-IN" b="1" dirty="0">
                <a:solidFill>
                  <a:srgbClr val="0070C0"/>
                </a:solidFill>
              </a:rPr>
              <a:t>need some way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tell the compiler </a:t>
            </a:r>
            <a:r>
              <a:rPr lang="en-IN" dirty="0"/>
              <a:t>that we </a:t>
            </a:r>
            <a:r>
              <a:rPr lang="en-IN" b="1" dirty="0">
                <a:solidFill>
                  <a:srgbClr val="7030A0"/>
                </a:solidFill>
              </a:rPr>
              <a:t>intend to pass </a:t>
            </a:r>
            <a:r>
              <a:rPr lang="en-IN" dirty="0"/>
              <a:t>only </a:t>
            </a:r>
            <a:r>
              <a:rPr lang="en-IN" b="1" dirty="0">
                <a:solidFill>
                  <a:srgbClr val="00B050"/>
                </a:solidFill>
              </a:rPr>
              <a:t>numeric types </a:t>
            </a:r>
            <a:r>
              <a:rPr lang="en-IN" dirty="0"/>
              <a:t>to </a:t>
            </a:r>
            <a:r>
              <a:rPr lang="en-IN" b="1" dirty="0">
                <a:solidFill>
                  <a:srgbClr val="FF0000"/>
                </a:solidFill>
              </a:rPr>
              <a:t>T</a:t>
            </a:r>
            <a:r>
              <a:rPr lang="en-IN" dirty="0"/>
              <a:t>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This solution </a:t>
            </a:r>
            <a:r>
              <a:rPr lang="en-US" dirty="0"/>
              <a:t>is called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u="sng" dirty="0">
                <a:solidFill>
                  <a:srgbClr val="7030A0"/>
                </a:solidFill>
              </a:rPr>
              <a:t>Bounded Type Parameters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Sometimes</a:t>
            </a:r>
            <a:r>
              <a:rPr lang="en-IN" dirty="0"/>
              <a:t> we </a:t>
            </a:r>
            <a:r>
              <a:rPr lang="en-IN" b="1" dirty="0">
                <a:solidFill>
                  <a:srgbClr val="00B050"/>
                </a:solidFill>
              </a:rPr>
              <a:t>may want to restrict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types</a:t>
            </a:r>
            <a:r>
              <a:rPr lang="en-IN" dirty="0"/>
              <a:t> that can be used as </a:t>
            </a:r>
            <a:r>
              <a:rPr lang="en-IN" b="1" dirty="0">
                <a:solidFill>
                  <a:srgbClr val="002060"/>
                </a:solidFill>
              </a:rPr>
              <a:t>type argum</a:t>
            </a:r>
            <a:r>
              <a:rPr lang="en-IN" dirty="0"/>
              <a:t>ents in a </a:t>
            </a:r>
            <a:r>
              <a:rPr lang="en-IN" b="1" dirty="0">
                <a:solidFill>
                  <a:srgbClr val="0070C0"/>
                </a:solidFill>
              </a:rPr>
              <a:t>parameterized type.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For example</a:t>
            </a:r>
            <a:r>
              <a:rPr lang="en-IN" dirty="0"/>
              <a:t>, a </a:t>
            </a:r>
            <a:r>
              <a:rPr lang="en-IN" b="1" dirty="0">
                <a:solidFill>
                  <a:srgbClr val="00B05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operates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numbers</a:t>
            </a:r>
            <a:r>
              <a:rPr lang="en-IN" dirty="0"/>
              <a:t> , </a:t>
            </a:r>
            <a:r>
              <a:rPr lang="en-IN" b="1" dirty="0">
                <a:solidFill>
                  <a:srgbClr val="002060"/>
                </a:solidFill>
              </a:rPr>
              <a:t>might only want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accept instances </a:t>
            </a:r>
            <a:r>
              <a:rPr lang="en-IN" dirty="0"/>
              <a:t>of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or its </a:t>
            </a:r>
            <a:r>
              <a:rPr lang="en-IN" b="1" dirty="0">
                <a:solidFill>
                  <a:srgbClr val="7030A0"/>
                </a:solidFill>
              </a:rPr>
              <a:t>subclasses.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To do this </a:t>
            </a:r>
            <a:r>
              <a:rPr lang="en-IN" dirty="0"/>
              <a:t>we use </a:t>
            </a:r>
            <a:r>
              <a:rPr lang="en-IN" b="1" u="sng" dirty="0">
                <a:solidFill>
                  <a:schemeClr val="tx2"/>
                </a:solidFill>
              </a:rPr>
              <a:t>bounded type parameters 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In simple terms </a:t>
            </a:r>
            <a:r>
              <a:rPr lang="en-IN" dirty="0"/>
              <a:t>we can say that , a </a:t>
            </a:r>
            <a:r>
              <a:rPr lang="en-IN" b="1" dirty="0">
                <a:solidFill>
                  <a:schemeClr val="tx2"/>
                </a:solidFill>
              </a:rPr>
              <a:t>bounded type parameter</a:t>
            </a:r>
            <a:r>
              <a:rPr lang="en-IN" b="1" dirty="0"/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type parameter </a:t>
            </a:r>
            <a:r>
              <a:rPr lang="en-IN" dirty="0"/>
              <a:t>that can be </a:t>
            </a:r>
            <a:r>
              <a:rPr lang="en-IN" b="1" dirty="0" err="1">
                <a:solidFill>
                  <a:srgbClr val="002060"/>
                </a:solidFill>
              </a:rPr>
              <a:t>argumentized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only with </a:t>
            </a:r>
            <a:r>
              <a:rPr lang="en-IN" b="1" dirty="0">
                <a:solidFill>
                  <a:schemeClr val="tx2"/>
                </a:solidFill>
              </a:rPr>
              <a:t>certain limited types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This limitation </a:t>
            </a:r>
            <a:r>
              <a:rPr lang="en-IN" dirty="0"/>
              <a:t>on </a:t>
            </a:r>
            <a:r>
              <a:rPr lang="en-IN" b="1" dirty="0">
                <a:solidFill>
                  <a:schemeClr val="tx2"/>
                </a:solidFill>
              </a:rPr>
              <a:t>type parameters </a:t>
            </a:r>
            <a:r>
              <a:rPr lang="en-IN" dirty="0"/>
              <a:t>allow us to </a:t>
            </a:r>
            <a:r>
              <a:rPr lang="en-IN" b="1" dirty="0">
                <a:solidFill>
                  <a:srgbClr val="00B050"/>
                </a:solidFill>
              </a:rPr>
              <a:t>create generic classes</a:t>
            </a:r>
            <a:r>
              <a:rPr lang="en-IN" dirty="0"/>
              <a:t> to offer </a:t>
            </a:r>
            <a:r>
              <a:rPr lang="en-IN" b="1" dirty="0">
                <a:solidFill>
                  <a:srgbClr val="002060"/>
                </a:solidFill>
              </a:rPr>
              <a:t>special functions </a:t>
            </a:r>
            <a:r>
              <a:rPr lang="en-IN" dirty="0"/>
              <a:t>to those </a:t>
            </a:r>
            <a:r>
              <a:rPr lang="en-IN" b="1" dirty="0">
                <a:solidFill>
                  <a:srgbClr val="7030A0"/>
                </a:solidFill>
              </a:rPr>
              <a:t>limited types.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general syntax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specifying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type parameter bound </a:t>
            </a:r>
            <a:r>
              <a:rPr lang="en-IN" dirty="0"/>
              <a:t>is as follows –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>
                <a:latin typeface="Consolas" panose="020B0609020204030204" pitchFamily="49" charset="0"/>
              </a:rPr>
              <a:t>public class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SomeClass</a:t>
            </a:r>
            <a:r>
              <a:rPr lang="en-IN" b="1" dirty="0">
                <a:latin typeface="Consolas" panose="020B0609020204030204" pitchFamily="49" charset="0"/>
              </a:rPr>
              <a:t> &lt;E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SomeType</a:t>
            </a:r>
            <a:r>
              <a:rPr lang="en-IN" b="1" dirty="0">
                <a:latin typeface="Consolas" panose="020B0609020204030204" pitchFamily="49" charset="0"/>
              </a:rPr>
              <a:t>, T extends </a:t>
            </a:r>
            <a:r>
              <a:rPr lang="en-IN" b="1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SomeAnotherType</a:t>
            </a:r>
            <a:r>
              <a:rPr lang="en-IN" b="1" i="1" dirty="0">
                <a:solidFill>
                  <a:srgbClr val="0070C0"/>
                </a:solidFill>
                <a:latin typeface="Consolas" panose="020B0609020204030204" pitchFamily="49" charset="0"/>
              </a:rPr>
              <a:t>,. . . .&gt;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 &lt;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E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MyBoundType</a:t>
            </a: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  T extends </a:t>
            </a:r>
            <a:r>
              <a:rPr lang="en-IN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AnotherBoundType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,      .......&gt; 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dirty="0"/>
              <a:t>Note that, in this context, 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 is used in a general sense to </a:t>
            </a:r>
          </a:p>
          <a:p>
            <a:pPr>
              <a:buNone/>
            </a:pPr>
            <a:r>
              <a:rPr lang="en-IN" dirty="0"/>
              <a:t>mean either "</a:t>
            </a:r>
            <a:r>
              <a:rPr lang="en-IN" dirty="0">
                <a:solidFill>
                  <a:srgbClr val="0070C0"/>
                </a:solidFill>
              </a:rPr>
              <a:t>extends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classes</a:t>
            </a:r>
            <a:r>
              <a:rPr lang="en-IN" dirty="0"/>
              <a:t>) or "</a:t>
            </a:r>
            <a:r>
              <a:rPr lang="en-IN" dirty="0">
                <a:solidFill>
                  <a:srgbClr val="0070C0"/>
                </a:solidFill>
              </a:rPr>
              <a:t>implements</a:t>
            </a:r>
            <a:r>
              <a:rPr lang="en-IN" dirty="0"/>
              <a:t>" (</a:t>
            </a:r>
            <a:r>
              <a:rPr lang="en-IN" dirty="0">
                <a:solidFill>
                  <a:srgbClr val="00B050"/>
                </a:solidFill>
              </a:rPr>
              <a:t>as in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interfaces</a:t>
            </a:r>
            <a:r>
              <a:rPr lang="en-IN" dirty="0"/>
              <a:t>).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So</a:t>
            </a:r>
            <a:r>
              <a:rPr lang="en-IN" dirty="0"/>
              <a:t>, if we use </a:t>
            </a:r>
            <a:r>
              <a:rPr lang="en-IN" b="1" dirty="0">
                <a:solidFill>
                  <a:srgbClr val="C00000"/>
                </a:solidFill>
              </a:rPr>
              <a:t>Number </a:t>
            </a:r>
            <a:r>
              <a:rPr lang="en-IN" dirty="0"/>
              <a:t>as our </a:t>
            </a:r>
            <a:r>
              <a:rPr lang="en-IN" b="1" dirty="0">
                <a:solidFill>
                  <a:srgbClr val="7030A0"/>
                </a:solidFill>
              </a:rPr>
              <a:t>parameter bound </a:t>
            </a:r>
            <a:r>
              <a:rPr lang="en-IN" dirty="0"/>
              <a:t>for our last example, the </a:t>
            </a:r>
            <a:r>
              <a:rPr lang="en-IN" b="1" dirty="0">
                <a:solidFill>
                  <a:srgbClr val="002060"/>
                </a:solidFill>
              </a:rPr>
              <a:t>error message </a:t>
            </a:r>
            <a:r>
              <a:rPr lang="en-IN" dirty="0"/>
              <a:t>will be </a:t>
            </a:r>
            <a:r>
              <a:rPr lang="en-IN" b="1" dirty="0">
                <a:solidFill>
                  <a:srgbClr val="00B050"/>
                </a:solidFill>
              </a:rPr>
              <a:t>gone</a:t>
            </a:r>
            <a:r>
              <a:rPr lang="en-IN" dirty="0"/>
              <a:t> because now the </a:t>
            </a:r>
            <a:r>
              <a:rPr lang="en-IN" b="1" dirty="0">
                <a:solidFill>
                  <a:srgbClr val="0070C0"/>
                </a:solidFill>
              </a:rPr>
              <a:t>compiler</a:t>
            </a:r>
            <a:r>
              <a:rPr lang="en-IN" dirty="0"/>
              <a:t> will use 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 to erase </a:t>
            </a:r>
            <a:r>
              <a:rPr lang="en-IN" b="1" dirty="0">
                <a:solidFill>
                  <a:srgbClr val="00B050"/>
                </a:solidFill>
              </a:rPr>
              <a:t>type parameter </a:t>
            </a:r>
            <a:r>
              <a:rPr lang="en-IN" i="1" dirty="0">
                <a:solidFill>
                  <a:srgbClr val="0070C0"/>
                </a:solidFill>
              </a:rPr>
              <a:t>E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 and it has an </a:t>
            </a:r>
            <a:r>
              <a:rPr lang="en-IN" b="1" dirty="0" err="1">
                <a:solidFill>
                  <a:srgbClr val="7030A0"/>
                </a:solidFill>
              </a:rPr>
              <a:t>intValue</a:t>
            </a:r>
            <a:r>
              <a:rPr lang="en-IN" b="1" dirty="0">
                <a:solidFill>
                  <a:srgbClr val="7030A0"/>
                </a:solidFill>
              </a:rPr>
              <a:t>() </a:t>
            </a:r>
            <a:r>
              <a:rPr lang="en-IN" dirty="0"/>
              <a:t>method defined in it -</a:t>
            </a:r>
          </a:p>
          <a:p>
            <a:pPr>
              <a:buNone/>
            </a:pPr>
            <a:r>
              <a:rPr lang="en-IN" dirty="0"/>
              <a:t>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MyGenericClass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E extends Number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&gt; {   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E prop;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Now it compiles just fine!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return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this.prop.intValue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();     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WAP which </a:t>
            </a:r>
            <a:r>
              <a:rPr lang="en-IN" b="1" dirty="0">
                <a:solidFill>
                  <a:srgbClr val="0070C0"/>
                </a:solidFill>
              </a:rPr>
              <a:t>creates</a:t>
            </a:r>
            <a:r>
              <a:rPr lang="en-IN" dirty="0"/>
              <a:t> a </a:t>
            </a:r>
            <a:r>
              <a:rPr lang="en-IN" b="1" dirty="0">
                <a:solidFill>
                  <a:schemeClr val="tx2"/>
                </a:solidFill>
              </a:rPr>
              <a:t>generic class </a:t>
            </a:r>
            <a:r>
              <a:rPr lang="en-IN" dirty="0"/>
              <a:t>that contains a </a:t>
            </a:r>
            <a:r>
              <a:rPr lang="en-IN" b="1" dirty="0">
                <a:solidFill>
                  <a:srgbClr val="7030A0"/>
                </a:solidFill>
              </a:rPr>
              <a:t>generic array </a:t>
            </a:r>
            <a:r>
              <a:rPr lang="en-IN" dirty="0"/>
              <a:t>and a </a:t>
            </a:r>
            <a:r>
              <a:rPr lang="en-IN" b="1" dirty="0">
                <a:solidFill>
                  <a:srgbClr val="7030A0"/>
                </a:solidFill>
              </a:rPr>
              <a:t>method</a:t>
            </a:r>
            <a:r>
              <a:rPr lang="en-IN" dirty="0"/>
              <a:t> that </a:t>
            </a: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average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elements</a:t>
            </a:r>
            <a:r>
              <a:rPr lang="en-IN" dirty="0"/>
              <a:t> of the </a:t>
            </a:r>
            <a:r>
              <a:rPr lang="en-IN" b="1" dirty="0">
                <a:solidFill>
                  <a:srgbClr val="7030A0"/>
                </a:solidFill>
              </a:rPr>
              <a:t>array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Array</a:t>
            </a:r>
            <a:r>
              <a:rPr lang="en-IN" dirty="0"/>
              <a:t> can be of </a:t>
            </a:r>
            <a:r>
              <a:rPr lang="en-IN" b="1" dirty="0">
                <a:solidFill>
                  <a:srgbClr val="C00000"/>
                </a:solidFill>
              </a:rPr>
              <a:t>any type </a:t>
            </a:r>
            <a:r>
              <a:rPr lang="en-IN" dirty="0"/>
              <a:t>like </a:t>
            </a:r>
            <a:r>
              <a:rPr lang="en-IN" b="1" dirty="0">
                <a:solidFill>
                  <a:srgbClr val="7030A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floats</a:t>
            </a:r>
            <a:r>
              <a:rPr lang="en-IN" dirty="0"/>
              <a:t>, and </a:t>
            </a:r>
            <a:r>
              <a:rPr lang="en-IN" b="1" dirty="0">
                <a:solidFill>
                  <a:srgbClr val="7030A0"/>
                </a:solidFill>
              </a:rPr>
              <a:t>doubles</a:t>
            </a:r>
            <a:r>
              <a:rPr lang="en-IN" dirty="0"/>
              <a:t>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Type parameter  </a:t>
            </a:r>
            <a:r>
              <a:rPr lang="en-IN" dirty="0"/>
              <a:t>can have </a:t>
            </a:r>
            <a:r>
              <a:rPr lang="en-IN" b="1" dirty="0">
                <a:solidFill>
                  <a:srgbClr val="0070C0"/>
                </a:solidFill>
              </a:rPr>
              <a:t>multiple bounds </a:t>
            </a:r>
            <a:r>
              <a:rPr lang="en-IN" dirty="0"/>
              <a:t>also: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TypeParameter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extends Class &amp; Interface</a:t>
            </a:r>
            <a:r>
              <a:rPr lang="en-IN" b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1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&amp; ... &amp; Interface</a:t>
            </a:r>
            <a:r>
              <a:rPr lang="en-IN" b="1" baseline="-25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&gt;</a:t>
            </a:r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type variable </a:t>
            </a:r>
            <a:r>
              <a:rPr lang="en-IN" dirty="0"/>
              <a:t>with </a:t>
            </a:r>
            <a:r>
              <a:rPr lang="en-IN" b="1" dirty="0">
                <a:solidFill>
                  <a:srgbClr val="0070C0"/>
                </a:solidFill>
              </a:rPr>
              <a:t>multiple bounds </a:t>
            </a:r>
            <a:r>
              <a:rPr lang="en-IN" dirty="0"/>
              <a:t>is a </a:t>
            </a:r>
            <a:r>
              <a:rPr lang="en-IN" b="1" dirty="0">
                <a:solidFill>
                  <a:schemeClr val="tx2"/>
                </a:solidFill>
              </a:rPr>
              <a:t>subtype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all the types</a:t>
            </a:r>
            <a:r>
              <a:rPr lang="en-IN" dirty="0"/>
              <a:t> listed in the </a:t>
            </a:r>
            <a:r>
              <a:rPr lang="en-IN" b="1" dirty="0">
                <a:solidFill>
                  <a:srgbClr val="C00000"/>
                </a:solidFill>
              </a:rPr>
              <a:t>bound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b="1" dirty="0">
                <a:solidFill>
                  <a:srgbClr val="00B050"/>
                </a:solidFill>
              </a:rPr>
              <a:t>one of the bounds </a:t>
            </a:r>
            <a:r>
              <a:rPr lang="en-IN" dirty="0"/>
              <a:t>is a </a:t>
            </a:r>
            <a:r>
              <a:rPr lang="en-IN" b="1" dirty="0">
                <a:solidFill>
                  <a:srgbClr val="0070C0"/>
                </a:solidFill>
              </a:rPr>
              <a:t>class</a:t>
            </a:r>
            <a:r>
              <a:rPr lang="en-IN" dirty="0"/>
              <a:t>, it must be </a:t>
            </a:r>
            <a:r>
              <a:rPr lang="en-IN" b="1" dirty="0">
                <a:solidFill>
                  <a:srgbClr val="002060"/>
                </a:solidFill>
              </a:rPr>
              <a:t>specified first</a:t>
            </a:r>
            <a:r>
              <a:rPr lang="en-IN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Bounded Type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 example:</a:t>
            </a:r>
            <a:endParaRPr lang="en-IN" b="1" dirty="0"/>
          </a:p>
          <a:p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A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interface B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interface C {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class D &lt;T extends A &amp; B &amp; C&gt; { </a:t>
            </a: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/* ... */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} </a:t>
            </a:r>
          </a:p>
          <a:p>
            <a:endParaRPr lang="en-IN" dirty="0"/>
          </a:p>
          <a:p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bound A</a:t>
            </a:r>
            <a:r>
              <a:rPr lang="en-IN" dirty="0"/>
              <a:t> is not </a:t>
            </a:r>
            <a:r>
              <a:rPr lang="en-IN" b="1" dirty="0">
                <a:solidFill>
                  <a:srgbClr val="002060"/>
                </a:solidFill>
              </a:rPr>
              <a:t>specified first</a:t>
            </a:r>
            <a:r>
              <a:rPr lang="en-IN" dirty="0"/>
              <a:t>, we will get a </a:t>
            </a:r>
            <a:r>
              <a:rPr lang="en-IN" b="1" dirty="0">
                <a:solidFill>
                  <a:srgbClr val="00B050"/>
                </a:solidFill>
              </a:rPr>
              <a:t>compile-time error: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class D &lt;T extends B &amp; A &amp; C&gt; {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// compile-time error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Methods And Bound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Consider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following method </a:t>
            </a: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counts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number of elements</a:t>
            </a:r>
            <a:r>
              <a:rPr lang="en-IN" dirty="0"/>
              <a:t> in an array </a:t>
            </a:r>
            <a:r>
              <a:rPr lang="en-IN" b="1" dirty="0">
                <a:solidFill>
                  <a:srgbClr val="0070C0"/>
                </a:solidFill>
              </a:rPr>
              <a:t>T[ ]</a:t>
            </a:r>
            <a:r>
              <a:rPr lang="en-IN" dirty="0"/>
              <a:t> that are </a:t>
            </a:r>
            <a:r>
              <a:rPr lang="en-IN" b="1" dirty="0">
                <a:solidFill>
                  <a:srgbClr val="7030A0"/>
                </a:solidFill>
              </a:rPr>
              <a:t>greater than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specified element </a:t>
            </a:r>
            <a:r>
              <a:rPr lang="en-IN" dirty="0">
                <a:solidFill>
                  <a:srgbClr val="0070C0"/>
                </a:solidFill>
              </a:rPr>
              <a:t>elem</a:t>
            </a:r>
            <a:r>
              <a:rPr lang="en-IN" dirty="0"/>
              <a:t>.</a:t>
            </a:r>
          </a:p>
          <a:p>
            <a:pPr>
              <a:buNone/>
            </a:pPr>
            <a:endParaRPr lang="en-IN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&lt;T&gt; int 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countGreaterThan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(T[]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count = 0;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(T e :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anArray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(e &gt;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++count;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count;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Output :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compiler error 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Solution: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Use Bound parameters</a:t>
            </a:r>
          </a:p>
          <a:p>
            <a:pPr>
              <a:buNone/>
            </a:pPr>
            <a:endParaRPr lang="en-IN" sz="2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Safety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avoid</a:t>
            </a:r>
            <a:r>
              <a:rPr lang="en-US" dirty="0"/>
              <a:t> such kinds of </a:t>
            </a:r>
            <a:r>
              <a:rPr lang="en-US" b="1" dirty="0">
                <a:solidFill>
                  <a:srgbClr val="7030A0"/>
                </a:solidFill>
              </a:rPr>
              <a:t>errors</a:t>
            </a:r>
            <a:r>
              <a:rPr lang="en-US" dirty="0"/>
              <a:t> we need to use </a:t>
            </a:r>
            <a:r>
              <a:rPr lang="en-US" b="1" u="sng" dirty="0">
                <a:solidFill>
                  <a:schemeClr val="tx2"/>
                </a:solidFill>
              </a:rPr>
              <a:t>Generics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Fixing </a:t>
            </a:r>
            <a:r>
              <a:rPr lang="en-IN" b="1" dirty="0">
                <a:solidFill>
                  <a:srgbClr val="7030A0"/>
                </a:solidFill>
              </a:rPr>
              <a:t>compile-time errors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easier</a:t>
            </a:r>
            <a:r>
              <a:rPr lang="en-IN" dirty="0"/>
              <a:t> than </a:t>
            </a:r>
            <a:r>
              <a:rPr lang="en-IN" b="1" dirty="0"/>
              <a:t>fixing </a:t>
            </a:r>
            <a:r>
              <a:rPr lang="en-IN" b="1" dirty="0">
                <a:solidFill>
                  <a:srgbClr val="C00000"/>
                </a:solidFill>
              </a:rPr>
              <a:t>runtime errors</a:t>
            </a:r>
            <a:r>
              <a:rPr lang="en-IN" dirty="0"/>
              <a:t>, which can be </a:t>
            </a:r>
            <a:r>
              <a:rPr lang="en-IN" b="1" dirty="0">
                <a:solidFill>
                  <a:srgbClr val="00B050"/>
                </a:solidFill>
              </a:rPr>
              <a:t>difficult</a:t>
            </a:r>
            <a:r>
              <a:rPr lang="en-IN" dirty="0"/>
              <a:t> to find.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Methods And Bound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method</a:t>
            </a:r>
            <a:r>
              <a:rPr lang="en-IN" dirty="0"/>
              <a:t> does not </a:t>
            </a:r>
            <a:r>
              <a:rPr lang="en-IN" b="1" dirty="0">
                <a:solidFill>
                  <a:srgbClr val="C00000"/>
                </a:solidFill>
              </a:rPr>
              <a:t>compile</a:t>
            </a:r>
            <a:r>
              <a:rPr lang="en-IN" dirty="0"/>
              <a:t> because the </a:t>
            </a:r>
            <a:r>
              <a:rPr lang="en-IN" b="1" dirty="0">
                <a:solidFill>
                  <a:srgbClr val="7030A0"/>
                </a:solidFill>
              </a:rPr>
              <a:t>greater than operator</a:t>
            </a:r>
            <a:r>
              <a:rPr lang="en-IN" dirty="0"/>
              <a:t> (</a:t>
            </a:r>
            <a:r>
              <a:rPr lang="en-IN" dirty="0">
                <a:solidFill>
                  <a:srgbClr val="0070C0"/>
                </a:solidFill>
              </a:rPr>
              <a:t>&gt;</a:t>
            </a:r>
            <a:r>
              <a:rPr lang="en-IN" dirty="0"/>
              <a:t>) applies </a:t>
            </a:r>
            <a:r>
              <a:rPr lang="en-IN" b="1" dirty="0">
                <a:solidFill>
                  <a:srgbClr val="00B050"/>
                </a:solidFill>
              </a:rPr>
              <a:t>only to primitive types </a:t>
            </a:r>
            <a:r>
              <a:rPr lang="en-IN" dirty="0"/>
              <a:t>such as </a:t>
            </a:r>
            <a:r>
              <a:rPr lang="en-IN" b="1" dirty="0">
                <a:solidFill>
                  <a:srgbClr val="C00000"/>
                </a:solidFill>
              </a:rPr>
              <a:t>short</a:t>
            </a:r>
            <a:r>
              <a:rPr lang="en-IN" dirty="0"/>
              <a:t>, </a:t>
            </a:r>
            <a:r>
              <a:rPr lang="en-IN" b="1" dirty="0" err="1">
                <a:solidFill>
                  <a:srgbClr val="C00000"/>
                </a:solidFill>
              </a:rPr>
              <a:t>int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double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long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float</a:t>
            </a:r>
            <a:r>
              <a:rPr lang="en-IN" dirty="0"/>
              <a:t>, </a:t>
            </a:r>
            <a:r>
              <a:rPr lang="en-IN" b="1" dirty="0">
                <a:solidFill>
                  <a:srgbClr val="C00000"/>
                </a:solidFill>
              </a:rPr>
              <a:t>byte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char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We cannot use </a:t>
            </a:r>
            <a:r>
              <a:rPr lang="en-IN" dirty="0"/>
              <a:t>the </a:t>
            </a:r>
            <a:r>
              <a:rPr lang="en-IN" b="1" dirty="0">
                <a:solidFill>
                  <a:srgbClr val="00B050"/>
                </a:solidFill>
              </a:rPr>
              <a:t>&gt; operator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compare objects</a:t>
            </a:r>
            <a:r>
              <a:rPr lang="en-IN" dirty="0"/>
              <a:t>. But we can </a:t>
            </a:r>
            <a:r>
              <a:rPr lang="en-IN" b="1" dirty="0">
                <a:solidFill>
                  <a:srgbClr val="C00000"/>
                </a:solidFill>
              </a:rPr>
              <a:t>compare objects </a:t>
            </a:r>
            <a:r>
              <a:rPr lang="en-IN" dirty="0"/>
              <a:t>using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to </a:t>
            </a:r>
            <a:r>
              <a:rPr lang="en-IN" b="1" dirty="0">
                <a:solidFill>
                  <a:srgbClr val="7030A0"/>
                </a:solidFill>
              </a:rPr>
              <a:t>fix the problem</a:t>
            </a:r>
            <a:r>
              <a:rPr lang="en-IN" dirty="0"/>
              <a:t>, we must use a </a:t>
            </a:r>
            <a:r>
              <a:rPr lang="en-IN" b="1" dirty="0">
                <a:solidFill>
                  <a:srgbClr val="00B050"/>
                </a:solidFill>
              </a:rPr>
              <a:t>type parameter </a:t>
            </a:r>
            <a:r>
              <a:rPr lang="en-IN" b="1" dirty="0">
                <a:solidFill>
                  <a:srgbClr val="C00000"/>
                </a:solidFill>
              </a:rPr>
              <a:t>bounded by </a:t>
            </a:r>
            <a:r>
              <a:rPr lang="en-IN" dirty="0"/>
              <a:t>the </a:t>
            </a:r>
            <a:r>
              <a:rPr lang="en-IN" b="1" dirty="0">
                <a:solidFill>
                  <a:srgbClr val="0070C0"/>
                </a:solidFill>
              </a:rPr>
              <a:t>Comparable&lt;T&gt;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interface: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Methods And Bound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&lt;T extends Comparable&lt;T&gt;&gt;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countGreaterThan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(T[]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anArray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count = 0;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(T e :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anArray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e.compareTo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&gt; 0)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++count; </a:t>
            </a: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count;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Write a class called </a:t>
            </a:r>
            <a:r>
              <a:rPr lang="en-IN" b="1" dirty="0" err="1">
                <a:solidFill>
                  <a:srgbClr val="C00000"/>
                </a:solidFill>
              </a:rPr>
              <a:t>MyCollections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 method called </a:t>
            </a:r>
            <a:r>
              <a:rPr lang="en-IN" b="1" dirty="0">
                <a:solidFill>
                  <a:srgbClr val="0070C0"/>
                </a:solidFill>
              </a:rPr>
              <a:t>max( ) </a:t>
            </a:r>
            <a:r>
              <a:rPr lang="en-IN" dirty="0"/>
              <a:t>which accepts a </a:t>
            </a:r>
            <a:r>
              <a:rPr lang="en-IN" b="1" dirty="0">
                <a:solidFill>
                  <a:srgbClr val="7030A0"/>
                </a:solidFill>
              </a:rPr>
              <a:t>List object </a:t>
            </a:r>
            <a:r>
              <a:rPr lang="en-IN" dirty="0"/>
              <a:t>as </a:t>
            </a:r>
            <a:r>
              <a:rPr lang="en-IN" b="1" dirty="0">
                <a:solidFill>
                  <a:srgbClr val="00B050"/>
                </a:solidFill>
              </a:rPr>
              <a:t>argument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returns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largest element </a:t>
            </a:r>
            <a:r>
              <a:rPr lang="en-IN" dirty="0"/>
              <a:t>of that </a:t>
            </a:r>
            <a:r>
              <a:rPr lang="en-IN" b="1" dirty="0">
                <a:solidFill>
                  <a:srgbClr val="7030A0"/>
                </a:solidFill>
              </a:rPr>
              <a:t>List</a:t>
            </a:r>
            <a:r>
              <a:rPr lang="en-IN" dirty="0"/>
              <a:t>. 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Generics,Inheritance</a:t>
            </a:r>
            <a:r>
              <a:rPr lang="en-US" dirty="0"/>
              <a:t> and Subtypes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As we know </a:t>
            </a:r>
            <a:r>
              <a:rPr lang="en-IN" dirty="0"/>
              <a:t>it is </a:t>
            </a:r>
            <a:r>
              <a:rPr lang="en-IN" b="1" dirty="0">
                <a:solidFill>
                  <a:srgbClr val="00B050"/>
                </a:solidFill>
              </a:rPr>
              <a:t>possible</a:t>
            </a:r>
            <a:r>
              <a:rPr lang="en-IN" dirty="0"/>
              <a:t> to </a:t>
            </a:r>
            <a:r>
              <a:rPr lang="en-IN" b="1" dirty="0">
                <a:solidFill>
                  <a:srgbClr val="7030A0"/>
                </a:solidFill>
              </a:rPr>
              <a:t>assign</a:t>
            </a:r>
            <a:r>
              <a:rPr lang="en-IN" dirty="0"/>
              <a:t>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one type</a:t>
            </a:r>
            <a:r>
              <a:rPr lang="en-IN" dirty="0"/>
              <a:t> to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another type </a:t>
            </a:r>
            <a:r>
              <a:rPr lang="en-IN" dirty="0"/>
              <a:t>provided that the </a:t>
            </a:r>
            <a:r>
              <a:rPr lang="en-IN" b="1" dirty="0">
                <a:solidFill>
                  <a:schemeClr val="tx2"/>
                </a:solidFill>
              </a:rPr>
              <a:t>types are compatible. </a:t>
            </a:r>
          </a:p>
          <a:p>
            <a:endParaRPr lang="en-IN" b="1" dirty="0"/>
          </a:p>
          <a:p>
            <a:r>
              <a:rPr lang="en-IN" b="1" dirty="0"/>
              <a:t>For example</a:t>
            </a:r>
            <a:r>
              <a:rPr lang="en-IN" dirty="0"/>
              <a:t>, we can </a:t>
            </a:r>
            <a:r>
              <a:rPr lang="en-IN" b="1" dirty="0">
                <a:solidFill>
                  <a:srgbClr val="00B050"/>
                </a:solidFill>
              </a:rPr>
              <a:t>assign</a:t>
            </a:r>
            <a:r>
              <a:rPr lang="en-IN" dirty="0"/>
              <a:t> an </a:t>
            </a:r>
            <a:r>
              <a:rPr lang="en-IN" b="1" dirty="0">
                <a:solidFill>
                  <a:srgbClr val="0070C0"/>
                </a:solidFill>
              </a:rPr>
              <a:t>Integer</a:t>
            </a:r>
            <a:r>
              <a:rPr lang="en-IN" dirty="0"/>
              <a:t> to an </a:t>
            </a:r>
            <a:r>
              <a:rPr lang="en-IN" b="1" dirty="0">
                <a:solidFill>
                  <a:srgbClr val="0070C0"/>
                </a:solidFill>
              </a:rPr>
              <a:t>Object</a:t>
            </a:r>
            <a:r>
              <a:rPr lang="en-IN" dirty="0"/>
              <a:t>, since </a:t>
            </a:r>
            <a:r>
              <a:rPr lang="en-IN" b="1" dirty="0">
                <a:solidFill>
                  <a:srgbClr val="0070C0"/>
                </a:solidFill>
              </a:rPr>
              <a:t>Object</a:t>
            </a:r>
            <a:r>
              <a:rPr lang="en-IN" dirty="0"/>
              <a:t> is one of </a:t>
            </a:r>
            <a:r>
              <a:rPr lang="en-IN" b="1" dirty="0">
                <a:solidFill>
                  <a:srgbClr val="0070C0"/>
                </a:solidFill>
              </a:rPr>
              <a:t>Integer's</a:t>
            </a:r>
            <a:r>
              <a:rPr lang="en-IN" dirty="0"/>
              <a:t> supertypes:</a:t>
            </a:r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Object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someObject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= new Object(); 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Integer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someInteger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= new Integer(10); 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someObject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someInteger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Generics,Inheritance</a:t>
            </a:r>
            <a:r>
              <a:rPr lang="en-US" dirty="0"/>
              <a:t> and Subtypes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Same thing </a:t>
            </a:r>
            <a:r>
              <a:rPr lang="en-IN" dirty="0"/>
              <a:t>holds </a:t>
            </a:r>
            <a:r>
              <a:rPr lang="en-IN" b="1" dirty="0">
                <a:solidFill>
                  <a:srgbClr val="C00000"/>
                </a:solidFill>
              </a:rPr>
              <a:t>true</a:t>
            </a:r>
            <a:r>
              <a:rPr lang="en-IN" dirty="0"/>
              <a:t> for </a:t>
            </a:r>
            <a:r>
              <a:rPr lang="en-IN" b="1" dirty="0">
                <a:solidFill>
                  <a:srgbClr val="7030A0"/>
                </a:solidFill>
              </a:rPr>
              <a:t>generics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b="1" dirty="0"/>
              <a:t>For example </a:t>
            </a:r>
            <a:r>
              <a:rPr lang="en-US" dirty="0"/>
              <a:t>, consider the </a:t>
            </a:r>
            <a:r>
              <a:rPr lang="en-US" b="1" dirty="0">
                <a:solidFill>
                  <a:srgbClr val="002060"/>
                </a:solidFill>
              </a:rPr>
              <a:t>following method</a:t>
            </a:r>
            <a:endParaRPr lang="en-IN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someMethod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(Number n) {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/* ... */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/>
              <a:t>Calls: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Box&lt;Number&gt; box = new Box&lt;Number&gt;();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box.add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(new Integer(10));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OK 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box.add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(new Double(10.1)); /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 OK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Generics,Inheritance</a:t>
            </a:r>
            <a:r>
              <a:rPr lang="en-US" dirty="0"/>
              <a:t> and Subtypes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Now consider </a:t>
            </a:r>
            <a:r>
              <a:rPr lang="en-IN" dirty="0"/>
              <a:t>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following method</a:t>
            </a:r>
            <a:r>
              <a:rPr lang="en-IN" dirty="0"/>
              <a:t>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void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boxTest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(Box&lt;Number&gt; n) { /* ... */ } 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What</a:t>
            </a:r>
            <a:r>
              <a:rPr lang="en-IN" dirty="0"/>
              <a:t> type of </a:t>
            </a:r>
            <a:r>
              <a:rPr lang="en-IN" b="1" dirty="0">
                <a:solidFill>
                  <a:srgbClr val="00B050"/>
                </a:solidFill>
              </a:rPr>
              <a:t>argument</a:t>
            </a:r>
            <a:r>
              <a:rPr lang="en-IN" dirty="0"/>
              <a:t> does it </a:t>
            </a:r>
            <a:r>
              <a:rPr lang="en-IN" b="1" dirty="0">
                <a:solidFill>
                  <a:srgbClr val="7030A0"/>
                </a:solidFill>
              </a:rPr>
              <a:t>accept</a:t>
            </a:r>
            <a:r>
              <a:rPr lang="en-IN" dirty="0"/>
              <a:t>? 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Are we allowed </a:t>
            </a:r>
            <a:r>
              <a:rPr lang="en-IN" dirty="0"/>
              <a:t>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pass</a:t>
            </a:r>
            <a:r>
              <a:rPr lang="en-IN" dirty="0"/>
              <a:t> in </a:t>
            </a:r>
            <a:r>
              <a:rPr lang="en-IN" b="1" dirty="0">
                <a:solidFill>
                  <a:srgbClr val="0070C0"/>
                </a:solidFill>
              </a:rPr>
              <a:t>Box&lt;Integer&gt;</a:t>
            </a:r>
            <a:r>
              <a:rPr lang="en-IN" b="1" dirty="0"/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0070C0"/>
                </a:solidFill>
              </a:rPr>
              <a:t>Box&lt;Double&gt;</a:t>
            </a:r>
            <a:r>
              <a:rPr lang="en-IN" b="1" dirty="0"/>
              <a:t>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IN" b="1" u="sng" dirty="0">
                <a:solidFill>
                  <a:srgbClr val="C00000"/>
                </a:solidFill>
              </a:rPr>
              <a:t>The answer is "no", </a:t>
            </a:r>
            <a:r>
              <a:rPr lang="en-IN" dirty="0"/>
              <a:t>because </a:t>
            </a:r>
            <a:r>
              <a:rPr lang="en-IN" b="1" dirty="0">
                <a:solidFill>
                  <a:srgbClr val="0070C0"/>
                </a:solidFill>
              </a:rPr>
              <a:t>Box&lt;Integer&gt; </a:t>
            </a:r>
            <a:r>
              <a:rPr lang="en-IN" dirty="0"/>
              <a:t>and </a:t>
            </a:r>
            <a:r>
              <a:rPr lang="en-IN" b="1" dirty="0">
                <a:solidFill>
                  <a:srgbClr val="0070C0"/>
                </a:solidFill>
              </a:rPr>
              <a:t>Box&lt;Double&gt; </a:t>
            </a:r>
            <a:r>
              <a:rPr lang="en-IN" dirty="0"/>
              <a:t>are not </a:t>
            </a:r>
            <a:r>
              <a:rPr lang="en-IN" b="1" dirty="0">
                <a:solidFill>
                  <a:srgbClr val="7030A0"/>
                </a:solidFill>
              </a:rPr>
              <a:t>subtypes</a:t>
            </a:r>
            <a:r>
              <a:rPr lang="en-IN" dirty="0"/>
              <a:t> of </a:t>
            </a:r>
            <a:r>
              <a:rPr lang="en-IN" b="1" dirty="0">
                <a:solidFill>
                  <a:srgbClr val="0070C0"/>
                </a:solidFill>
              </a:rPr>
              <a:t>Box&lt;Number&gt;</a:t>
            </a:r>
            <a:r>
              <a:rPr lang="en-IN" b="1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Generics,Inheritance</a:t>
            </a:r>
            <a:r>
              <a:rPr lang="en-US" dirty="0"/>
              <a:t> and Subtypes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This</a:t>
            </a:r>
            <a:r>
              <a:rPr lang="en-IN" dirty="0"/>
              <a:t> is a </a:t>
            </a:r>
            <a:r>
              <a:rPr lang="en-IN" b="1" u="sng" dirty="0">
                <a:solidFill>
                  <a:srgbClr val="00B050"/>
                </a:solidFill>
              </a:rPr>
              <a:t>common misunderstanding </a:t>
            </a:r>
            <a:r>
              <a:rPr lang="en-IN" dirty="0"/>
              <a:t>when it comes to </a:t>
            </a:r>
            <a:r>
              <a:rPr lang="en-IN" b="1" dirty="0">
                <a:solidFill>
                  <a:srgbClr val="7030A0"/>
                </a:solidFill>
              </a:rPr>
              <a:t>programming</a:t>
            </a:r>
            <a:r>
              <a:rPr lang="en-IN" dirty="0"/>
              <a:t> with </a:t>
            </a:r>
            <a:r>
              <a:rPr lang="en-IN" b="1" dirty="0">
                <a:solidFill>
                  <a:schemeClr val="tx2"/>
                </a:solidFill>
              </a:rPr>
              <a:t>generics.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 descr="generics-subtypeRelationshi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643182"/>
            <a:ext cx="6572296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Generics,Inheritance</a:t>
            </a:r>
            <a:r>
              <a:rPr lang="en-US" dirty="0"/>
              <a:t> and Subtypes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IN" b="1" dirty="0">
                <a:solidFill>
                  <a:srgbClr val="7030A0"/>
                </a:solidFill>
              </a:rPr>
              <a:t>Given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two concrete types </a:t>
            </a:r>
            <a:r>
              <a:rPr lang="en-IN" b="1" dirty="0">
                <a:solidFill>
                  <a:srgbClr val="002060"/>
                </a:solidFill>
              </a:rPr>
              <a:t>A </a:t>
            </a:r>
            <a:r>
              <a:rPr lang="en-IN" dirty="0"/>
              <a:t>and</a:t>
            </a:r>
            <a:r>
              <a:rPr lang="en-IN" b="1" dirty="0">
                <a:solidFill>
                  <a:srgbClr val="002060"/>
                </a:solidFill>
              </a:rPr>
              <a:t> B </a:t>
            </a:r>
            <a:r>
              <a:rPr lang="en-IN" dirty="0"/>
              <a:t>(for example, </a:t>
            </a:r>
            <a:r>
              <a:rPr lang="en-IN" b="1" dirty="0">
                <a:solidFill>
                  <a:srgbClr val="0070C0"/>
                </a:solidFill>
              </a:rPr>
              <a:t>Number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and </a:t>
            </a:r>
            <a:r>
              <a:rPr lang="en-IN" b="1" dirty="0">
                <a:solidFill>
                  <a:srgbClr val="0070C0"/>
                </a:solidFill>
              </a:rPr>
              <a:t>Integer</a:t>
            </a:r>
            <a:r>
              <a:rPr lang="en-IN" dirty="0"/>
              <a:t>), </a:t>
            </a:r>
            <a:r>
              <a:rPr lang="en-IN" b="1" dirty="0" err="1">
                <a:solidFill>
                  <a:srgbClr val="7030A0"/>
                </a:solidFill>
              </a:rPr>
              <a:t>MyClass</a:t>
            </a:r>
            <a:r>
              <a:rPr lang="en-IN" b="1" dirty="0">
                <a:solidFill>
                  <a:srgbClr val="7030A0"/>
                </a:solidFill>
              </a:rPr>
              <a:t>&lt;A&gt;</a:t>
            </a:r>
            <a:r>
              <a:rPr lang="en-IN" dirty="0"/>
              <a:t> has </a:t>
            </a:r>
            <a:r>
              <a:rPr lang="en-IN" b="1" dirty="0">
                <a:solidFill>
                  <a:srgbClr val="00B050"/>
                </a:solidFill>
              </a:rPr>
              <a:t>no relationship</a:t>
            </a:r>
            <a:r>
              <a:rPr lang="en-IN" dirty="0"/>
              <a:t> to </a:t>
            </a:r>
            <a:r>
              <a:rPr lang="en-IN" b="1" dirty="0" err="1">
                <a:solidFill>
                  <a:srgbClr val="7030A0"/>
                </a:solidFill>
              </a:rPr>
              <a:t>MyClass</a:t>
            </a:r>
            <a:r>
              <a:rPr lang="en-IN" b="1" dirty="0">
                <a:solidFill>
                  <a:srgbClr val="7030A0"/>
                </a:solidFill>
              </a:rPr>
              <a:t>&lt;B&gt;</a:t>
            </a:r>
            <a:r>
              <a:rPr lang="en-IN" dirty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C00000"/>
                </a:solidFill>
              </a:rPr>
              <a:t>regardless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whether</a:t>
            </a:r>
            <a:r>
              <a:rPr lang="en-IN" dirty="0"/>
              <a:t> or not  </a:t>
            </a:r>
            <a:r>
              <a:rPr lang="en-IN" b="1" dirty="0">
                <a:solidFill>
                  <a:srgbClr val="0070C0"/>
                </a:solidFill>
              </a:rPr>
              <a:t>A</a:t>
            </a:r>
            <a:r>
              <a:rPr lang="en-IN" dirty="0"/>
              <a:t> and </a:t>
            </a:r>
            <a:r>
              <a:rPr lang="en-IN" b="1" dirty="0">
                <a:solidFill>
                  <a:srgbClr val="0070C0"/>
                </a:solidFill>
              </a:rPr>
              <a:t>B</a:t>
            </a:r>
            <a:r>
              <a:rPr lang="en-IN" dirty="0"/>
              <a:t> are </a:t>
            </a:r>
            <a:r>
              <a:rPr lang="en-IN" b="1" dirty="0">
                <a:solidFill>
                  <a:srgbClr val="C00000"/>
                </a:solidFill>
              </a:rPr>
              <a:t>related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common parent </a:t>
            </a:r>
            <a:r>
              <a:rPr lang="en-IN" dirty="0"/>
              <a:t>of </a:t>
            </a:r>
            <a:r>
              <a:rPr lang="en-IN" b="1" dirty="0" err="1">
                <a:solidFill>
                  <a:srgbClr val="0070C0"/>
                </a:solidFill>
              </a:rPr>
              <a:t>MyClass</a:t>
            </a:r>
            <a:r>
              <a:rPr lang="en-IN" b="1" dirty="0">
                <a:solidFill>
                  <a:srgbClr val="0070C0"/>
                </a:solidFill>
              </a:rPr>
              <a:t>&lt;A&gt;</a:t>
            </a:r>
            <a:r>
              <a:rPr lang="en-IN" dirty="0"/>
              <a:t> and </a:t>
            </a:r>
            <a:r>
              <a:rPr lang="en-IN" b="1" dirty="0" err="1">
                <a:solidFill>
                  <a:srgbClr val="0070C0"/>
                </a:solidFill>
              </a:rPr>
              <a:t>MyClass</a:t>
            </a:r>
            <a:r>
              <a:rPr lang="en-IN" b="1" dirty="0">
                <a:solidFill>
                  <a:srgbClr val="0070C0"/>
                </a:solidFill>
              </a:rPr>
              <a:t> &lt;B&gt;</a:t>
            </a:r>
            <a:r>
              <a:rPr lang="en-IN" dirty="0"/>
              <a:t> is </a:t>
            </a:r>
            <a:r>
              <a:rPr lang="en-IN" b="1" dirty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If we </a:t>
            </a:r>
            <a:r>
              <a:rPr lang="en-IN" b="1" u="sng" dirty="0">
                <a:solidFill>
                  <a:srgbClr val="0070C0"/>
                </a:solidFill>
              </a:rPr>
              <a:t>do not vary the type argument</a:t>
            </a:r>
            <a:r>
              <a:rPr lang="en-IN" dirty="0"/>
              <a:t>, the </a:t>
            </a:r>
            <a:r>
              <a:rPr lang="en-IN" b="1" dirty="0" err="1">
                <a:solidFill>
                  <a:srgbClr val="00B050"/>
                </a:solidFill>
              </a:rPr>
              <a:t>subtyping</a:t>
            </a:r>
            <a:r>
              <a:rPr lang="en-IN" b="1" dirty="0">
                <a:solidFill>
                  <a:srgbClr val="00B050"/>
                </a:solidFill>
              </a:rPr>
              <a:t> relationship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preserved</a:t>
            </a:r>
            <a:r>
              <a:rPr lang="en-IN" dirty="0"/>
              <a:t> between the </a:t>
            </a:r>
            <a:r>
              <a:rPr lang="en-IN" b="1" dirty="0">
                <a:solidFill>
                  <a:srgbClr val="7030A0"/>
                </a:solidFill>
              </a:rPr>
              <a:t>types </a:t>
            </a:r>
            <a:r>
              <a:rPr lang="en-IN" dirty="0"/>
              <a:t>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same family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IN" dirty="0"/>
              <a:t>Using the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Collections classes </a:t>
            </a:r>
            <a:r>
              <a:rPr lang="en-IN" dirty="0"/>
              <a:t>as an example, 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0070C0"/>
                </a:solidFill>
              </a:rPr>
              <a:t>&lt;E&gt;</a:t>
            </a:r>
            <a:r>
              <a:rPr lang="en-IN" dirty="0"/>
              <a:t> implements </a:t>
            </a:r>
            <a:r>
              <a:rPr lang="en-IN" b="1" dirty="0">
                <a:solidFill>
                  <a:srgbClr val="0070C0"/>
                </a:solidFill>
              </a:rPr>
              <a:t>List&lt;E&gt;</a:t>
            </a:r>
            <a:r>
              <a:rPr lang="en-IN" dirty="0"/>
              <a:t>, and </a:t>
            </a:r>
            <a:r>
              <a:rPr lang="en-IN" b="1" dirty="0">
                <a:solidFill>
                  <a:srgbClr val="0070C0"/>
                </a:solidFill>
              </a:rPr>
              <a:t>List&lt;E&gt; </a:t>
            </a:r>
            <a:r>
              <a:rPr lang="en-IN" dirty="0"/>
              <a:t>extends </a:t>
            </a:r>
            <a:r>
              <a:rPr lang="en-IN" b="1" dirty="0">
                <a:solidFill>
                  <a:srgbClr val="0070C0"/>
                </a:solidFill>
              </a:rPr>
              <a:t>Collection&lt;E&gt;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 </a:t>
            </a:r>
            <a:r>
              <a:rPr lang="en-IN" b="1" dirty="0" err="1">
                <a:solidFill>
                  <a:srgbClr val="0070C0"/>
                </a:solidFill>
              </a:rPr>
              <a:t>ArrayList</a:t>
            </a:r>
            <a:r>
              <a:rPr lang="en-IN" b="1" dirty="0">
                <a:solidFill>
                  <a:srgbClr val="0070C0"/>
                </a:solidFill>
              </a:rPr>
              <a:t>&lt;String&gt;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subtype</a:t>
            </a:r>
            <a:r>
              <a:rPr lang="en-IN" dirty="0"/>
              <a:t> of </a:t>
            </a:r>
            <a:r>
              <a:rPr lang="en-IN" b="1" dirty="0">
                <a:solidFill>
                  <a:srgbClr val="0070C0"/>
                </a:solidFill>
              </a:rPr>
              <a:t>List&lt;String</a:t>
            </a:r>
            <a:r>
              <a:rPr lang="en-IN" dirty="0">
                <a:solidFill>
                  <a:srgbClr val="0070C0"/>
                </a:solidFill>
              </a:rPr>
              <a:t>&gt;</a:t>
            </a:r>
            <a:r>
              <a:rPr lang="en-IN" dirty="0"/>
              <a:t>, which is a </a:t>
            </a:r>
            <a:r>
              <a:rPr lang="en-IN" dirty="0">
                <a:solidFill>
                  <a:srgbClr val="00B050"/>
                </a:solidFill>
              </a:rPr>
              <a:t>subtype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Collection&lt;String&gt;</a:t>
            </a:r>
            <a:r>
              <a:rPr lang="en-IN" b="1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generics-sampleHierarch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4214818"/>
            <a:ext cx="1400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WildCard</a:t>
            </a:r>
            <a:r>
              <a:rPr lang="en-US" dirty="0"/>
              <a:t> In Generics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</a:t>
            </a:r>
            <a:r>
              <a:rPr lang="en-IN" b="1" dirty="0">
                <a:solidFill>
                  <a:schemeClr val="tx2"/>
                </a:solidFill>
              </a:rPr>
              <a:t>generic code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question mark </a:t>
            </a:r>
            <a:r>
              <a:rPr lang="en-IN" dirty="0"/>
              <a:t>(?), called the </a:t>
            </a:r>
            <a:r>
              <a:rPr lang="en-IN" b="1" dirty="0">
                <a:solidFill>
                  <a:srgbClr val="00B050"/>
                </a:solidFill>
              </a:rPr>
              <a:t>wildcard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represents</a:t>
            </a:r>
            <a:r>
              <a:rPr lang="en-IN" dirty="0"/>
              <a:t> an </a:t>
            </a:r>
            <a:r>
              <a:rPr lang="en-IN" b="1" u="sng" dirty="0">
                <a:solidFill>
                  <a:srgbClr val="0070C0"/>
                </a:solidFill>
              </a:rPr>
              <a:t>unknown type</a:t>
            </a:r>
            <a:r>
              <a:rPr lang="en-IN" dirty="0"/>
              <a:t>. </a:t>
            </a:r>
          </a:p>
          <a:p>
            <a:endParaRPr lang="en-IN" b="1" dirty="0"/>
          </a:p>
          <a:p>
            <a:r>
              <a:rPr lang="en-IN" b="1" dirty="0"/>
              <a:t>A wildcard parameterized type is an instantiation of a generic type where at least one type argument is a wildcard.</a:t>
            </a: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Examples</a:t>
            </a:r>
            <a:r>
              <a:rPr lang="en-IN" dirty="0"/>
              <a:t> of </a:t>
            </a:r>
            <a:r>
              <a:rPr lang="en-IN" b="1" dirty="0">
                <a:solidFill>
                  <a:schemeClr val="tx2"/>
                </a:solidFill>
              </a:rPr>
              <a:t>wildcard parameterized types</a:t>
            </a:r>
            <a:r>
              <a:rPr lang="en-IN" dirty="0"/>
              <a:t> are </a:t>
            </a:r>
            <a:r>
              <a:rPr lang="en-IN" b="1" dirty="0">
                <a:solidFill>
                  <a:srgbClr val="0070C0"/>
                </a:solidFill>
              </a:rPr>
              <a:t>Collection&lt;?&gt;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List&lt;? extends Number&gt;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Comparator&lt;? super String&gt;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Pair&lt;String,?&gt;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</a:t>
            </a:r>
            <a:r>
              <a:rPr lang="en-US" b="1" dirty="0">
                <a:solidFill>
                  <a:srgbClr val="0070C0"/>
                </a:solidFill>
              </a:rPr>
              <a:t>arrays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no 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[ 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=new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[5];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[0]=10;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x=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No type casting needed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Now</a:t>
            </a:r>
            <a:r>
              <a:rPr lang="en-US" dirty="0"/>
              <a:t> 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 write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same version </a:t>
            </a:r>
            <a:r>
              <a:rPr lang="en-US" dirty="0"/>
              <a:t>with </a:t>
            </a:r>
            <a:r>
              <a:rPr lang="en-US" b="1" dirty="0" err="1">
                <a:solidFill>
                  <a:schemeClr val="tx2"/>
                </a:solidFill>
              </a:rPr>
              <a:t>ArrayList</a:t>
            </a:r>
            <a:r>
              <a:rPr lang="en-US" dirty="0"/>
              <a:t> then </a:t>
            </a:r>
            <a:r>
              <a:rPr lang="en-US" b="1" dirty="0">
                <a:solidFill>
                  <a:srgbClr val="002060"/>
                </a:solidFill>
              </a:rPr>
              <a:t>type casting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needed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err="1"/>
              <a:t>WildCards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Wildcards are of two types 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Bounded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UnBounded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Any Type </a:t>
            </a:r>
            <a:r>
              <a:rPr lang="en-IN" dirty="0"/>
              <a:t>can be </a:t>
            </a:r>
            <a:r>
              <a:rPr lang="en-IN" b="1" dirty="0">
                <a:solidFill>
                  <a:srgbClr val="0070C0"/>
                </a:solidFill>
              </a:rPr>
              <a:t>bounded</a:t>
            </a:r>
            <a:r>
              <a:rPr lang="en-IN" dirty="0"/>
              <a:t> either </a:t>
            </a:r>
            <a:r>
              <a:rPr lang="en-IN" b="1" dirty="0">
                <a:solidFill>
                  <a:srgbClr val="7030A0"/>
                </a:solidFill>
              </a:rPr>
              <a:t>upper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lower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class hierarchy</a:t>
            </a:r>
            <a:r>
              <a:rPr lang="en-IN" dirty="0"/>
              <a:t> in </a:t>
            </a:r>
            <a:r>
              <a:rPr lang="en-IN" b="1" dirty="0">
                <a:solidFill>
                  <a:schemeClr val="tx2"/>
                </a:solidFill>
              </a:rPr>
              <a:t>Generics</a:t>
            </a:r>
            <a:r>
              <a:rPr lang="en-IN" dirty="0"/>
              <a:t> by using </a:t>
            </a:r>
            <a:r>
              <a:rPr lang="en-IN" b="1" dirty="0">
                <a:solidFill>
                  <a:srgbClr val="00B050"/>
                </a:solidFill>
              </a:rPr>
              <a:t>bounded wildcards. </a:t>
            </a:r>
          </a:p>
          <a:p>
            <a:endParaRPr lang="en-IN" dirty="0"/>
          </a:p>
          <a:p>
            <a:r>
              <a:rPr lang="en-IN" dirty="0"/>
              <a:t>In short </a:t>
            </a:r>
            <a:r>
              <a:rPr lang="en-IN" b="1" dirty="0">
                <a:solidFill>
                  <a:srgbClr val="0070C0"/>
                </a:solidFill>
              </a:rPr>
              <a:t>&lt;? extends T&gt;</a:t>
            </a:r>
            <a:r>
              <a:rPr lang="en-IN" b="1" dirty="0"/>
              <a:t> 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&lt;? super T&gt;</a:t>
            </a:r>
            <a:r>
              <a:rPr lang="en-IN" b="1" dirty="0"/>
              <a:t> </a:t>
            </a:r>
            <a:r>
              <a:rPr lang="en-IN" dirty="0"/>
              <a:t>represent </a:t>
            </a:r>
            <a:r>
              <a:rPr lang="en-IN" b="1" dirty="0">
                <a:solidFill>
                  <a:srgbClr val="00B050"/>
                </a:solidFill>
              </a:rPr>
              <a:t>bounded wildcards </a:t>
            </a:r>
            <a:r>
              <a:rPr lang="en-IN" dirty="0"/>
              <a:t>while </a:t>
            </a:r>
            <a:r>
              <a:rPr lang="en-IN" b="1" dirty="0">
                <a:solidFill>
                  <a:srgbClr val="0070C0"/>
                </a:solidFill>
              </a:rPr>
              <a:t>&lt;?&gt;</a:t>
            </a:r>
            <a:r>
              <a:rPr lang="en-IN" dirty="0"/>
              <a:t> represent an </a:t>
            </a:r>
            <a:r>
              <a:rPr lang="en-IN" b="1" dirty="0">
                <a:solidFill>
                  <a:srgbClr val="002060"/>
                </a:solidFill>
              </a:rPr>
              <a:t>unbounded wildcard</a:t>
            </a:r>
            <a:r>
              <a:rPr lang="en-IN" dirty="0"/>
              <a:t> in </a:t>
            </a:r>
            <a:r>
              <a:rPr lang="en-IN" b="1" dirty="0">
                <a:solidFill>
                  <a:schemeClr val="tx2"/>
                </a:solidFill>
              </a:rPr>
              <a:t>generics 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UpperBounded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can </a:t>
            </a:r>
            <a:r>
              <a:rPr lang="en-IN" dirty="0"/>
              <a:t>use an </a:t>
            </a:r>
            <a:r>
              <a:rPr lang="en-IN" b="1" dirty="0">
                <a:solidFill>
                  <a:srgbClr val="00B050"/>
                </a:solidFill>
              </a:rPr>
              <a:t>upper bounded wildcard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relax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restrictions</a:t>
            </a:r>
            <a:r>
              <a:rPr lang="en-IN" dirty="0"/>
              <a:t> on a </a:t>
            </a:r>
            <a:r>
              <a:rPr lang="en-IN" b="1" dirty="0">
                <a:solidFill>
                  <a:schemeClr val="tx2"/>
                </a:solidFill>
              </a:rPr>
              <a:t>variable</a:t>
            </a:r>
            <a:r>
              <a:rPr lang="en-IN" dirty="0"/>
              <a:t>. </a:t>
            </a:r>
          </a:p>
          <a:p>
            <a:endParaRPr lang="en-US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To declare </a:t>
            </a:r>
            <a:r>
              <a:rPr lang="en-IN" dirty="0"/>
              <a:t>an </a:t>
            </a:r>
            <a:r>
              <a:rPr lang="en-IN" b="1" dirty="0">
                <a:solidFill>
                  <a:srgbClr val="00B050"/>
                </a:solidFill>
              </a:rPr>
              <a:t>upper-bounded wildcard</a:t>
            </a:r>
            <a:r>
              <a:rPr lang="en-IN" dirty="0"/>
              <a:t>, use the </a:t>
            </a:r>
            <a:r>
              <a:rPr lang="en-IN" b="1" dirty="0">
                <a:solidFill>
                  <a:srgbClr val="C00000"/>
                </a:solidFill>
              </a:rPr>
              <a:t>wildcard character </a:t>
            </a:r>
            <a:r>
              <a:rPr lang="en-IN" dirty="0"/>
              <a:t>(</a:t>
            </a:r>
            <a:r>
              <a:rPr lang="en-IN" dirty="0">
                <a:solidFill>
                  <a:srgbClr val="0070C0"/>
                </a:solidFill>
              </a:rPr>
              <a:t>'?'</a:t>
            </a:r>
            <a:r>
              <a:rPr lang="en-IN" dirty="0"/>
              <a:t>), followed by the </a:t>
            </a:r>
            <a:r>
              <a:rPr lang="en-IN" b="1" dirty="0">
                <a:solidFill>
                  <a:srgbClr val="0070C0"/>
                </a:solidFill>
              </a:rPr>
              <a:t>extends</a:t>
            </a:r>
            <a:r>
              <a:rPr lang="en-IN" dirty="0"/>
              <a:t> keyword, followed by its </a:t>
            </a:r>
            <a:r>
              <a:rPr lang="en-IN" b="1" dirty="0">
                <a:solidFill>
                  <a:srgbClr val="0070C0"/>
                </a:solidFill>
              </a:rPr>
              <a:t>upper bound</a:t>
            </a:r>
            <a:r>
              <a:rPr lang="en-IN" dirty="0"/>
              <a:t>. 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suppose</a:t>
            </a:r>
            <a:r>
              <a:rPr lang="en-IN" dirty="0"/>
              <a:t> we want to </a:t>
            </a:r>
            <a:r>
              <a:rPr lang="en-IN" b="1" dirty="0">
                <a:solidFill>
                  <a:srgbClr val="00B050"/>
                </a:solidFill>
              </a:rPr>
              <a:t>write a method </a:t>
            </a:r>
            <a:r>
              <a:rPr lang="en-IN" dirty="0"/>
              <a:t>that </a:t>
            </a:r>
            <a:r>
              <a:rPr lang="en-IN" b="1" dirty="0">
                <a:solidFill>
                  <a:srgbClr val="7030A0"/>
                </a:solidFill>
              </a:rPr>
              <a:t>works</a:t>
            </a:r>
            <a:r>
              <a:rPr lang="en-IN" dirty="0"/>
              <a:t> on 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List&lt;Double&gt;</a:t>
            </a:r>
            <a:r>
              <a:rPr lang="en-IN" dirty="0"/>
              <a:t>, </a:t>
            </a:r>
            <a:r>
              <a:rPr lang="en-IN" i="1" dirty="0"/>
              <a:t>and </a:t>
            </a:r>
            <a:r>
              <a:rPr lang="en-IN" b="1" dirty="0">
                <a:solidFill>
                  <a:srgbClr val="0070C0"/>
                </a:solidFill>
              </a:rPr>
              <a:t>List&lt;Number&gt;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UpperBounded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IN" b="1" dirty="0">
                <a:solidFill>
                  <a:srgbClr val="0070C0"/>
                </a:solidFill>
              </a:rPr>
              <a:t>We can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achieve this </a:t>
            </a:r>
            <a:r>
              <a:rPr lang="en-IN" dirty="0"/>
              <a:t>by using an </a:t>
            </a:r>
            <a:r>
              <a:rPr lang="en-IN" b="1" dirty="0">
                <a:solidFill>
                  <a:srgbClr val="00B050"/>
                </a:solidFill>
              </a:rPr>
              <a:t>upper bounded wildcard.</a:t>
            </a:r>
          </a:p>
          <a:p>
            <a:pPr>
              <a:buNone/>
            </a:pPr>
            <a:endParaRPr lang="en-IN" dirty="0"/>
          </a:p>
          <a:p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void process(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 list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</a:p>
          <a:p>
            <a:pPr lvl="1">
              <a:buNone/>
            </a:pP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{ /* ... */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What would happen </a:t>
            </a:r>
            <a:r>
              <a:rPr lang="en-US" dirty="0"/>
              <a:t>if we write 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List&lt;Number</a:t>
            </a:r>
            <a:r>
              <a:rPr lang="en-IN" dirty="0">
                <a:solidFill>
                  <a:srgbClr val="0070C0"/>
                </a:solidFill>
              </a:rPr>
              <a:t>&gt; </a:t>
            </a:r>
            <a:r>
              <a:rPr lang="en-IN" dirty="0"/>
              <a:t>instead of </a:t>
            </a:r>
            <a:r>
              <a:rPr lang="en-IN" b="1" dirty="0">
                <a:solidFill>
                  <a:srgbClr val="0070C0"/>
                </a:solidFill>
              </a:rPr>
              <a:t>List&lt;? extends Number&gt; </a:t>
            </a:r>
            <a:r>
              <a:rPr lang="en-IN" dirty="0"/>
              <a:t>in the </a:t>
            </a:r>
            <a:r>
              <a:rPr lang="en-IN" b="1" dirty="0">
                <a:solidFill>
                  <a:schemeClr val="tx2"/>
                </a:solidFill>
              </a:rPr>
              <a:t>previous code </a:t>
            </a:r>
            <a:r>
              <a:rPr lang="en-IN" dirty="0"/>
              <a:t>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term </a:t>
            </a:r>
            <a:r>
              <a:rPr lang="en-IN" b="1" dirty="0">
                <a:solidFill>
                  <a:srgbClr val="0070C0"/>
                </a:solidFill>
              </a:rPr>
              <a:t>List&lt;Number&gt; 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more restrictive </a:t>
            </a:r>
            <a:r>
              <a:rPr lang="en-IN" dirty="0"/>
              <a:t>than</a:t>
            </a:r>
            <a:r>
              <a:rPr lang="en-IN" dirty="0">
                <a:solidFill>
                  <a:srgbClr val="0070C0"/>
                </a:solidFill>
              </a:rPr>
              <a:t>       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   List&lt;? extends Number&gt;</a:t>
            </a:r>
            <a:r>
              <a:rPr lang="en-IN" dirty="0"/>
              <a:t> because the </a:t>
            </a:r>
            <a:r>
              <a:rPr lang="en-IN" b="1" dirty="0">
                <a:solidFill>
                  <a:srgbClr val="C00000"/>
                </a:solidFill>
              </a:rPr>
              <a:t>former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matches a list </a:t>
            </a:r>
            <a:r>
              <a:rPr lang="en-IN" dirty="0"/>
              <a:t>of type </a:t>
            </a:r>
            <a:r>
              <a:rPr lang="en-IN" b="1" dirty="0">
                <a:solidFill>
                  <a:srgbClr val="0070C0"/>
                </a:solidFill>
              </a:rPr>
              <a:t>Number</a:t>
            </a:r>
            <a:r>
              <a:rPr lang="en-IN" dirty="0"/>
              <a:t> only, whereas the </a:t>
            </a:r>
            <a:r>
              <a:rPr lang="en-IN" b="1" dirty="0">
                <a:solidFill>
                  <a:srgbClr val="002060"/>
                </a:solidFill>
              </a:rPr>
              <a:t>latter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matches a list</a:t>
            </a:r>
            <a:r>
              <a:rPr lang="en-IN" dirty="0"/>
              <a:t> of type </a:t>
            </a:r>
            <a:r>
              <a:rPr lang="en-IN" b="1" dirty="0">
                <a:solidFill>
                  <a:srgbClr val="0070C0"/>
                </a:solidFill>
              </a:rPr>
              <a:t>Number</a:t>
            </a:r>
            <a:r>
              <a:rPr lang="en-IN" dirty="0"/>
              <a:t> or </a:t>
            </a:r>
            <a:r>
              <a:rPr lang="en-IN" b="1" dirty="0">
                <a:solidFill>
                  <a:schemeClr val="tx2"/>
                </a:solidFill>
              </a:rPr>
              <a:t>any</a:t>
            </a:r>
            <a:r>
              <a:rPr lang="en-IN" dirty="0"/>
              <a:t> of its </a:t>
            </a:r>
            <a:r>
              <a:rPr lang="en-IN" b="1" dirty="0">
                <a:solidFill>
                  <a:srgbClr val="7030A0"/>
                </a:solidFill>
              </a:rPr>
              <a:t>subclasses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Create a generic method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00B050"/>
                </a:solidFill>
              </a:rPr>
              <a:t>sumOfList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that accepts a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of any kind of </a:t>
            </a:r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all </a:t>
            </a:r>
            <a:r>
              <a:rPr lang="en-US" b="1" dirty="0">
                <a:solidFill>
                  <a:srgbClr val="7030A0"/>
                </a:solidFill>
              </a:rPr>
              <a:t>it’s elements</a:t>
            </a:r>
            <a:r>
              <a:rPr lang="en-IN" dirty="0"/>
              <a:t>?</a:t>
            </a:r>
          </a:p>
          <a:p>
            <a:endParaRPr lang="en-IN" dirty="0"/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double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sumOfList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(List&lt;? extends Number&gt; list)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double s = 0.0;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(Number n : list)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s +=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n.doubleValue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 s; 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would </a:t>
            </a:r>
            <a:r>
              <a:rPr lang="en-US" dirty="0"/>
              <a:t>you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call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above method</a:t>
            </a:r>
            <a:r>
              <a:rPr lang="en-US" dirty="0"/>
              <a:t> for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Integer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dirty="0"/>
              <a:t> of </a:t>
            </a:r>
            <a:r>
              <a:rPr lang="en-US" b="1" dirty="0">
                <a:solidFill>
                  <a:srgbClr val="0070C0"/>
                </a:solidFill>
              </a:rPr>
              <a:t>Double</a:t>
            </a:r>
            <a:r>
              <a:rPr lang="en-IN" dirty="0"/>
              <a:t>?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Arrays.asList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(1, 2, 3);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("sum = " +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sumOfList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)); </a:t>
            </a: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List&lt;Double&gt; ld =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Arrays.asList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(1.2, 2.3, 3.5); </a:t>
            </a:r>
          </a:p>
          <a:p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("sum = " + </a:t>
            </a:r>
            <a:r>
              <a:rPr lang="en-IN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sumOfList</a:t>
            </a:r>
            <a:r>
              <a:rPr lang="en-IN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(ld));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unbounded wildcard </a:t>
            </a:r>
            <a:r>
              <a:rPr lang="en-IN" dirty="0"/>
              <a:t>type is </a:t>
            </a:r>
            <a:r>
              <a:rPr lang="en-IN" b="1" dirty="0">
                <a:solidFill>
                  <a:srgbClr val="00B050"/>
                </a:solidFill>
              </a:rPr>
              <a:t>specified</a:t>
            </a:r>
            <a:r>
              <a:rPr lang="en-IN" dirty="0"/>
              <a:t> using the </a:t>
            </a:r>
            <a:r>
              <a:rPr lang="en-IN" b="1" dirty="0">
                <a:solidFill>
                  <a:schemeClr val="tx2"/>
                </a:solidFill>
              </a:rPr>
              <a:t>wildcard character </a:t>
            </a:r>
            <a:r>
              <a:rPr lang="en-IN" dirty="0"/>
              <a:t>(</a:t>
            </a:r>
            <a:r>
              <a:rPr lang="en-IN" dirty="0">
                <a:solidFill>
                  <a:srgbClr val="0070C0"/>
                </a:solidFill>
              </a:rPr>
              <a:t>?</a:t>
            </a:r>
            <a:r>
              <a:rPr lang="en-IN" dirty="0"/>
              <a:t>), for example, </a:t>
            </a:r>
            <a:r>
              <a:rPr lang="en-IN" b="1" dirty="0">
                <a:solidFill>
                  <a:srgbClr val="0070C0"/>
                </a:solidFill>
              </a:rPr>
              <a:t>List&lt;?&gt;.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This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called </a:t>
            </a:r>
            <a:r>
              <a:rPr lang="en-IN" dirty="0"/>
              <a:t>a </a:t>
            </a:r>
            <a:r>
              <a:rPr lang="en-IN" b="1" i="1" dirty="0">
                <a:solidFill>
                  <a:srgbClr val="0070C0"/>
                </a:solidFill>
              </a:rPr>
              <a:t>list</a:t>
            </a:r>
            <a:r>
              <a:rPr lang="en-IN" i="1" dirty="0"/>
              <a:t> of </a:t>
            </a:r>
            <a:r>
              <a:rPr lang="en-IN" b="1" i="1" dirty="0">
                <a:solidFill>
                  <a:srgbClr val="0070C0"/>
                </a:solidFill>
              </a:rPr>
              <a:t>unknown type</a:t>
            </a:r>
            <a:r>
              <a:rPr lang="en-IN" b="1" dirty="0"/>
              <a:t>. 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UnBounded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There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two scenarios</a:t>
            </a:r>
            <a:r>
              <a:rPr lang="en-IN" dirty="0"/>
              <a:t> where an </a:t>
            </a:r>
            <a:r>
              <a:rPr lang="en-IN" b="1" dirty="0">
                <a:solidFill>
                  <a:schemeClr val="tx2"/>
                </a:solidFill>
              </a:rPr>
              <a:t>unbounded wildcard </a:t>
            </a:r>
            <a:r>
              <a:rPr lang="en-IN" dirty="0"/>
              <a:t>is a </a:t>
            </a:r>
            <a:r>
              <a:rPr lang="en-IN" b="1" dirty="0">
                <a:solidFill>
                  <a:srgbClr val="002060"/>
                </a:solidFill>
              </a:rPr>
              <a:t>useful approach</a:t>
            </a:r>
            <a:r>
              <a:rPr lang="en-IN" dirty="0"/>
              <a:t>:</a:t>
            </a:r>
          </a:p>
          <a:p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If we </a:t>
            </a:r>
            <a:r>
              <a:rPr lang="en-IN" dirty="0"/>
              <a:t>are </a:t>
            </a:r>
            <a:r>
              <a:rPr lang="en-IN" b="1" dirty="0">
                <a:solidFill>
                  <a:srgbClr val="0070C0"/>
                </a:solidFill>
              </a:rPr>
              <a:t>writing</a:t>
            </a:r>
            <a:r>
              <a:rPr lang="en-IN" dirty="0"/>
              <a:t> a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that can be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implemented</a:t>
            </a:r>
            <a:r>
              <a:rPr lang="en-IN" dirty="0"/>
              <a:t> using </a:t>
            </a:r>
            <a:r>
              <a:rPr lang="en-IN" b="1" dirty="0">
                <a:solidFill>
                  <a:srgbClr val="00B050"/>
                </a:solidFill>
              </a:rPr>
              <a:t>functionality provided </a:t>
            </a:r>
            <a:r>
              <a:rPr lang="en-IN" dirty="0"/>
              <a:t>in the </a:t>
            </a:r>
            <a:r>
              <a:rPr lang="en-IN" b="1" dirty="0">
                <a:solidFill>
                  <a:srgbClr val="002060"/>
                </a:solidFill>
              </a:rPr>
              <a:t>Object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class.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When the code </a:t>
            </a:r>
            <a:r>
              <a:rPr lang="en-IN" dirty="0"/>
              <a:t>is using </a:t>
            </a:r>
            <a:r>
              <a:rPr lang="en-IN" b="1" dirty="0">
                <a:solidFill>
                  <a:srgbClr val="C00000"/>
                </a:solidFill>
              </a:rPr>
              <a:t>methods </a:t>
            </a:r>
            <a:r>
              <a:rPr lang="en-IN" dirty="0"/>
              <a:t>in the </a:t>
            </a:r>
            <a:r>
              <a:rPr lang="en-IN" b="1" dirty="0">
                <a:solidFill>
                  <a:srgbClr val="00B050"/>
                </a:solidFill>
              </a:rPr>
              <a:t>generic class </a:t>
            </a:r>
            <a:r>
              <a:rPr lang="en-IN" dirty="0"/>
              <a:t>that </a:t>
            </a:r>
            <a:r>
              <a:rPr lang="en-IN" b="1" dirty="0">
                <a:solidFill>
                  <a:srgbClr val="C00000"/>
                </a:solidFill>
              </a:rPr>
              <a:t>don't depend</a:t>
            </a:r>
            <a:r>
              <a:rPr lang="en-IN" dirty="0"/>
              <a:t> on the </a:t>
            </a:r>
            <a:r>
              <a:rPr lang="en-IN" b="1" dirty="0">
                <a:solidFill>
                  <a:srgbClr val="0070C0"/>
                </a:solidFill>
              </a:rPr>
              <a:t>type parameter</a:t>
            </a:r>
            <a:r>
              <a:rPr lang="en-IN" dirty="0"/>
              <a:t>. For  example </a:t>
            </a:r>
            <a:r>
              <a:rPr lang="en-IN" b="1" dirty="0" err="1">
                <a:solidFill>
                  <a:srgbClr val="002060"/>
                </a:solidFill>
              </a:rPr>
              <a:t>List.size</a:t>
            </a:r>
            <a:r>
              <a:rPr lang="en-IN" b="1" dirty="0">
                <a:solidFill>
                  <a:srgbClr val="002060"/>
                </a:solidFill>
              </a:rPr>
              <a:t>() </a:t>
            </a:r>
            <a:r>
              <a:rPr lang="en-IN" dirty="0"/>
              <a:t>or 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List.clear</a:t>
            </a:r>
            <a:r>
              <a:rPr lang="en-IN" b="1" dirty="0">
                <a:solidFill>
                  <a:srgbClr val="002060"/>
                </a:solidFill>
              </a:rPr>
              <a:t>(). </a:t>
            </a:r>
            <a:r>
              <a:rPr lang="en-IN" dirty="0"/>
              <a:t>In fact, </a:t>
            </a:r>
            <a:r>
              <a:rPr lang="en-IN" b="1" dirty="0">
                <a:solidFill>
                  <a:srgbClr val="002060"/>
                </a:solidFill>
              </a:rPr>
              <a:t>Class&lt;?&gt; 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so often used </a:t>
            </a:r>
            <a:r>
              <a:rPr lang="en-IN" dirty="0"/>
              <a:t>because most of the methods in </a:t>
            </a:r>
            <a:r>
              <a:rPr lang="en-IN" b="1" dirty="0">
                <a:solidFill>
                  <a:srgbClr val="0070C0"/>
                </a:solidFill>
              </a:rPr>
              <a:t>Class&lt;T&gt;</a:t>
            </a:r>
            <a:r>
              <a:rPr lang="en-IN" dirty="0"/>
              <a:t> do not depend on </a:t>
            </a:r>
            <a:r>
              <a:rPr lang="en-IN" b="1" dirty="0">
                <a:solidFill>
                  <a:srgbClr val="0070C0"/>
                </a:solidFill>
              </a:rPr>
              <a:t>T</a:t>
            </a:r>
            <a:r>
              <a:rPr lang="en-IN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What is the following method doing ?</a:t>
            </a:r>
            <a:endParaRPr lang="en-IN" b="1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(List&lt;Object&gt; list)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: list)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" ");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/>
              <a:t> </a:t>
            </a:r>
            <a:r>
              <a:rPr lang="en-IN" b="1" dirty="0">
                <a:solidFill>
                  <a:srgbClr val="7030A0"/>
                </a:solidFill>
              </a:rPr>
              <a:t>It prints </a:t>
            </a:r>
            <a:r>
              <a:rPr lang="en-IN" dirty="0"/>
              <a:t>only a </a:t>
            </a:r>
            <a:r>
              <a:rPr lang="en-IN" b="1" dirty="0">
                <a:solidFill>
                  <a:srgbClr val="C00000"/>
                </a:solidFill>
              </a:rPr>
              <a:t>list of Object  </a:t>
            </a:r>
            <a:r>
              <a:rPr lang="en-IN" dirty="0"/>
              <a:t>instances but </a:t>
            </a:r>
            <a:r>
              <a:rPr lang="en-IN" b="1" dirty="0">
                <a:solidFill>
                  <a:srgbClr val="00B050"/>
                </a:solidFill>
              </a:rPr>
              <a:t>cannot print 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b="1" dirty="0"/>
              <a:t>, </a:t>
            </a:r>
            <a:r>
              <a:rPr lang="en-IN" b="1" dirty="0">
                <a:solidFill>
                  <a:srgbClr val="0070C0"/>
                </a:solidFill>
              </a:rPr>
              <a:t>List&lt;String&gt;</a:t>
            </a:r>
            <a:r>
              <a:rPr lang="en-IN" b="1" dirty="0"/>
              <a:t>, </a:t>
            </a:r>
            <a:r>
              <a:rPr lang="en-IN" b="1" dirty="0">
                <a:solidFill>
                  <a:srgbClr val="0070C0"/>
                </a:solidFill>
              </a:rPr>
              <a:t>List&lt;Double&gt;</a:t>
            </a:r>
            <a:r>
              <a:rPr lang="en-IN" b="1" dirty="0"/>
              <a:t>, </a:t>
            </a:r>
            <a:r>
              <a:rPr lang="en-IN" dirty="0"/>
              <a:t>and so on, because they are </a:t>
            </a:r>
            <a:r>
              <a:rPr lang="en-IN" b="1" dirty="0">
                <a:solidFill>
                  <a:srgbClr val="002060"/>
                </a:solidFill>
              </a:rPr>
              <a:t>not subtypes </a:t>
            </a:r>
            <a:r>
              <a:rPr lang="en-IN" dirty="0"/>
              <a:t>of </a:t>
            </a:r>
            <a:r>
              <a:rPr lang="en-IN" b="1" dirty="0">
                <a:solidFill>
                  <a:srgbClr val="0070C0"/>
                </a:solidFill>
              </a:rPr>
              <a:t>List&lt;Object&gt;</a:t>
            </a:r>
            <a:r>
              <a:rPr lang="en-IN" b="1" dirty="0"/>
              <a:t>. </a:t>
            </a:r>
            <a:endParaRPr lang="en-US" b="1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How would you modify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previous code </a:t>
            </a:r>
            <a:r>
              <a:rPr lang="en-US" dirty="0"/>
              <a:t>so that it works with any kind of </a:t>
            </a:r>
            <a:r>
              <a:rPr lang="en-US" b="1" dirty="0">
                <a:solidFill>
                  <a:srgbClr val="0070C0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?</a:t>
            </a:r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printList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(List&lt;?&gt; list)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(Object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 list)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elem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+ " "); 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Because</a:t>
            </a:r>
            <a:r>
              <a:rPr lang="en-IN" dirty="0"/>
              <a:t> for </a:t>
            </a:r>
            <a:r>
              <a:rPr lang="en-IN" b="1" dirty="0">
                <a:solidFill>
                  <a:srgbClr val="00B050"/>
                </a:solidFill>
              </a:rPr>
              <a:t>any concrete type </a:t>
            </a:r>
            <a:r>
              <a:rPr lang="en-IN" b="1" dirty="0">
                <a:solidFill>
                  <a:srgbClr val="0070C0"/>
                </a:solidFill>
              </a:rPr>
              <a:t>A</a:t>
            </a:r>
            <a:r>
              <a:rPr lang="en-IN" dirty="0"/>
              <a:t>, </a:t>
            </a:r>
            <a:r>
              <a:rPr lang="en-IN" b="1" dirty="0">
                <a:solidFill>
                  <a:srgbClr val="0070C0"/>
                </a:solidFill>
              </a:rPr>
              <a:t>List&lt;A&gt;</a:t>
            </a:r>
            <a:r>
              <a:rPr lang="en-IN" dirty="0"/>
              <a:t> is a </a:t>
            </a:r>
            <a:r>
              <a:rPr lang="en-IN" b="1" dirty="0">
                <a:solidFill>
                  <a:schemeClr val="tx2"/>
                </a:solidFill>
              </a:rPr>
              <a:t>subtype </a:t>
            </a:r>
          </a:p>
          <a:p>
            <a:pPr>
              <a:buNone/>
            </a:pPr>
            <a:r>
              <a:rPr lang="en-IN" dirty="0"/>
              <a:t>of </a:t>
            </a:r>
            <a:r>
              <a:rPr lang="en-IN" b="1" dirty="0">
                <a:solidFill>
                  <a:srgbClr val="0070C0"/>
                </a:solidFill>
              </a:rPr>
              <a:t>List&lt;?&gt;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Problem With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 Compile time error </a:t>
            </a:r>
            <a:r>
              <a:rPr lang="en-US" dirty="0"/>
              <a:t>since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get( ) </a:t>
            </a:r>
            <a:r>
              <a:rPr lang="en-US" dirty="0"/>
              <a:t>method’s return type is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</a:p>
          <a:p>
            <a:pPr>
              <a:buNone/>
            </a:pP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x=(Integer)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(0);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reduce</a:t>
            </a:r>
            <a:r>
              <a:rPr lang="en-US" dirty="0"/>
              <a:t> this </a:t>
            </a:r>
            <a:r>
              <a:rPr lang="en-US" b="1" dirty="0">
                <a:solidFill>
                  <a:srgbClr val="0070C0"/>
                </a:solidFill>
              </a:rPr>
              <a:t>overhead</a:t>
            </a:r>
            <a:r>
              <a:rPr lang="en-US" dirty="0"/>
              <a:t> we can use </a:t>
            </a:r>
            <a:r>
              <a:rPr lang="en-US" b="1" u="sng" dirty="0">
                <a:solidFill>
                  <a:schemeClr val="tx2"/>
                </a:solidFill>
              </a:rPr>
              <a:t>generics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&lt;Integer&gt;();</a:t>
            </a:r>
          </a:p>
          <a:p>
            <a:pPr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nums.add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(10);</a:t>
            </a:r>
          </a:p>
          <a:p>
            <a:pPr>
              <a:buNone/>
            </a:pP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x=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nums.get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(0);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//No cast required!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LowerBounded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We know that </a:t>
            </a:r>
            <a:r>
              <a:rPr lang="en-IN" dirty="0"/>
              <a:t>an </a:t>
            </a:r>
            <a:r>
              <a:rPr lang="en-IN" b="1" u="sng" dirty="0">
                <a:solidFill>
                  <a:srgbClr val="0070C0"/>
                </a:solidFill>
              </a:rPr>
              <a:t>upper bounded wildcard </a:t>
            </a:r>
            <a:r>
              <a:rPr lang="en-IN" b="1" dirty="0">
                <a:solidFill>
                  <a:srgbClr val="00B050"/>
                </a:solidFill>
              </a:rPr>
              <a:t>restricts the unknown type</a:t>
            </a:r>
            <a:r>
              <a:rPr lang="en-IN" dirty="0"/>
              <a:t> to be a </a:t>
            </a:r>
            <a:r>
              <a:rPr lang="en-IN" b="1" dirty="0">
                <a:solidFill>
                  <a:srgbClr val="C00000"/>
                </a:solidFill>
              </a:rPr>
              <a:t>specific type </a:t>
            </a:r>
            <a:r>
              <a:rPr lang="en-IN" dirty="0"/>
              <a:t>or a </a:t>
            </a:r>
            <a:r>
              <a:rPr lang="en-IN" b="1" dirty="0">
                <a:solidFill>
                  <a:srgbClr val="C00000"/>
                </a:solidFill>
              </a:rPr>
              <a:t>subtype </a:t>
            </a:r>
            <a:r>
              <a:rPr lang="en-IN" dirty="0"/>
              <a:t>of that type and is </a:t>
            </a:r>
            <a:r>
              <a:rPr lang="en-IN" b="1" dirty="0">
                <a:solidFill>
                  <a:srgbClr val="00B050"/>
                </a:solidFill>
              </a:rPr>
              <a:t>represented</a:t>
            </a:r>
            <a:r>
              <a:rPr lang="en-IN" dirty="0"/>
              <a:t> using the </a:t>
            </a:r>
            <a:r>
              <a:rPr lang="en-IN" b="1" dirty="0">
                <a:solidFill>
                  <a:srgbClr val="002060"/>
                </a:solidFill>
              </a:rPr>
              <a:t>extends</a:t>
            </a:r>
            <a:r>
              <a:rPr lang="en-IN" dirty="0"/>
              <a:t> keyword.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In a similar way</a:t>
            </a:r>
            <a:r>
              <a:rPr lang="en-IN" dirty="0"/>
              <a:t>, a </a:t>
            </a:r>
            <a:r>
              <a:rPr lang="en-IN" b="1" u="sng" dirty="0">
                <a:solidFill>
                  <a:srgbClr val="0070C0"/>
                </a:solidFill>
              </a:rPr>
              <a:t>lower bounded wildcard </a:t>
            </a:r>
            <a:r>
              <a:rPr lang="en-IN" b="1" dirty="0">
                <a:solidFill>
                  <a:srgbClr val="00B050"/>
                </a:solidFill>
              </a:rPr>
              <a:t>restricts the unknown type</a:t>
            </a:r>
            <a:r>
              <a:rPr lang="en-IN" dirty="0"/>
              <a:t> to be a </a:t>
            </a:r>
            <a:r>
              <a:rPr lang="en-IN" b="1" dirty="0">
                <a:solidFill>
                  <a:srgbClr val="C00000"/>
                </a:solidFill>
              </a:rPr>
              <a:t>specific type </a:t>
            </a:r>
            <a:r>
              <a:rPr lang="en-IN" dirty="0"/>
              <a:t>or a </a:t>
            </a:r>
            <a:r>
              <a:rPr lang="en-IN" b="1" i="1" u="sng" dirty="0">
                <a:solidFill>
                  <a:srgbClr val="0070C0"/>
                </a:solidFill>
              </a:rPr>
              <a:t>super type</a:t>
            </a:r>
            <a:r>
              <a:rPr lang="en-IN" b="1" u="sng" dirty="0"/>
              <a:t> </a:t>
            </a:r>
            <a:r>
              <a:rPr lang="en-IN" dirty="0"/>
              <a:t>of that </a:t>
            </a:r>
            <a:r>
              <a:rPr lang="en-IN" b="1" dirty="0">
                <a:solidFill>
                  <a:srgbClr val="C00000"/>
                </a:solidFill>
              </a:rPr>
              <a:t>type.</a:t>
            </a:r>
            <a:endParaRPr lang="en-US" b="1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LowerBounded</a:t>
            </a:r>
            <a:r>
              <a:rPr lang="en-US" dirty="0"/>
              <a:t>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lower bounded wildcard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expressed</a:t>
            </a:r>
            <a:r>
              <a:rPr lang="en-IN" dirty="0"/>
              <a:t> using the </a:t>
            </a:r>
            <a:r>
              <a:rPr lang="en-IN" b="1" dirty="0">
                <a:solidFill>
                  <a:srgbClr val="002060"/>
                </a:solidFill>
              </a:rPr>
              <a:t>wildcard character </a:t>
            </a:r>
            <a:r>
              <a:rPr lang="en-IN" dirty="0"/>
              <a:t>('?'), following by the </a:t>
            </a:r>
            <a:r>
              <a:rPr lang="en-IN" b="1" dirty="0">
                <a:solidFill>
                  <a:srgbClr val="0070C0"/>
                </a:solidFill>
              </a:rPr>
              <a:t>super</a:t>
            </a:r>
            <a:r>
              <a:rPr lang="en-IN" dirty="0"/>
              <a:t> keyword, followed by its </a:t>
            </a:r>
            <a:r>
              <a:rPr lang="en-IN" b="1" dirty="0">
                <a:solidFill>
                  <a:srgbClr val="0070C0"/>
                </a:solidFill>
              </a:rPr>
              <a:t>lower bound</a:t>
            </a:r>
            <a:r>
              <a:rPr lang="en-IN" dirty="0"/>
              <a:t>: </a:t>
            </a:r>
            <a:r>
              <a:rPr lang="en-IN" b="1" dirty="0">
                <a:solidFill>
                  <a:srgbClr val="002060"/>
                </a:solidFill>
              </a:rPr>
              <a:t>&lt;? super A&gt;.</a:t>
            </a:r>
          </a:p>
          <a:p>
            <a:endParaRPr lang="en-US" dirty="0"/>
          </a:p>
          <a:p>
            <a:r>
              <a:rPr lang="en-US" dirty="0"/>
              <a:t>For example: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&lt;? super String&gt;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above statement means that only those objects can be passed which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>
                <a:solidFill>
                  <a:srgbClr val="0070C0"/>
                </a:solidFill>
              </a:rPr>
              <a:t> as their sub-class </a:t>
            </a:r>
            <a:r>
              <a:rPr lang="en-US" dirty="0" err="1">
                <a:solidFill>
                  <a:srgbClr val="0070C0"/>
                </a:solidFill>
              </a:rPr>
              <a:t>i.e</a:t>
            </a:r>
            <a:r>
              <a:rPr lang="en-US" dirty="0">
                <a:solidFill>
                  <a:srgbClr val="0070C0"/>
                </a:solidFill>
              </a:rPr>
              <a:t> all direct or indirect super classes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>
                <a:solidFill>
                  <a:srgbClr val="0070C0"/>
                </a:solidFill>
              </a:rPr>
              <a:t> is allowed.</a:t>
            </a: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Write a method </a:t>
            </a:r>
            <a:r>
              <a:rPr lang="en-IN" dirty="0"/>
              <a:t>that puts </a:t>
            </a:r>
            <a:r>
              <a:rPr lang="en-IN" b="1" dirty="0">
                <a:solidFill>
                  <a:srgbClr val="002060"/>
                </a:solidFill>
              </a:rPr>
              <a:t>Integer objects </a:t>
            </a:r>
            <a:r>
              <a:rPr lang="en-IN" dirty="0"/>
              <a:t>into a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IN" dirty="0"/>
              <a:t>. The method should work on 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b="1" dirty="0"/>
              <a:t>, </a:t>
            </a:r>
            <a:r>
              <a:rPr lang="en-IN" b="1" dirty="0">
                <a:solidFill>
                  <a:srgbClr val="0070C0"/>
                </a:solidFill>
              </a:rPr>
              <a:t>List&lt;Number&gt;</a:t>
            </a:r>
            <a:r>
              <a:rPr lang="en-IN" b="1" dirty="0"/>
              <a:t>,</a:t>
            </a:r>
            <a:r>
              <a:rPr lang="en-IN" dirty="0"/>
              <a:t> and </a:t>
            </a:r>
            <a:r>
              <a:rPr lang="en-IN" b="1" dirty="0">
                <a:solidFill>
                  <a:srgbClr val="0070C0"/>
                </a:solidFill>
              </a:rPr>
              <a:t>List&lt;Object&gt;</a:t>
            </a:r>
            <a:r>
              <a:rPr lang="en-IN" b="1" dirty="0"/>
              <a:t> </a:t>
            </a:r>
            <a:r>
              <a:rPr lang="en-IN" dirty="0"/>
              <a:t>— </a:t>
            </a:r>
            <a:r>
              <a:rPr lang="en-IN" b="1" dirty="0">
                <a:solidFill>
                  <a:srgbClr val="002060"/>
                </a:solidFill>
              </a:rPr>
              <a:t>anything</a:t>
            </a:r>
            <a:r>
              <a:rPr lang="en-IN" dirty="0"/>
              <a:t> that can hold </a:t>
            </a:r>
            <a:r>
              <a:rPr lang="en-IN" b="1" dirty="0">
                <a:solidFill>
                  <a:srgbClr val="C00000"/>
                </a:solidFill>
              </a:rPr>
              <a:t>Integer</a:t>
            </a:r>
            <a:r>
              <a:rPr lang="en-IN" dirty="0"/>
              <a:t> values.</a:t>
            </a:r>
          </a:p>
          <a:p>
            <a:endParaRPr lang="en-US" dirty="0"/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addNumbers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(List&lt;? super Integer&gt; list)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1;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&lt;= 10;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list.add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WildCard</a:t>
            </a:r>
            <a:r>
              <a:rPr lang="en-US" dirty="0"/>
              <a:t> And </a:t>
            </a:r>
            <a:r>
              <a:rPr lang="en-US" dirty="0" err="1"/>
              <a:t>Subtyping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We know that </a:t>
            </a:r>
            <a:r>
              <a:rPr lang="en-US" b="1" dirty="0">
                <a:solidFill>
                  <a:srgbClr val="00B050"/>
                </a:solidFill>
              </a:rPr>
              <a:t>normal rule of inheritance </a:t>
            </a:r>
            <a:r>
              <a:rPr lang="en-US" dirty="0"/>
              <a:t>is </a:t>
            </a:r>
            <a:r>
              <a:rPr lang="en-US" b="1" u="sng" dirty="0">
                <a:solidFill>
                  <a:srgbClr val="002060"/>
                </a:solidFill>
              </a:rPr>
              <a:t>not followed </a:t>
            </a:r>
            <a:r>
              <a:rPr lang="en-US" dirty="0"/>
              <a:t>by </a:t>
            </a:r>
            <a:r>
              <a:rPr lang="en-US" b="1" dirty="0">
                <a:solidFill>
                  <a:schemeClr val="tx2"/>
                </a:solidFill>
              </a:rPr>
              <a:t>generics</a:t>
            </a:r>
            <a:r>
              <a:rPr lang="en-US" dirty="0"/>
              <a:t> i.e. </a:t>
            </a:r>
            <a:r>
              <a:rPr lang="en-US" b="1" dirty="0">
                <a:solidFill>
                  <a:srgbClr val="0070C0"/>
                </a:solidFill>
              </a:rPr>
              <a:t>List&lt;Integer&gt; </a:t>
            </a:r>
            <a:r>
              <a:rPr lang="en-US" dirty="0"/>
              <a:t>is not </a:t>
            </a:r>
            <a:r>
              <a:rPr lang="en-US" b="1" dirty="0">
                <a:solidFill>
                  <a:srgbClr val="0070C0"/>
                </a:solidFill>
              </a:rPr>
              <a:t>List&lt;Number&gt;</a:t>
            </a:r>
            <a:r>
              <a:rPr lang="en-US" b="1" dirty="0"/>
              <a:t> . </a:t>
            </a:r>
          </a:p>
          <a:p>
            <a:endParaRPr lang="en-US" dirty="0"/>
          </a:p>
          <a:p>
            <a:r>
              <a:rPr lang="en-US" dirty="0"/>
              <a:t>So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following code </a:t>
            </a:r>
            <a:r>
              <a:rPr lang="en-US" dirty="0"/>
              <a:t>is erroneous!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List&lt;Integer&gt; lb = new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&lt;&gt;(); </a:t>
            </a:r>
          </a:p>
          <a:p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List&lt;Number&gt; la = lb;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// compile-time error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IN" dirty="0"/>
              <a:t>Although</a:t>
            </a:r>
            <a:r>
              <a:rPr lang="en-IN" b="1" dirty="0"/>
              <a:t> </a:t>
            </a:r>
            <a:r>
              <a:rPr lang="en-IN" b="1" dirty="0">
                <a:solidFill>
                  <a:srgbClr val="0070C0"/>
                </a:solidFill>
              </a:rPr>
              <a:t>Integer</a:t>
            </a:r>
            <a:r>
              <a:rPr lang="en-IN" b="1" dirty="0"/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subtype 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Number</a:t>
            </a:r>
            <a:r>
              <a:rPr lang="en-IN" b="1" dirty="0"/>
              <a:t>, </a:t>
            </a:r>
            <a:r>
              <a:rPr lang="en-IN" dirty="0"/>
              <a:t>but 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not a subtype </a:t>
            </a:r>
            <a:r>
              <a:rPr lang="en-IN" dirty="0"/>
              <a:t>of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List&lt;Number&gt;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common parent 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List&lt;Number&gt;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dirty="0"/>
              <a:t> is </a:t>
            </a:r>
            <a:r>
              <a:rPr lang="en-IN" b="1" dirty="0">
                <a:solidFill>
                  <a:srgbClr val="0070C0"/>
                </a:solidFill>
              </a:rPr>
              <a:t>List &lt;?&gt;.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In order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create a relationship </a:t>
            </a:r>
            <a:r>
              <a:rPr lang="en-IN" dirty="0"/>
              <a:t>between </a:t>
            </a:r>
            <a:r>
              <a:rPr lang="en-IN" b="1" dirty="0">
                <a:solidFill>
                  <a:srgbClr val="002060"/>
                </a:solidFill>
              </a:rPr>
              <a:t>these classes </a:t>
            </a:r>
            <a:r>
              <a:rPr lang="en-IN" dirty="0"/>
              <a:t>we can use </a:t>
            </a:r>
            <a:r>
              <a:rPr lang="en-IN" b="1" dirty="0">
                <a:solidFill>
                  <a:srgbClr val="00B050"/>
                </a:solidFill>
              </a:rPr>
              <a:t>upper bounded wildcard </a:t>
            </a:r>
          </a:p>
          <a:p>
            <a:endParaRPr lang="en-IN" dirty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will allow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code</a:t>
            </a:r>
            <a:r>
              <a:rPr lang="en-IN" dirty="0"/>
              <a:t> to access </a:t>
            </a:r>
            <a:r>
              <a:rPr lang="en-IN" b="1" dirty="0">
                <a:solidFill>
                  <a:srgbClr val="0070C0"/>
                </a:solidFill>
              </a:rPr>
              <a:t>Number's</a:t>
            </a:r>
            <a:r>
              <a:rPr lang="en-IN" dirty="0"/>
              <a:t> methods through </a:t>
            </a:r>
            <a:r>
              <a:rPr lang="en-IN" b="1" dirty="0">
                <a:solidFill>
                  <a:srgbClr val="0070C0"/>
                </a:solidFill>
              </a:rPr>
              <a:t>List&lt;Integer&gt;</a:t>
            </a:r>
            <a:r>
              <a:rPr lang="en-IN" b="1" dirty="0"/>
              <a:t>'s </a:t>
            </a:r>
            <a:r>
              <a:rPr lang="en-IN" dirty="0"/>
              <a:t>elements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List&lt;? extends Integer&gt;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intList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= new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&lt;&gt;(); 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List&lt;? extends Number&gt;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numList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IN" sz="2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intList</a:t>
            </a:r>
            <a:r>
              <a:rPr lang="en-IN" sz="2200" b="1" dirty="0">
                <a:solidFill>
                  <a:srgbClr val="0070C0"/>
                </a:solidFill>
                <a:latin typeface="Consolas" panose="020B0609020204030204" pitchFamily="49" charset="0"/>
              </a:rPr>
              <a:t>; 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// OK.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Because </a:t>
            </a:r>
            <a:r>
              <a:rPr lang="en-IN" b="1" dirty="0">
                <a:solidFill>
                  <a:srgbClr val="0070C0"/>
                </a:solidFill>
              </a:rPr>
              <a:t>Integer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subtype </a:t>
            </a:r>
            <a:r>
              <a:rPr lang="en-IN" dirty="0"/>
              <a:t>of </a:t>
            </a:r>
            <a:r>
              <a:rPr lang="en-IN" dirty="0">
                <a:solidFill>
                  <a:srgbClr val="0070C0"/>
                </a:solidFill>
              </a:rPr>
              <a:t>Number,</a:t>
            </a:r>
            <a:r>
              <a:rPr lang="en-IN" dirty="0"/>
              <a:t> and </a:t>
            </a:r>
            <a:r>
              <a:rPr lang="en-IN" dirty="0" err="1">
                <a:solidFill>
                  <a:srgbClr val="FF0000"/>
                </a:solidFill>
              </a:rPr>
              <a:t>numList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is a list of </a:t>
            </a:r>
            <a:r>
              <a:rPr lang="en-IN" dirty="0">
                <a:solidFill>
                  <a:srgbClr val="0070C0"/>
                </a:solidFill>
              </a:rPr>
              <a:t>Number</a:t>
            </a:r>
            <a:r>
              <a:rPr lang="en-IN" dirty="0"/>
              <a:t> objects, a </a:t>
            </a:r>
            <a:r>
              <a:rPr lang="en-IN" b="1" dirty="0">
                <a:solidFill>
                  <a:schemeClr val="tx2"/>
                </a:solidFill>
              </a:rPr>
              <a:t>relationship now exists </a:t>
            </a:r>
            <a:r>
              <a:rPr lang="en-IN" dirty="0"/>
              <a:t>between </a:t>
            </a:r>
            <a:r>
              <a:rPr lang="en-IN" b="1" dirty="0" err="1">
                <a:solidFill>
                  <a:srgbClr val="7030A0"/>
                </a:solidFill>
              </a:rPr>
              <a:t>intList</a:t>
            </a:r>
            <a:r>
              <a:rPr lang="en-IN" b="1" dirty="0">
                <a:solidFill>
                  <a:srgbClr val="C00000"/>
                </a:solidFill>
              </a:rPr>
              <a:t> </a:t>
            </a:r>
            <a:r>
              <a:rPr lang="en-IN" dirty="0"/>
              <a:t>(a list of Integer objects) and </a:t>
            </a:r>
            <a:r>
              <a:rPr lang="en-IN" b="1" dirty="0" err="1">
                <a:solidFill>
                  <a:srgbClr val="7030A0"/>
                </a:solidFill>
              </a:rPr>
              <a:t>numList</a:t>
            </a:r>
            <a:endParaRPr lang="en-IN" b="1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V/s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14DDE-97E8-4366-9AD7-87C97617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04329"/>
              </p:ext>
            </p:extLst>
          </p:nvPr>
        </p:nvGraphicFramePr>
        <p:xfrm>
          <a:off x="323528" y="1916832"/>
          <a:ext cx="8496944" cy="254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345264019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5475463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r>
                        <a:rPr lang="en-US" dirty="0"/>
                        <a:t>Type 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WildCard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5627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Support multiple bounds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For ex: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 extends Number &amp; Runnable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Do not support multiple bounds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For ex: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? extends Number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? extends Runnable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But not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? extends Number &amp; Runnable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31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V/s </a:t>
            </a:r>
            <a:r>
              <a:rPr lang="en-US" dirty="0" err="1"/>
              <a:t>WildCard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A14DDE-97E8-4366-9AD7-87C97617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66634"/>
              </p:ext>
            </p:extLst>
          </p:nvPr>
        </p:nvGraphicFramePr>
        <p:xfrm>
          <a:off x="323528" y="1916832"/>
          <a:ext cx="8496944" cy="199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345264019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54754639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r>
                        <a:rPr lang="en-US" dirty="0"/>
                        <a:t>Type 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WildCard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5627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Supports upper bound only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For ex: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 extends Number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But Not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 super Number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Supports both bounds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For ex: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? extends Number</a:t>
                      </a:r>
                    </a:p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As well as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? super Number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4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70A32-00AB-46FF-85FA-E74C29CF07D4}"/>
              </a:ext>
            </a:extLst>
          </p:cNvPr>
          <p:cNvSpPr txBox="1"/>
          <p:nvPr/>
        </p:nvSpPr>
        <p:spPr>
          <a:xfrm>
            <a:off x="457200" y="1524000"/>
            <a:ext cx="84352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Sample {	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public static &lt;T extends Number&gt; void copy(List&lt;T&gt; list1, List&lt;T&gt; list2) {		list1.addAll(list2);	</a:t>
            </a:r>
          </a:p>
          <a:p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}	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static void copy1(List&lt;? extends Number&gt; list1, List&lt;? extends Number&gt; list2) {	</a:t>
            </a:r>
          </a:p>
          <a:p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list1.addAll(list2);	</a:t>
            </a:r>
          </a:p>
          <a:p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0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Output: </a:t>
            </a:r>
          </a:p>
          <a:p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Syntax Error in copy1-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list1.addAll(list2)</a:t>
            </a:r>
            <a:endParaRPr lang="en-IN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70A32-00AB-46FF-85FA-E74C29CF07D4}"/>
              </a:ext>
            </a:extLst>
          </p:cNvPr>
          <p:cNvSpPr txBox="1"/>
          <p:nvPr/>
        </p:nvSpPr>
        <p:spPr>
          <a:xfrm>
            <a:off x="457200" y="1524000"/>
            <a:ext cx="84352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You should be able </a:t>
            </a:r>
            <a:r>
              <a:rPr lang="en-US" sz="2400" dirty="0"/>
              <a:t>to figure out why the </a:t>
            </a:r>
            <a:r>
              <a:rPr lang="en-US" sz="2400" b="1" dirty="0">
                <a:solidFill>
                  <a:srgbClr val="00B050"/>
                </a:solidFill>
              </a:rPr>
              <a:t>code in copy1 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disallowed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type of the parameter </a:t>
            </a:r>
            <a:r>
              <a:rPr lang="en-US" sz="2400" dirty="0"/>
              <a:t>to </a:t>
            </a:r>
            <a:r>
              <a:rPr lang="en-US" sz="2400" b="1" u="sng" dirty="0">
                <a:solidFill>
                  <a:srgbClr val="002060"/>
                </a:solidFill>
              </a:rPr>
              <a:t>list1.addAll()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70C0"/>
                </a:solidFill>
              </a:rPr>
              <a:t>? extends Number</a:t>
            </a:r>
            <a:r>
              <a:rPr lang="en-US" sz="2400" dirty="0"/>
              <a:t>-- an </a:t>
            </a:r>
            <a:r>
              <a:rPr lang="en-US" sz="2400" b="1" dirty="0">
                <a:solidFill>
                  <a:schemeClr val="tx2"/>
                </a:solidFill>
              </a:rPr>
              <a:t>unknown subtype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Number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we don't know </a:t>
            </a:r>
            <a:r>
              <a:rPr lang="en-US" sz="2400" dirty="0"/>
              <a:t>what </a:t>
            </a:r>
            <a:r>
              <a:rPr lang="en-US" sz="2400" b="1" dirty="0">
                <a:solidFill>
                  <a:srgbClr val="7030A0"/>
                </a:solidFill>
              </a:rPr>
              <a:t>type it is</a:t>
            </a:r>
            <a:r>
              <a:rPr lang="en-US" sz="2400" dirty="0"/>
              <a:t>, we don't know if </a:t>
            </a:r>
            <a:r>
              <a:rPr lang="en-US" sz="2400" b="1" dirty="0">
                <a:solidFill>
                  <a:srgbClr val="C00000"/>
                </a:solidFill>
              </a:rPr>
              <a:t>list1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2060"/>
                </a:solidFill>
              </a:rPr>
              <a:t>supertype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list2</a:t>
            </a:r>
            <a:r>
              <a:rPr lang="en-US" sz="2400" dirty="0"/>
              <a:t>; it </a:t>
            </a:r>
            <a:r>
              <a:rPr lang="en-US" sz="2400" b="1" dirty="0">
                <a:solidFill>
                  <a:srgbClr val="00B050"/>
                </a:solidFill>
              </a:rPr>
              <a:t>might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7030A0"/>
                </a:solidFill>
              </a:rPr>
              <a:t>might not be </a:t>
            </a:r>
            <a:r>
              <a:rPr lang="en-US" sz="2400" dirty="0"/>
              <a:t>such a </a:t>
            </a:r>
            <a:r>
              <a:rPr lang="en-US" sz="2400" b="1" dirty="0">
                <a:solidFill>
                  <a:srgbClr val="002060"/>
                </a:solidFill>
              </a:rPr>
              <a:t>supertype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chemeClr val="tx2"/>
                </a:solidFill>
              </a:rPr>
              <a:t>it isn't safe </a:t>
            </a:r>
            <a:r>
              <a:rPr lang="en-US" sz="2400" dirty="0"/>
              <a:t>to pass a l</a:t>
            </a:r>
            <a:r>
              <a:rPr lang="en-US" sz="2400" b="1" dirty="0">
                <a:solidFill>
                  <a:srgbClr val="C00000"/>
                </a:solidFill>
              </a:rPr>
              <a:t>ist2</a:t>
            </a:r>
            <a:r>
              <a:rPr lang="en-US" sz="2400" dirty="0"/>
              <a:t> there.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99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4847</TotalTime>
  <Words>9273</Words>
  <Application>Microsoft Office PowerPoint</Application>
  <PresentationFormat>On-screen Show (4:3)</PresentationFormat>
  <Paragraphs>1421</Paragraphs>
  <Slides>145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GENERICS</vt:lpstr>
      <vt:lpstr>What Is Generics?</vt:lpstr>
      <vt:lpstr>Benefits Of Generics</vt:lpstr>
      <vt:lpstr>What Is Type Safety ?</vt:lpstr>
      <vt:lpstr>What Is Type Safety ?</vt:lpstr>
      <vt:lpstr>What Is Type Safety ?</vt:lpstr>
      <vt:lpstr>Another Problem With Collections</vt:lpstr>
      <vt:lpstr>Another Problem With Collections</vt:lpstr>
      <vt:lpstr>Syntax To Use Generic Collection</vt:lpstr>
      <vt:lpstr>Full Example</vt:lpstr>
      <vt:lpstr>Full Example</vt:lpstr>
      <vt:lpstr>Using Generics With Map</vt:lpstr>
      <vt:lpstr>Using Generics With Map</vt:lpstr>
      <vt:lpstr>Creating Generic Class</vt:lpstr>
      <vt:lpstr>Creating Generic Class</vt:lpstr>
      <vt:lpstr>Problems With The Previous Code</vt:lpstr>
      <vt:lpstr>The  Generic Syntax</vt:lpstr>
      <vt:lpstr>The  Generic Version Of Box Class</vt:lpstr>
      <vt:lpstr>The  Generic Version Of Box Class</vt:lpstr>
      <vt:lpstr>The  Generic Version Of Box Class</vt:lpstr>
      <vt:lpstr>Invoking User Defined Generic Types</vt:lpstr>
      <vt:lpstr>Instantiating User Defined Generic Types</vt:lpstr>
      <vt:lpstr>Full Example</vt:lpstr>
      <vt:lpstr>Full Example</vt:lpstr>
      <vt:lpstr>Another Example</vt:lpstr>
      <vt:lpstr>Another Example</vt:lpstr>
      <vt:lpstr>Another Example</vt:lpstr>
      <vt:lpstr>Can we instantiate a Generic Type Without Type Parameter ?</vt:lpstr>
      <vt:lpstr>Can we instantiate a Generic Type With Primitives?</vt:lpstr>
      <vt:lpstr>Are the terms type parameter and type argument same ?</vt:lpstr>
      <vt:lpstr>The Diamond &lt; &gt; In JSE 7</vt:lpstr>
      <vt:lpstr>The Diamond &lt; &gt; In JSE 7</vt:lpstr>
      <vt:lpstr>Type Parameter Naming Conventions</vt:lpstr>
      <vt:lpstr>Multiple Type Parameters</vt:lpstr>
      <vt:lpstr>Multiple Type Parameters</vt:lpstr>
      <vt:lpstr>Multiple Type Parameters</vt:lpstr>
      <vt:lpstr>Multiple Type Parameters</vt:lpstr>
      <vt:lpstr>Multiple Type Parameters</vt:lpstr>
      <vt:lpstr>Parametrized Types</vt:lpstr>
      <vt:lpstr>Exercise</vt:lpstr>
      <vt:lpstr>Raw Types</vt:lpstr>
      <vt:lpstr>Raw Types</vt:lpstr>
      <vt:lpstr>Raw Types</vt:lpstr>
      <vt:lpstr>Raw Types</vt:lpstr>
      <vt:lpstr>Generic Methods</vt:lpstr>
      <vt:lpstr>Generic Methods</vt:lpstr>
      <vt:lpstr>Exercise</vt:lpstr>
      <vt:lpstr>Exercise</vt:lpstr>
      <vt:lpstr>Exercise</vt:lpstr>
      <vt:lpstr>Solution</vt:lpstr>
      <vt:lpstr>Exercise</vt:lpstr>
      <vt:lpstr>Solution</vt:lpstr>
      <vt:lpstr>Solution</vt:lpstr>
      <vt:lpstr>Solution</vt:lpstr>
      <vt:lpstr>What  Is The Output ?</vt:lpstr>
      <vt:lpstr>What  Is The Output ?</vt:lpstr>
      <vt:lpstr>What  Is The Output ?</vt:lpstr>
      <vt:lpstr>Why did the code give Error! ?</vt:lpstr>
      <vt:lpstr>Exact Output:</vt:lpstr>
      <vt:lpstr>Solution</vt:lpstr>
      <vt:lpstr>Bounded Type Parameters</vt:lpstr>
      <vt:lpstr>Bounded Type Parameters</vt:lpstr>
      <vt:lpstr>Syntax Of Bounded Type Parameters</vt:lpstr>
      <vt:lpstr>Syntax Of Bounded Type Parameters</vt:lpstr>
      <vt:lpstr>Exercise</vt:lpstr>
      <vt:lpstr>Multiple Bounded Type Parameters</vt:lpstr>
      <vt:lpstr>Multiple Bounded Type Parameters</vt:lpstr>
      <vt:lpstr>Generic Methods And Bound Parameters</vt:lpstr>
      <vt:lpstr>Generic Methods And Bound Parameters</vt:lpstr>
      <vt:lpstr>Generic Methods And Bound Parameters</vt:lpstr>
      <vt:lpstr>Exercise</vt:lpstr>
      <vt:lpstr>Generics,Inheritance and Subtypes</vt:lpstr>
      <vt:lpstr>Generics,Inheritance and Subtypes</vt:lpstr>
      <vt:lpstr>Generics,Inheritance and Subtypes</vt:lpstr>
      <vt:lpstr>Generics,Inheritance and Subtypes</vt:lpstr>
      <vt:lpstr>Generics,Inheritance and Subtypes</vt:lpstr>
      <vt:lpstr>Another Rule</vt:lpstr>
      <vt:lpstr>WildCard In Generics</vt:lpstr>
      <vt:lpstr>Types Of WildCards </vt:lpstr>
      <vt:lpstr>UpperBounded WildCard</vt:lpstr>
      <vt:lpstr>UpperBounded WildCard</vt:lpstr>
      <vt:lpstr>Question</vt:lpstr>
      <vt:lpstr>Question</vt:lpstr>
      <vt:lpstr>Question</vt:lpstr>
      <vt:lpstr>UnBounded WildCard</vt:lpstr>
      <vt:lpstr>UnBounded WildCard</vt:lpstr>
      <vt:lpstr>Question</vt:lpstr>
      <vt:lpstr>Question</vt:lpstr>
      <vt:lpstr>LowerBounded WildCard</vt:lpstr>
      <vt:lpstr>LowerBounded WildCard</vt:lpstr>
      <vt:lpstr>Question</vt:lpstr>
      <vt:lpstr>WildCard And Subtyping</vt:lpstr>
      <vt:lpstr>Solution</vt:lpstr>
      <vt:lpstr>Solution</vt:lpstr>
      <vt:lpstr>Type Parameter V/s WildCard</vt:lpstr>
      <vt:lpstr>Type Parameter V/s WildCard</vt:lpstr>
      <vt:lpstr>Guess The Output ?</vt:lpstr>
      <vt:lpstr>Why ?</vt:lpstr>
      <vt:lpstr>Final Conclusion</vt:lpstr>
      <vt:lpstr>Type Erasure</vt:lpstr>
      <vt:lpstr>Why Compiler Uses Type Erasure ?</vt:lpstr>
      <vt:lpstr>How Type Erasure Is Implemented ?</vt:lpstr>
      <vt:lpstr>How Type Erasure Is Implemented ?</vt:lpstr>
      <vt:lpstr>How Type Erasure Is Implemented ?</vt:lpstr>
      <vt:lpstr>How Type Erasure Is Implemented ?</vt:lpstr>
      <vt:lpstr>How Type Erasure Is Implemented ?</vt:lpstr>
      <vt:lpstr>Bridge Methods</vt:lpstr>
      <vt:lpstr>Bridge Methods</vt:lpstr>
      <vt:lpstr>Bridge Methods</vt:lpstr>
      <vt:lpstr>Bridge Methods</vt:lpstr>
      <vt:lpstr>Bridge Methods</vt:lpstr>
      <vt:lpstr>Bridge Methods</vt:lpstr>
      <vt:lpstr>Bridge Methods</vt:lpstr>
      <vt:lpstr>What Is Not Allowed With Generics ?</vt:lpstr>
      <vt:lpstr>What Is Not Allowed With Generics ?</vt:lpstr>
      <vt:lpstr>What Is Not Allowed With Generics ?</vt:lpstr>
      <vt:lpstr>What Is Not Allowed With Generics ?</vt:lpstr>
      <vt:lpstr>What Is Not Allowed With Generics ?</vt:lpstr>
      <vt:lpstr>What Is Not Allowed With Generics ?</vt:lpstr>
      <vt:lpstr>What Is Not Allowed With Generics ?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Popular Interview Questions(Collections &amp; Generics)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524</cp:revision>
  <dcterms:created xsi:type="dcterms:W3CDTF">2012-06-21T20:06:10Z</dcterms:created>
  <dcterms:modified xsi:type="dcterms:W3CDTF">2020-12-25T16:44:06Z</dcterms:modified>
</cp:coreProperties>
</file>