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1169" r:id="rId2"/>
    <p:sldId id="256" r:id="rId3"/>
    <p:sldId id="1170" r:id="rId4"/>
    <p:sldId id="1174" r:id="rId5"/>
    <p:sldId id="1175" r:id="rId6"/>
    <p:sldId id="1176" r:id="rId7"/>
    <p:sldId id="1177" r:id="rId8"/>
    <p:sldId id="570" r:id="rId9"/>
    <p:sldId id="1178" r:id="rId10"/>
    <p:sldId id="1171" r:id="rId11"/>
    <p:sldId id="568" r:id="rId12"/>
    <p:sldId id="571" r:id="rId13"/>
    <p:sldId id="1179" r:id="rId14"/>
    <p:sldId id="572" r:id="rId15"/>
    <p:sldId id="574" r:id="rId16"/>
    <p:sldId id="1180" r:id="rId17"/>
    <p:sldId id="576" r:id="rId18"/>
    <p:sldId id="577" r:id="rId19"/>
    <p:sldId id="578" r:id="rId20"/>
    <p:sldId id="579" r:id="rId21"/>
    <p:sldId id="580" r:id="rId22"/>
    <p:sldId id="575" r:id="rId23"/>
    <p:sldId id="1181" r:id="rId24"/>
    <p:sldId id="581" r:id="rId25"/>
    <p:sldId id="583" r:id="rId26"/>
    <p:sldId id="584" r:id="rId27"/>
    <p:sldId id="585" r:id="rId28"/>
    <p:sldId id="587" r:id="rId29"/>
    <p:sldId id="586" r:id="rId30"/>
    <p:sldId id="582" r:id="rId31"/>
    <p:sldId id="588" r:id="rId32"/>
    <p:sldId id="1182" r:id="rId33"/>
    <p:sldId id="1183" r:id="rId34"/>
    <p:sldId id="1184" r:id="rId35"/>
    <p:sldId id="1173" r:id="rId36"/>
    <p:sldId id="589" r:id="rId37"/>
    <p:sldId id="5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E01C281-C1FF-4CC2-B84E-1571E328B638}"/>
    <pc:docChg chg="undo custSel addSld delSld modSld">
      <pc:chgData name="Sharma Computer Academy" userId="08476b32c11f4418" providerId="LiveId" clId="{FE01C281-C1FF-4CC2-B84E-1571E328B638}" dt="2021-01-15T16:33:37.593" v="1494" actId="20577"/>
      <pc:docMkLst>
        <pc:docMk/>
      </pc:docMkLst>
      <pc:sldChg chg="modSp mod">
        <pc:chgData name="Sharma Computer Academy" userId="08476b32c11f4418" providerId="LiveId" clId="{FE01C281-C1FF-4CC2-B84E-1571E328B638}" dt="2021-01-11T06:55:25.866" v="18" actId="20577"/>
        <pc:sldMkLst>
          <pc:docMk/>
          <pc:sldMk cId="4110603856" sldId="256"/>
        </pc:sldMkLst>
        <pc:spChg chg="mod">
          <ac:chgData name="Sharma Computer Academy" userId="08476b32c11f4418" providerId="LiveId" clId="{FE01C281-C1FF-4CC2-B84E-1571E328B638}" dt="2021-01-11T06:55:25.866" v="18" actId="20577"/>
          <ac:spMkLst>
            <pc:docMk/>
            <pc:sldMk cId="4110603856" sldId="25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E01C281-C1FF-4CC2-B84E-1571E328B638}" dt="2021-01-15T05:48:45.089" v="20" actId="47"/>
        <pc:sldMkLst>
          <pc:docMk/>
          <pc:sldMk cId="0" sldId="569"/>
        </pc:sldMkLst>
      </pc:sldChg>
      <pc:sldChg chg="del">
        <pc:chgData name="Sharma Computer Academy" userId="08476b32c11f4418" providerId="LiveId" clId="{FE01C281-C1FF-4CC2-B84E-1571E328B638}" dt="2021-01-15T05:48:52.897" v="21" actId="2696"/>
        <pc:sldMkLst>
          <pc:docMk/>
          <pc:sldMk cId="3600472282" sldId="570"/>
        </pc:sldMkLst>
        <pc:spChg chg="mod">
          <ac:chgData name="Sharma Computer Academy" userId="08476b32c11f4418" providerId="LiveId" clId="{FE01C281-C1FF-4CC2-B84E-1571E328B638}" dt="2021-01-15T06:09:55.644" v="336" actId="20577"/>
          <ac:spMkLst>
            <pc:docMk/>
            <pc:sldMk cId="3600472282" sldId="570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16:17.250" v="622" actId="115"/>
          <ac:spMkLst>
            <pc:docMk/>
            <pc:sldMk cId="3600472282" sldId="5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E01C281-C1FF-4CC2-B84E-1571E328B638}" dt="2021-01-15T06:22:11.382" v="659" actId="20577"/>
        <pc:sldMkLst>
          <pc:docMk/>
          <pc:sldMk cId="0" sldId="571"/>
        </pc:sldMkLst>
        <pc:spChg chg="mod">
          <ac:chgData name="Sharma Computer Academy" userId="08476b32c11f4418" providerId="LiveId" clId="{FE01C281-C1FF-4CC2-B84E-1571E328B638}" dt="2021-01-15T06:21:49.589" v="652" actId="20577"/>
          <ac:spMkLst>
            <pc:docMk/>
            <pc:sldMk cId="0" sldId="571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22:11.382" v="659" actId="20577"/>
          <ac:spMkLst>
            <pc:docMk/>
            <pc:sldMk cId="0" sldId="571"/>
            <ac:spMk id="7" creationId="{00000000-0000-0000-0000-000000000000}"/>
          </ac:spMkLst>
        </pc:spChg>
      </pc:sldChg>
      <pc:sldChg chg="modSp del mod">
        <pc:chgData name="Sharma Computer Academy" userId="08476b32c11f4418" providerId="LiveId" clId="{FE01C281-C1FF-4CC2-B84E-1571E328B638}" dt="2021-01-15T06:33:28.823" v="795" actId="2696"/>
        <pc:sldMkLst>
          <pc:docMk/>
          <pc:sldMk cId="2780243961" sldId="575"/>
        </pc:sldMkLst>
        <pc:spChg chg="mod">
          <ac:chgData name="Sharma Computer Academy" userId="08476b32c11f4418" providerId="LiveId" clId="{FE01C281-C1FF-4CC2-B84E-1571E328B638}" dt="2021-01-15T06:29:40.393" v="692" actId="20577"/>
          <ac:spMkLst>
            <pc:docMk/>
            <pc:sldMk cId="2780243961" sldId="575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33:07.993" v="782" actId="207"/>
          <ac:spMkLst>
            <pc:docMk/>
            <pc:sldMk cId="2780243961" sldId="575"/>
            <ac:spMk id="3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33:23.882" v="794" actId="1037"/>
          <ac:spMkLst>
            <pc:docMk/>
            <pc:sldMk cId="2780243961" sldId="5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FE01C281-C1FF-4CC2-B84E-1571E328B638}" dt="2021-01-15T16:33:37.593" v="1494" actId="20577"/>
        <pc:sldMkLst>
          <pc:docMk/>
          <pc:sldMk cId="0" sldId="583"/>
        </pc:sldMkLst>
        <pc:spChg chg="mod">
          <ac:chgData name="Sharma Computer Academy" userId="08476b32c11f4418" providerId="LiveId" clId="{FE01C281-C1FF-4CC2-B84E-1571E328B638}" dt="2021-01-15T16:33:37.593" v="1494" actId="20577"/>
          <ac:spMkLst>
            <pc:docMk/>
            <pc:sldMk cId="0" sldId="58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FE01C281-C1FF-4CC2-B84E-1571E328B638}" dt="2021-01-15T06:15:22.972" v="614" actId="113"/>
        <pc:sldMkLst>
          <pc:docMk/>
          <pc:sldMk cId="0" sldId="1171"/>
        </pc:sldMkLst>
        <pc:spChg chg="mod">
          <ac:chgData name="Sharma Computer Academy" userId="08476b32c11f4418" providerId="LiveId" clId="{FE01C281-C1FF-4CC2-B84E-1571E328B638}" dt="2021-01-15T05:49:41.346" v="53" actId="20577"/>
          <ac:spMkLst>
            <pc:docMk/>
            <pc:sldMk cId="0" sldId="1171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15:22.972" v="614" actId="113"/>
          <ac:spMkLst>
            <pc:docMk/>
            <pc:sldMk cId="0" sldId="117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E01C281-C1FF-4CC2-B84E-1571E328B638}" dt="2021-01-15T05:48:43.778" v="19" actId="47"/>
        <pc:sldMkLst>
          <pc:docMk/>
          <pc:sldMk cId="0" sldId="1172"/>
        </pc:sldMkLst>
      </pc:sldChg>
      <pc:sldChg chg="del">
        <pc:chgData name="Sharma Computer Academy" userId="08476b32c11f4418" providerId="LiveId" clId="{FE01C281-C1FF-4CC2-B84E-1571E328B638}" dt="2021-01-15T08:30:31.581" v="1492" actId="2696"/>
        <pc:sldMkLst>
          <pc:docMk/>
          <pc:sldMk cId="3785074598" sldId="1173"/>
        </pc:sldMkLst>
      </pc:sldChg>
      <pc:sldChg chg="modSp add del mod modAnim">
        <pc:chgData name="Sharma Computer Academy" userId="08476b32c11f4418" providerId="LiveId" clId="{FE01C281-C1FF-4CC2-B84E-1571E328B638}" dt="2021-01-15T06:09:39.080" v="303" actId="2696"/>
        <pc:sldMkLst>
          <pc:docMk/>
          <pc:sldMk cId="497637174" sldId="1176"/>
        </pc:sldMkLst>
        <pc:spChg chg="mod">
          <ac:chgData name="Sharma Computer Academy" userId="08476b32c11f4418" providerId="LiveId" clId="{FE01C281-C1FF-4CC2-B84E-1571E328B638}" dt="2021-01-15T05:58:46.112" v="105" actId="20577"/>
          <ac:spMkLst>
            <pc:docMk/>
            <pc:sldMk cId="497637174" sldId="1176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07:51.980" v="199" actId="20577"/>
          <ac:spMkLst>
            <pc:docMk/>
            <pc:sldMk cId="497637174" sldId="11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E01C281-C1FF-4CC2-B84E-1571E328B638}" dt="2021-01-15T06:15:54.771" v="617" actId="404"/>
        <pc:sldMkLst>
          <pc:docMk/>
          <pc:sldMk cId="1377232967" sldId="1176"/>
        </pc:sldMkLst>
        <pc:spChg chg="mod">
          <ac:chgData name="Sharma Computer Academy" userId="08476b32c11f4418" providerId="LiveId" clId="{FE01C281-C1FF-4CC2-B84E-1571E328B638}" dt="2021-01-15T06:15:54.771" v="617" actId="404"/>
          <ac:spMkLst>
            <pc:docMk/>
            <pc:sldMk cId="1377232967" sldId="1176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FE01C281-C1FF-4CC2-B84E-1571E328B638}" dt="2021-01-15T06:15:58.407" v="619" actId="27636"/>
        <pc:sldMkLst>
          <pc:docMk/>
          <pc:sldMk cId="123465068" sldId="1177"/>
        </pc:sldMkLst>
        <pc:spChg chg="mod">
          <ac:chgData name="Sharma Computer Academy" userId="08476b32c11f4418" providerId="LiveId" clId="{FE01C281-C1FF-4CC2-B84E-1571E328B638}" dt="2021-01-15T06:15:58.407" v="619" actId="27636"/>
          <ac:spMkLst>
            <pc:docMk/>
            <pc:sldMk cId="123465068" sldId="1177"/>
            <ac:spMk id="2" creationId="{00000000-0000-0000-0000-000000000000}"/>
          </ac:spMkLst>
        </pc:spChg>
      </pc:sldChg>
      <pc:sldChg chg="modSp add del mod modAnim">
        <pc:chgData name="Sharma Computer Academy" userId="08476b32c11f4418" providerId="LiveId" clId="{FE01C281-C1FF-4CC2-B84E-1571E328B638}" dt="2021-01-15T06:09:39.080" v="303" actId="2696"/>
        <pc:sldMkLst>
          <pc:docMk/>
          <pc:sldMk cId="488493933" sldId="1177"/>
        </pc:sldMkLst>
        <pc:spChg chg="mod">
          <ac:chgData name="Sharma Computer Academy" userId="08476b32c11f4418" providerId="LiveId" clId="{FE01C281-C1FF-4CC2-B84E-1571E328B638}" dt="2021-01-15T06:09:22.639" v="302" actId="20577"/>
          <ac:spMkLst>
            <pc:docMk/>
            <pc:sldMk cId="488493933" sldId="117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E01C281-C1FF-4CC2-B84E-1571E328B638}" dt="2021-01-15T06:14:18.733" v="539" actId="113"/>
        <pc:sldMkLst>
          <pc:docMk/>
          <pc:sldMk cId="3215779232" sldId="1178"/>
        </pc:sldMkLst>
        <pc:spChg chg="mod">
          <ac:chgData name="Sharma Computer Academy" userId="08476b32c11f4418" providerId="LiveId" clId="{FE01C281-C1FF-4CC2-B84E-1571E328B638}" dt="2021-01-15T06:12:44.006" v="444" actId="20577"/>
          <ac:spMkLst>
            <pc:docMk/>
            <pc:sldMk cId="3215779232" sldId="1178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14:18.733" v="539" actId="113"/>
          <ac:spMkLst>
            <pc:docMk/>
            <pc:sldMk cId="3215779232" sldId="117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FE01C281-C1FF-4CC2-B84E-1571E328B638}" dt="2021-01-15T06:22:37.760" v="663" actId="20577"/>
        <pc:sldMkLst>
          <pc:docMk/>
          <pc:sldMk cId="159761675" sldId="1179"/>
        </pc:sldMkLst>
        <pc:spChg chg="mod">
          <ac:chgData name="Sharma Computer Academy" userId="08476b32c11f4418" providerId="LiveId" clId="{FE01C281-C1FF-4CC2-B84E-1571E328B638}" dt="2021-01-15T06:22:29.930" v="661" actId="27636"/>
          <ac:spMkLst>
            <pc:docMk/>
            <pc:sldMk cId="159761675" sldId="1179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22:37.760" v="663" actId="20577"/>
          <ac:spMkLst>
            <pc:docMk/>
            <pc:sldMk cId="159761675" sldId="1179"/>
            <ac:spMk id="7" creationId="{00000000-0000-0000-0000-000000000000}"/>
          </ac:spMkLst>
        </pc:spChg>
      </pc:sldChg>
      <pc:sldChg chg="add">
        <pc:chgData name="Sharma Computer Academy" userId="08476b32c11f4418" providerId="LiveId" clId="{FE01C281-C1FF-4CC2-B84E-1571E328B638}" dt="2021-01-15T06:29:29.481" v="664" actId="2890"/>
        <pc:sldMkLst>
          <pc:docMk/>
          <pc:sldMk cId="863859888" sldId="1180"/>
        </pc:sldMkLst>
      </pc:sldChg>
      <pc:sldChg chg="addSp delSp modSp add mod delAnim modAnim">
        <pc:chgData name="Sharma Computer Academy" userId="08476b32c11f4418" providerId="LiveId" clId="{FE01C281-C1FF-4CC2-B84E-1571E328B638}" dt="2021-01-15T06:38:31.552" v="924"/>
        <pc:sldMkLst>
          <pc:docMk/>
          <pc:sldMk cId="3235245839" sldId="1181"/>
        </pc:sldMkLst>
        <pc:spChg chg="mod">
          <ac:chgData name="Sharma Computer Academy" userId="08476b32c11f4418" providerId="LiveId" clId="{FE01C281-C1FF-4CC2-B84E-1571E328B638}" dt="2021-01-15T06:38:24.417" v="923" actId="113"/>
          <ac:spMkLst>
            <pc:docMk/>
            <pc:sldMk cId="3235245839" sldId="1181"/>
            <ac:spMk id="3" creationId="{00000000-0000-0000-0000-000000000000}"/>
          </ac:spMkLst>
        </pc:spChg>
        <pc:spChg chg="add mod">
          <ac:chgData name="Sharma Computer Academy" userId="08476b32c11f4418" providerId="LiveId" clId="{FE01C281-C1FF-4CC2-B84E-1571E328B638}" dt="2021-01-15T06:37:04.318" v="881" actId="1036"/>
          <ac:spMkLst>
            <pc:docMk/>
            <pc:sldMk cId="3235245839" sldId="1181"/>
            <ac:spMk id="5" creationId="{7D8C6F70-352D-45E9-A3C9-2FC769863D98}"/>
          </ac:spMkLst>
        </pc:spChg>
        <pc:spChg chg="del">
          <ac:chgData name="Sharma Computer Academy" userId="08476b32c11f4418" providerId="LiveId" clId="{FE01C281-C1FF-4CC2-B84E-1571E328B638}" dt="2021-01-15T06:36:58.449" v="870" actId="478"/>
          <ac:spMkLst>
            <pc:docMk/>
            <pc:sldMk cId="3235245839" sldId="1181"/>
            <ac:spMk id="7" creationId="{00000000-0000-0000-0000-000000000000}"/>
          </ac:spMkLst>
        </pc:spChg>
      </pc:sldChg>
      <pc:sldChg chg="addSp modSp mod modAnim">
        <pc:chgData name="Sharma Computer Academy" userId="08476b32c11f4418" providerId="LiveId" clId="{FE01C281-C1FF-4CC2-B84E-1571E328B638}" dt="2021-01-15T06:45:41.721" v="1231"/>
        <pc:sldMkLst>
          <pc:docMk/>
          <pc:sldMk cId="678494870" sldId="1182"/>
        </pc:sldMkLst>
        <pc:spChg chg="mod">
          <ac:chgData name="Sharma Computer Academy" userId="08476b32c11f4418" providerId="LiveId" clId="{FE01C281-C1FF-4CC2-B84E-1571E328B638}" dt="2021-01-15T06:43:05.332" v="1001" actId="20577"/>
          <ac:spMkLst>
            <pc:docMk/>
            <pc:sldMk cId="678494870" sldId="1182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45:17.704" v="1225" actId="113"/>
          <ac:spMkLst>
            <pc:docMk/>
            <pc:sldMk cId="678494870" sldId="1182"/>
            <ac:spMk id="3" creationId="{00000000-0000-0000-0000-000000000000}"/>
          </ac:spMkLst>
        </pc:spChg>
        <pc:spChg chg="add mod">
          <ac:chgData name="Sharma Computer Academy" userId="08476b32c11f4418" providerId="LiveId" clId="{FE01C281-C1FF-4CC2-B84E-1571E328B638}" dt="2021-01-15T06:45:22.304" v="1227" actId="1036"/>
          <ac:spMkLst>
            <pc:docMk/>
            <pc:sldMk cId="678494870" sldId="1182"/>
            <ac:spMk id="4" creationId="{53D443D8-6741-42F2-A34A-4EA1B8B57915}"/>
          </ac:spMkLst>
        </pc:spChg>
      </pc:sldChg>
      <pc:sldChg chg="delSp modSp add mod delAnim">
        <pc:chgData name="Sharma Computer Academy" userId="08476b32c11f4418" providerId="LiveId" clId="{FE01C281-C1FF-4CC2-B84E-1571E328B638}" dt="2021-01-15T06:46:20.863" v="1247" actId="478"/>
        <pc:sldMkLst>
          <pc:docMk/>
          <pc:sldMk cId="2461134148" sldId="1183"/>
        </pc:sldMkLst>
        <pc:spChg chg="mod">
          <ac:chgData name="Sharma Computer Academy" userId="08476b32c11f4418" providerId="LiveId" clId="{FE01C281-C1FF-4CC2-B84E-1571E328B638}" dt="2021-01-15T06:46:16.733" v="1246" actId="20577"/>
          <ac:spMkLst>
            <pc:docMk/>
            <pc:sldMk cId="2461134148" sldId="1183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46:13.561" v="1241" actId="113"/>
          <ac:spMkLst>
            <pc:docMk/>
            <pc:sldMk cId="2461134148" sldId="1183"/>
            <ac:spMk id="3" creationId="{00000000-0000-0000-0000-000000000000}"/>
          </ac:spMkLst>
        </pc:spChg>
        <pc:spChg chg="del">
          <ac:chgData name="Sharma Computer Academy" userId="08476b32c11f4418" providerId="LiveId" clId="{FE01C281-C1FF-4CC2-B84E-1571E328B638}" dt="2021-01-15T06:46:20.863" v="1247" actId="478"/>
          <ac:spMkLst>
            <pc:docMk/>
            <pc:sldMk cId="2461134148" sldId="1183"/>
            <ac:spMk id="4" creationId="{53D443D8-6741-42F2-A34A-4EA1B8B57915}"/>
          </ac:spMkLst>
        </pc:spChg>
      </pc:sldChg>
      <pc:sldChg chg="addSp modSp add mod">
        <pc:chgData name="Sharma Computer Academy" userId="08476b32c11f4418" providerId="LiveId" clId="{FE01C281-C1FF-4CC2-B84E-1571E328B638}" dt="2021-01-15T07:08:27.417" v="1491" actId="255"/>
        <pc:sldMkLst>
          <pc:docMk/>
          <pc:sldMk cId="1218551144" sldId="1184"/>
        </pc:sldMkLst>
        <pc:spChg chg="mod">
          <ac:chgData name="Sharma Computer Academy" userId="08476b32c11f4418" providerId="LiveId" clId="{FE01C281-C1FF-4CC2-B84E-1571E328B638}" dt="2021-01-15T06:55:36.687" v="1264" actId="20577"/>
          <ac:spMkLst>
            <pc:docMk/>
            <pc:sldMk cId="1218551144" sldId="1184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55:40.518" v="1265" actId="20577"/>
          <ac:spMkLst>
            <pc:docMk/>
            <pc:sldMk cId="1218551144" sldId="1184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FE01C281-C1FF-4CC2-B84E-1571E328B638}" dt="2021-01-15T07:08:27.417" v="1491" actId="255"/>
          <ac:graphicFrameMkLst>
            <pc:docMk/>
            <pc:sldMk cId="1218551144" sldId="1184"/>
            <ac:graphicFrameMk id="4" creationId="{7C1BB21D-C29C-4B12-B4C6-BDB016A9130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1/15/2021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34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Using </a:t>
            </a:r>
            <a:r>
              <a:rPr lang="en-IN" sz="4400" b="1" dirty="0" err="1">
                <a:solidFill>
                  <a:schemeClr val="tx1"/>
                </a:solidFill>
              </a:rPr>
              <a:t>forEach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 err="1"/>
              <a:t>forEach</a:t>
            </a:r>
            <a:r>
              <a:rPr lang="en-US" sz="3600" b="1" dirty="0"/>
              <a:t>( 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C00000"/>
                </a:solidFill>
              </a:rPr>
              <a:t>new method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introduced by </a:t>
            </a:r>
            <a:r>
              <a:rPr lang="en-IN" b="1" dirty="0">
                <a:solidFill>
                  <a:srgbClr val="00B050"/>
                </a:solidFill>
              </a:rPr>
              <a:t>Java 8</a:t>
            </a:r>
            <a:r>
              <a:rPr lang="en-IN" dirty="0"/>
              <a:t> for </a:t>
            </a:r>
            <a:r>
              <a:rPr lang="en-IN" b="1" dirty="0">
                <a:solidFill>
                  <a:srgbClr val="002060"/>
                </a:solidFill>
              </a:rPr>
              <a:t>looping over Collections</a:t>
            </a:r>
            <a:endParaRPr lang="en-IN" sz="2400" b="1" dirty="0">
              <a:solidFill>
                <a:srgbClr val="00206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This method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2060"/>
                </a:solidFill>
              </a:rPr>
              <a:t>defined </a:t>
            </a:r>
            <a:r>
              <a:rPr lang="en-IN" sz="2400" dirty="0"/>
              <a:t>as a </a:t>
            </a:r>
            <a:r>
              <a:rPr lang="en-IN" sz="2400" b="1" dirty="0">
                <a:solidFill>
                  <a:srgbClr val="00B050"/>
                </a:solidFill>
              </a:rPr>
              <a:t>default method </a:t>
            </a:r>
            <a:r>
              <a:rPr lang="en-IN" sz="2400" dirty="0"/>
              <a:t>in the interfaces </a:t>
            </a:r>
            <a:r>
              <a:rPr lang="en-IN" sz="2400" b="1" dirty="0" err="1">
                <a:solidFill>
                  <a:srgbClr val="C00000"/>
                </a:solidFill>
              </a:rPr>
              <a:t>Iterable</a:t>
            </a:r>
            <a:r>
              <a:rPr lang="en-IN" sz="2400" dirty="0"/>
              <a:t> </a:t>
            </a:r>
            <a:r>
              <a:rPr lang="en-IN" sz="2400" i="1" dirty="0">
                <a:solidFill>
                  <a:srgbClr val="7030A0"/>
                </a:solidFill>
              </a:rPr>
              <a:t>(super interface of Collection)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Map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thus allows us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2060"/>
                </a:solidFill>
              </a:rPr>
              <a:t>iterate over </a:t>
            </a:r>
            <a:r>
              <a:rPr lang="en-IN" sz="2400" dirty="0"/>
              <a:t>any </a:t>
            </a:r>
            <a:r>
              <a:rPr lang="en-IN" sz="2400" b="1" dirty="0">
                <a:solidFill>
                  <a:srgbClr val="C00000"/>
                </a:solidFill>
              </a:rPr>
              <a:t>Collection </a:t>
            </a:r>
            <a:r>
              <a:rPr lang="en-IN" sz="2400" dirty="0"/>
              <a:t>e.g. </a:t>
            </a:r>
            <a:r>
              <a:rPr lang="en-IN" sz="2400" b="1" dirty="0">
                <a:solidFill>
                  <a:srgbClr val="0070C0"/>
                </a:solidFill>
              </a:rPr>
              <a:t>List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Set</a:t>
            </a:r>
            <a:r>
              <a:rPr lang="en-IN" sz="2400" dirty="0"/>
              <a:t> or </a:t>
            </a:r>
            <a:r>
              <a:rPr lang="en-IN" sz="2400" b="1" dirty="0">
                <a:solidFill>
                  <a:srgbClr val="0070C0"/>
                </a:solidFill>
              </a:rPr>
              <a:t>Map</a:t>
            </a:r>
            <a:r>
              <a:rPr lang="en-IN" sz="2400" dirty="0"/>
              <a:t> .</a:t>
            </a: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</a:t>
            </a:r>
            <a:r>
              <a:rPr lang="en-US" sz="3600" b="1" dirty="0" err="1"/>
              <a:t>forEach</a:t>
            </a:r>
            <a:r>
              <a:rPr lang="en-US" sz="3600" b="1" dirty="0"/>
              <a:t>() In </a:t>
            </a:r>
            <a:r>
              <a:rPr lang="en-US" sz="3600" b="1" dirty="0" err="1"/>
              <a:t>Iterable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the </a:t>
            </a:r>
            <a:r>
              <a:rPr lang="en-IN" sz="2400" b="1" dirty="0" err="1">
                <a:solidFill>
                  <a:srgbClr val="C00000"/>
                </a:solidFill>
              </a:rPr>
              <a:t>Iterable</a:t>
            </a:r>
            <a:r>
              <a:rPr lang="en-IN" sz="2400" dirty="0"/>
              <a:t> interface , the method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has the </a:t>
            </a:r>
            <a:r>
              <a:rPr lang="en-IN" sz="2400" b="1" dirty="0">
                <a:solidFill>
                  <a:srgbClr val="002060"/>
                </a:solidFill>
              </a:rPr>
              <a:t>following prototype:</a:t>
            </a:r>
          </a:p>
          <a:p>
            <a:pPr lvl="1"/>
            <a:endParaRPr lang="en-IN" sz="2000" dirty="0"/>
          </a:p>
          <a:p>
            <a:pPr lvl="1"/>
            <a:r>
              <a:rPr lang="en-IN" sz="2000" b="1" dirty="0">
                <a:solidFill>
                  <a:srgbClr val="7030A0"/>
                </a:solidFill>
              </a:rPr>
              <a:t>default void </a:t>
            </a:r>
            <a:r>
              <a:rPr lang="en-IN" sz="2000" b="1" dirty="0" err="1">
                <a:solidFill>
                  <a:srgbClr val="7030A0"/>
                </a:solidFill>
              </a:rPr>
              <a:t>forEach</a:t>
            </a:r>
            <a:r>
              <a:rPr lang="en-IN" sz="2000" b="1" dirty="0">
                <a:solidFill>
                  <a:srgbClr val="7030A0"/>
                </a:solidFill>
              </a:rPr>
              <a:t>(Consumer action)</a:t>
            </a:r>
            <a:endParaRPr lang="en-IN" sz="2400" dirty="0"/>
          </a:p>
          <a:p>
            <a:pPr fontAlgn="base"/>
            <a:endParaRPr lang="en-IN" sz="2400" b="1" dirty="0"/>
          </a:p>
          <a:p>
            <a:pPr fontAlgn="base"/>
            <a:r>
              <a:rPr lang="en-IN" sz="2400" b="1" dirty="0">
                <a:solidFill>
                  <a:srgbClr val="00B050"/>
                </a:solidFill>
              </a:rPr>
              <a:t>Action:</a:t>
            </a:r>
            <a:r>
              <a:rPr lang="en-IN" sz="2400" dirty="0"/>
              <a:t> The argument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en-IN" sz="2400" dirty="0"/>
              <a:t> is an </a:t>
            </a:r>
            <a:r>
              <a:rPr lang="en-IN" sz="2400" b="1" dirty="0">
                <a:solidFill>
                  <a:srgbClr val="0070C0"/>
                </a:solidFill>
              </a:rPr>
              <a:t>object</a:t>
            </a:r>
            <a:r>
              <a:rPr lang="en-IN" sz="2400" dirty="0"/>
              <a:t> of type </a:t>
            </a:r>
            <a:r>
              <a:rPr lang="en-IN" sz="2400" b="1" dirty="0">
                <a:solidFill>
                  <a:srgbClr val="7030A0"/>
                </a:solidFill>
              </a:rPr>
              <a:t>Consumer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2060"/>
                </a:solidFill>
              </a:rPr>
              <a:t>represents</a:t>
            </a:r>
            <a:r>
              <a:rPr lang="en-IN" sz="2400" dirty="0"/>
              <a:t> the </a:t>
            </a:r>
            <a:r>
              <a:rPr lang="en-IN" sz="2400" b="1" i="1" u="sng" dirty="0">
                <a:solidFill>
                  <a:schemeClr val="bg2">
                    <a:lumMod val="25000"/>
                  </a:schemeClr>
                </a:solidFill>
              </a:rPr>
              <a:t>piece of code we want to run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00B050"/>
                </a:solidFill>
              </a:rPr>
              <a:t>every element</a:t>
            </a:r>
            <a:r>
              <a:rPr lang="en-IN" sz="2400" dirty="0"/>
              <a:t> present in the </a:t>
            </a:r>
            <a:r>
              <a:rPr lang="en-IN" sz="2400" b="1" dirty="0">
                <a:solidFill>
                  <a:srgbClr val="C00000"/>
                </a:solidFill>
              </a:rPr>
              <a:t>Collection</a:t>
            </a:r>
            <a:r>
              <a:rPr lang="en-IN" sz="2400" dirty="0"/>
              <a:t> we are </a:t>
            </a:r>
            <a:r>
              <a:rPr lang="en-IN" sz="2400" b="1" dirty="0">
                <a:solidFill>
                  <a:schemeClr val="tx2"/>
                </a:solidFill>
              </a:rPr>
              <a:t>traversing</a:t>
            </a:r>
          </a:p>
          <a:p>
            <a:pPr fontAlgn="base"/>
            <a:endParaRPr lang="en-IN" sz="2400" b="1" dirty="0"/>
          </a:p>
          <a:p>
            <a:pPr fontAlgn="base"/>
            <a:r>
              <a:rPr lang="en-IN" sz="2400" b="1" dirty="0">
                <a:solidFill>
                  <a:srgbClr val="00B050"/>
                </a:solidFill>
              </a:rPr>
              <a:t>Returns:</a:t>
            </a:r>
            <a:r>
              <a:rPr lang="en-IN" sz="2400" dirty="0"/>
              <a:t> The return type of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FF0000"/>
                </a:solidFill>
              </a:rPr>
              <a:t>void </a:t>
            </a:r>
            <a:r>
              <a:rPr lang="en-IN" sz="2400" dirty="0"/>
              <a:t>which means that  it </a:t>
            </a:r>
            <a:r>
              <a:rPr lang="en-IN" sz="2400" b="1" dirty="0">
                <a:solidFill>
                  <a:srgbClr val="00B050"/>
                </a:solidFill>
              </a:rPr>
              <a:t>does not return anything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forEach</a:t>
            </a:r>
            <a:r>
              <a:rPr lang="en-US" sz="3600" b="1" dirty="0"/>
              <a:t>() With List using Anonymous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	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Consumer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=new Consumer&lt;String&gt;(){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public void accept(String t) 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forEach</a:t>
            </a:r>
            <a:r>
              <a:rPr lang="en-US" sz="3600" b="1" dirty="0"/>
              <a:t>() With List using Anonymous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	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Consumer &lt;String&gt;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6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Directly Passing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3290075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	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142873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As java allows us </a:t>
            </a:r>
            <a:r>
              <a:rPr lang="en-IN" dirty="0"/>
              <a:t>to </a:t>
            </a:r>
            <a:r>
              <a:rPr lang="en-IN" b="1" dirty="0">
                <a:solidFill>
                  <a:srgbClr val="002060"/>
                </a:solidFill>
              </a:rPr>
              <a:t>pass directly </a:t>
            </a: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lambda expression </a:t>
            </a:r>
            <a:r>
              <a:rPr lang="en-IN" dirty="0"/>
              <a:t>as an </a:t>
            </a:r>
            <a:r>
              <a:rPr lang="en-IN" b="1" dirty="0">
                <a:solidFill>
                  <a:srgbClr val="7030A0"/>
                </a:solidFill>
              </a:rPr>
              <a:t>argument</a:t>
            </a:r>
            <a:r>
              <a:rPr lang="en-IN" dirty="0"/>
              <a:t> to a method which accepts a </a:t>
            </a:r>
            <a:r>
              <a:rPr lang="en-IN" b="1" dirty="0">
                <a:solidFill>
                  <a:srgbClr val="C00000"/>
                </a:solidFill>
              </a:rPr>
              <a:t>Functional interface </a:t>
            </a:r>
            <a:r>
              <a:rPr lang="en-IN" dirty="0"/>
              <a:t>as argument 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So in the previous code </a:t>
            </a:r>
            <a:r>
              <a:rPr lang="en-US" dirty="0"/>
              <a:t>we can </a:t>
            </a:r>
            <a:r>
              <a:rPr lang="en-US" b="1" dirty="0">
                <a:solidFill>
                  <a:schemeClr val="tx2"/>
                </a:solidFill>
              </a:rPr>
              <a:t>remove the reference </a:t>
            </a:r>
            <a:r>
              <a:rPr lang="en-US" b="1" dirty="0">
                <a:solidFill>
                  <a:srgbClr val="00B050"/>
                </a:solidFill>
              </a:rPr>
              <a:t>c </a:t>
            </a:r>
            <a:r>
              <a:rPr lang="en-US" dirty="0"/>
              <a:t>of </a:t>
            </a:r>
            <a:r>
              <a:rPr lang="en-US" b="1" dirty="0">
                <a:solidFill>
                  <a:srgbClr val="7030A0"/>
                </a:solidFill>
              </a:rPr>
              <a:t>Consumer</a:t>
            </a:r>
            <a:r>
              <a:rPr lang="en-US" dirty="0"/>
              <a:t> and directly </a:t>
            </a:r>
          </a:p>
          <a:p>
            <a:r>
              <a:rPr lang="en-US" dirty="0"/>
              <a:t>pass the </a:t>
            </a:r>
            <a:r>
              <a:rPr lang="en-US" b="1" dirty="0">
                <a:solidFill>
                  <a:srgbClr val="C00000"/>
                </a:solidFill>
              </a:rPr>
              <a:t>lambda expression </a:t>
            </a:r>
            <a:r>
              <a:rPr lang="en-US" dirty="0"/>
              <a:t>to the method </a:t>
            </a:r>
            <a:r>
              <a:rPr lang="en-US" b="1" dirty="0" err="1">
                <a:solidFill>
                  <a:srgbClr val="0070C0"/>
                </a:solidFill>
              </a:rPr>
              <a:t>forEach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Method Reference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3290075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	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142873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know that </a:t>
            </a:r>
            <a:r>
              <a:rPr lang="en-US" dirty="0"/>
              <a:t>if our </a:t>
            </a:r>
            <a:r>
              <a:rPr lang="en-US" b="1" dirty="0">
                <a:solidFill>
                  <a:srgbClr val="C00000"/>
                </a:solidFill>
              </a:rPr>
              <a:t>lambda expression </a:t>
            </a:r>
            <a:r>
              <a:rPr lang="en-US" dirty="0"/>
              <a:t>just </a:t>
            </a:r>
            <a:r>
              <a:rPr lang="en-US" b="1" dirty="0">
                <a:solidFill>
                  <a:srgbClr val="00B050"/>
                </a:solidFill>
              </a:rPr>
              <a:t>calls a method </a:t>
            </a:r>
            <a:r>
              <a:rPr lang="en-US" dirty="0"/>
              <a:t>then we can </a:t>
            </a:r>
            <a:r>
              <a:rPr lang="en-US" b="1" dirty="0">
                <a:solidFill>
                  <a:srgbClr val="002060"/>
                </a:solidFill>
              </a:rPr>
              <a:t>simply replace it</a:t>
            </a:r>
            <a:r>
              <a:rPr lang="en-US" dirty="0"/>
              <a:t> with </a:t>
            </a:r>
            <a:r>
              <a:rPr lang="en-US" b="1" dirty="0">
                <a:solidFill>
                  <a:srgbClr val="7030A0"/>
                </a:solidFill>
              </a:rPr>
              <a:t>method reference</a:t>
            </a:r>
            <a:r>
              <a:rPr lang="en-US" dirty="0"/>
              <a:t>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So the previous code</a:t>
            </a:r>
            <a:r>
              <a:rPr lang="en-US" dirty="0"/>
              <a:t> can be </a:t>
            </a:r>
            <a:r>
              <a:rPr lang="en-US" b="1" dirty="0">
                <a:solidFill>
                  <a:schemeClr val="tx2"/>
                </a:solidFill>
              </a:rPr>
              <a:t>made more concise </a:t>
            </a:r>
            <a:r>
              <a:rPr lang="en-US" dirty="0"/>
              <a:t>by replacing </a:t>
            </a:r>
            <a:r>
              <a:rPr lang="en-US" b="1" dirty="0">
                <a:solidFill>
                  <a:srgbClr val="C00000"/>
                </a:solidFill>
              </a:rPr>
              <a:t>lambda expression </a:t>
            </a:r>
            <a:r>
              <a:rPr lang="en-US" dirty="0"/>
              <a:t>with </a:t>
            </a:r>
            <a:r>
              <a:rPr lang="en-US" b="1" dirty="0">
                <a:solidFill>
                  <a:srgbClr val="7030A0"/>
                </a:solidFill>
              </a:rPr>
              <a:t>method reference</a:t>
            </a:r>
            <a:endParaRPr lang="en-IN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 a code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tx2"/>
                </a:solidFill>
              </a:rPr>
              <a:t>sum up all the elements </a:t>
            </a:r>
            <a:r>
              <a:rPr lang="en-US" sz="2400" dirty="0"/>
              <a:t>of the following </a:t>
            </a:r>
            <a:r>
              <a:rPr lang="en-US" sz="2400" b="1" dirty="0">
                <a:solidFill>
                  <a:srgbClr val="00B050"/>
                </a:solidFill>
              </a:rPr>
              <a:t>List </a:t>
            </a:r>
            <a:r>
              <a:rPr lang="en-US" sz="2400" dirty="0"/>
              <a:t>using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endParaRPr lang="en-US" sz="2400" dirty="0"/>
          </a:p>
          <a:p>
            <a:r>
              <a:rPr lang="en-US" sz="2400" dirty="0"/>
              <a:t>The list is 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00603" y="3286124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(10,20,30,40,50);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5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752962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ForEachExample2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(10,20,30,40,50);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mynos.forEach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(n-&gt;sum+=n);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 is "+sum);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22906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is 150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 a code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copy all the even </a:t>
            </a:r>
            <a:r>
              <a:rPr lang="en-US" sz="2400" b="1" dirty="0" err="1">
                <a:solidFill>
                  <a:srgbClr val="C00000"/>
                </a:solidFill>
              </a:rPr>
              <a:t>nos</a:t>
            </a:r>
            <a:r>
              <a:rPr lang="en-US" sz="2400" b="1" dirty="0">
                <a:solidFill>
                  <a:srgbClr val="C00000"/>
                </a:solidFill>
              </a:rPr>
              <a:t>  </a:t>
            </a:r>
            <a:r>
              <a:rPr lang="en-US" sz="2400" dirty="0"/>
              <a:t>from the following </a:t>
            </a:r>
            <a:r>
              <a:rPr lang="en-US" sz="2400" b="1" dirty="0">
                <a:solidFill>
                  <a:srgbClr val="00B050"/>
                </a:solidFill>
              </a:rPr>
              <a:t>List</a:t>
            </a:r>
            <a:r>
              <a:rPr lang="en-US" sz="2400" dirty="0"/>
              <a:t> to a </a:t>
            </a:r>
            <a:r>
              <a:rPr lang="en-US" sz="2400" b="1" dirty="0">
                <a:solidFill>
                  <a:srgbClr val="00B050"/>
                </a:solidFill>
              </a:rPr>
              <a:t>new List </a:t>
            </a:r>
            <a:r>
              <a:rPr lang="en-US" sz="2400" dirty="0"/>
              <a:t>and then display the </a:t>
            </a:r>
            <a:r>
              <a:rPr lang="en-US" sz="2400" b="1" dirty="0">
                <a:solidFill>
                  <a:srgbClr val="00B050"/>
                </a:solidFill>
              </a:rPr>
              <a:t>new List</a:t>
            </a:r>
            <a:r>
              <a:rPr lang="en-US" sz="2400" dirty="0"/>
              <a:t>. Use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endParaRPr lang="en-US" sz="2400" dirty="0"/>
          </a:p>
          <a:p>
            <a:r>
              <a:rPr lang="en-US" sz="2400" dirty="0"/>
              <a:t>The list is 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00603" y="3631172"/>
            <a:ext cx="816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allnos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(5,2,11,13,1,4,8,12,19,6,7);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90492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ForEachExample3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(5,2,11,13,1,4,8,12,19,6,7);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List&lt;Integer&gt;evens=new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allnos.forEach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(n-&gt;{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if (n%2==0)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evens.add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("Even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are:");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evens.forEach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15206" y="4071942"/>
            <a:ext cx="18309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nos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are: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foreach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Optimized Iteration!</a:t>
            </a:r>
            <a:r>
              <a:rPr lang="en-US" sz="4000" b="1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 we have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list of </a:t>
            </a:r>
            <a:r>
              <a:rPr lang="en-US" sz="2400" b="1" dirty="0" err="1">
                <a:solidFill>
                  <a:srgbClr val="00B050"/>
                </a:solidFill>
              </a:rPr>
              <a:t>nos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shown below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Write a code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 to </a:t>
            </a:r>
            <a:r>
              <a:rPr lang="en-US" sz="2400" b="1" dirty="0">
                <a:solidFill>
                  <a:schemeClr val="tx2"/>
                </a:solidFill>
              </a:rPr>
              <a:t>print only those numbers </a:t>
            </a:r>
            <a:r>
              <a:rPr lang="en-US" sz="2400" dirty="0"/>
              <a:t>from the list </a:t>
            </a:r>
            <a:r>
              <a:rPr lang="en-US" sz="2400" b="1" dirty="0" err="1">
                <a:solidFill>
                  <a:srgbClr val="7030A0"/>
                </a:solidFill>
              </a:rPr>
              <a:t>myNos</a:t>
            </a:r>
            <a:r>
              <a:rPr lang="en-US" sz="2400" dirty="0"/>
              <a:t> which are </a:t>
            </a:r>
            <a:r>
              <a:rPr lang="en-US" sz="2400" b="1" dirty="0">
                <a:solidFill>
                  <a:srgbClr val="00B050"/>
                </a:solidFill>
              </a:rPr>
              <a:t>positive</a:t>
            </a:r>
            <a:r>
              <a:rPr lang="en-US" sz="2400" dirty="0"/>
              <a:t>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571744"/>
            <a:ext cx="796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(10,-2,14,-3,-12,4,6,1,-9);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8922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ForEachExample4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(10,-2,14,-3,-12,4,6,1,-9);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Predicate &lt;Integer&gt; p=n-&gt;n&gt;0;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myNos.forEach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(n-&gt;{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IN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(n)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});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86710" y="4286256"/>
            <a:ext cx="1071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Another Benefit Of </a:t>
            </a:r>
            <a:r>
              <a:rPr lang="en-US" sz="3600" b="1" dirty="0" err="1"/>
              <a:t>forEach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 all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previous examples </a:t>
            </a:r>
            <a:r>
              <a:rPr lang="en-US" sz="2400" dirty="0"/>
              <a:t>, using </a:t>
            </a:r>
            <a:r>
              <a:rPr lang="en-US" sz="2400" b="1" dirty="0">
                <a:solidFill>
                  <a:srgbClr val="7030A0"/>
                </a:solidFill>
              </a:rPr>
              <a:t>lambda expression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50"/>
                </a:solidFill>
              </a:rPr>
              <a:t>not superior </a:t>
            </a:r>
            <a:r>
              <a:rPr lang="en-US" sz="2400" dirty="0"/>
              <a:t>than using </a:t>
            </a:r>
            <a:r>
              <a:rPr lang="en-US" sz="2400" b="1" dirty="0">
                <a:solidFill>
                  <a:srgbClr val="0070C0"/>
                </a:solidFill>
              </a:rPr>
              <a:t>enhanced for loop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But the </a:t>
            </a:r>
            <a:r>
              <a:rPr lang="en-US" sz="2400" b="1" dirty="0">
                <a:solidFill>
                  <a:srgbClr val="002060"/>
                </a:solidFill>
              </a:rPr>
              <a:t>main advantage </a:t>
            </a:r>
            <a:r>
              <a:rPr lang="en-US" sz="2400" dirty="0"/>
              <a:t>of using the </a:t>
            </a:r>
            <a:r>
              <a:rPr lang="en-US" sz="2400" b="1" dirty="0" err="1">
                <a:solidFill>
                  <a:srgbClr val="7030A0"/>
                </a:solidFill>
              </a:rPr>
              <a:t>forEach</a:t>
            </a:r>
            <a:r>
              <a:rPr lang="en-US" sz="2400" b="1" dirty="0">
                <a:solidFill>
                  <a:srgbClr val="7030A0"/>
                </a:solidFill>
              </a:rPr>
              <a:t>() </a:t>
            </a:r>
            <a:r>
              <a:rPr lang="en-US" sz="2400" dirty="0"/>
              <a:t>method is </a:t>
            </a:r>
            <a:r>
              <a:rPr lang="en-US" sz="2400" b="1" dirty="0">
                <a:solidFill>
                  <a:schemeClr val="tx2"/>
                </a:solidFill>
              </a:rPr>
              <a:t>when it is invoked </a:t>
            </a:r>
            <a:r>
              <a:rPr lang="en-US" sz="2400" dirty="0"/>
              <a:t>on a </a:t>
            </a:r>
            <a:r>
              <a:rPr lang="en-US" sz="2400" b="1" dirty="0">
                <a:solidFill>
                  <a:srgbClr val="0070C0"/>
                </a:solidFill>
              </a:rPr>
              <a:t>parallel stream</a:t>
            </a:r>
            <a:r>
              <a:rPr lang="en-US" sz="2400" dirty="0"/>
              <a:t>, using </a:t>
            </a:r>
            <a:r>
              <a:rPr lang="en-US" sz="2400" b="1" dirty="0">
                <a:solidFill>
                  <a:srgbClr val="00B050"/>
                </a:solidFill>
              </a:rPr>
              <a:t>STREAM API </a:t>
            </a:r>
            <a:r>
              <a:rPr lang="en-US" sz="2400" dirty="0"/>
              <a:t>, in that case we </a:t>
            </a:r>
            <a:r>
              <a:rPr lang="en-US" sz="2400" b="1" dirty="0">
                <a:solidFill>
                  <a:srgbClr val="002060"/>
                </a:solidFill>
              </a:rPr>
              <a:t>don't need to write code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execute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parallel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7802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Another Benefit Of </a:t>
            </a:r>
            <a:r>
              <a:rPr lang="en-US" sz="3600" b="1" dirty="0" err="1"/>
              <a:t>forEach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</a:t>
            </a:r>
            <a:r>
              <a:rPr lang="en-US" sz="2400" b="1" dirty="0">
                <a:solidFill>
                  <a:srgbClr val="0070C0"/>
                </a:solidFill>
              </a:rPr>
              <a:t>piece of code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00B050"/>
                </a:solidFill>
              </a:rPr>
              <a:t>execute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parallel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Therefore</a:t>
            </a:r>
            <a:r>
              <a:rPr lang="en-US" dirty="0"/>
              <a:t>, whenever </a:t>
            </a:r>
            <a:r>
              <a:rPr lang="en-US" b="1" dirty="0">
                <a:solidFill>
                  <a:srgbClr val="7030A0"/>
                </a:solidFill>
              </a:rPr>
              <a:t>parallel execution </a:t>
            </a:r>
            <a:r>
              <a:rPr lang="en-US" dirty="0"/>
              <a:t>could </a:t>
            </a:r>
            <a:r>
              <a:rPr lang="en-US" b="1" dirty="0">
                <a:solidFill>
                  <a:srgbClr val="00B050"/>
                </a:solidFill>
              </a:rPr>
              <a:t>possibly improve the performance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program</a:t>
            </a:r>
            <a:r>
              <a:rPr lang="en-US" dirty="0"/>
              <a:t>, the </a:t>
            </a:r>
            <a:r>
              <a:rPr lang="en-US" b="1" dirty="0" err="1">
                <a:solidFill>
                  <a:srgbClr val="0070C0"/>
                </a:solidFill>
              </a:rPr>
              <a:t>forEach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rgbClr val="C00000"/>
                </a:solidFill>
              </a:rPr>
              <a:t>should be considered </a:t>
            </a:r>
            <a:r>
              <a:rPr lang="en-US" dirty="0"/>
              <a:t>as a </a:t>
            </a:r>
            <a:r>
              <a:rPr lang="en-US" b="1" dirty="0">
                <a:solidFill>
                  <a:srgbClr val="7030A0"/>
                </a:solidFill>
              </a:rPr>
              <a:t>good option.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C6F70-352D-45E9-A3C9-2FC769863D98}"/>
              </a:ext>
            </a:extLst>
          </p:cNvPr>
          <p:cNvSpPr txBox="1"/>
          <p:nvPr/>
        </p:nvSpPr>
        <p:spPr>
          <a:xfrm>
            <a:off x="375417" y="2668850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myList.parallelStream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 -&gt;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(s));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</a:t>
            </a:r>
            <a:r>
              <a:rPr lang="en-US" sz="3600" b="1" dirty="0" err="1"/>
              <a:t>forEach</a:t>
            </a:r>
            <a:r>
              <a:rPr lang="en-US" sz="3600" b="1" dirty="0"/>
              <a:t>() With Map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Maps</a:t>
            </a:r>
            <a:r>
              <a:rPr lang="en-IN" sz="2400" dirty="0"/>
              <a:t> are not </a:t>
            </a:r>
            <a:r>
              <a:rPr lang="en-IN" sz="2400" b="1" i="1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en-IN" sz="2400" dirty="0"/>
              <a:t>, but, </a:t>
            </a:r>
            <a:r>
              <a:rPr lang="en-IN" sz="2400" b="1" dirty="0">
                <a:solidFill>
                  <a:schemeClr val="tx2"/>
                </a:solidFill>
              </a:rPr>
              <a:t>they do provide </a:t>
            </a:r>
            <a:r>
              <a:rPr lang="en-IN" sz="2400" dirty="0"/>
              <a:t>their own variant of 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that accepts a </a:t>
            </a:r>
            <a:r>
              <a:rPr lang="en-IN" sz="2400" b="1" dirty="0" err="1">
                <a:solidFill>
                  <a:srgbClr val="7030A0"/>
                </a:solidFill>
              </a:rPr>
              <a:t>BiConsumer</a:t>
            </a:r>
            <a:r>
              <a:rPr lang="en-IN" sz="2400" dirty="0"/>
              <a:t>. 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 err="1">
                <a:solidFill>
                  <a:srgbClr val="7030A0"/>
                </a:solidFill>
              </a:rPr>
              <a:t>BiConsumer</a:t>
            </a:r>
            <a:r>
              <a:rPr lang="en-IN" sz="2400" dirty="0"/>
              <a:t> interface accepts </a:t>
            </a:r>
            <a:r>
              <a:rPr lang="en-IN" sz="2400" b="1" dirty="0">
                <a:solidFill>
                  <a:srgbClr val="00B050"/>
                </a:solidFill>
              </a:rPr>
              <a:t>two input arguments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does not return any result</a:t>
            </a:r>
            <a:r>
              <a:rPr lang="en-IN" sz="2400" dirty="0"/>
              <a:t>.</a:t>
            </a:r>
          </a:p>
          <a:p>
            <a:pPr>
              <a:buNone/>
            </a:pPr>
            <a:r>
              <a:rPr lang="en-IN" sz="2400" dirty="0"/>
              <a:t> </a:t>
            </a:r>
          </a:p>
          <a:p>
            <a:endParaRPr lang="en-IN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So we can say that </a:t>
            </a:r>
            <a:r>
              <a:rPr lang="en-US" sz="2400" dirty="0"/>
              <a:t>it is </a:t>
            </a:r>
            <a:r>
              <a:rPr lang="en-IN" sz="2400" dirty="0"/>
              <a:t>a </a:t>
            </a:r>
            <a:r>
              <a:rPr lang="en-IN" sz="2400" b="1" u="sng" dirty="0">
                <a:solidFill>
                  <a:srgbClr val="00B050"/>
                </a:solidFill>
              </a:rPr>
              <a:t>two-argument version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7030A0"/>
                </a:solidFill>
              </a:rPr>
              <a:t>Consumer</a:t>
            </a:r>
            <a:r>
              <a:rPr lang="en-IN" sz="2400" dirty="0"/>
              <a:t> interface</a:t>
            </a: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</a:t>
            </a:r>
            <a:r>
              <a:rPr lang="en-US" sz="3600" b="1" dirty="0" err="1"/>
              <a:t>forEach</a:t>
            </a:r>
            <a:r>
              <a:rPr lang="en-US" sz="3600" b="1" dirty="0"/>
              <a:t>() With Map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7030A0"/>
                </a:solidFill>
              </a:rPr>
              <a:t>BiConsumer</a:t>
            </a:r>
            <a:r>
              <a:rPr lang="en-IN" sz="2400" dirty="0"/>
              <a:t> has a </a:t>
            </a:r>
            <a:r>
              <a:rPr lang="en-IN" sz="2400" b="1" dirty="0">
                <a:solidFill>
                  <a:srgbClr val="00B050"/>
                </a:solidFill>
              </a:rPr>
              <a:t>method</a:t>
            </a:r>
            <a:r>
              <a:rPr lang="en-IN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accept()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chemeClr val="tx2"/>
                </a:solidFill>
              </a:rPr>
              <a:t>following prototype</a:t>
            </a:r>
            <a:r>
              <a:rPr lang="en-US" sz="2400" dirty="0"/>
              <a:t>:</a:t>
            </a: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In this way </a:t>
            </a:r>
            <a:r>
              <a:rPr lang="en-US" sz="2400" dirty="0"/>
              <a:t>we are </a:t>
            </a:r>
            <a:r>
              <a:rPr lang="en-US" sz="2400" b="1" dirty="0">
                <a:solidFill>
                  <a:srgbClr val="0070C0"/>
                </a:solidFill>
              </a:rPr>
              <a:t>able to perform action </a:t>
            </a:r>
            <a:r>
              <a:rPr lang="en-US" sz="2400" dirty="0"/>
              <a:t>on </a:t>
            </a:r>
            <a:r>
              <a:rPr lang="en-IN" sz="2400" b="1" dirty="0">
                <a:solidFill>
                  <a:schemeClr val="tx2"/>
                </a:solidFill>
              </a:rPr>
              <a:t>both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key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a </a:t>
            </a:r>
            <a:r>
              <a:rPr lang="en-IN" sz="2400" b="1" dirty="0">
                <a:solidFill>
                  <a:srgbClr val="7030A0"/>
                </a:solidFill>
              </a:rPr>
              <a:t>Map</a:t>
            </a:r>
            <a:r>
              <a:rPr lang="en-IN" sz="2400" dirty="0"/>
              <a:t> simultaneously.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41965"/>
            <a:ext cx="7738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interface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BiConsumer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&lt;T,U&gt; {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accept(T parameter1,U parameter2);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Suppose we have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Map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Integers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Strings</a:t>
            </a:r>
            <a:r>
              <a:rPr lang="en-US" sz="2400" dirty="0"/>
              <a:t> 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Now to traverse </a:t>
            </a:r>
            <a:r>
              <a:rPr lang="en-US" sz="2400" dirty="0"/>
              <a:t>this </a:t>
            </a:r>
            <a:r>
              <a:rPr lang="en-US" sz="2400" b="1" dirty="0" err="1">
                <a:solidFill>
                  <a:srgbClr val="7030A0"/>
                </a:solidFill>
              </a:rPr>
              <a:t>HashMap</a:t>
            </a:r>
            <a:r>
              <a:rPr lang="en-US" sz="2400" dirty="0"/>
              <a:t> till </a:t>
            </a:r>
            <a:r>
              <a:rPr lang="en-US" sz="2400" b="1" dirty="0">
                <a:solidFill>
                  <a:srgbClr val="00B050"/>
                </a:solidFill>
              </a:rPr>
              <a:t>Java 7 </a:t>
            </a:r>
            <a:r>
              <a:rPr lang="en-US" sz="2400" dirty="0"/>
              <a:t>we had </a:t>
            </a:r>
            <a:r>
              <a:rPr lang="en-US" sz="2400" b="1" dirty="0">
                <a:solidFill>
                  <a:srgbClr val="0070C0"/>
                </a:solidFill>
              </a:rPr>
              <a:t>2 ways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b="1" dirty="0"/>
              <a:t>Using </a:t>
            </a:r>
            <a:r>
              <a:rPr lang="en-US" sz="1900" b="1" dirty="0" err="1"/>
              <a:t>Iterator</a:t>
            </a:r>
            <a:endParaRPr lang="en-US" sz="1900" b="1" dirty="0"/>
          </a:p>
          <a:p>
            <a:pPr lvl="1"/>
            <a:r>
              <a:rPr lang="en-US" sz="1900" b="1" dirty="0"/>
              <a:t>Using Enhanced For Loop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428868"/>
            <a:ext cx="68066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 Map&lt;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&gt;students=new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(101,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Ashish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(102,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Chetan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(103, "Deepak");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(104,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Farheen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(105, "Hitesh");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Using </a:t>
            </a:r>
            <a:r>
              <a:rPr lang="en-US" sz="2400" b="1" u="sng" dirty="0" err="1">
                <a:solidFill>
                  <a:srgbClr val="7030A0"/>
                </a:solidFill>
              </a:rPr>
              <a:t>Iterator</a:t>
            </a:r>
            <a:r>
              <a:rPr lang="en-US" sz="2400" b="1" u="sng" dirty="0">
                <a:solidFill>
                  <a:srgbClr val="7030A0"/>
                </a:solidFill>
              </a:rPr>
              <a:t>: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357430"/>
            <a:ext cx="86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Set&lt;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students.entrySet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st.iterator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while(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itr.hasNext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e=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itr.next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Integer roll=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e.getKey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String name=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e.getValue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(roll+"\t"+name);         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Using Enhanced For Loop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143116"/>
            <a:ext cx="8036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Set&lt;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students.entrySet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&gt;e:st)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Integer roll=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e.getKey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String name=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e.getValue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(roll+"\t"+name);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New Way Of Traversal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Apart from the previous 2 styles 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allows us to </a:t>
            </a:r>
            <a:r>
              <a:rPr lang="en-IN" sz="2400" b="1" dirty="0">
                <a:solidFill>
                  <a:schemeClr val="tx2"/>
                </a:solidFill>
              </a:rPr>
              <a:t>traverse</a:t>
            </a:r>
            <a:r>
              <a:rPr lang="en-IN" sz="2400" dirty="0"/>
              <a:t> these </a:t>
            </a:r>
            <a:r>
              <a:rPr lang="en-IN" sz="2400" b="1" dirty="0">
                <a:solidFill>
                  <a:srgbClr val="C00000"/>
                </a:solidFill>
              </a:rPr>
              <a:t>Maps</a:t>
            </a:r>
            <a:r>
              <a:rPr lang="en-IN" sz="2400" dirty="0"/>
              <a:t> without </a:t>
            </a:r>
            <a:r>
              <a:rPr lang="en-IN" sz="2400" b="1" dirty="0">
                <a:solidFill>
                  <a:srgbClr val="7030A0"/>
                </a:solidFill>
              </a:rPr>
              <a:t>explicitly</a:t>
            </a:r>
            <a:r>
              <a:rPr lang="en-IN" sz="2400" dirty="0"/>
              <a:t> running any </a:t>
            </a:r>
            <a:r>
              <a:rPr lang="en-IN" sz="2400" b="1" dirty="0">
                <a:solidFill>
                  <a:srgbClr val="7030A0"/>
                </a:solidFill>
              </a:rPr>
              <a:t>loop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As we know this is done </a:t>
            </a:r>
            <a:r>
              <a:rPr lang="en-IN" sz="2400" dirty="0"/>
              <a:t>using the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The </a:t>
            </a:r>
            <a:r>
              <a:rPr lang="en-US" sz="2800" b="1" dirty="0" err="1"/>
              <a:t>forEach</a:t>
            </a:r>
            <a:r>
              <a:rPr lang="en-US" sz="2800" b="1" dirty="0"/>
              <a:t>()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 To </a:t>
            </a:r>
            <a:r>
              <a:rPr lang="en-US" sz="2400" b="1" dirty="0" err="1">
                <a:solidFill>
                  <a:srgbClr val="7030A0"/>
                </a:solidFill>
              </a:rPr>
              <a:t>forEach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Using </a:t>
            </a:r>
            <a:r>
              <a:rPr lang="en-US" sz="2400" b="1" dirty="0" err="1">
                <a:solidFill>
                  <a:srgbClr val="00B050"/>
                </a:solidFill>
              </a:rPr>
              <a:t>forEach</a:t>
            </a:r>
            <a:r>
              <a:rPr lang="en-US" sz="2400" b="1" dirty="0">
                <a:solidFill>
                  <a:srgbClr val="00B050"/>
                </a:solidFill>
              </a:rPr>
              <a:t>() With List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Using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With Map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</a:t>
            </a:r>
            <a:r>
              <a:rPr lang="en-US" sz="3600" b="1" dirty="0" err="1"/>
              <a:t>forEach</a:t>
            </a:r>
            <a:r>
              <a:rPr lang="en-US" sz="3600" b="1" dirty="0"/>
              <a:t>() With Map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java.util.function.BiConsumer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ForEachExample5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Map&lt;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&gt;students=new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(101,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Ashish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(102,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Chetan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(103, "Deepak");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(104,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Farheen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(105, "Hitesh");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BiConsumer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bc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k,v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)-&gt;{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(k+"\t"+v);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students.forEach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bc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Directly Passing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214554"/>
            <a:ext cx="8715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ForEachExample5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Map&lt;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&gt;students=new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(101,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Ashish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(102,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Chetan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(103, "Deepak");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(104,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Farheen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(105, "Hitesh");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students.forEach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k,v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)-&gt;{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(k+"\t"+v);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428736"/>
            <a:ext cx="892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Since </a:t>
            </a:r>
            <a:r>
              <a:rPr lang="en-IN" b="1" dirty="0" err="1">
                <a:solidFill>
                  <a:srgbClr val="7030A0"/>
                </a:solidFill>
              </a:rPr>
              <a:t>BiConsumer</a:t>
            </a:r>
            <a:r>
              <a:rPr lang="en-IN" dirty="0"/>
              <a:t> is a </a:t>
            </a:r>
            <a:r>
              <a:rPr lang="en-IN" b="1" dirty="0">
                <a:solidFill>
                  <a:srgbClr val="C00000"/>
                </a:solidFill>
              </a:rPr>
              <a:t>Functional Interface </a:t>
            </a:r>
            <a:r>
              <a:rPr lang="en-IN" dirty="0"/>
              <a:t>, so we can </a:t>
            </a:r>
            <a:r>
              <a:rPr lang="en-IN" b="1" dirty="0">
                <a:solidFill>
                  <a:srgbClr val="002060"/>
                </a:solidFill>
              </a:rPr>
              <a:t>directly pass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lambda expression </a:t>
            </a:r>
            <a:r>
              <a:rPr lang="en-IN" dirty="0"/>
              <a:t>to the method </a:t>
            </a:r>
            <a:r>
              <a:rPr lang="en-IN" b="1" dirty="0" err="1">
                <a:solidFill>
                  <a:srgbClr val="0070C0"/>
                </a:solidFill>
              </a:rPr>
              <a:t>forEach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without </a:t>
            </a:r>
            <a:r>
              <a:rPr lang="en-US" dirty="0"/>
              <a:t>the reference </a:t>
            </a:r>
            <a:r>
              <a:rPr lang="en-US" b="1" dirty="0" err="1">
                <a:solidFill>
                  <a:srgbClr val="00B050"/>
                </a:solidFill>
              </a:rPr>
              <a:t>bc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7030A0"/>
                </a:solidFill>
              </a:rPr>
              <a:t>BiConsumer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Some 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Convert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B050"/>
                </a:solidFill>
              </a:rPr>
              <a:t>following code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lambda based  </a:t>
            </a:r>
            <a:r>
              <a:rPr lang="en-US" sz="2400" b="1" dirty="0" err="1">
                <a:solidFill>
                  <a:schemeClr val="tx2"/>
                </a:solidFill>
              </a:rPr>
              <a:t>forEach</a:t>
            </a:r>
            <a:r>
              <a:rPr lang="en-US" sz="2400" b="1" dirty="0">
                <a:solidFill>
                  <a:schemeClr val="tx2"/>
                </a:solidFill>
              </a:rPr>
              <a:t>() </a:t>
            </a:r>
            <a:r>
              <a:rPr lang="en-US" sz="2400" dirty="0"/>
              <a:t>method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r>
              <a:rPr lang="en-IN" sz="2400" b="1" u="sng" dirty="0">
                <a:solidFill>
                  <a:srgbClr val="0070C0"/>
                </a:solidFill>
              </a:rPr>
              <a:t>Answer:</a:t>
            </a:r>
          </a:p>
          <a:p>
            <a:r>
              <a:rPr lang="en-IN" b="1" dirty="0">
                <a:solidFill>
                  <a:srgbClr val="C00000"/>
                </a:solidFill>
              </a:rPr>
              <a:t>Not possible!</a:t>
            </a:r>
            <a:endParaRPr lang="en-IN" sz="2400" b="1" dirty="0">
              <a:solidFill>
                <a:srgbClr val="C00000"/>
              </a:solidFill>
            </a:endParaRP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443D8-6741-42F2-A34A-4EA1B8B57915}"/>
              </a:ext>
            </a:extLst>
          </p:cNvPr>
          <p:cNvSpPr txBox="1"/>
          <p:nvPr/>
        </p:nvSpPr>
        <p:spPr>
          <a:xfrm>
            <a:off x="375417" y="2550383"/>
            <a:ext cx="3570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for(Object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: list)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if(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!= null )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foo(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because </a:t>
            </a:r>
            <a:r>
              <a:rPr lang="en-US" dirty="0"/>
              <a:t>lambda’s are </a:t>
            </a:r>
            <a:r>
              <a:rPr lang="en-US" b="1" dirty="0">
                <a:solidFill>
                  <a:srgbClr val="0070C0"/>
                </a:solidFill>
              </a:rPr>
              <a:t>not allowed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manipulate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value</a:t>
            </a:r>
            <a:r>
              <a:rPr lang="en-US" dirty="0"/>
              <a:t> of </a:t>
            </a:r>
            <a:r>
              <a:rPr lang="en-US" b="1" dirty="0">
                <a:solidFill>
                  <a:srgbClr val="002060"/>
                </a:solidFill>
              </a:rPr>
              <a:t>external local variables</a:t>
            </a:r>
            <a:endParaRPr lang="en-IN" sz="2400" b="1" dirty="0">
              <a:solidFill>
                <a:srgbClr val="002060"/>
              </a:solidFill>
            </a:endParaRPr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461134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Conclusion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1BB21D-C29C-4B12-B4C6-BDB016A91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43839"/>
              </p:ext>
            </p:extLst>
          </p:nvPr>
        </p:nvGraphicFramePr>
        <p:xfrm>
          <a:off x="301752" y="1772816"/>
          <a:ext cx="8503920" cy="475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1960">
                  <a:extLst>
                    <a:ext uri="{9D8B030D-6E8A-4147-A177-3AD203B41FA5}">
                      <a16:colId xmlns:a16="http://schemas.microsoft.com/office/drawing/2014/main" val="3100482995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448104999"/>
                    </a:ext>
                  </a:extLst>
                </a:gridCol>
              </a:tblGrid>
              <a:tr h="8252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effectLst/>
                        </a:rPr>
                        <a:t>Enhanced for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effectLst/>
                        </a:rPr>
                        <a:t>Java 8 </a:t>
                      </a:r>
                      <a:r>
                        <a:rPr lang="en-IN" sz="2400" b="1" dirty="0" err="1">
                          <a:effectLst/>
                        </a:rPr>
                        <a:t>forEach</a:t>
                      </a:r>
                      <a:r>
                        <a:rPr lang="en-IN" sz="2400" b="1" dirty="0">
                          <a:effectLst/>
                        </a:rPr>
                        <a:t>() Method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671715"/>
                  </a:ext>
                </a:extLst>
              </a:tr>
              <a:tr h="8252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Lambda operators is not used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1">
                          <a:effectLst/>
                        </a:rPr>
                        <a:t>Lambda operator is used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831795438"/>
                  </a:ext>
                </a:extLst>
              </a:tr>
              <a:tr h="10340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Can be used to access arrays and collections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1" dirty="0">
                          <a:effectLst/>
                        </a:rPr>
                        <a:t>Can access collections only. For arrays we need to use streams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2562697210"/>
                  </a:ext>
                </a:extLst>
              </a:tr>
              <a:tr h="10340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Returning a value or using break , continue </a:t>
                      </a:r>
                      <a:r>
                        <a:rPr lang="en-US" sz="1800" b="1" dirty="0" err="1">
                          <a:effectLst/>
                        </a:rPr>
                        <a:t>etc</a:t>
                      </a:r>
                      <a:r>
                        <a:rPr lang="en-US" sz="1800" b="1" dirty="0">
                          <a:effectLst/>
                        </a:rPr>
                        <a:t> work within the loop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The return or control statements don’t work within the loop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897553195"/>
                  </a:ext>
                </a:extLst>
              </a:tr>
              <a:tr h="10340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No multithreading thus slow data is in sequence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No multithreading thus slow data is in sequence. However with </a:t>
                      </a:r>
                      <a:r>
                        <a:rPr lang="en-US" sz="1800" b="1" dirty="0" err="1">
                          <a:effectLst/>
                        </a:rPr>
                        <a:t>parallelStream</a:t>
                      </a:r>
                      <a:r>
                        <a:rPr lang="en-US" sz="1800" b="1" dirty="0">
                          <a:effectLst/>
                        </a:rPr>
                        <a:t> we can achieve this 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61409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551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Exercise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Create a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Student</a:t>
            </a:r>
            <a:r>
              <a:rPr lang="en-US" sz="2400" dirty="0"/>
              <a:t> with the following </a:t>
            </a:r>
            <a:r>
              <a:rPr lang="en-US" sz="2400" b="1" dirty="0">
                <a:solidFill>
                  <a:schemeClr val="tx2"/>
                </a:solidFill>
              </a:rPr>
              <a:t>instance members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</a:p>
          <a:p>
            <a:pPr lvl="1"/>
            <a:endParaRPr lang="en-US" sz="19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name(String)</a:t>
            </a:r>
          </a:p>
          <a:p>
            <a:pPr lvl="1"/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gradeLevel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gpa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(double)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gender(String)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activities(List)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Also provide </a:t>
            </a:r>
            <a:r>
              <a:rPr lang="en-US" sz="2400" dirty="0"/>
              <a:t>a </a:t>
            </a:r>
            <a:r>
              <a:rPr lang="en-US" sz="2400" b="1" dirty="0" err="1">
                <a:solidFill>
                  <a:srgbClr val="00B050"/>
                </a:solidFill>
              </a:rPr>
              <a:t>parametrized</a:t>
            </a:r>
            <a:r>
              <a:rPr lang="en-US" sz="2400" b="1" dirty="0">
                <a:solidFill>
                  <a:srgbClr val="00B050"/>
                </a:solidFill>
              </a:rPr>
              <a:t> constructor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setter –getter </a:t>
            </a:r>
            <a:r>
              <a:rPr lang="en-US" sz="2400" dirty="0"/>
              <a:t>methods in the class.</a:t>
            </a:r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78507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Exercise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Create another class </a:t>
            </a:r>
            <a:r>
              <a:rPr lang="en-US" sz="2400" dirty="0"/>
              <a:t>called </a:t>
            </a:r>
            <a:r>
              <a:rPr lang="en-US" sz="2400" b="1" dirty="0" err="1">
                <a:solidFill>
                  <a:srgbClr val="7030A0"/>
                </a:solidFill>
              </a:rPr>
              <a:t>StudentDataBase</a:t>
            </a:r>
            <a:r>
              <a:rPr lang="en-US" sz="2400" dirty="0"/>
              <a:t> having a method called </a:t>
            </a:r>
            <a:r>
              <a:rPr lang="en-US" sz="2400" b="1" dirty="0" err="1">
                <a:solidFill>
                  <a:srgbClr val="0070C0"/>
                </a:solidFill>
              </a:rPr>
              <a:t>getAllStudents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which creates and returns a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6 Student objects</a:t>
            </a:r>
          </a:p>
          <a:p>
            <a:endParaRPr lang="en-US" sz="2400" dirty="0"/>
          </a:p>
          <a:p>
            <a:r>
              <a:rPr lang="en-US" sz="2400" dirty="0"/>
              <a:t>Following is the </a:t>
            </a:r>
            <a:r>
              <a:rPr lang="en-US" sz="2400" b="1" dirty="0">
                <a:solidFill>
                  <a:srgbClr val="00B050"/>
                </a:solidFill>
              </a:rPr>
              <a:t>prototype</a:t>
            </a:r>
            <a:r>
              <a:rPr lang="en-US" sz="2400" dirty="0"/>
              <a:t> of the method </a:t>
            </a:r>
            <a:r>
              <a:rPr lang="en-US" sz="2400" b="1" dirty="0" err="1">
                <a:solidFill>
                  <a:srgbClr val="0070C0"/>
                </a:solidFill>
              </a:rPr>
              <a:t>getAllStudents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127849"/>
            <a:ext cx="6729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static List&lt;Student&gt;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getAllStudents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Exercise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Now create the </a:t>
            </a:r>
            <a:r>
              <a:rPr lang="en-US" sz="2400" b="1" dirty="0">
                <a:solidFill>
                  <a:srgbClr val="00B050"/>
                </a:solidFill>
              </a:rPr>
              <a:t>Main-class</a:t>
            </a:r>
            <a:r>
              <a:rPr lang="en-US" sz="2400" dirty="0"/>
              <a:t> called </a:t>
            </a:r>
            <a:r>
              <a:rPr lang="en-US" sz="2400" b="1" dirty="0" err="1">
                <a:solidFill>
                  <a:srgbClr val="7030A0"/>
                </a:solidFill>
              </a:rPr>
              <a:t>UseStudent</a:t>
            </a:r>
            <a:r>
              <a:rPr lang="en-US" sz="2400" dirty="0"/>
              <a:t> which should have following methods: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displayAllStudents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dirty="0"/>
              <a:t>) : For displaying complete details of all 6 Students.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displayAllActivities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: For displaying all activities of every Student.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displayNameAndActivities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: For displaying names of Students and their activities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getStudentNameAndGpa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r>
              <a:rPr lang="en-US" sz="1900" dirty="0"/>
              <a:t>: For returning a Collection of all Student name and </a:t>
            </a:r>
            <a:r>
              <a:rPr lang="en-US" sz="1900" dirty="0" err="1"/>
              <a:t>gpa</a:t>
            </a:r>
            <a:r>
              <a:rPr lang="en-US" sz="1900" dirty="0"/>
              <a:t> obtained by that Student.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printStudentNameAndGpa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r>
              <a:rPr lang="en-US" sz="1900" dirty="0"/>
              <a:t>: For displaying Student name and </a:t>
            </a:r>
            <a:r>
              <a:rPr lang="en-US" sz="1900" dirty="0" err="1"/>
              <a:t>Gpa</a:t>
            </a:r>
            <a:endParaRPr lang="en-US" sz="1900" dirty="0"/>
          </a:p>
          <a:p>
            <a:endParaRPr lang="en-US" sz="2400" dirty="0"/>
          </a:p>
          <a:p>
            <a:r>
              <a:rPr lang="en-US" sz="2400" dirty="0"/>
              <a:t>Use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predefined functional interfaces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 in every method you define in the class </a:t>
            </a:r>
            <a:r>
              <a:rPr lang="en-US" sz="2400" b="1" dirty="0" err="1">
                <a:solidFill>
                  <a:srgbClr val="7030A0"/>
                </a:solidFill>
              </a:rPr>
              <a:t>UseStudent</a:t>
            </a:r>
            <a:endParaRPr lang="en-US" sz="2400" b="1" dirty="0">
              <a:solidFill>
                <a:srgbClr val="7030A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>
              <a:buNone/>
            </a:pPr>
            <a:endParaRPr lang="en-IN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 to </a:t>
            </a:r>
            <a:r>
              <a:rPr lang="en-US" sz="2400" b="1" dirty="0">
                <a:solidFill>
                  <a:srgbClr val="7030A0"/>
                </a:solidFill>
              </a:rPr>
              <a:t>traverse</a:t>
            </a:r>
            <a:r>
              <a:rPr lang="en-US" sz="2400" dirty="0"/>
              <a:t> this list till </a:t>
            </a:r>
            <a:r>
              <a:rPr lang="en-US" sz="2400" b="1" dirty="0">
                <a:solidFill>
                  <a:srgbClr val="FF0000"/>
                </a:solidFill>
              </a:rPr>
              <a:t>Java 7</a:t>
            </a:r>
            <a:r>
              <a:rPr lang="en-US" sz="2400" dirty="0"/>
              <a:t> we had </a:t>
            </a:r>
            <a:r>
              <a:rPr lang="en-US" sz="2400" b="1" dirty="0">
                <a:solidFill>
                  <a:srgbClr val="0070C0"/>
                </a:solidFill>
              </a:rPr>
              <a:t>3 ways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b="1" dirty="0"/>
              <a:t>Using Regular For Loop</a:t>
            </a:r>
          </a:p>
          <a:p>
            <a:pPr lvl="1"/>
            <a:r>
              <a:rPr lang="en-US" sz="1900" b="1" dirty="0"/>
              <a:t>Using Enhanced For Loop</a:t>
            </a:r>
          </a:p>
          <a:p>
            <a:pPr lvl="1"/>
            <a:r>
              <a:rPr lang="en-US" sz="1900" b="1" dirty="0"/>
              <a:t>Using </a:t>
            </a:r>
            <a:r>
              <a:rPr lang="en-US" sz="1900" b="1" dirty="0" err="1"/>
              <a:t>Iterator</a:t>
            </a:r>
            <a:endParaRPr lang="en-US" sz="1900" b="1" dirty="0"/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854107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0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Using Regular For Loop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7030A0"/>
                </a:solidFill>
              </a:rPr>
              <a:t>Using Enhanced For Loop: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r>
              <a:rPr lang="en-US" sz="2400" b="1" u="sng" dirty="0">
                <a:solidFill>
                  <a:srgbClr val="7030A0"/>
                </a:solidFill>
              </a:rPr>
              <a:t>Using </a:t>
            </a:r>
            <a:r>
              <a:rPr lang="en-US" sz="2400" b="1" u="sng" dirty="0" err="1">
                <a:solidFill>
                  <a:srgbClr val="7030A0"/>
                </a:solidFill>
              </a:rPr>
              <a:t>Iterator</a:t>
            </a:r>
            <a:r>
              <a:rPr lang="en-US" sz="2400" b="1" u="sng" dirty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53172" y="3857628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for(String s:names)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2000240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for(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=0;i&lt;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names.size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names.get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72" y="5506066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&lt;String&gt;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names.iterator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while(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itr.hasNext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itr.next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The Drawback Of these Approaches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All of the </a:t>
            </a:r>
            <a:r>
              <a:rPr lang="en-IN" sz="2400" b="1" dirty="0">
                <a:solidFill>
                  <a:srgbClr val="002060"/>
                </a:solidFill>
              </a:rPr>
              <a:t>previous 3 styles </a:t>
            </a:r>
            <a:r>
              <a:rPr lang="en-IN" sz="2400" dirty="0"/>
              <a:t>, are called </a:t>
            </a:r>
            <a:r>
              <a:rPr lang="en-IN" sz="2400" b="1" u="sng" dirty="0">
                <a:solidFill>
                  <a:srgbClr val="0070C0"/>
                </a:solidFill>
              </a:rPr>
              <a:t>External Iterators</a:t>
            </a:r>
            <a:endParaRPr lang="en-IN" sz="2400" dirty="0"/>
          </a:p>
          <a:p>
            <a:endParaRPr lang="en-IN" sz="2400" dirty="0"/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External iterators </a:t>
            </a:r>
            <a:r>
              <a:rPr lang="en-US" dirty="0"/>
              <a:t>mix the </a:t>
            </a:r>
            <a:r>
              <a:rPr lang="en-US" b="1" dirty="0">
                <a:solidFill>
                  <a:srgbClr val="C00000"/>
                </a:solidFill>
              </a:rPr>
              <a:t>what</a:t>
            </a:r>
            <a:r>
              <a:rPr lang="en-US" dirty="0"/>
              <a:t> and the </a:t>
            </a:r>
            <a:r>
              <a:rPr lang="en-US" b="1" dirty="0">
                <a:solidFill>
                  <a:srgbClr val="C00000"/>
                </a:solidFill>
              </a:rPr>
              <a:t>how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loop</a:t>
            </a:r>
            <a:r>
              <a:rPr lang="en-US" dirty="0"/>
              <a:t> is to be </a:t>
            </a:r>
            <a:r>
              <a:rPr lang="en-US" b="1" dirty="0">
                <a:solidFill>
                  <a:srgbClr val="002060"/>
                </a:solidFill>
              </a:rPr>
              <a:t>done</a:t>
            </a:r>
            <a:r>
              <a:rPr lang="en-US" dirty="0"/>
              <a:t>.</a:t>
            </a:r>
            <a:endParaRPr lang="en-IN" sz="2400" dirty="0"/>
          </a:p>
          <a:p>
            <a:endParaRPr lang="en-IN" sz="2400" dirty="0"/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3772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What Is The Drawback Of these Approaches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Enumerations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Iterators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enhanced for-loop </a:t>
            </a:r>
            <a:r>
              <a:rPr lang="en-US" dirty="0"/>
              <a:t>are all </a:t>
            </a:r>
            <a:r>
              <a:rPr lang="en-US" b="1" dirty="0">
                <a:solidFill>
                  <a:srgbClr val="0070C0"/>
                </a:solidFill>
              </a:rPr>
              <a:t>external iterators 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In all these iterators </a:t>
            </a:r>
            <a:r>
              <a:rPr lang="en-US" dirty="0"/>
              <a:t>it's </a:t>
            </a:r>
            <a:r>
              <a:rPr lang="en-US" b="1" dirty="0">
                <a:solidFill>
                  <a:srgbClr val="7030A0"/>
                </a:solidFill>
              </a:rPr>
              <a:t>our job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specify</a:t>
            </a:r>
            <a:r>
              <a:rPr lang="en-US" dirty="0"/>
              <a:t> the compiler that </a:t>
            </a:r>
            <a:r>
              <a:rPr lang="en-US" b="1" dirty="0">
                <a:solidFill>
                  <a:srgbClr val="002060"/>
                </a:solidFill>
              </a:rPr>
              <a:t>how to perform iterations </a:t>
            </a:r>
            <a:r>
              <a:rPr lang="en-US" dirty="0"/>
              <a:t>and thus it is </a:t>
            </a:r>
            <a:r>
              <a:rPr lang="en-US" b="1" dirty="0">
                <a:solidFill>
                  <a:srgbClr val="0070C0"/>
                </a:solidFill>
              </a:rPr>
              <a:t>IMPERATIVE PROGRAMMING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2346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 What’s The Solution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solution</a:t>
            </a:r>
            <a:r>
              <a:rPr lang="en-IN" sz="2400" dirty="0"/>
              <a:t> is to use </a:t>
            </a:r>
            <a:r>
              <a:rPr lang="en-IN" sz="2400" b="1" u="sng" dirty="0">
                <a:solidFill>
                  <a:srgbClr val="0070C0"/>
                </a:solidFill>
              </a:rPr>
              <a:t>Internal iterator</a:t>
            </a:r>
          </a:p>
          <a:p>
            <a:endParaRPr lang="en-IN" sz="2400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This type </a:t>
            </a:r>
            <a:r>
              <a:rPr lang="en-US" dirty="0"/>
              <a:t>of </a:t>
            </a:r>
            <a:r>
              <a:rPr lang="en-US" b="1" dirty="0">
                <a:solidFill>
                  <a:srgbClr val="7030A0"/>
                </a:solidFill>
              </a:rPr>
              <a:t>iterator </a:t>
            </a:r>
            <a:r>
              <a:rPr lang="en-US" dirty="0"/>
              <a:t>manages the iteration in the </a:t>
            </a:r>
            <a:r>
              <a:rPr lang="en-US" b="1" dirty="0">
                <a:solidFill>
                  <a:srgbClr val="0070C0"/>
                </a:solidFill>
              </a:rPr>
              <a:t>background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leaves the programmer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just code </a:t>
            </a:r>
            <a:r>
              <a:rPr lang="en-US" dirty="0"/>
              <a:t>what is </a:t>
            </a:r>
            <a:r>
              <a:rPr lang="en-US" b="1" dirty="0">
                <a:solidFill>
                  <a:schemeClr val="tx2"/>
                </a:solidFill>
              </a:rPr>
              <a:t>meant to be done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70C0"/>
                </a:solidFill>
              </a:rPr>
              <a:t>elements</a:t>
            </a:r>
            <a:r>
              <a:rPr lang="en-US" dirty="0"/>
              <a:t> of the </a:t>
            </a:r>
            <a:r>
              <a:rPr lang="en-US" b="1" dirty="0">
                <a:solidFill>
                  <a:srgbClr val="7030A0"/>
                </a:solidFill>
              </a:rPr>
              <a:t>collection.</a:t>
            </a:r>
          </a:p>
          <a:p>
            <a:endParaRPr lang="en-IN" sz="2400" dirty="0"/>
          </a:p>
          <a:p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IN" sz="2400" dirty="0"/>
              <a:t>this is </a:t>
            </a:r>
            <a:r>
              <a:rPr lang="en-IN" sz="2400" b="1" dirty="0">
                <a:solidFill>
                  <a:srgbClr val="00B050"/>
                </a:solidFill>
              </a:rPr>
              <a:t>done using </a:t>
            </a:r>
            <a:r>
              <a:rPr lang="en-IN" sz="2400" dirty="0"/>
              <a:t>the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6004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What’s So Great About </a:t>
            </a:r>
            <a:r>
              <a:rPr lang="en-US" sz="3600" b="1" dirty="0" err="1"/>
              <a:t>forEach</a:t>
            </a:r>
            <a:r>
              <a:rPr lang="en-US" sz="3600" b="1" dirty="0"/>
              <a:t>()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 8’s 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 </a:t>
            </a:r>
            <a:r>
              <a:rPr lang="en-IN" sz="2400" b="1" dirty="0">
                <a:solidFill>
                  <a:srgbClr val="7030A0"/>
                </a:solidFill>
              </a:rPr>
              <a:t>allows us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IN" sz="2400" dirty="0"/>
              <a:t> these </a:t>
            </a:r>
            <a:r>
              <a:rPr lang="en-IN" sz="2400" b="1" dirty="0">
                <a:solidFill>
                  <a:srgbClr val="C00000"/>
                </a:solidFill>
              </a:rPr>
              <a:t>Collections</a:t>
            </a:r>
            <a:r>
              <a:rPr lang="en-IN" sz="2400" dirty="0"/>
              <a:t> without </a:t>
            </a:r>
            <a:r>
              <a:rPr lang="en-IN" sz="2400" b="1" dirty="0">
                <a:solidFill>
                  <a:srgbClr val="7030A0"/>
                </a:solidFill>
              </a:rPr>
              <a:t>explicitly</a:t>
            </a:r>
            <a:r>
              <a:rPr lang="en-IN" sz="2400" dirty="0"/>
              <a:t> running any </a:t>
            </a:r>
            <a:r>
              <a:rPr lang="en-IN" sz="2400" b="1" dirty="0">
                <a:solidFill>
                  <a:srgbClr val="7030A0"/>
                </a:solidFill>
              </a:rPr>
              <a:t>loop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IN" sz="2400" dirty="0"/>
              <a:t>thus </a:t>
            </a:r>
            <a:r>
              <a:rPr lang="en-IN" sz="2400" b="1" dirty="0">
                <a:solidFill>
                  <a:srgbClr val="7030A0"/>
                </a:solidFill>
              </a:rPr>
              <a:t>we say </a:t>
            </a:r>
            <a:r>
              <a:rPr lang="en-IN" sz="2400" dirty="0"/>
              <a:t>that it supports </a:t>
            </a:r>
            <a:r>
              <a:rPr lang="en-IN" sz="2400" b="1" dirty="0">
                <a:solidFill>
                  <a:srgbClr val="0070C0"/>
                </a:solidFill>
              </a:rPr>
              <a:t>DECLARATIVE PROGRAMMING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1577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5277</TotalTime>
  <Words>2541</Words>
  <Application>Microsoft Office PowerPoint</Application>
  <PresentationFormat>On-screen Show (4:3)</PresentationFormat>
  <Paragraphs>507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Using foreach</vt:lpstr>
      <vt:lpstr>Today’s Agenda</vt:lpstr>
      <vt:lpstr>Example </vt:lpstr>
      <vt:lpstr>Example </vt:lpstr>
      <vt:lpstr>What Is The Drawback Of these Approaches ?</vt:lpstr>
      <vt:lpstr>What Is The Drawback Of these Approaches ?</vt:lpstr>
      <vt:lpstr>So What’s The Solution ?</vt:lpstr>
      <vt:lpstr>What’s So Great About forEach() ?</vt:lpstr>
      <vt:lpstr>What Is forEach( ) ?</vt:lpstr>
      <vt:lpstr>Prototype Of forEach() In Iterable</vt:lpstr>
      <vt:lpstr>forEach() With List using Anonymous Class</vt:lpstr>
      <vt:lpstr>forEach() With List using Anonymous Class</vt:lpstr>
      <vt:lpstr>Directly Passing Lambda</vt:lpstr>
      <vt:lpstr>Using Method Reference</vt:lpstr>
      <vt:lpstr>Example 2</vt:lpstr>
      <vt:lpstr>Complete Code</vt:lpstr>
      <vt:lpstr>Example 3</vt:lpstr>
      <vt:lpstr>Complete Code</vt:lpstr>
      <vt:lpstr>Example 4</vt:lpstr>
      <vt:lpstr>Complete Code</vt:lpstr>
      <vt:lpstr>Another Benefit Of forEach()</vt:lpstr>
      <vt:lpstr>Another Benefit Of forEach()</vt:lpstr>
      <vt:lpstr>Using forEach() With Map</vt:lpstr>
      <vt:lpstr>Using forEach() With Map</vt:lpstr>
      <vt:lpstr>Example </vt:lpstr>
      <vt:lpstr>Example </vt:lpstr>
      <vt:lpstr>Example </vt:lpstr>
      <vt:lpstr>New Way Of Traversal</vt:lpstr>
      <vt:lpstr>Using forEach() With Map</vt:lpstr>
      <vt:lpstr>Directly Passing Lambda</vt:lpstr>
      <vt:lpstr>Some Important Points</vt:lpstr>
      <vt:lpstr>Why ?</vt:lpstr>
      <vt:lpstr>Final Conclusion</vt:lpstr>
      <vt:lpstr>Final Exercise </vt:lpstr>
      <vt:lpstr>Final Exercise </vt:lpstr>
      <vt:lpstr>Final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591</cp:revision>
  <dcterms:created xsi:type="dcterms:W3CDTF">2012-06-21T20:06:10Z</dcterms:created>
  <dcterms:modified xsi:type="dcterms:W3CDTF">2021-01-15T16:47:45Z</dcterms:modified>
</cp:coreProperties>
</file>