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1169" r:id="rId2"/>
    <p:sldId id="256" r:id="rId3"/>
    <p:sldId id="257" r:id="rId4"/>
    <p:sldId id="591" r:id="rId5"/>
    <p:sldId id="592" r:id="rId6"/>
    <p:sldId id="1170" r:id="rId7"/>
    <p:sldId id="593" r:id="rId8"/>
    <p:sldId id="594" r:id="rId9"/>
    <p:sldId id="595" r:id="rId10"/>
    <p:sldId id="596" r:id="rId11"/>
    <p:sldId id="552" r:id="rId12"/>
    <p:sldId id="612" r:id="rId13"/>
    <p:sldId id="599" r:id="rId14"/>
    <p:sldId id="597" r:id="rId15"/>
    <p:sldId id="600" r:id="rId16"/>
    <p:sldId id="601" r:id="rId17"/>
    <p:sldId id="602" r:id="rId18"/>
    <p:sldId id="603" r:id="rId19"/>
    <p:sldId id="605" r:id="rId20"/>
    <p:sldId id="606" r:id="rId21"/>
    <p:sldId id="611" r:id="rId22"/>
    <p:sldId id="607" r:id="rId23"/>
    <p:sldId id="608" r:id="rId24"/>
    <p:sldId id="609" r:id="rId25"/>
    <p:sldId id="61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0DCC43D-3CCD-4A49-B4A2-468F2A56CAFF}"/>
    <pc:docChg chg="custSel modSld">
      <pc:chgData name="Sharma Computer Academy" userId="08476b32c11f4418" providerId="LiveId" clId="{C0DCC43D-3CCD-4A49-B4A2-468F2A56CAFF}" dt="2021-01-18T16:23:37.432" v="148" actId="20577"/>
      <pc:docMkLst>
        <pc:docMk/>
      </pc:docMkLst>
      <pc:sldChg chg="modSp mod">
        <pc:chgData name="Sharma Computer Academy" userId="08476b32c11f4418" providerId="LiveId" clId="{C0DCC43D-3CCD-4A49-B4A2-468F2A56CAFF}" dt="2021-01-18T15:42:00.802" v="107" actId="20577"/>
        <pc:sldMkLst>
          <pc:docMk/>
          <pc:sldMk cId="4110603856" sldId="256"/>
        </pc:sldMkLst>
        <pc:spChg chg="mod">
          <ac:chgData name="Sharma Computer Academy" userId="08476b32c11f4418" providerId="LiveId" clId="{C0DCC43D-3CCD-4A49-B4A2-468F2A56CAFF}" dt="2021-01-18T15:42:00.802" v="107" actId="20577"/>
          <ac:spMkLst>
            <pc:docMk/>
            <pc:sldMk cId="4110603856" sldId="256"/>
            <ac:spMk id="2" creationId="{00000000-0000-0000-0000-000000000000}"/>
          </ac:spMkLst>
        </pc:spChg>
        <pc:spChg chg="mod">
          <ac:chgData name="Sharma Computer Academy" userId="08476b32c11f4418" providerId="LiveId" clId="{C0DCC43D-3CCD-4A49-B4A2-468F2A56CAFF}" dt="2021-01-15T08:08:39.929" v="30" actId="20577"/>
          <ac:spMkLst>
            <pc:docMk/>
            <pc:sldMk cId="4110603856" sldId="25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0DCC43D-3CCD-4A49-B4A2-468F2A56CAFF}" dt="2021-01-18T15:42:07.711" v="115" actId="20577"/>
        <pc:sldMkLst>
          <pc:docMk/>
          <pc:sldMk cId="0" sldId="257"/>
        </pc:sldMkLst>
        <pc:spChg chg="mod">
          <ac:chgData name="Sharma Computer Academy" userId="08476b32c11f4418" providerId="LiveId" clId="{C0DCC43D-3CCD-4A49-B4A2-468F2A56CAFF}" dt="2021-01-18T15:42:07.711" v="115" actId="20577"/>
          <ac:spMkLst>
            <pc:docMk/>
            <pc:sldMk cId="0" sldId="257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C0DCC43D-3CCD-4A49-B4A2-468F2A56CAFF}" dt="2021-01-18T06:15:14.280" v="48"/>
        <pc:sldMkLst>
          <pc:docMk/>
          <pc:sldMk cId="0" sldId="552"/>
        </pc:sldMkLst>
      </pc:sldChg>
      <pc:sldChg chg="modAnim">
        <pc:chgData name="Sharma Computer Academy" userId="08476b32c11f4418" providerId="LiveId" clId="{C0DCC43D-3CCD-4A49-B4A2-468F2A56CAFF}" dt="2021-01-18T06:13:12.779" v="34"/>
        <pc:sldMkLst>
          <pc:docMk/>
          <pc:sldMk cId="0" sldId="591"/>
        </pc:sldMkLst>
      </pc:sldChg>
      <pc:sldChg chg="modAnim">
        <pc:chgData name="Sharma Computer Academy" userId="08476b32c11f4418" providerId="LiveId" clId="{C0DCC43D-3CCD-4A49-B4A2-468F2A56CAFF}" dt="2021-01-18T06:13:46.058" v="36"/>
        <pc:sldMkLst>
          <pc:docMk/>
          <pc:sldMk cId="0" sldId="592"/>
        </pc:sldMkLst>
      </pc:sldChg>
      <pc:sldChg chg="modAnim">
        <pc:chgData name="Sharma Computer Academy" userId="08476b32c11f4418" providerId="LiveId" clId="{C0DCC43D-3CCD-4A49-B4A2-468F2A56CAFF}" dt="2021-01-18T06:14:28.899" v="42"/>
        <pc:sldMkLst>
          <pc:docMk/>
          <pc:sldMk cId="0" sldId="593"/>
        </pc:sldMkLst>
      </pc:sldChg>
      <pc:sldChg chg="modAnim">
        <pc:chgData name="Sharma Computer Academy" userId="08476b32c11f4418" providerId="LiveId" clId="{C0DCC43D-3CCD-4A49-B4A2-468F2A56CAFF}" dt="2021-01-18T06:14:40.141" v="45"/>
        <pc:sldMkLst>
          <pc:docMk/>
          <pc:sldMk cId="0" sldId="594"/>
        </pc:sldMkLst>
      </pc:sldChg>
      <pc:sldChg chg="modSp mod">
        <pc:chgData name="Sharma Computer Academy" userId="08476b32c11f4418" providerId="LiveId" clId="{C0DCC43D-3CCD-4A49-B4A2-468F2A56CAFF}" dt="2021-01-18T16:23:37.432" v="148" actId="20577"/>
        <pc:sldMkLst>
          <pc:docMk/>
          <pc:sldMk cId="0" sldId="596"/>
        </pc:sldMkLst>
        <pc:spChg chg="mod">
          <ac:chgData name="Sharma Computer Academy" userId="08476b32c11f4418" providerId="LiveId" clId="{C0DCC43D-3CCD-4A49-B4A2-468F2A56CAFF}" dt="2021-01-18T16:23:37.432" v="148" actId="20577"/>
          <ac:spMkLst>
            <pc:docMk/>
            <pc:sldMk cId="0" sldId="596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C0DCC43D-3CCD-4A49-B4A2-468F2A56CAFF}" dt="2021-01-18T06:16:19.354" v="60"/>
        <pc:sldMkLst>
          <pc:docMk/>
          <pc:sldMk cId="0" sldId="597"/>
        </pc:sldMkLst>
        <pc:spChg chg="mod">
          <ac:chgData name="Sharma Computer Academy" userId="08476b32c11f4418" providerId="LiveId" clId="{C0DCC43D-3CCD-4A49-B4A2-468F2A56CAFF}" dt="2021-01-18T06:16:03.982" v="58" actId="113"/>
          <ac:spMkLst>
            <pc:docMk/>
            <pc:sldMk cId="0" sldId="597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C0DCC43D-3CCD-4A49-B4A2-468F2A56CAFF}" dt="2021-01-18T06:15:38.827" v="53"/>
        <pc:sldMkLst>
          <pc:docMk/>
          <pc:sldMk cId="0" sldId="599"/>
        </pc:sldMkLst>
      </pc:sldChg>
      <pc:sldChg chg="modAnim">
        <pc:chgData name="Sharma Computer Academy" userId="08476b32c11f4418" providerId="LiveId" clId="{C0DCC43D-3CCD-4A49-B4A2-468F2A56CAFF}" dt="2021-01-18T06:16:41.137" v="63"/>
        <pc:sldMkLst>
          <pc:docMk/>
          <pc:sldMk cId="0" sldId="600"/>
        </pc:sldMkLst>
      </pc:sldChg>
      <pc:sldChg chg="modAnim">
        <pc:chgData name="Sharma Computer Academy" userId="08476b32c11f4418" providerId="LiveId" clId="{C0DCC43D-3CCD-4A49-B4A2-468F2A56CAFF}" dt="2021-01-18T06:21:33.707" v="67"/>
        <pc:sldMkLst>
          <pc:docMk/>
          <pc:sldMk cId="0" sldId="601"/>
        </pc:sldMkLst>
      </pc:sldChg>
      <pc:sldChg chg="modSp modAnim">
        <pc:chgData name="Sharma Computer Academy" userId="08476b32c11f4418" providerId="LiveId" clId="{C0DCC43D-3CCD-4A49-B4A2-468F2A56CAFF}" dt="2021-01-18T06:22:19.064" v="72"/>
        <pc:sldMkLst>
          <pc:docMk/>
          <pc:sldMk cId="0" sldId="602"/>
        </pc:sldMkLst>
        <pc:spChg chg="mod">
          <ac:chgData name="Sharma Computer Academy" userId="08476b32c11f4418" providerId="LiveId" clId="{C0DCC43D-3CCD-4A49-B4A2-468F2A56CAFF}" dt="2021-01-18T06:22:09.181" v="71" actId="207"/>
          <ac:spMkLst>
            <pc:docMk/>
            <pc:sldMk cId="0" sldId="602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C0DCC43D-3CCD-4A49-B4A2-468F2A56CAFF}" dt="2021-01-18T06:22:52.438" v="77"/>
        <pc:sldMkLst>
          <pc:docMk/>
          <pc:sldMk cId="0" sldId="603"/>
        </pc:sldMkLst>
      </pc:sldChg>
      <pc:sldChg chg="modAnim">
        <pc:chgData name="Sharma Computer Academy" userId="08476b32c11f4418" providerId="LiveId" clId="{C0DCC43D-3CCD-4A49-B4A2-468F2A56CAFF}" dt="2021-01-18T06:23:05.492" v="79"/>
        <pc:sldMkLst>
          <pc:docMk/>
          <pc:sldMk cId="0" sldId="605"/>
        </pc:sldMkLst>
      </pc:sldChg>
      <pc:sldChg chg="modAnim">
        <pc:chgData name="Sharma Computer Academy" userId="08476b32c11f4418" providerId="LiveId" clId="{C0DCC43D-3CCD-4A49-B4A2-468F2A56CAFF}" dt="2021-01-18T06:23:42.680" v="81"/>
        <pc:sldMkLst>
          <pc:docMk/>
          <pc:sldMk cId="0" sldId="606"/>
        </pc:sldMkLst>
      </pc:sldChg>
      <pc:sldChg chg="modAnim">
        <pc:chgData name="Sharma Computer Academy" userId="08476b32c11f4418" providerId="LiveId" clId="{C0DCC43D-3CCD-4A49-B4A2-468F2A56CAFF}" dt="2021-01-18T06:24:10.802" v="86"/>
        <pc:sldMkLst>
          <pc:docMk/>
          <pc:sldMk cId="0" sldId="607"/>
        </pc:sldMkLst>
      </pc:sldChg>
      <pc:sldChg chg="modAnim">
        <pc:chgData name="Sharma Computer Academy" userId="08476b32c11f4418" providerId="LiveId" clId="{C0DCC43D-3CCD-4A49-B4A2-468F2A56CAFF}" dt="2021-01-18T06:24:30.303" v="90"/>
        <pc:sldMkLst>
          <pc:docMk/>
          <pc:sldMk cId="0" sldId="608"/>
        </pc:sldMkLst>
      </pc:sldChg>
      <pc:sldChg chg="modAnim">
        <pc:chgData name="Sharma Computer Academy" userId="08476b32c11f4418" providerId="LiveId" clId="{C0DCC43D-3CCD-4A49-B4A2-468F2A56CAFF}" dt="2021-01-18T06:24:00.855" v="84"/>
        <pc:sldMkLst>
          <pc:docMk/>
          <pc:sldMk cId="0" sldId="611"/>
        </pc:sldMkLst>
      </pc:sldChg>
      <pc:sldChg chg="modAnim">
        <pc:chgData name="Sharma Computer Academy" userId="08476b32c11f4418" providerId="LiveId" clId="{C0DCC43D-3CCD-4A49-B4A2-468F2A56CAFF}" dt="2021-01-18T06:15:28.847" v="51"/>
        <pc:sldMkLst>
          <pc:docMk/>
          <pc:sldMk cId="0" sldId="612"/>
        </pc:sldMkLst>
      </pc:sldChg>
      <pc:sldChg chg="modSp mod">
        <pc:chgData name="Sharma Computer Academy" userId="08476b32c11f4418" providerId="LiveId" clId="{C0DCC43D-3CCD-4A49-B4A2-468F2A56CAFF}" dt="2021-01-18T15:41:51.539" v="98" actId="20577"/>
        <pc:sldMkLst>
          <pc:docMk/>
          <pc:sldMk cId="0" sldId="1169"/>
        </pc:sldMkLst>
        <pc:spChg chg="mod">
          <ac:chgData name="Sharma Computer Academy" userId="08476b32c11f4418" providerId="LiveId" clId="{C0DCC43D-3CCD-4A49-B4A2-468F2A56CAFF}" dt="2021-01-18T15:41:51.539" v="98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Anim">
        <pc:chgData name="Sharma Computer Academy" userId="08476b32c11f4418" providerId="LiveId" clId="{C0DCC43D-3CCD-4A49-B4A2-468F2A56CAFF}" dt="2021-01-18T06:14:11.864" v="38"/>
        <pc:sldMkLst>
          <pc:docMk/>
          <pc:sldMk cId="3822965550" sldId="11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1/18/2021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35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Streams-Part 1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Stream Way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StreamExample1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months.stream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long count=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    .filter(s-&gt;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()&lt;5)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.count();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("Total strings of less than 5 	 	  	characters:"+count);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640189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Total strings of less than 5 characters: 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Where Is Stream Declared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 is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interface</a:t>
            </a:r>
            <a:r>
              <a:rPr lang="en-IN" sz="2400" dirty="0"/>
              <a:t> declared in the package </a:t>
            </a:r>
            <a:r>
              <a:rPr lang="en-IN" sz="2400" b="1" dirty="0" err="1">
                <a:solidFill>
                  <a:srgbClr val="C00000"/>
                </a:solidFill>
              </a:rPr>
              <a:t>java.util.stream</a:t>
            </a:r>
            <a:r>
              <a:rPr lang="en-IN" sz="2400" dirty="0"/>
              <a:t>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There are </a:t>
            </a:r>
            <a:r>
              <a:rPr lang="en-US" sz="2400" b="1" dirty="0">
                <a:solidFill>
                  <a:srgbClr val="002060"/>
                </a:solidFill>
              </a:rPr>
              <a:t>several methods </a:t>
            </a:r>
            <a:r>
              <a:rPr lang="en-US" sz="2400" dirty="0"/>
              <a:t>available in this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interface</a:t>
            </a:r>
            <a:r>
              <a:rPr lang="en-US" sz="2400" dirty="0"/>
              <a:t> like </a:t>
            </a:r>
            <a:r>
              <a:rPr lang="en-US" sz="2400" b="1" dirty="0">
                <a:solidFill>
                  <a:srgbClr val="0070C0"/>
                </a:solidFill>
              </a:rPr>
              <a:t>filter()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map()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find()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anyMatch</a:t>
            </a:r>
            <a:r>
              <a:rPr lang="en-US" sz="2400" b="1" dirty="0">
                <a:solidFill>
                  <a:srgbClr val="0070C0"/>
                </a:solidFill>
              </a:rPr>
              <a:t>()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etc which allow us to do </a:t>
            </a:r>
            <a:r>
              <a:rPr lang="en-US" sz="2400" b="1" dirty="0">
                <a:solidFill>
                  <a:srgbClr val="00B050"/>
                </a:solidFill>
              </a:rPr>
              <a:t>aggregate operations </a:t>
            </a:r>
            <a:r>
              <a:rPr lang="en-US" sz="2400" dirty="0"/>
              <a:t>on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underlying data source </a:t>
            </a:r>
            <a:r>
              <a:rPr lang="en-US" sz="2400" dirty="0"/>
              <a:t>using an </a:t>
            </a:r>
            <a:r>
              <a:rPr lang="en-US" sz="2400" b="1" dirty="0">
                <a:solidFill>
                  <a:srgbClr val="002060"/>
                </a:solidFill>
              </a:rPr>
              <a:t>instance/object </a:t>
            </a:r>
            <a:r>
              <a:rPr lang="en-US" sz="2400" dirty="0"/>
              <a:t>of  </a:t>
            </a:r>
            <a:r>
              <a:rPr lang="en-US" sz="2400" b="1" dirty="0" err="1">
                <a:solidFill>
                  <a:srgbClr val="C00000"/>
                </a:solidFill>
              </a:rPr>
              <a:t>java.util.stream.Stream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We get </a:t>
            </a:r>
            <a:r>
              <a:rPr lang="en-US" sz="2400" dirty="0"/>
              <a:t>this </a:t>
            </a:r>
            <a:r>
              <a:rPr lang="en-US" sz="2400" b="1" dirty="0">
                <a:solidFill>
                  <a:srgbClr val="002060"/>
                </a:solidFill>
              </a:rPr>
              <a:t>object</a:t>
            </a:r>
            <a:r>
              <a:rPr lang="en-US" sz="2400" dirty="0"/>
              <a:t> by calling various new </a:t>
            </a:r>
            <a:r>
              <a:rPr lang="en-US" sz="2400" b="1" dirty="0">
                <a:solidFill>
                  <a:srgbClr val="0070C0"/>
                </a:solidFill>
              </a:rPr>
              <a:t>methods </a:t>
            </a:r>
            <a:r>
              <a:rPr lang="en-US" sz="2400" dirty="0"/>
              <a:t>introduced by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Steps Needed For Working With Stream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Stream processing </a:t>
            </a:r>
            <a:r>
              <a:rPr lang="en-US" sz="2400" dirty="0"/>
              <a:t>mainly contains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3 steps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Creating/Obtaining a stream from a data source.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Applying processing operations on stream.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Return the processed data into a container or simply consume the data.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Different Ways Of Creating Stream Object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There are </a:t>
            </a:r>
            <a:r>
              <a:rPr lang="en-IN" sz="2400" b="1" dirty="0">
                <a:solidFill>
                  <a:srgbClr val="7030A0"/>
                </a:solidFill>
              </a:rPr>
              <a:t>different ways </a:t>
            </a:r>
            <a:r>
              <a:rPr lang="en-IN" sz="2400" dirty="0"/>
              <a:t>to obtain a </a:t>
            </a:r>
            <a:r>
              <a:rPr lang="en-IN" sz="2400" b="1" dirty="0">
                <a:solidFill>
                  <a:srgbClr val="002060"/>
                </a:solidFill>
              </a:rPr>
              <a:t>Stream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</a:rPr>
              <a:t>instance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dirty="0"/>
              <a:t>from an </a:t>
            </a:r>
            <a:r>
              <a:rPr lang="en-IN" sz="2400" b="1" dirty="0">
                <a:solidFill>
                  <a:schemeClr val="tx2"/>
                </a:solidFill>
              </a:rPr>
              <a:t>underlying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tx2"/>
                </a:solidFill>
              </a:rPr>
              <a:t>data source</a:t>
            </a:r>
            <a:r>
              <a:rPr lang="en-IN" sz="2400" dirty="0"/>
              <a:t>.</a:t>
            </a:r>
          </a:p>
          <a:p>
            <a:endParaRPr lang="en-IN" sz="2400" b="1" dirty="0">
              <a:solidFill>
                <a:srgbClr val="00B05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We can </a:t>
            </a:r>
            <a:r>
              <a:rPr lang="en-IN" sz="2400" dirty="0"/>
              <a:t>get a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from a </a:t>
            </a:r>
            <a:r>
              <a:rPr lang="en-IN" sz="2400" b="1" dirty="0">
                <a:solidFill>
                  <a:srgbClr val="C00000"/>
                </a:solidFill>
              </a:rPr>
              <a:t>Collection</a:t>
            </a:r>
            <a:r>
              <a:rPr lang="en-IN" sz="2400" dirty="0"/>
              <a:t> , an </a:t>
            </a:r>
            <a:r>
              <a:rPr lang="en-IN" sz="2400" b="1" dirty="0">
                <a:solidFill>
                  <a:srgbClr val="0070C0"/>
                </a:solidFill>
              </a:rPr>
              <a:t>array</a:t>
            </a:r>
            <a:r>
              <a:rPr lang="en-IN" sz="2400" dirty="0"/>
              <a:t> or from </a:t>
            </a:r>
            <a:r>
              <a:rPr lang="en-IN" sz="2400" b="1" dirty="0">
                <a:solidFill>
                  <a:srgbClr val="002060"/>
                </a:solidFill>
              </a:rPr>
              <a:t>arbitrary values</a:t>
            </a:r>
            <a:r>
              <a:rPr lang="en-IN" sz="2400" b="1" dirty="0">
                <a:solidFill>
                  <a:srgbClr val="FF0000"/>
                </a:solidFill>
              </a:rPr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Collection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From,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Collection</a:t>
            </a:r>
            <a:r>
              <a:rPr lang="en-IN" sz="2400" dirty="0"/>
              <a:t> interface has a new </a:t>
            </a:r>
            <a:r>
              <a:rPr lang="en-IN" sz="2400" b="1" dirty="0">
                <a:solidFill>
                  <a:srgbClr val="0070C0"/>
                </a:solidFill>
              </a:rPr>
              <a:t>default method</a:t>
            </a:r>
            <a:r>
              <a:rPr lang="en-IN" sz="2400" dirty="0"/>
              <a:t> defined in it called </a:t>
            </a:r>
            <a:r>
              <a:rPr lang="en-IN" sz="2400" b="1" dirty="0">
                <a:solidFill>
                  <a:srgbClr val="7030A0"/>
                </a:solidFill>
              </a:rPr>
              <a:t>stream()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Following</a:t>
            </a:r>
            <a:r>
              <a:rPr lang="en-US" sz="2400" dirty="0"/>
              <a:t> is it’s </a:t>
            </a:r>
            <a:r>
              <a:rPr lang="en-US" sz="2400" b="1" dirty="0">
                <a:solidFill>
                  <a:srgbClr val="7030A0"/>
                </a:solidFill>
              </a:rPr>
              <a:t>prototype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default Stream&lt;E&gt; stream();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Since it is a </a:t>
            </a:r>
            <a:r>
              <a:rPr lang="en-US" sz="2400" b="1" dirty="0">
                <a:solidFill>
                  <a:srgbClr val="0070C0"/>
                </a:solidFill>
              </a:rPr>
              <a:t>default method </a:t>
            </a:r>
            <a:r>
              <a:rPr lang="en-US" sz="2400" dirty="0"/>
              <a:t>, so every child class of </a:t>
            </a:r>
            <a:r>
              <a:rPr lang="en-US" sz="2400" b="1" dirty="0">
                <a:solidFill>
                  <a:srgbClr val="C00000"/>
                </a:solidFill>
              </a:rPr>
              <a:t>Collection</a:t>
            </a:r>
            <a:r>
              <a:rPr lang="en-US" sz="2400" dirty="0"/>
              <a:t> interface like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dirty="0"/>
              <a:t> , </a:t>
            </a:r>
            <a:r>
              <a:rPr lang="en-US" sz="2400" b="1" dirty="0" err="1">
                <a:solidFill>
                  <a:srgbClr val="7030A0"/>
                </a:solidFill>
              </a:rPr>
              <a:t>HashSet</a:t>
            </a:r>
            <a:r>
              <a:rPr lang="en-US" sz="2400" dirty="0"/>
              <a:t> , </a:t>
            </a:r>
            <a:r>
              <a:rPr lang="en-US" sz="2400" b="1" dirty="0" err="1">
                <a:solidFill>
                  <a:srgbClr val="7030A0"/>
                </a:solidFill>
              </a:rPr>
              <a:t>TreeSet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LinkedList</a:t>
            </a:r>
            <a:r>
              <a:rPr lang="en-US" sz="2400" dirty="0"/>
              <a:t> , </a:t>
            </a:r>
            <a:r>
              <a:rPr lang="en-US" sz="2400" b="1" dirty="0" err="1">
                <a:solidFill>
                  <a:srgbClr val="7030A0"/>
                </a:solidFill>
              </a:rPr>
              <a:t>PriorityQueue</a:t>
            </a:r>
            <a:r>
              <a:rPr lang="en-US" sz="2400" dirty="0"/>
              <a:t> has this method</a:t>
            </a:r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Collection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Creating A Stream From List Of Strings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("Scott", "David", "Josh");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stringStream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stringList.stream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6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2400" b="1" u="sng" dirty="0"/>
          </a:p>
          <a:p>
            <a:endParaRPr lang="en-IN" sz="2400" b="1" u="sng" dirty="0"/>
          </a:p>
          <a:p>
            <a:r>
              <a:rPr lang="en-IN" sz="2000" b="1" u="sng" dirty="0"/>
              <a:t>Creating A Stream From List Of Integers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(10,20,30,40,50);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intList.stream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6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b="1" u="sng" dirty="0"/>
          </a:p>
          <a:p>
            <a:endParaRPr lang="en-IN" sz="2000" b="1" u="sng" dirty="0"/>
          </a:p>
          <a:p>
            <a:r>
              <a:rPr lang="en-IN" sz="2000" b="1" u="sng" dirty="0"/>
              <a:t>Creating A Stream From List Of Doubles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List&lt;Double&gt;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(10.5,20.2,30.1,40.4,50.6);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&lt;Double&gt; 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6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2400" b="1" u="sng" dirty="0"/>
          </a:p>
          <a:p>
            <a:endParaRPr lang="en-IN" sz="2400" b="1" u="sng" dirty="0"/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Collection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Creating A Stream From List Of Employees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List&lt;Employee&gt; 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	 new Employee(“Amit“,45),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        new Employee(“Hitesh“,25),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       		        new Employee(“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Vrun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35),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                	 new Employee("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Neeraj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21),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        	       	 new Employee(“Deepak“,29));</a:t>
            </a:r>
          </a:p>
          <a:p>
            <a:pPr fontAlgn="base">
              <a:buNone/>
            </a:pPr>
            <a:r>
              <a:rPr lang="en-IN" sz="19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Stream&lt;Employee&gt;</a:t>
            </a:r>
            <a:r>
              <a:rPr lang="en-IN" sz="19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empStream</a:t>
            </a:r>
            <a:r>
              <a:rPr lang="en-IN" sz="19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9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empList.stream</a:t>
            </a:r>
            <a:r>
              <a:rPr lang="en-IN" sz="19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IN" sz="1900" b="1" u="sng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2400" b="1" u="sng" dirty="0"/>
          </a:p>
          <a:p>
            <a:r>
              <a:rPr lang="en-IN" sz="2000" b="1" u="sng" dirty="0"/>
              <a:t>Creating A Stream From </a:t>
            </a:r>
            <a:r>
              <a:rPr lang="en-IN" sz="2000" b="1" u="sng" dirty="0" err="1"/>
              <a:t>HashSet</a:t>
            </a:r>
            <a:r>
              <a:rPr lang="en-IN" sz="2000" b="1" u="sng" dirty="0"/>
              <a:t> Of Integers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HashSet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&lt;Integer&gt;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HashSet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(10,20,30));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Stream&lt;Integer&gt; 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hs.stream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800" b="1" u="sng" dirty="0">
              <a:solidFill>
                <a:srgbClr val="7030A0"/>
              </a:solidFill>
            </a:endParaRPr>
          </a:p>
          <a:p>
            <a:endParaRPr lang="en-IN" sz="2000" b="1" u="sng" dirty="0"/>
          </a:p>
          <a:p>
            <a:pPr>
              <a:buNone/>
            </a:pPr>
            <a:endParaRPr lang="en-IN" sz="2400" b="1" u="sng" dirty="0"/>
          </a:p>
          <a:p>
            <a:endParaRPr lang="en-IN" sz="2400" b="1" u="sng" dirty="0"/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class </a:t>
            </a:r>
            <a:r>
              <a:rPr lang="en-IN" sz="2400" b="1" dirty="0" err="1">
                <a:solidFill>
                  <a:srgbClr val="C00000"/>
                </a:solidFill>
              </a:rPr>
              <a:t>java.util.Arrays</a:t>
            </a:r>
            <a:r>
              <a:rPr lang="en-IN" sz="2400" dirty="0"/>
              <a:t> also has a </a:t>
            </a:r>
            <a:r>
              <a:rPr lang="en-IN" sz="2400" b="1" dirty="0">
                <a:solidFill>
                  <a:srgbClr val="00B050"/>
                </a:solidFill>
              </a:rPr>
              <a:t>static method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7030A0"/>
                </a:solidFill>
              </a:rPr>
              <a:t>stream() </a:t>
            </a:r>
            <a:r>
              <a:rPr lang="en-IN" sz="2400" dirty="0"/>
              <a:t>which </a:t>
            </a:r>
            <a:r>
              <a:rPr lang="en-IN" sz="2400" b="1" dirty="0">
                <a:solidFill>
                  <a:srgbClr val="002060"/>
                </a:solidFill>
              </a:rPr>
              <a:t>can accept </a:t>
            </a:r>
            <a:r>
              <a:rPr lang="en-IN" sz="2400" dirty="0"/>
              <a:t>any </a:t>
            </a:r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array of objects </a:t>
            </a:r>
            <a:r>
              <a:rPr lang="en-IN" sz="2400" dirty="0"/>
              <a:t>and return a </a:t>
            </a:r>
            <a:r>
              <a:rPr lang="en-IN" sz="2400" b="1" dirty="0">
                <a:solidFill>
                  <a:srgbClr val="0070C0"/>
                </a:solidFill>
              </a:rPr>
              <a:t>Stream</a:t>
            </a:r>
            <a:r>
              <a:rPr lang="en-IN" sz="2400" dirty="0"/>
              <a:t> instance from that </a:t>
            </a:r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2060"/>
                </a:solidFill>
              </a:rPr>
              <a:t>prototype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0070C0"/>
                </a:solidFill>
              </a:rPr>
              <a:t>method</a:t>
            </a:r>
            <a:r>
              <a:rPr lang="en-US" sz="2400" dirty="0"/>
              <a:t>: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Stream&lt;T&gt; stream(T[]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where the </a:t>
            </a:r>
            <a:r>
              <a:rPr lang="en-US" sz="24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type parameter</a:t>
            </a:r>
            <a:r>
              <a:rPr lang="en-US" sz="2400" dirty="0">
                <a:latin typeface="+mj-lt"/>
                <a:cs typeface="Consolas" pitchFamily="49" charset="0"/>
              </a:rPr>
              <a:t>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onsolas" pitchFamily="49" charset="0"/>
              </a:rPr>
              <a:t>T</a:t>
            </a:r>
            <a:r>
              <a:rPr lang="en-US" sz="2400" dirty="0">
                <a:latin typeface="+mj-lt"/>
                <a:cs typeface="Consolas" pitchFamily="49" charset="0"/>
              </a:rPr>
              <a:t> represents any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Consolas" pitchFamily="49" charset="0"/>
              </a:rPr>
              <a:t>class name</a:t>
            </a:r>
            <a:endParaRPr lang="en-IN" sz="2400" b="1" dirty="0">
              <a:solidFill>
                <a:srgbClr val="00B050"/>
              </a:solidFill>
              <a:latin typeface="+mj-lt"/>
              <a:cs typeface="Consolas" pitchFamily="49" charset="0"/>
            </a:endParaRPr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Creating A Stream From Array Of String Objects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String[] days={"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Sunday","Monday","Tuesday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"};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Stream&lt;String&gt;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dayStream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Arrays.stream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(days);</a:t>
            </a:r>
            <a:endParaRPr lang="en-IN" sz="1800" b="1" u="sng" dirty="0">
              <a:solidFill>
                <a:srgbClr val="7030A0"/>
              </a:solidFill>
            </a:endParaRPr>
          </a:p>
          <a:p>
            <a:endParaRPr lang="en-IN" sz="2400" b="1" u="sng" dirty="0"/>
          </a:p>
          <a:p>
            <a:r>
              <a:rPr lang="en-IN" sz="2000" b="1" u="sng" dirty="0"/>
              <a:t>Creating A Stream From Array Of Wrappers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Integer[]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Integer[]{10,20,30};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Arrays.stream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800" b="1" u="sng" dirty="0">
              <a:solidFill>
                <a:srgbClr val="7030A0"/>
              </a:solidFill>
            </a:endParaRPr>
          </a:p>
          <a:p>
            <a:endParaRPr lang="en-IN" sz="2000" b="1" u="sng" dirty="0"/>
          </a:p>
          <a:p>
            <a:r>
              <a:rPr lang="en-US" sz="2000" dirty="0"/>
              <a:t>An </a:t>
            </a:r>
            <a:r>
              <a:rPr lang="en-US" sz="2000" b="1" u="sng" dirty="0">
                <a:solidFill>
                  <a:srgbClr val="C00000"/>
                </a:solidFill>
              </a:rPr>
              <a:t>important point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00B050"/>
                </a:solidFill>
              </a:rPr>
              <a:t>understand</a:t>
            </a:r>
            <a:r>
              <a:rPr lang="en-US" sz="2000" dirty="0"/>
              <a:t> here is that if we have an </a:t>
            </a:r>
            <a:r>
              <a:rPr lang="en-US" sz="2000" b="1" dirty="0">
                <a:solidFill>
                  <a:srgbClr val="7030A0"/>
                </a:solidFill>
              </a:rPr>
              <a:t>array of primitives</a:t>
            </a:r>
            <a:r>
              <a:rPr lang="en-US" sz="2000" dirty="0"/>
              <a:t> like </a:t>
            </a:r>
            <a:r>
              <a:rPr lang="en-US" sz="2000" b="1" dirty="0">
                <a:solidFill>
                  <a:srgbClr val="00B050"/>
                </a:solidFill>
              </a:rPr>
              <a:t>an </a:t>
            </a:r>
            <a:r>
              <a:rPr lang="en-US" sz="2000" b="1" dirty="0" err="1">
                <a:solidFill>
                  <a:srgbClr val="00B050"/>
                </a:solidFill>
              </a:rPr>
              <a:t>int</a:t>
            </a:r>
            <a:r>
              <a:rPr lang="en-US" sz="2000" b="1" dirty="0">
                <a:solidFill>
                  <a:srgbClr val="00B050"/>
                </a:solidFill>
              </a:rPr>
              <a:t> array </a:t>
            </a:r>
            <a:r>
              <a:rPr lang="en-US" sz="2000" dirty="0"/>
              <a:t>, then the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above code will fail</a:t>
            </a:r>
            <a:endParaRPr lang="en-IN" sz="20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IN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={10,20,30};</a:t>
            </a:r>
          </a:p>
          <a:p>
            <a:pPr>
              <a:buNone/>
            </a:pPr>
            <a:r>
              <a:rPr lang="en-IN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IN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Arrays.stream</a:t>
            </a:r>
            <a:r>
              <a:rPr lang="en-IN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800" b="1" u="sng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incompatible types: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cannot be converted to Stream&lt;Integer&gt;</a:t>
            </a:r>
          </a:p>
          <a:p>
            <a:endParaRPr lang="en-IN" sz="2400" b="1" u="sng" dirty="0"/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This is because </a:t>
            </a:r>
            <a:r>
              <a:rPr lang="en-IN" sz="2400" b="1" dirty="0">
                <a:solidFill>
                  <a:srgbClr val="00B050"/>
                </a:solidFill>
              </a:rPr>
              <a:t>Streams</a:t>
            </a:r>
            <a:r>
              <a:rPr lang="en-IN" sz="2400" dirty="0"/>
              <a:t> primarily work with </a:t>
            </a:r>
            <a:r>
              <a:rPr lang="en-IN" sz="2400" b="1" dirty="0">
                <a:solidFill>
                  <a:srgbClr val="7030A0"/>
                </a:solidFill>
              </a:rPr>
              <a:t>collections of objects</a:t>
            </a:r>
            <a:r>
              <a:rPr lang="en-IN" sz="2400" dirty="0"/>
              <a:t> and not </a:t>
            </a:r>
            <a:r>
              <a:rPr lang="en-IN" sz="2400" b="1" dirty="0">
                <a:solidFill>
                  <a:srgbClr val="7030A0"/>
                </a:solidFill>
              </a:rPr>
              <a:t>primitive types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Fortunately</a:t>
            </a:r>
            <a:r>
              <a:rPr lang="en-IN" sz="2400" dirty="0"/>
              <a:t>, to </a:t>
            </a:r>
            <a:r>
              <a:rPr lang="en-IN" sz="2400" b="1" dirty="0">
                <a:solidFill>
                  <a:srgbClr val="0070C0"/>
                </a:solidFill>
              </a:rPr>
              <a:t>provide a way</a:t>
            </a:r>
            <a:r>
              <a:rPr lang="en-IN" sz="2400" dirty="0"/>
              <a:t> to work with the </a:t>
            </a:r>
            <a:r>
              <a:rPr lang="en-IN" sz="2400" b="1" dirty="0">
                <a:solidFill>
                  <a:srgbClr val="002060"/>
                </a:solidFill>
              </a:rPr>
              <a:t>three most used primitive type</a:t>
            </a:r>
            <a:r>
              <a:rPr lang="en-IN" sz="2400" dirty="0"/>
              <a:t>s – </a:t>
            </a:r>
            <a:r>
              <a:rPr lang="en-IN" sz="2400" b="1" i="1" dirty="0" err="1">
                <a:solidFill>
                  <a:srgbClr val="C00000"/>
                </a:solidFill>
              </a:rPr>
              <a:t>int</a:t>
            </a:r>
            <a:r>
              <a:rPr lang="en-IN" sz="2400" i="1" dirty="0"/>
              <a:t>, </a:t>
            </a:r>
            <a:r>
              <a:rPr lang="en-IN" sz="2400" b="1" i="1" dirty="0">
                <a:solidFill>
                  <a:srgbClr val="C00000"/>
                </a:solidFill>
              </a:rPr>
              <a:t>long</a:t>
            </a:r>
            <a:r>
              <a:rPr lang="en-IN" sz="2400" dirty="0"/>
              <a:t> and </a:t>
            </a:r>
            <a:r>
              <a:rPr lang="en-IN" sz="2400" b="1" i="1" dirty="0">
                <a:solidFill>
                  <a:srgbClr val="C00000"/>
                </a:solidFill>
              </a:rPr>
              <a:t>double</a:t>
            </a:r>
            <a:r>
              <a:rPr lang="en-IN" sz="2400" dirty="0"/>
              <a:t> – the </a:t>
            </a:r>
            <a:r>
              <a:rPr lang="en-IN" sz="2400" b="1" dirty="0">
                <a:solidFill>
                  <a:srgbClr val="00B050"/>
                </a:solidFill>
              </a:rPr>
              <a:t>standard library </a:t>
            </a:r>
            <a:r>
              <a:rPr lang="en-IN" sz="2400" dirty="0"/>
              <a:t>includes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three primitive-specialized </a:t>
            </a:r>
            <a:r>
              <a:rPr lang="en-IN" sz="2400" dirty="0"/>
              <a:t>implementations: </a:t>
            </a:r>
            <a:r>
              <a:rPr lang="en-IN" sz="2400" b="1" dirty="0" err="1">
                <a:solidFill>
                  <a:srgbClr val="7030A0"/>
                </a:solidFill>
              </a:rPr>
              <a:t>IntStream</a:t>
            </a:r>
            <a:r>
              <a:rPr lang="en-IN" sz="2400" dirty="0"/>
              <a:t>, </a:t>
            </a:r>
            <a:r>
              <a:rPr lang="en-IN" sz="2400" b="1" dirty="0" err="1">
                <a:solidFill>
                  <a:srgbClr val="7030A0"/>
                </a:solidFill>
              </a:rPr>
              <a:t>LongStream</a:t>
            </a:r>
            <a:r>
              <a:rPr lang="en-IN" sz="2400" i="1" dirty="0"/>
              <a:t>,</a:t>
            </a:r>
            <a:r>
              <a:rPr lang="en-IN" sz="2400" dirty="0"/>
              <a:t> and </a:t>
            </a:r>
            <a:r>
              <a:rPr lang="en-IN" sz="2400" b="1" dirty="0" err="1">
                <a:solidFill>
                  <a:srgbClr val="7030A0"/>
                </a:solidFill>
              </a:rPr>
              <a:t>DoubleStream</a:t>
            </a:r>
            <a:r>
              <a:rPr lang="en-IN" sz="2400" dirty="0"/>
              <a:t>.</a:t>
            </a:r>
          </a:p>
          <a:p>
            <a:endParaRPr lang="en-US" sz="2000" dirty="0"/>
          </a:p>
          <a:p>
            <a:endParaRPr lang="en-IN" sz="2400" b="1" u="sng" dirty="0"/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Streams-Part 1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An Abstract Layer!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These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interfaces</a:t>
            </a:r>
            <a:r>
              <a:rPr lang="en-US" sz="2400" dirty="0"/>
              <a:t> defined in </a:t>
            </a:r>
            <a:r>
              <a:rPr lang="en-US" sz="2400" b="1" dirty="0" err="1">
                <a:solidFill>
                  <a:srgbClr val="C00000"/>
                </a:solidFill>
              </a:rPr>
              <a:t>java.util.stream</a:t>
            </a:r>
            <a:r>
              <a:rPr lang="en-US" sz="2400" dirty="0"/>
              <a:t> package and the class </a:t>
            </a:r>
            <a:r>
              <a:rPr lang="en-US" sz="2400" b="1" dirty="0">
                <a:solidFill>
                  <a:srgbClr val="7030A0"/>
                </a:solidFill>
              </a:rPr>
              <a:t>Arrays</a:t>
            </a:r>
            <a:r>
              <a:rPr lang="en-US" sz="2400" dirty="0"/>
              <a:t> has </a:t>
            </a:r>
            <a:r>
              <a:rPr lang="en-US" sz="2400" b="1" dirty="0">
                <a:solidFill>
                  <a:srgbClr val="00B050"/>
                </a:solidFill>
              </a:rPr>
              <a:t>overloaded version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70C0"/>
                </a:solidFill>
              </a:rPr>
              <a:t>stream() </a:t>
            </a:r>
            <a:r>
              <a:rPr lang="en-US" sz="2400" dirty="0"/>
              <a:t>method which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accepts a primitive array </a:t>
            </a:r>
            <a:r>
              <a:rPr lang="en-US" sz="2400" dirty="0"/>
              <a:t>of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double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long</a:t>
            </a:r>
            <a:r>
              <a:rPr lang="en-US" sz="2400" dirty="0"/>
              <a:t> and returns a </a:t>
            </a:r>
            <a:r>
              <a:rPr lang="en-US" sz="2400" b="1" dirty="0" err="1">
                <a:solidFill>
                  <a:srgbClr val="7030A0"/>
                </a:solidFill>
              </a:rPr>
              <a:t>IntStream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DoubleStream</a:t>
            </a:r>
            <a:r>
              <a:rPr lang="en-US" sz="2400" dirty="0"/>
              <a:t> or </a:t>
            </a:r>
            <a:r>
              <a:rPr lang="en-US" sz="2400" b="1" dirty="0" err="1">
                <a:solidFill>
                  <a:srgbClr val="7030A0"/>
                </a:solidFill>
              </a:rPr>
              <a:t>LongStream</a:t>
            </a:r>
            <a:r>
              <a:rPr lang="en-US" sz="2400" dirty="0"/>
              <a:t> instance over that array.</a:t>
            </a:r>
          </a:p>
          <a:p>
            <a:endParaRPr lang="en-US" sz="2400" dirty="0"/>
          </a:p>
          <a:p>
            <a:r>
              <a:rPr lang="en-US" sz="2400" dirty="0"/>
              <a:t>So, </a:t>
            </a:r>
            <a:r>
              <a:rPr lang="en-US" sz="2400" b="1" dirty="0">
                <a:solidFill>
                  <a:srgbClr val="00B050"/>
                </a:solidFill>
              </a:rPr>
              <a:t>the solution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chemeClr val="tx2"/>
                </a:solidFill>
              </a:rPr>
              <a:t>previous error </a:t>
            </a:r>
            <a:r>
              <a:rPr lang="en-US" sz="2400" dirty="0"/>
              <a:t>is:</a:t>
            </a:r>
          </a:p>
          <a:p>
            <a:pPr>
              <a:buNone/>
            </a:pPr>
            <a:endParaRPr lang="en-IN" sz="18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={10,20,30};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Arrays.stream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</a:t>
            </a:r>
            <a:r>
              <a:rPr lang="en-US" sz="2800" b="1" dirty="0"/>
              <a:t> </a:t>
            </a:r>
            <a:r>
              <a:rPr lang="en-US" sz="3600" b="1" dirty="0"/>
              <a:t>Important Point!!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Primitive streams </a:t>
            </a:r>
            <a:r>
              <a:rPr lang="en-IN" sz="2400" dirty="0"/>
              <a:t>are limited to </a:t>
            </a:r>
            <a:r>
              <a:rPr lang="en-IN" sz="2400" b="1" dirty="0" err="1">
                <a:solidFill>
                  <a:srgbClr val="0070C0"/>
                </a:solidFill>
              </a:rPr>
              <a:t>int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0070C0"/>
                </a:solidFill>
              </a:rPr>
              <a:t>long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double</a:t>
            </a:r>
            <a:r>
              <a:rPr lang="en-IN" sz="2400" dirty="0"/>
              <a:t> only.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This is </a:t>
            </a:r>
            <a:r>
              <a:rPr lang="en-IN" sz="2400" b="1" dirty="0">
                <a:solidFill>
                  <a:srgbClr val="0070C0"/>
                </a:solidFill>
              </a:rPr>
              <a:t>mainly because </a:t>
            </a:r>
            <a:r>
              <a:rPr lang="en-IN" sz="2400" dirty="0"/>
              <a:t>of </a:t>
            </a:r>
            <a:r>
              <a:rPr lang="en-IN" sz="2400" b="1" u="sng" dirty="0">
                <a:solidFill>
                  <a:schemeClr val="tx2"/>
                </a:solidFill>
              </a:rPr>
              <a:t>boxing overhead </a:t>
            </a:r>
            <a:r>
              <a:rPr lang="en-IN" sz="2400" dirty="0"/>
              <a:t>and developers of </a:t>
            </a:r>
            <a:r>
              <a:rPr lang="en-IN" sz="2400" b="1" dirty="0">
                <a:solidFill>
                  <a:srgbClr val="7030A0"/>
                </a:solidFill>
              </a:rPr>
              <a:t>Java language </a:t>
            </a:r>
            <a:r>
              <a:rPr lang="en-IN" sz="2400" dirty="0"/>
              <a:t>felt that </a:t>
            </a:r>
            <a:r>
              <a:rPr lang="en-IN" sz="2400" b="1" dirty="0">
                <a:solidFill>
                  <a:srgbClr val="00B050"/>
                </a:solidFill>
              </a:rPr>
              <a:t>creating specialized streams </a:t>
            </a:r>
            <a:r>
              <a:rPr lang="en-IN" sz="2400" dirty="0"/>
              <a:t>for other primitives </a:t>
            </a:r>
            <a:r>
              <a:rPr lang="en-IN" sz="2400" b="1" dirty="0">
                <a:solidFill>
                  <a:srgbClr val="002060"/>
                </a:solidFill>
              </a:rPr>
              <a:t>isn‘t that useful </a:t>
            </a:r>
            <a:r>
              <a:rPr lang="en-IN" sz="2400" dirty="0"/>
              <a:t>in many cases.</a:t>
            </a:r>
          </a:p>
          <a:p>
            <a:endParaRPr lang="en-US" sz="2400" b="1" u="sng" dirty="0"/>
          </a:p>
          <a:p>
            <a:r>
              <a:rPr lang="en-US" sz="2400" b="1" u="sng" dirty="0"/>
              <a:t>However there is a workaround for this too.</a:t>
            </a:r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Using </a:t>
            </a:r>
            <a:r>
              <a:rPr lang="en-US" sz="3600" b="1" dirty="0" err="1"/>
              <a:t>Stream.of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static method </a:t>
            </a:r>
            <a:r>
              <a:rPr lang="en-IN" sz="2400" dirty="0"/>
              <a:t>called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of()</a:t>
            </a:r>
            <a:r>
              <a:rPr lang="en-IN" sz="2400" dirty="0"/>
              <a:t> which belongs to </a:t>
            </a:r>
            <a:r>
              <a:rPr lang="en-IN" sz="2400" b="1" dirty="0" err="1">
                <a:solidFill>
                  <a:srgbClr val="C00000"/>
                </a:solidFill>
              </a:rPr>
              <a:t>java.util.stream.Stream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interface can  also be used to create a </a:t>
            </a:r>
            <a:r>
              <a:rPr lang="en-IN" sz="2400" b="1" dirty="0">
                <a:solidFill>
                  <a:srgbClr val="00B050"/>
                </a:solidFill>
              </a:rPr>
              <a:t>Stream </a:t>
            </a:r>
            <a:r>
              <a:rPr lang="en-IN" sz="2400" dirty="0"/>
              <a:t>from an </a:t>
            </a:r>
            <a:r>
              <a:rPr lang="en-IN" sz="2400" b="1" dirty="0">
                <a:solidFill>
                  <a:srgbClr val="7030A0"/>
                </a:solidFill>
              </a:rPr>
              <a:t>array of objects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7030A0"/>
                </a:solidFill>
              </a:rPr>
              <a:t>individual objects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It also works </a:t>
            </a:r>
            <a:r>
              <a:rPr lang="en-US" sz="2400" dirty="0"/>
              <a:t>with both </a:t>
            </a:r>
            <a:r>
              <a:rPr lang="en-US" sz="2400" b="1" dirty="0">
                <a:solidFill>
                  <a:srgbClr val="C00000"/>
                </a:solidFill>
              </a:rPr>
              <a:t>primitive</a:t>
            </a:r>
            <a:r>
              <a:rPr lang="en-US" sz="2400" dirty="0"/>
              <a:t> as well as </a:t>
            </a:r>
            <a:r>
              <a:rPr lang="en-US" sz="2400" b="1" dirty="0">
                <a:solidFill>
                  <a:srgbClr val="C00000"/>
                </a:solidFill>
              </a:rPr>
              <a:t>non primitive </a:t>
            </a:r>
            <a:r>
              <a:rPr lang="en-US" sz="2400" dirty="0"/>
              <a:t>values</a:t>
            </a:r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Using </a:t>
            </a:r>
            <a:r>
              <a:rPr lang="en-US" sz="3600" b="1" dirty="0" err="1"/>
              <a:t>Stream.of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Creating A Stream From </a:t>
            </a:r>
            <a:r>
              <a:rPr lang="en-IN" sz="2000" b="1" u="sng" dirty="0" err="1"/>
              <a:t>int</a:t>
            </a:r>
            <a:r>
              <a:rPr lang="en-IN" sz="2000" b="1" u="sng" dirty="0"/>
              <a:t> Values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Stream&lt;Integer&gt;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(1,2,3,4);</a:t>
            </a:r>
            <a:endParaRPr lang="en-IN" sz="1800" b="1" u="sng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2400" b="1" u="sng" dirty="0"/>
          </a:p>
          <a:p>
            <a:r>
              <a:rPr lang="en-IN" sz="2000" b="1" u="sng" dirty="0"/>
              <a:t>Creating A Stream From char Values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Stream&lt;Character&gt;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charStream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(‘A’,’B’,’C’);</a:t>
            </a:r>
            <a:endParaRPr lang="en-IN" sz="1800" b="1" u="sng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2000" b="1" u="sng" dirty="0"/>
          </a:p>
          <a:p>
            <a:r>
              <a:rPr lang="en-IN" sz="2000" b="1" u="sng" dirty="0"/>
              <a:t>Creating A Stream From Array Of Wrappers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Integer[]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Integer[]{10,20,30};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800" b="1" u="sng" dirty="0">
              <a:solidFill>
                <a:srgbClr val="7030A0"/>
              </a:solidFill>
            </a:endParaRPr>
          </a:p>
          <a:p>
            <a:endParaRPr lang="en-IN" sz="2000" b="1" u="sng" dirty="0"/>
          </a:p>
          <a:p>
            <a:r>
              <a:rPr lang="en-IN" sz="2000" b="1" u="sng" dirty="0"/>
              <a:t>Creating A Stream From Array Of Strings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String[] days={"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Sunday","Monday","Tuesday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"};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Stream&lt;String&gt;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dayStream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(days);</a:t>
            </a:r>
            <a:endParaRPr lang="en-IN" sz="1800" b="1" u="sng" dirty="0">
              <a:solidFill>
                <a:srgbClr val="7030A0"/>
              </a:solidFill>
            </a:endParaRPr>
          </a:p>
          <a:p>
            <a:endParaRPr lang="en-IN" sz="2400" b="1" u="sng" dirty="0"/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Using </a:t>
            </a:r>
            <a:r>
              <a:rPr lang="en-US" sz="3600" b="1" dirty="0" err="1"/>
              <a:t>Stream.of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Creating A Stream From Employee Objects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Stream&lt;Employee&gt;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empStream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  new Employee("Amit",45),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  new Employee("Hitesh",25),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  new Employee("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Vrun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", 35),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  new Employee("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Neeraj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", 21),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  new Employee("Deepak",29));</a:t>
            </a:r>
            <a:endParaRPr lang="en-IN" sz="2400" b="1" u="sng" dirty="0">
              <a:solidFill>
                <a:srgbClr val="7030A0"/>
              </a:solidFill>
            </a:endParaRPr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Using </a:t>
            </a:r>
            <a:r>
              <a:rPr lang="en-US" sz="3600" b="1" dirty="0" err="1"/>
              <a:t>Stream.of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Creating A Stream From Array Of Employees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Employee[]staff={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Employee("Amit",45),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Employee("Hitesh",25),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Vrun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35),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Neeraj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21),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Employee("Deepak",29)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};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Stream&lt;Employee&gt;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empStream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(staff);</a:t>
            </a:r>
            <a:endParaRPr lang="en-IN" sz="2400" b="1" u="sng" dirty="0">
              <a:solidFill>
                <a:srgbClr val="7030A0"/>
              </a:solidFill>
            </a:endParaRPr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Java </a:t>
            </a:r>
            <a:r>
              <a:rPr lang="en-US" sz="2800" b="1"/>
              <a:t>8 Streams-Part 1</a:t>
            </a:r>
            <a:endParaRPr lang="en-US" sz="2800" b="1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Introduction To Streams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Where To Use Streams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Various Ways Of Creating A Stream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Streams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Streams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are </a:t>
            </a:r>
            <a:r>
              <a:rPr lang="en-IN" sz="2400" b="1" u="sng" dirty="0">
                <a:solidFill>
                  <a:srgbClr val="0070C0"/>
                </a:solidFill>
              </a:rPr>
              <a:t>next major addition </a:t>
            </a:r>
            <a:r>
              <a:rPr lang="en-IN" sz="2400" dirty="0"/>
              <a:t>made to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 after </a:t>
            </a:r>
            <a:r>
              <a:rPr lang="en-IN" sz="2400" b="1" dirty="0">
                <a:solidFill>
                  <a:srgbClr val="7030A0"/>
                </a:solidFill>
              </a:rPr>
              <a:t>Lambdas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IN" sz="2400" dirty="0"/>
              <a:t>A </a:t>
            </a:r>
            <a:r>
              <a:rPr lang="en-IN" sz="2400" b="1" dirty="0">
                <a:solidFill>
                  <a:srgbClr val="7030A0"/>
                </a:solidFill>
              </a:rPr>
              <a:t>Stream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C00000"/>
                </a:solidFill>
              </a:rPr>
              <a:t>Java</a:t>
            </a:r>
            <a:r>
              <a:rPr lang="en-IN" sz="2400" dirty="0"/>
              <a:t> can be defined as a </a:t>
            </a:r>
            <a:r>
              <a:rPr lang="en-IN" sz="2400" b="1" dirty="0">
                <a:solidFill>
                  <a:srgbClr val="00B050"/>
                </a:solidFill>
              </a:rPr>
              <a:t>sequence of elements</a:t>
            </a:r>
            <a:r>
              <a:rPr lang="en-IN" sz="2400" dirty="0"/>
              <a:t> from a </a:t>
            </a:r>
            <a:r>
              <a:rPr lang="en-IN" sz="2400" b="1" dirty="0">
                <a:solidFill>
                  <a:srgbClr val="002060"/>
                </a:solidFill>
              </a:rPr>
              <a:t>source</a:t>
            </a:r>
            <a:r>
              <a:rPr lang="en-IN" sz="2400" dirty="0"/>
              <a:t> which allows us to </a:t>
            </a:r>
            <a:r>
              <a:rPr lang="en-IN" sz="2400" b="1" dirty="0">
                <a:solidFill>
                  <a:srgbClr val="0070C0"/>
                </a:solidFill>
              </a:rPr>
              <a:t>perform aggregate operations</a:t>
            </a:r>
            <a:r>
              <a:rPr lang="en-IN" sz="2400" dirty="0"/>
              <a:t> on </a:t>
            </a:r>
            <a:r>
              <a:rPr lang="en-IN" sz="2400" b="1" dirty="0">
                <a:solidFill>
                  <a:schemeClr val="tx2"/>
                </a:solidFill>
              </a:rPr>
              <a:t>them</a:t>
            </a:r>
            <a:r>
              <a:rPr lang="en-IN" sz="2400" dirty="0"/>
              <a:t>.</a:t>
            </a:r>
          </a:p>
          <a:p>
            <a:pPr lvl="1"/>
            <a:endParaRPr lang="en-US" sz="1900" b="1" dirty="0">
              <a:solidFill>
                <a:srgbClr val="FF000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Source</a:t>
            </a:r>
            <a:r>
              <a:rPr lang="en-US" sz="1900" dirty="0"/>
              <a:t>: </a:t>
            </a:r>
            <a:r>
              <a:rPr lang="en-IN" sz="2000" dirty="0"/>
              <a:t>The word </a:t>
            </a:r>
            <a:r>
              <a:rPr lang="en-IN" sz="2000" b="1" dirty="0">
                <a:solidFill>
                  <a:srgbClr val="002060"/>
                </a:solidFill>
              </a:rPr>
              <a:t>source</a:t>
            </a:r>
            <a:r>
              <a:rPr lang="en-IN" sz="2000" dirty="0"/>
              <a:t> here refers to a </a:t>
            </a:r>
            <a:r>
              <a:rPr lang="en-IN" sz="2000" b="1" dirty="0">
                <a:solidFill>
                  <a:srgbClr val="C00000"/>
                </a:solidFill>
              </a:rPr>
              <a:t>Collection </a:t>
            </a:r>
            <a:r>
              <a:rPr lang="en-IN" sz="2000" dirty="0"/>
              <a:t>or </a:t>
            </a:r>
            <a:r>
              <a:rPr lang="en-IN" sz="2000" b="1" dirty="0">
                <a:solidFill>
                  <a:srgbClr val="C00000"/>
                </a:solidFill>
              </a:rPr>
              <a:t>Array </a:t>
            </a:r>
            <a:r>
              <a:rPr lang="en-IN" sz="2000" dirty="0"/>
              <a:t>which </a:t>
            </a:r>
            <a:r>
              <a:rPr lang="en-IN" sz="2000" b="1" dirty="0">
                <a:solidFill>
                  <a:srgbClr val="00B050"/>
                </a:solidFill>
              </a:rPr>
              <a:t>provides data </a:t>
            </a:r>
            <a:r>
              <a:rPr lang="en-IN" sz="2000" dirty="0"/>
              <a:t>to a </a:t>
            </a:r>
            <a:r>
              <a:rPr lang="en-IN" sz="2000" b="1" dirty="0">
                <a:solidFill>
                  <a:srgbClr val="C00000"/>
                </a:solidFill>
              </a:rPr>
              <a:t>Stream</a:t>
            </a:r>
            <a:r>
              <a:rPr lang="en-IN" sz="2000" dirty="0"/>
              <a:t>.</a:t>
            </a:r>
            <a:endParaRPr lang="en-IN" sz="1900" dirty="0"/>
          </a:p>
          <a:p>
            <a:pPr lvl="1"/>
            <a:endParaRPr lang="en-US" sz="1900" b="1" dirty="0">
              <a:solidFill>
                <a:srgbClr val="FF0000"/>
              </a:solidFill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Aggregate Operations</a:t>
            </a:r>
            <a:r>
              <a:rPr lang="en-US" sz="1900" dirty="0">
                <a:solidFill>
                  <a:srgbClr val="0070C0"/>
                </a:solidFill>
              </a:rPr>
              <a:t>:</a:t>
            </a:r>
            <a:r>
              <a:rPr lang="en-IN" sz="2000" dirty="0"/>
              <a:t>The word  </a:t>
            </a:r>
            <a:r>
              <a:rPr lang="en-IN" sz="2000" b="1" dirty="0">
                <a:solidFill>
                  <a:srgbClr val="0070C0"/>
                </a:solidFill>
              </a:rPr>
              <a:t>aggregate operations</a:t>
            </a:r>
            <a:r>
              <a:rPr lang="en-IN" sz="2000" dirty="0"/>
              <a:t> refers to </a:t>
            </a:r>
            <a:r>
              <a:rPr lang="en-IN" sz="2000" b="1" dirty="0">
                <a:solidFill>
                  <a:srgbClr val="002060"/>
                </a:solidFill>
              </a:rPr>
              <a:t>those  operations </a:t>
            </a:r>
            <a:r>
              <a:rPr lang="en-IN" sz="2000" dirty="0"/>
              <a:t>which allow us to express </a:t>
            </a:r>
            <a:r>
              <a:rPr lang="en-IN" sz="2000" b="1" dirty="0">
                <a:solidFill>
                  <a:srgbClr val="0070C0"/>
                </a:solidFill>
              </a:rPr>
              <a:t>common manipulations</a:t>
            </a:r>
            <a:r>
              <a:rPr lang="en-IN" sz="2000" dirty="0"/>
              <a:t> on </a:t>
            </a:r>
            <a:r>
              <a:rPr lang="en-IN" sz="2000" b="1" dirty="0">
                <a:solidFill>
                  <a:srgbClr val="C00000"/>
                </a:solidFill>
              </a:rPr>
              <a:t>Stream</a:t>
            </a:r>
            <a:r>
              <a:rPr lang="en-IN" sz="2000" dirty="0"/>
              <a:t> elements </a:t>
            </a:r>
            <a:r>
              <a:rPr lang="en-IN" sz="2000" b="1" dirty="0">
                <a:solidFill>
                  <a:srgbClr val="7030A0"/>
                </a:solidFill>
              </a:rPr>
              <a:t>easily </a:t>
            </a:r>
            <a:r>
              <a:rPr lang="en-IN" sz="2000" dirty="0"/>
              <a:t>and </a:t>
            </a:r>
            <a:r>
              <a:rPr lang="en-IN" sz="2000" b="1" dirty="0">
                <a:solidFill>
                  <a:srgbClr val="7030A0"/>
                </a:solidFill>
              </a:rPr>
              <a:t>clearly</a:t>
            </a:r>
            <a:r>
              <a:rPr lang="en-IN" sz="2000" dirty="0"/>
              <a:t>.</a:t>
            </a:r>
            <a:endParaRPr lang="en-IN" sz="19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Points To Remember About Streams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 is not a </a:t>
            </a:r>
            <a:r>
              <a:rPr lang="en-IN" sz="2400" b="1" dirty="0">
                <a:solidFill>
                  <a:srgbClr val="C00000"/>
                </a:solidFill>
              </a:rPr>
              <a:t>data structure </a:t>
            </a:r>
            <a:r>
              <a:rPr lang="en-IN" sz="2400" dirty="0"/>
              <a:t>and </a:t>
            </a:r>
            <a:r>
              <a:rPr lang="en-IN" sz="2400" b="1" i="1" dirty="0">
                <a:solidFill>
                  <a:srgbClr val="00B050"/>
                </a:solidFill>
              </a:rPr>
              <a:t>does not store elements</a:t>
            </a:r>
            <a:r>
              <a:rPr lang="en-IN" sz="2400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Rather it </a:t>
            </a:r>
            <a:r>
              <a:rPr lang="en-IN" b="1" dirty="0">
                <a:solidFill>
                  <a:srgbClr val="0070C0"/>
                </a:solidFill>
              </a:rPr>
              <a:t>obtains data </a:t>
            </a:r>
            <a:r>
              <a:rPr lang="en-IN" dirty="0"/>
              <a:t>from </a:t>
            </a:r>
            <a:r>
              <a:rPr lang="en-IN" b="1" dirty="0">
                <a:solidFill>
                  <a:srgbClr val="C00000"/>
                </a:solidFill>
              </a:rPr>
              <a:t>Collections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Arrays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I/O Channels</a:t>
            </a:r>
          </a:p>
          <a:p>
            <a:endParaRPr lang="en-IN" dirty="0"/>
          </a:p>
          <a:p>
            <a:endParaRPr lang="en-IN" dirty="0"/>
          </a:p>
          <a:p>
            <a:endParaRPr lang="en-IN" sz="24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Points To Remember About Streams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source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 remains </a:t>
            </a:r>
            <a:r>
              <a:rPr lang="en-IN" sz="2400" b="1" u="sng" dirty="0">
                <a:solidFill>
                  <a:srgbClr val="002060"/>
                </a:solidFill>
              </a:rPr>
              <a:t>unmodified</a:t>
            </a:r>
            <a:r>
              <a:rPr lang="en-IN" sz="2400" dirty="0"/>
              <a:t> after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operations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0070C0"/>
                </a:solidFill>
              </a:rPr>
              <a:t>performed</a:t>
            </a:r>
            <a:r>
              <a:rPr lang="en-IN" sz="2400" dirty="0"/>
              <a:t> on it.</a:t>
            </a:r>
          </a:p>
          <a:p>
            <a:endParaRPr lang="en-IN" dirty="0"/>
          </a:p>
          <a:p>
            <a:endParaRPr lang="en-IN" sz="1900" dirty="0"/>
          </a:p>
          <a:p>
            <a:r>
              <a:rPr lang="en-IN" dirty="0"/>
              <a:t>For example, </a:t>
            </a:r>
            <a:r>
              <a:rPr lang="en-IN" b="1" dirty="0">
                <a:solidFill>
                  <a:srgbClr val="C00000"/>
                </a:solidFill>
              </a:rPr>
              <a:t>filtering </a:t>
            </a: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Stream</a:t>
            </a:r>
            <a:r>
              <a:rPr lang="en-IN" dirty="0"/>
              <a:t> simply </a:t>
            </a:r>
            <a:r>
              <a:rPr lang="en-IN" b="1" dirty="0">
                <a:solidFill>
                  <a:srgbClr val="C00000"/>
                </a:solidFill>
              </a:rPr>
              <a:t>produces</a:t>
            </a:r>
            <a:r>
              <a:rPr lang="en-IN" dirty="0"/>
              <a:t> a new </a:t>
            </a:r>
            <a:r>
              <a:rPr lang="en-IN" b="1" dirty="0">
                <a:solidFill>
                  <a:srgbClr val="7030A0"/>
                </a:solidFill>
              </a:rPr>
              <a:t>Stream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without the filtered elements</a:t>
            </a:r>
            <a:r>
              <a:rPr lang="en-IN" dirty="0"/>
              <a:t>, instead of </a:t>
            </a:r>
            <a:r>
              <a:rPr lang="en-IN" b="1" dirty="0">
                <a:solidFill>
                  <a:srgbClr val="002060"/>
                </a:solidFill>
              </a:rPr>
              <a:t>modifying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original stream.</a:t>
            </a:r>
          </a:p>
          <a:p>
            <a:endParaRPr lang="en-IN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82296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Points To Remember About Streams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Aggregation operations </a:t>
            </a:r>
            <a:r>
              <a:rPr lang="en-IN" sz="2400" dirty="0"/>
              <a:t>such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filter()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reduce()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map()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find() </a:t>
            </a:r>
            <a:r>
              <a:rPr lang="en-IN" sz="2400" dirty="0"/>
              <a:t>etc are </a:t>
            </a:r>
            <a:r>
              <a:rPr lang="en-IN" sz="2400" b="1" dirty="0">
                <a:solidFill>
                  <a:srgbClr val="C00000"/>
                </a:solidFill>
              </a:rPr>
              <a:t>supported</a:t>
            </a:r>
            <a:r>
              <a:rPr lang="en-IN" sz="2400" dirty="0"/>
              <a:t> by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.</a:t>
            </a:r>
          </a:p>
          <a:p>
            <a:pPr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400" b="1" dirty="0">
                <a:solidFill>
                  <a:srgbClr val="C00000"/>
                </a:solidFill>
              </a:rPr>
              <a:t>Laziness</a:t>
            </a:r>
            <a:r>
              <a:rPr lang="en-IN" sz="2400" dirty="0"/>
              <a:t> is a feature of 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, as it </a:t>
            </a:r>
            <a:r>
              <a:rPr lang="en-IN" sz="2400" b="1" dirty="0">
                <a:solidFill>
                  <a:srgbClr val="00B050"/>
                </a:solidFill>
              </a:rPr>
              <a:t>evaluates</a:t>
            </a:r>
            <a:r>
              <a:rPr lang="en-IN" sz="2400" dirty="0"/>
              <a:t> the codes </a:t>
            </a:r>
            <a:r>
              <a:rPr lang="en-IN" sz="2400" b="1" dirty="0">
                <a:solidFill>
                  <a:srgbClr val="7030A0"/>
                </a:solidFill>
              </a:rPr>
              <a:t>only when required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</a:rPr>
              <a:t>Visitation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elements</a:t>
            </a:r>
            <a:r>
              <a:rPr lang="en-IN" sz="2400" dirty="0"/>
              <a:t> present in the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 can only be done </a:t>
            </a:r>
            <a:r>
              <a:rPr lang="en-IN" sz="2400" b="1" dirty="0">
                <a:solidFill>
                  <a:srgbClr val="00B050"/>
                </a:solidFill>
              </a:rPr>
              <a:t>once</a:t>
            </a:r>
            <a:r>
              <a:rPr lang="en-IN" sz="2400" dirty="0"/>
              <a:t> during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lifetime of a stream</a:t>
            </a:r>
            <a:r>
              <a:rPr lang="en-IN" sz="2400" dirty="0"/>
              <a:t>.</a:t>
            </a:r>
          </a:p>
          <a:p>
            <a:pPr lvl="1"/>
            <a:r>
              <a:rPr lang="en-IN" sz="1900" dirty="0"/>
              <a:t> A new </a:t>
            </a:r>
            <a:r>
              <a:rPr lang="en-IN" sz="1900" b="1" dirty="0">
                <a:solidFill>
                  <a:srgbClr val="7030A0"/>
                </a:solidFill>
              </a:rPr>
              <a:t>Stream</a:t>
            </a:r>
            <a:r>
              <a:rPr lang="en-IN" sz="1900" dirty="0"/>
              <a:t> must be created to </a:t>
            </a:r>
            <a:r>
              <a:rPr lang="en-IN" sz="1900" b="1" dirty="0">
                <a:solidFill>
                  <a:srgbClr val="002060"/>
                </a:solidFill>
              </a:rPr>
              <a:t>revisit</a:t>
            </a:r>
            <a:r>
              <a:rPr lang="en-IN" sz="1900" dirty="0"/>
              <a:t> the </a:t>
            </a:r>
            <a:r>
              <a:rPr lang="en-IN" sz="1900" b="1" dirty="0">
                <a:solidFill>
                  <a:srgbClr val="00B050"/>
                </a:solidFill>
              </a:rPr>
              <a:t>same elements </a:t>
            </a:r>
            <a:r>
              <a:rPr lang="en-IN" sz="1900" dirty="0"/>
              <a:t>present in the </a:t>
            </a:r>
            <a:r>
              <a:rPr lang="en-IN" sz="1900" b="1" dirty="0">
                <a:solidFill>
                  <a:srgbClr val="C00000"/>
                </a:solidFill>
              </a:rPr>
              <a:t>source.</a:t>
            </a:r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Why Streams Are Needed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The answer to this question </a:t>
            </a:r>
            <a:r>
              <a:rPr lang="en-US" sz="2400" dirty="0"/>
              <a:t>is just </a:t>
            </a:r>
            <a:r>
              <a:rPr lang="en-US" sz="2400" b="1" dirty="0">
                <a:solidFill>
                  <a:schemeClr val="tx2"/>
                </a:solidFill>
              </a:rPr>
              <a:t>two words 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B050"/>
                </a:solidFill>
              </a:rPr>
              <a:t>simplicity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efficiency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To understand this </a:t>
            </a:r>
            <a:r>
              <a:rPr lang="en-US" sz="2400" dirty="0"/>
              <a:t>let’s </a:t>
            </a:r>
            <a:r>
              <a:rPr lang="en-US" sz="2400" b="1" dirty="0">
                <a:solidFill>
                  <a:schemeClr val="tx2"/>
                </a:solidFill>
              </a:rPr>
              <a:t>solve a problem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B050"/>
                </a:solidFill>
              </a:rPr>
              <a:t>traditional Java way 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The problem is </a:t>
            </a:r>
            <a:r>
              <a:rPr lang="en-US" sz="2400" dirty="0"/>
              <a:t>: From a </a:t>
            </a:r>
            <a:r>
              <a:rPr lang="en-US" sz="2400" b="1" dirty="0">
                <a:solidFill>
                  <a:schemeClr val="tx2"/>
                </a:solidFill>
              </a:rPr>
              <a:t>given list of Strings </a:t>
            </a:r>
            <a:r>
              <a:rPr lang="en-US" sz="2400" dirty="0"/>
              <a:t>, find </a:t>
            </a:r>
            <a:r>
              <a:rPr lang="en-US" sz="2400" b="1" dirty="0">
                <a:solidFill>
                  <a:srgbClr val="7030A0"/>
                </a:solidFill>
              </a:rPr>
              <a:t>those strings</a:t>
            </a:r>
            <a:r>
              <a:rPr lang="en-US" sz="2400" dirty="0"/>
              <a:t> which are of </a:t>
            </a:r>
            <a:r>
              <a:rPr lang="en-US" sz="2400" b="1" dirty="0">
                <a:solidFill>
                  <a:schemeClr val="tx2"/>
                </a:solidFill>
              </a:rPr>
              <a:t>less than 5 characters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002060"/>
                </a:solidFill>
              </a:rPr>
              <a:t>length</a:t>
            </a:r>
            <a:r>
              <a:rPr lang="en-US" sz="2400" dirty="0"/>
              <a:t>. </a:t>
            </a:r>
            <a:endParaRPr lang="en-IN" sz="19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Non-Stream Way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WithoutStream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count=0;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for(String s:months){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if(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()&lt;5)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count++;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(“Strings with less than 5 characters:”+count);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640189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Strings with less than 5 characters: 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5261</TotalTime>
  <Words>1793</Words>
  <Application>Microsoft Office PowerPoint</Application>
  <PresentationFormat>On-screen Show (4:3)</PresentationFormat>
  <Paragraphs>240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Streams-Part 1</vt:lpstr>
      <vt:lpstr>Today’s Agenda</vt:lpstr>
      <vt:lpstr>Introduction To Streams</vt:lpstr>
      <vt:lpstr>Points To Remember About Streams</vt:lpstr>
      <vt:lpstr>Points To Remember About Streams</vt:lpstr>
      <vt:lpstr>Points To Remember About Streams</vt:lpstr>
      <vt:lpstr>Why Streams Are Needed ?</vt:lpstr>
      <vt:lpstr>The Non-Stream Way</vt:lpstr>
      <vt:lpstr>The Stream Way</vt:lpstr>
      <vt:lpstr>Where Is Stream Declared ?</vt:lpstr>
      <vt:lpstr>Steps Needed For Working With Stream</vt:lpstr>
      <vt:lpstr>Different Ways Of Creating Stream Object</vt:lpstr>
      <vt:lpstr>Getting Stream From Collection</vt:lpstr>
      <vt:lpstr>Getting Stream From Collection</vt:lpstr>
      <vt:lpstr>Getting Stream From Collection</vt:lpstr>
      <vt:lpstr>Getting Stream From Array</vt:lpstr>
      <vt:lpstr>Getting Stream From Array</vt:lpstr>
      <vt:lpstr>Getting Stream From Array</vt:lpstr>
      <vt:lpstr>Getting Stream From Array</vt:lpstr>
      <vt:lpstr>An Important Point!!</vt:lpstr>
      <vt:lpstr>Getting Stream Using Stream.of()</vt:lpstr>
      <vt:lpstr>Getting Stream Using Stream.of()</vt:lpstr>
      <vt:lpstr>Getting Stream Using Stream.of()</vt:lpstr>
      <vt:lpstr>Getting Stream Using Stream.of()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588</cp:revision>
  <dcterms:created xsi:type="dcterms:W3CDTF">2012-06-21T20:06:10Z</dcterms:created>
  <dcterms:modified xsi:type="dcterms:W3CDTF">2021-01-18T16:38:15Z</dcterms:modified>
</cp:coreProperties>
</file>