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99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52" r:id="rId19"/>
    <p:sldId id="553" r:id="rId20"/>
    <p:sldId id="554" r:id="rId21"/>
    <p:sldId id="555" r:id="rId22"/>
    <p:sldId id="556" r:id="rId23"/>
    <p:sldId id="540" r:id="rId24"/>
    <p:sldId id="541" r:id="rId25"/>
    <p:sldId id="542" r:id="rId26"/>
    <p:sldId id="543" r:id="rId27"/>
    <p:sldId id="544" r:id="rId28"/>
    <p:sldId id="547" r:id="rId29"/>
    <p:sldId id="545" r:id="rId30"/>
    <p:sldId id="551" r:id="rId31"/>
    <p:sldId id="546" r:id="rId32"/>
    <p:sldId id="557" r:id="rId33"/>
    <p:sldId id="548" r:id="rId34"/>
    <p:sldId id="549" r:id="rId35"/>
    <p:sldId id="55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private</a:t>
            </a:r>
            <a:r>
              <a:rPr lang="en-US" sz="2400" b="1" dirty="0" smtClean="0">
                <a:solidFill>
                  <a:srgbClr val="0070C0"/>
                </a:solidFill>
              </a:rPr>
              <a:t> static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b="1" dirty="0" smtClean="0">
                <a:solidFill>
                  <a:srgbClr val="C00000"/>
                </a:solidFill>
              </a:rPr>
              <a:t>No</a:t>
            </a:r>
            <a:r>
              <a:rPr lang="en-US" sz="2300" dirty="0" smtClean="0"/>
              <a:t> , the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rgbClr val="7030A0"/>
                </a:solidFill>
              </a:rPr>
              <a:t>won’t run </a:t>
            </a:r>
            <a:r>
              <a:rPr lang="en-US" sz="2300" dirty="0" smtClean="0"/>
              <a:t>and we will get </a:t>
            </a:r>
            <a:r>
              <a:rPr lang="en-US" sz="2300" b="1" dirty="0" smtClean="0">
                <a:solidFill>
                  <a:srgbClr val="0070C0"/>
                </a:solidFill>
              </a:rPr>
              <a:t>following error message 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Main method not found in class Sample, please 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define the main method as: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public static void main(String[] </a:t>
            </a:r>
            <a:r>
              <a:rPr lang="en-IN" sz="2400" b="1" dirty="0" err="1" smtClean="0">
                <a:solidFill>
                  <a:srgbClr val="C00000"/>
                </a:solidFill>
              </a:rPr>
              <a:t>args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There are </a:t>
            </a:r>
            <a:r>
              <a:rPr lang="en-US" sz="2400" b="1" dirty="0" smtClean="0">
                <a:solidFill>
                  <a:srgbClr val="7030A0"/>
                </a:solidFill>
              </a:rPr>
              <a:t>certain changes </a:t>
            </a:r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/>
              <a:t> allows for </a:t>
            </a:r>
            <a:r>
              <a:rPr lang="en-US" sz="2400" b="1" dirty="0" smtClean="0">
                <a:solidFill>
                  <a:srgbClr val="0070C0"/>
                </a:solidFill>
              </a:rPr>
              <a:t>main( ) </a:t>
            </a:r>
            <a:r>
              <a:rPr lang="en-US" sz="2400" dirty="0" smtClean="0"/>
              <a:t>method’s </a:t>
            </a:r>
            <a:r>
              <a:rPr lang="en-US" sz="2400" b="1" dirty="0" smtClean="0">
                <a:solidFill>
                  <a:srgbClr val="00B050"/>
                </a:solidFill>
              </a:rPr>
              <a:t>prototype</a:t>
            </a: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public</a:t>
            </a:r>
            <a:r>
              <a:rPr lang="en-US" sz="2400" b="1" dirty="0" smtClean="0">
                <a:solidFill>
                  <a:srgbClr val="0070C0"/>
                </a:solidFill>
              </a:rPr>
              <a:t>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without any error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70C0"/>
                </a:solidFill>
              </a:rPr>
              <a:t>compile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run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static public void main(String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[]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without any error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70C0"/>
                </a:solidFill>
              </a:rPr>
              <a:t>compile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run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static public void main(String</a:t>
            </a:r>
            <a:r>
              <a:rPr lang="en-US" sz="2400" b="1" dirty="0" smtClean="0">
                <a:solidFill>
                  <a:srgbClr val="C00000"/>
                </a:solidFill>
              </a:rPr>
              <a:t>[]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bhopal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without any error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70C0"/>
                </a:solidFill>
              </a:rPr>
              <a:t>compile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run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static public void main(</a:t>
            </a:r>
            <a:r>
              <a:rPr lang="en-US" sz="2400" b="1" dirty="0" smtClean="0">
                <a:solidFill>
                  <a:srgbClr val="C00000"/>
                </a:solidFill>
              </a:rPr>
              <a:t>String …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without any error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400" dirty="0" smtClean="0"/>
              <a:t>will </a:t>
            </a:r>
            <a:r>
              <a:rPr lang="en-US" sz="2400" b="1" dirty="0" smtClean="0">
                <a:solidFill>
                  <a:srgbClr val="0070C0"/>
                </a:solidFill>
              </a:rPr>
              <a:t>compile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run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loud Callout 6"/>
          <p:cNvSpPr/>
          <p:nvPr/>
        </p:nvSpPr>
        <p:spPr>
          <a:xfrm>
            <a:off x="6015022" y="1357298"/>
            <a:ext cx="3128978" cy="1755656"/>
          </a:xfrm>
          <a:prstGeom prst="cloudCallout">
            <a:avLst>
              <a:gd name="adj1" fmla="val -101298"/>
              <a:gd name="adj2" fmla="val 6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This is called 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 length argument</a:t>
            </a:r>
            <a:endParaRPr lang="en-IN" sz="22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final</a:t>
            </a:r>
            <a:r>
              <a:rPr lang="en-US" sz="2400" b="1" dirty="0" smtClean="0">
                <a:solidFill>
                  <a:srgbClr val="0070C0"/>
                </a:solidFill>
              </a:rPr>
              <a:t> static public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without any error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70C0"/>
                </a:solidFill>
              </a:rPr>
              <a:t>compile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run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abstract</a:t>
            </a:r>
            <a:r>
              <a:rPr lang="en-US" sz="2400" b="1" dirty="0" smtClean="0">
                <a:solidFill>
                  <a:srgbClr val="0070C0"/>
                </a:solidFill>
              </a:rPr>
              <a:t> static public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</a:t>
            </a:r>
            <a:r>
              <a:rPr lang="en-US" sz="2400" dirty="0" smtClean="0"/>
              <a:t>, this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won’t even compile </a:t>
            </a:r>
            <a:r>
              <a:rPr lang="en-US" sz="2400" dirty="0" smtClean="0"/>
              <a:t>and we will get the </a:t>
            </a:r>
            <a:r>
              <a:rPr lang="en-US" sz="2400" b="1" dirty="0" smtClean="0">
                <a:solidFill>
                  <a:srgbClr val="7030A0"/>
                </a:solidFill>
              </a:rPr>
              <a:t>following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error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illegal combination of modifiers: abstract and static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strictfp</a:t>
            </a:r>
            <a:r>
              <a:rPr lang="en-US" sz="2400" b="1" dirty="0" smtClean="0">
                <a:solidFill>
                  <a:srgbClr val="0070C0"/>
                </a:solidFill>
              </a:rPr>
              <a:t> static public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without any error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70C0"/>
                </a:solidFill>
              </a:rPr>
              <a:t>compile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run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b="1" dirty="0" err="1" smtClean="0"/>
              <a:t>strictfp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floating point representations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computations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platform dependent</a:t>
            </a:r>
            <a:r>
              <a:rPr lang="en-IN" sz="2400" dirty="0" smtClean="0"/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 smtClean="0"/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n-US" sz="2400" dirty="0" smtClean="0"/>
              <a:t> that when a </a:t>
            </a:r>
            <a:r>
              <a:rPr lang="en-IN" sz="2400" b="1" dirty="0" smtClean="0">
                <a:solidFill>
                  <a:srgbClr val="0070C0"/>
                </a:solidFill>
              </a:rPr>
              <a:t>class file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2060"/>
                </a:solidFill>
              </a:rPr>
              <a:t>run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rgbClr val="C00000"/>
                </a:solidFill>
              </a:rPr>
              <a:t>different platforms </a:t>
            </a:r>
            <a:r>
              <a:rPr lang="en-IN" sz="2400" dirty="0" smtClean="0"/>
              <a:t>(</a:t>
            </a:r>
            <a:r>
              <a:rPr lang="en-IN" sz="2400" b="1" dirty="0" smtClean="0">
                <a:solidFill>
                  <a:srgbClr val="002060"/>
                </a:solidFill>
              </a:rPr>
              <a:t>32</a:t>
            </a:r>
            <a:r>
              <a:rPr lang="en-IN" sz="2400" dirty="0" smtClean="0"/>
              <a:t>/</a:t>
            </a:r>
            <a:r>
              <a:rPr lang="en-IN" sz="2400" b="1" dirty="0" smtClean="0">
                <a:solidFill>
                  <a:srgbClr val="002060"/>
                </a:solidFill>
              </a:rPr>
              <a:t>64</a:t>
            </a:r>
            <a:r>
              <a:rPr lang="en-IN" sz="2400" dirty="0" smtClean="0"/>
              <a:t> bit processors) then the </a:t>
            </a:r>
            <a:r>
              <a:rPr lang="en-IN" sz="2400" b="1" u="sng" dirty="0" smtClean="0">
                <a:solidFill>
                  <a:srgbClr val="7030A0"/>
                </a:solidFill>
              </a:rPr>
              <a:t>output might vary</a:t>
            </a:r>
            <a:r>
              <a:rPr lang="en-IN" sz="2400" dirty="0" smtClean="0"/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dirty="0" smtClean="0"/>
          </a:p>
          <a:p>
            <a:pPr marL="514350" indent="-514350">
              <a:buFont typeface="Wingdings" pitchFamily="2" charset="2"/>
              <a:buChar char="§"/>
            </a:pPr>
            <a:endParaRPr lang="en-IN" sz="2400" dirty="0" smtClean="0"/>
          </a:p>
          <a:p>
            <a:pPr marL="514350" indent="-514350">
              <a:buFont typeface="Wingdings" pitchFamily="2" charset="2"/>
              <a:buChar char="§"/>
            </a:pP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solve</a:t>
            </a:r>
            <a:r>
              <a:rPr lang="en-IN" sz="2400" dirty="0" smtClean="0"/>
              <a:t> this types of </a:t>
            </a:r>
            <a:r>
              <a:rPr lang="en-IN" sz="2400" b="1" dirty="0" smtClean="0">
                <a:solidFill>
                  <a:srgbClr val="C00000"/>
                </a:solidFill>
              </a:rPr>
              <a:t>issue</a:t>
            </a:r>
            <a:r>
              <a:rPr lang="en-IN" sz="2400" dirty="0" smtClean="0"/>
              <a:t>, the </a:t>
            </a:r>
            <a:r>
              <a:rPr lang="en-IN" sz="2400" b="1" dirty="0" err="1" smtClean="0">
                <a:solidFill>
                  <a:srgbClr val="7030A0"/>
                </a:solidFill>
              </a:rPr>
              <a:t>strictfp</a:t>
            </a:r>
            <a:r>
              <a:rPr lang="en-IN" sz="2400" dirty="0" smtClean="0"/>
              <a:t> keyword was </a:t>
            </a:r>
            <a:r>
              <a:rPr lang="en-IN" sz="2400" b="1" dirty="0" smtClean="0">
                <a:solidFill>
                  <a:schemeClr val="accent1"/>
                </a:solidFill>
              </a:rPr>
              <a:t>introduced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70C0"/>
                </a:solidFill>
              </a:rPr>
              <a:t>JDK 1.2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b="1" dirty="0" err="1" smtClean="0"/>
              <a:t>strictfp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b="1" dirty="0" err="1" smtClean="0">
                <a:solidFill>
                  <a:srgbClr val="7030A0"/>
                </a:solidFill>
              </a:rPr>
              <a:t>strictfp</a:t>
            </a:r>
            <a:r>
              <a:rPr lang="en-IN" sz="2400" dirty="0" smtClean="0"/>
              <a:t> modifier </a:t>
            </a:r>
            <a:r>
              <a:rPr lang="en-IN" sz="2400" b="1" dirty="0" smtClean="0">
                <a:solidFill>
                  <a:srgbClr val="002060"/>
                </a:solidFill>
              </a:rPr>
              <a:t>ensures</a:t>
            </a:r>
            <a:r>
              <a:rPr lang="en-IN" sz="2400" dirty="0" smtClean="0"/>
              <a:t> that all </a:t>
            </a:r>
            <a:r>
              <a:rPr lang="en-IN" sz="2400" b="1" dirty="0" smtClean="0">
                <a:solidFill>
                  <a:srgbClr val="00B050"/>
                </a:solidFill>
              </a:rPr>
              <a:t>floating-point operations </a:t>
            </a:r>
            <a:r>
              <a:rPr lang="en-IN" sz="2400" dirty="0" smtClean="0"/>
              <a:t>across </a:t>
            </a:r>
            <a:r>
              <a:rPr lang="en-IN" sz="2400" b="1" dirty="0" smtClean="0">
                <a:solidFill>
                  <a:srgbClr val="C00000"/>
                </a:solidFill>
              </a:rPr>
              <a:t>different JVMs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platforms</a:t>
            </a:r>
            <a:r>
              <a:rPr lang="en-IN" sz="2400" dirty="0" smtClean="0"/>
              <a:t> will provide </a:t>
            </a:r>
            <a:r>
              <a:rPr lang="en-IN" sz="2400" b="1" dirty="0" smtClean="0">
                <a:solidFill>
                  <a:srgbClr val="0070C0"/>
                </a:solidFill>
              </a:rPr>
              <a:t>consistent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same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IN" sz="2400" dirty="0" smtClean="0"/>
              <a:t>  following the rules of </a:t>
            </a:r>
            <a:r>
              <a:rPr lang="en-IN" sz="2400" b="1" dirty="0" smtClean="0">
                <a:solidFill>
                  <a:schemeClr val="accent1"/>
                </a:solidFill>
              </a:rPr>
              <a:t>IEEE</a:t>
            </a:r>
            <a:r>
              <a:rPr lang="en-IN" sz="2400" dirty="0" smtClean="0"/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 smtClean="0"/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dirty="0" smtClean="0"/>
              <a:t>Thus when we use </a:t>
            </a:r>
            <a:r>
              <a:rPr lang="en-US" sz="2400" b="1" dirty="0" err="1" smtClean="0">
                <a:solidFill>
                  <a:srgbClr val="7030A0"/>
                </a:solidFill>
              </a:rPr>
              <a:t>strictfp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JVM</a:t>
            </a:r>
            <a:r>
              <a:rPr lang="en-IN" sz="2400" dirty="0" smtClean="0"/>
              <a:t> performs </a:t>
            </a:r>
            <a:r>
              <a:rPr lang="en-IN" sz="2400" b="1" dirty="0" smtClean="0">
                <a:solidFill>
                  <a:srgbClr val="00B050"/>
                </a:solidFill>
              </a:rPr>
              <a:t>floating-point computations </a:t>
            </a:r>
            <a:r>
              <a:rPr lang="en-IN" sz="2400" dirty="0" smtClean="0"/>
              <a:t> guaranteeing that the </a:t>
            </a:r>
            <a:r>
              <a:rPr lang="en-IN" sz="2400" b="1" dirty="0" smtClean="0">
                <a:solidFill>
                  <a:srgbClr val="0070C0"/>
                </a:solidFill>
              </a:rPr>
              <a:t>result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computations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7030A0"/>
                </a:solidFill>
              </a:rPr>
              <a:t>match exactly </a:t>
            </a:r>
            <a:r>
              <a:rPr lang="en-IN" sz="2400" dirty="0" smtClean="0"/>
              <a:t>across all </a:t>
            </a:r>
            <a:r>
              <a:rPr lang="en-IN" sz="2400" b="1" dirty="0" smtClean="0">
                <a:solidFill>
                  <a:srgbClr val="C00000"/>
                </a:solidFill>
              </a:rPr>
              <a:t>JVMs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platforms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The main()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Different Variants Of The main()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Where Can We Use </a:t>
            </a:r>
            <a:r>
              <a:rPr lang="en-US" sz="3200" b="1" dirty="0" err="1" smtClean="0"/>
              <a:t>strictfp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b="1" dirty="0" smtClean="0"/>
              <a:t>T</a:t>
            </a:r>
            <a:r>
              <a:rPr lang="en-IN" sz="2400" dirty="0" smtClean="0"/>
              <a:t>he  </a:t>
            </a:r>
            <a:r>
              <a:rPr lang="en-IN" sz="2400" b="1" dirty="0" err="1" smtClean="0">
                <a:solidFill>
                  <a:srgbClr val="7030A0"/>
                </a:solidFill>
              </a:rPr>
              <a:t>strictfp</a:t>
            </a:r>
            <a:r>
              <a:rPr lang="en-IN" sz="2400" dirty="0" smtClean="0"/>
              <a:t> modifier can be used with –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 smtClean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IN" b="1" dirty="0" smtClean="0">
                <a:solidFill>
                  <a:srgbClr val="C00000"/>
                </a:solidFill>
              </a:rPr>
              <a:t>lass</a:t>
            </a:r>
            <a:r>
              <a:rPr lang="en-IN" dirty="0" smtClean="0"/>
              <a:t> – All </a:t>
            </a:r>
            <a:r>
              <a:rPr lang="en-IN" b="1" dirty="0" smtClean="0">
                <a:solidFill>
                  <a:srgbClr val="00B050"/>
                </a:solidFill>
              </a:rPr>
              <a:t>code</a:t>
            </a:r>
            <a:r>
              <a:rPr lang="en-IN" dirty="0" smtClean="0"/>
              <a:t> in the class (</a:t>
            </a:r>
            <a:r>
              <a:rPr lang="en-IN" b="1" dirty="0" smtClean="0">
                <a:solidFill>
                  <a:srgbClr val="0070C0"/>
                </a:solidFill>
              </a:rPr>
              <a:t>instance variable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static </a:t>
            </a:r>
            <a:r>
              <a:rPr lang="en-IN" b="1" dirty="0" err="1" smtClean="0">
                <a:solidFill>
                  <a:srgbClr val="0070C0"/>
                </a:solidFill>
              </a:rPr>
              <a:t>initializers</a:t>
            </a:r>
            <a:r>
              <a:rPr lang="en-IN" dirty="0" smtClean="0"/>
              <a:t>), and code in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nested classes </a:t>
            </a:r>
            <a:r>
              <a:rPr lang="en-IN" dirty="0" smtClean="0"/>
              <a:t>will use </a:t>
            </a:r>
            <a:r>
              <a:rPr lang="en-IN" b="1" dirty="0" err="1" smtClean="0">
                <a:solidFill>
                  <a:srgbClr val="7030A0"/>
                </a:solidFill>
              </a:rPr>
              <a:t>strictfp</a:t>
            </a:r>
            <a:r>
              <a:rPr lang="en-IN" dirty="0" smtClean="0"/>
              <a:t> computations.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 smtClean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IN" b="1" dirty="0" err="1" smtClean="0">
                <a:solidFill>
                  <a:srgbClr val="C00000"/>
                </a:solidFill>
              </a:rPr>
              <a:t>ethod</a:t>
            </a:r>
            <a:r>
              <a:rPr lang="en-IN" dirty="0" smtClean="0"/>
              <a:t> – All </a:t>
            </a:r>
            <a:r>
              <a:rPr lang="en-IN" b="1" dirty="0" smtClean="0">
                <a:solidFill>
                  <a:srgbClr val="00B050"/>
                </a:solidFill>
              </a:rPr>
              <a:t>code</a:t>
            </a:r>
            <a:r>
              <a:rPr lang="en-IN" b="1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within </a:t>
            </a:r>
            <a:r>
              <a:rPr lang="en-IN" b="1" dirty="0" smtClean="0">
                <a:solidFill>
                  <a:srgbClr val="C00000"/>
                </a:solidFill>
              </a:rPr>
              <a:t>method</a:t>
            </a:r>
            <a:r>
              <a:rPr lang="en-IN" dirty="0" smtClean="0"/>
              <a:t> will use </a:t>
            </a:r>
            <a:r>
              <a:rPr lang="en-IN" b="1" dirty="0" err="1" smtClean="0">
                <a:solidFill>
                  <a:srgbClr val="7030A0"/>
                </a:solidFill>
              </a:rPr>
              <a:t>strictfp</a:t>
            </a:r>
            <a:r>
              <a:rPr lang="en-IN" dirty="0" smtClean="0"/>
              <a:t> computations.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 smtClean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err="1" smtClean="0">
                <a:solidFill>
                  <a:srgbClr val="C00000"/>
                </a:solidFill>
              </a:rPr>
              <a:t>nterface</a:t>
            </a:r>
            <a:r>
              <a:rPr lang="en-IN" dirty="0" smtClean="0"/>
              <a:t> – All </a:t>
            </a:r>
            <a:r>
              <a:rPr lang="en-IN" b="1" dirty="0" smtClean="0">
                <a:solidFill>
                  <a:srgbClr val="00B050"/>
                </a:solidFill>
              </a:rPr>
              <a:t>code</a:t>
            </a:r>
            <a:r>
              <a:rPr lang="en-IN" dirty="0" smtClean="0"/>
              <a:t> in any </a:t>
            </a:r>
            <a:r>
              <a:rPr lang="en-IN" b="1" dirty="0" smtClean="0">
                <a:solidFill>
                  <a:srgbClr val="C00000"/>
                </a:solidFill>
              </a:rPr>
              <a:t>class</a:t>
            </a:r>
            <a:r>
              <a:rPr lang="en-IN" dirty="0" smtClean="0"/>
              <a:t> that </a:t>
            </a:r>
            <a:r>
              <a:rPr lang="en-IN" b="1" dirty="0" smtClean="0">
                <a:solidFill>
                  <a:srgbClr val="0070C0"/>
                </a:solidFill>
              </a:rPr>
              <a:t>implements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interface </a:t>
            </a:r>
            <a:r>
              <a:rPr lang="en-IN" dirty="0" smtClean="0"/>
              <a:t>will use </a:t>
            </a:r>
            <a:r>
              <a:rPr lang="en-IN" b="1" dirty="0" err="1" smtClean="0">
                <a:solidFill>
                  <a:srgbClr val="7030A0"/>
                </a:solidFill>
              </a:rPr>
              <a:t>strictfp</a:t>
            </a:r>
            <a:r>
              <a:rPr lang="en-IN" dirty="0" smtClean="0"/>
              <a:t> computations.</a:t>
            </a:r>
          </a:p>
          <a:p>
            <a:pPr marL="514350" indent="-514350">
              <a:buFont typeface="Wingdings" pitchFamily="2" charset="2"/>
              <a:buChar char="§"/>
            </a:pPr>
            <a:endParaRPr lang="en-IN" sz="2400" dirty="0" smtClean="0"/>
          </a:p>
          <a:p>
            <a:pPr marL="514350" indent="-514350">
              <a:buFont typeface="Wingdings" pitchFamily="2" charset="2"/>
              <a:buChar char="§"/>
            </a:pPr>
            <a:endParaRPr lang="en-IN" sz="2400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Where We Can’t Use </a:t>
            </a:r>
            <a:r>
              <a:rPr lang="en-US" sz="3200" b="1" dirty="0" err="1" smtClean="0"/>
              <a:t>strictfp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dirty="0" smtClean="0"/>
              <a:t>The  </a:t>
            </a:r>
            <a:r>
              <a:rPr lang="en-IN" sz="2400" b="1" dirty="0" err="1" smtClean="0">
                <a:solidFill>
                  <a:srgbClr val="7030A0"/>
                </a:solidFill>
              </a:rPr>
              <a:t>strictfp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modifier </a:t>
            </a:r>
            <a:r>
              <a:rPr lang="en-IN" sz="2400" b="1" dirty="0" smtClean="0">
                <a:solidFill>
                  <a:srgbClr val="002060"/>
                </a:solidFill>
              </a:rPr>
              <a:t>cannot be used </a:t>
            </a:r>
            <a:r>
              <a:rPr lang="en-IN" sz="2400" dirty="0" smtClean="0"/>
              <a:t>with –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 smtClean="0"/>
          </a:p>
          <a:p>
            <a:pPr marL="788670" lvl="1" indent="-514350">
              <a:buFont typeface="Wingdings" pitchFamily="2" charset="2"/>
              <a:buChar char="§"/>
            </a:pPr>
            <a:endParaRPr lang="en-US" dirty="0" smtClean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Constructors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sz="2400" dirty="0" smtClean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Abstract methods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IN" sz="2400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strictfp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class Test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public static void main(String[]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    double MAX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Double.MAX_VALUE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     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Double.MAX_VALUE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- 1);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1.7976931348623157E308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Which of the following main( ) method are accepted by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JVM?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void main(String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str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// No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// No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static public void main(String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[ ])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//Yes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// No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strictfp</a:t>
            </a:r>
            <a:r>
              <a:rPr lang="en-US" sz="2400" b="1" dirty="0" smtClean="0">
                <a:solidFill>
                  <a:srgbClr val="0070C0"/>
                </a:solidFill>
              </a:rPr>
              <a:t> static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str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//Yes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final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// No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final void main(String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[ ])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//Yes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void main(String . . .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//No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void main(String  ...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// Yes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0070C0"/>
                </a:solidFill>
              </a:rPr>
              <a:t>overload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main( ) </a:t>
            </a:r>
            <a:r>
              <a:rPr lang="en-US" sz="2400" dirty="0" smtClean="0"/>
              <a:t>method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void main(</a:t>
            </a:r>
            <a:r>
              <a:rPr lang="en-US" sz="2400" b="1" dirty="0" smtClean="0">
                <a:solidFill>
                  <a:srgbClr val="C00000"/>
                </a:solidFill>
              </a:rPr>
              <a:t>String[]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400" b="1" dirty="0" smtClean="0">
                <a:solidFill>
                  <a:srgbClr val="0070C0"/>
                </a:solidFill>
              </a:rPr>
              <a:t>(“Bhopal”);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 static void main(</a:t>
            </a:r>
            <a:r>
              <a:rPr lang="en-US" sz="2400" b="1" dirty="0" smtClean="0">
                <a:solidFill>
                  <a:srgbClr val="C00000"/>
                </a:solidFill>
              </a:rPr>
              <a:t>double []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400" b="1" dirty="0" smtClean="0">
                <a:solidFill>
                  <a:srgbClr val="0070C0"/>
                </a:solidFill>
              </a:rPr>
              <a:t>(“Indore”);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b="1" dirty="0" smtClean="0">
                <a:solidFill>
                  <a:srgbClr val="00B050"/>
                </a:solidFill>
              </a:rPr>
              <a:t>Yes</a:t>
            </a:r>
            <a:r>
              <a:rPr lang="en-US" sz="2300" dirty="0" smtClean="0"/>
              <a:t>, </a:t>
            </a:r>
            <a:r>
              <a:rPr lang="en-US" sz="2300" b="1" dirty="0" smtClean="0">
                <a:solidFill>
                  <a:srgbClr val="C00000"/>
                </a:solidFill>
              </a:rPr>
              <a:t>without any error</a:t>
            </a:r>
            <a:r>
              <a:rPr lang="en-US" sz="2300" dirty="0" smtClean="0"/>
              <a:t> the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300" dirty="0" smtClean="0"/>
              <a:t> will </a:t>
            </a:r>
            <a:r>
              <a:rPr lang="en-US" sz="2300" b="1" dirty="0" smtClean="0">
                <a:solidFill>
                  <a:srgbClr val="0070C0"/>
                </a:solidFill>
              </a:rPr>
              <a:t>compile</a:t>
            </a:r>
            <a:r>
              <a:rPr lang="en-US" sz="2300" dirty="0" smtClean="0"/>
              <a:t> and </a:t>
            </a:r>
            <a:r>
              <a:rPr lang="en-US" sz="2300" b="1" dirty="0" smtClean="0">
                <a:solidFill>
                  <a:srgbClr val="7030A0"/>
                </a:solidFill>
              </a:rPr>
              <a:t>run</a:t>
            </a:r>
            <a:r>
              <a:rPr lang="en-US" sz="2300" dirty="0" smtClean="0"/>
              <a:t> and </a:t>
            </a:r>
            <a:r>
              <a:rPr lang="en-US" sz="2300" b="1" dirty="0" smtClean="0">
                <a:solidFill>
                  <a:srgbClr val="00B050"/>
                </a:solidFill>
              </a:rPr>
              <a:t>output </a:t>
            </a:r>
          </a:p>
          <a:p>
            <a:pPr marL="514350" indent="-514350">
              <a:buNone/>
            </a:pPr>
            <a:r>
              <a:rPr lang="en-US" sz="2300" b="1" dirty="0" smtClean="0">
                <a:solidFill>
                  <a:srgbClr val="00B050"/>
                </a:solidFill>
              </a:rPr>
              <a:t>will be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Bhopal</a:t>
            </a:r>
            <a:endParaRPr lang="en-IN" sz="23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Does </a:t>
            </a:r>
            <a:r>
              <a:rPr lang="en-US" sz="2400" b="1" dirty="0" smtClean="0">
                <a:solidFill>
                  <a:srgbClr val="7030A0"/>
                </a:solidFill>
              </a:rPr>
              <a:t>main( ) </a:t>
            </a:r>
            <a:r>
              <a:rPr lang="en-US" sz="2400" dirty="0" smtClean="0"/>
              <a:t>method get </a:t>
            </a:r>
            <a:r>
              <a:rPr lang="en-US" sz="2400" b="1" dirty="0" smtClean="0">
                <a:solidFill>
                  <a:srgbClr val="00B050"/>
                </a:solidFill>
              </a:rPr>
              <a:t>inherited</a:t>
            </a:r>
            <a:r>
              <a:rPr lang="en-US" sz="2400" dirty="0" smtClean="0"/>
              <a:t> ?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Suppose we have the following code 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(“Parent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}</a:t>
            </a:r>
            <a:endParaRPr lang="en-IN" sz="22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57884" y="1643050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we saved the code as </a:t>
            </a:r>
            <a:r>
              <a:rPr lang="en-US" sz="2000" b="1" dirty="0" smtClean="0">
                <a:solidFill>
                  <a:srgbClr val="C00000"/>
                </a:solidFill>
              </a:rPr>
              <a:t>“B.java” </a:t>
            </a:r>
            <a:r>
              <a:rPr lang="en-US" sz="2000" dirty="0" smtClean="0"/>
              <a:t>and compiled it</a:t>
            </a:r>
          </a:p>
          <a:p>
            <a:r>
              <a:rPr lang="en-US" sz="2000" dirty="0" smtClean="0"/>
              <a:t>What will be the output  when we run it as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Parent main called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4000504"/>
            <a:ext cx="321471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CONCLUSION: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Yes</a:t>
            </a:r>
            <a:r>
              <a:rPr lang="en-US" sz="1900" dirty="0" smtClean="0"/>
              <a:t>, the </a:t>
            </a:r>
            <a:r>
              <a:rPr lang="en-US" sz="1900" b="1" dirty="0" smtClean="0">
                <a:solidFill>
                  <a:srgbClr val="7030A0"/>
                </a:solidFill>
              </a:rPr>
              <a:t>main( ) </a:t>
            </a:r>
            <a:r>
              <a:rPr lang="en-US" sz="1900" dirty="0" smtClean="0"/>
              <a:t>method gets </a:t>
            </a:r>
            <a:r>
              <a:rPr lang="en-US" sz="1900" b="1" dirty="0" smtClean="0">
                <a:solidFill>
                  <a:srgbClr val="00B050"/>
                </a:solidFill>
              </a:rPr>
              <a:t>inherited</a:t>
            </a:r>
            <a:r>
              <a:rPr lang="en-US" sz="1900" dirty="0" smtClean="0"/>
              <a:t> and if the </a:t>
            </a:r>
            <a:r>
              <a:rPr lang="en-US" sz="1900" b="1" dirty="0" smtClean="0">
                <a:solidFill>
                  <a:srgbClr val="0070C0"/>
                </a:solidFill>
              </a:rPr>
              <a:t>child class </a:t>
            </a:r>
            <a:r>
              <a:rPr lang="en-US" sz="1900" b="1" dirty="0" smtClean="0">
                <a:solidFill>
                  <a:srgbClr val="7030A0"/>
                </a:solidFill>
              </a:rPr>
              <a:t>doesn’t has a main( ) </a:t>
            </a:r>
            <a:r>
              <a:rPr lang="en-US" sz="1900" dirty="0" smtClean="0"/>
              <a:t>method and </a:t>
            </a:r>
            <a:r>
              <a:rPr lang="en-US" sz="1900" b="1" dirty="0" smtClean="0">
                <a:solidFill>
                  <a:srgbClr val="C00000"/>
                </a:solidFill>
              </a:rPr>
              <a:t>we run it </a:t>
            </a:r>
            <a:r>
              <a:rPr lang="en-US" sz="1900" dirty="0" smtClean="0"/>
              <a:t>then the </a:t>
            </a:r>
            <a:r>
              <a:rPr lang="en-US" sz="1900" b="1" dirty="0" smtClean="0">
                <a:solidFill>
                  <a:srgbClr val="7030A0"/>
                </a:solidFill>
              </a:rPr>
              <a:t>parent class main( ) method </a:t>
            </a:r>
            <a:r>
              <a:rPr lang="en-US" sz="1900" dirty="0" smtClean="0"/>
              <a:t>will be </a:t>
            </a:r>
            <a:r>
              <a:rPr lang="en-US" sz="1900" b="1" dirty="0" smtClean="0">
                <a:solidFill>
                  <a:srgbClr val="00B050"/>
                </a:solidFill>
              </a:rPr>
              <a:t>called</a:t>
            </a:r>
            <a:r>
              <a:rPr lang="en-US" sz="1900" dirty="0" smtClean="0"/>
              <a:t> by </a:t>
            </a:r>
            <a:r>
              <a:rPr lang="en-US" sz="1900" b="1" dirty="0" smtClean="0">
                <a:solidFill>
                  <a:srgbClr val="C00000"/>
                </a:solidFill>
              </a:rPr>
              <a:t>JVM</a:t>
            </a:r>
            <a:endParaRPr lang="en-IN" sz="19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static void main(String [ ] </a:t>
            </a:r>
            <a:r>
              <a:rPr lang="en-US" sz="2200" b="1" dirty="0" err="1" smtClean="0">
                <a:solidFill>
                  <a:srgbClr val="C00000"/>
                </a:solidFill>
              </a:rPr>
              <a:t>args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static void main(String [ ] </a:t>
            </a:r>
            <a:r>
              <a:rPr lang="en-US" sz="2200" b="1" dirty="0" err="1" smtClean="0">
                <a:solidFill>
                  <a:srgbClr val="C00000"/>
                </a:solidFill>
              </a:rPr>
              <a:t>args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  <a:endParaRPr lang="en-IN" sz="2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Yes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 smtClean="0"/>
              <a:t> will </a:t>
            </a:r>
            <a:r>
              <a:rPr lang="en-US" sz="2000" b="1" dirty="0" smtClean="0">
                <a:solidFill>
                  <a:srgbClr val="0070C0"/>
                </a:solidFill>
              </a:rPr>
              <a:t>compile and run </a:t>
            </a:r>
            <a:r>
              <a:rPr lang="en-US" sz="2000" dirty="0" smtClean="0"/>
              <a:t>as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Child  main called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570" y="4000504"/>
            <a:ext cx="32147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CONCLUSION:</a:t>
            </a:r>
          </a:p>
          <a:p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B050"/>
                </a:solidFill>
              </a:rPr>
              <a:t>child class </a:t>
            </a:r>
            <a:r>
              <a:rPr lang="en-US" sz="1900" dirty="0" smtClean="0"/>
              <a:t>can have the </a:t>
            </a:r>
            <a:r>
              <a:rPr lang="en-US" sz="1900" b="1" dirty="0" smtClean="0">
                <a:solidFill>
                  <a:srgbClr val="7030A0"/>
                </a:solidFill>
              </a:rPr>
              <a:t>main( ) </a:t>
            </a:r>
            <a:r>
              <a:rPr lang="en-US" sz="1900" dirty="0" smtClean="0"/>
              <a:t>method </a:t>
            </a:r>
            <a:r>
              <a:rPr lang="en-US" sz="1900" b="1" dirty="0" smtClean="0">
                <a:solidFill>
                  <a:srgbClr val="0070C0"/>
                </a:solidFill>
              </a:rPr>
              <a:t>redefined .</a:t>
            </a:r>
            <a:r>
              <a:rPr lang="en-US" sz="1900" dirty="0" smtClean="0"/>
              <a:t> 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602" y="5214950"/>
            <a:ext cx="292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we call it overriding ?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NO , IT IS CALLED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METHOD HIDING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static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private static</a:t>
            </a:r>
            <a:r>
              <a:rPr lang="en-US" sz="2200" b="1" dirty="0" smtClean="0">
                <a:solidFill>
                  <a:srgbClr val="0070C0"/>
                </a:solidFill>
              </a:rPr>
              <a:t> 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  <a:endParaRPr lang="en-IN" sz="2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No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 smtClean="0"/>
              <a:t> will </a:t>
            </a:r>
            <a:r>
              <a:rPr lang="en-US" sz="2000" b="1" dirty="0" smtClean="0">
                <a:solidFill>
                  <a:srgbClr val="7030A0"/>
                </a:solidFill>
              </a:rPr>
              <a:t>not even compile </a:t>
            </a:r>
            <a:r>
              <a:rPr lang="en-US" sz="2000" dirty="0" smtClean="0"/>
              <a:t>and we will get the </a:t>
            </a:r>
            <a:r>
              <a:rPr lang="en-US" sz="2000" b="1" dirty="0" smtClean="0">
                <a:solidFill>
                  <a:srgbClr val="7030A0"/>
                </a:solidFill>
              </a:rPr>
              <a:t>error:</a:t>
            </a:r>
          </a:p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00B050"/>
                </a:solidFill>
              </a:rPr>
              <a:t>Attempting to assign a weaker access privilege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final static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 static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  <a:endParaRPr lang="en-IN" sz="2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No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 smtClean="0"/>
              <a:t> will </a:t>
            </a:r>
            <a:r>
              <a:rPr lang="en-US" sz="2000" b="1" dirty="0" smtClean="0">
                <a:solidFill>
                  <a:srgbClr val="7030A0"/>
                </a:solidFill>
              </a:rPr>
              <a:t>not even compile </a:t>
            </a:r>
            <a:r>
              <a:rPr lang="en-US" sz="2000" dirty="0" smtClean="0"/>
              <a:t>and we will get the </a:t>
            </a:r>
            <a:r>
              <a:rPr lang="en-US" sz="2000" b="1" dirty="0" smtClean="0">
                <a:solidFill>
                  <a:srgbClr val="7030A0"/>
                </a:solidFill>
              </a:rPr>
              <a:t>error:</a:t>
            </a:r>
          </a:p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00B050"/>
                </a:solidFill>
              </a:rPr>
              <a:t>main(String[]) in B cannot override main(String[]) in A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overridden method is </a:t>
            </a:r>
            <a:r>
              <a:rPr lang="en-IN" sz="2000" b="1" dirty="0" err="1" smtClean="0">
                <a:solidFill>
                  <a:srgbClr val="00B050"/>
                </a:solidFill>
              </a:rPr>
              <a:t>static,final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main() Method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all </a:t>
            </a:r>
            <a:r>
              <a:rPr lang="en-US" sz="2400" b="1" dirty="0" smtClean="0">
                <a:solidFill>
                  <a:srgbClr val="0070C0"/>
                </a:solidFill>
              </a:rPr>
              <a:t>know</a:t>
            </a:r>
            <a:r>
              <a:rPr lang="en-US" sz="2400" dirty="0" smtClean="0"/>
              <a:t> , that </a:t>
            </a:r>
            <a:r>
              <a:rPr lang="en-US" sz="2400" b="1" u="sng" dirty="0" smtClean="0">
                <a:solidFill>
                  <a:srgbClr val="00B050"/>
                </a:solidFill>
              </a:rPr>
              <a:t>execution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of a </a:t>
            </a:r>
            <a:r>
              <a:rPr lang="en-US" sz="2400" b="1" u="sng" dirty="0" smtClean="0">
                <a:solidFill>
                  <a:srgbClr val="002060"/>
                </a:solidFill>
              </a:rPr>
              <a:t>Java program </a:t>
            </a:r>
            <a:r>
              <a:rPr lang="en-US" sz="2400" dirty="0" smtClean="0"/>
              <a:t>always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starts </a:t>
            </a:r>
            <a:r>
              <a:rPr lang="en-US" sz="2400" dirty="0" smtClean="0"/>
              <a:t>from the method </a:t>
            </a:r>
            <a:r>
              <a:rPr lang="en-US" sz="2400" b="1" dirty="0" smtClean="0">
                <a:solidFill>
                  <a:srgbClr val="7030A0"/>
                </a:solidFill>
              </a:rPr>
              <a:t>main( )</a:t>
            </a:r>
            <a:r>
              <a:rPr lang="en-US" sz="2400" b="1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we </a:t>
            </a:r>
            <a:r>
              <a:rPr lang="en-US" sz="2400" b="1" dirty="0" smtClean="0">
                <a:solidFill>
                  <a:srgbClr val="C00000"/>
                </a:solidFill>
              </a:rPr>
              <a:t>run</a:t>
            </a:r>
            <a:r>
              <a:rPr lang="en-US" sz="2400" dirty="0" smtClean="0"/>
              <a:t> our </a:t>
            </a:r>
            <a:r>
              <a:rPr lang="en-US" sz="2400" b="1" dirty="0" smtClean="0">
                <a:solidFill>
                  <a:srgbClr val="0070C0"/>
                </a:solidFill>
              </a:rPr>
              <a:t>program</a:t>
            </a:r>
            <a:r>
              <a:rPr lang="en-US" sz="2400" dirty="0" smtClean="0"/>
              <a:t> , the </a:t>
            </a:r>
            <a:r>
              <a:rPr lang="en-US" sz="2400" b="1" dirty="0" smtClean="0">
                <a:solidFill>
                  <a:srgbClr val="00B050"/>
                </a:solidFill>
              </a:rPr>
              <a:t>JVM</a:t>
            </a:r>
            <a:r>
              <a:rPr lang="en-US" sz="2400" dirty="0" smtClean="0"/>
              <a:t> loads the </a:t>
            </a:r>
            <a:r>
              <a:rPr lang="en-US" sz="2400" b="1" u="sng" dirty="0" smtClean="0">
                <a:solidFill>
                  <a:srgbClr val="C00000"/>
                </a:solidFill>
              </a:rPr>
              <a:t>Main-Class</a:t>
            </a:r>
            <a:r>
              <a:rPr lang="en-US" sz="2400" dirty="0" smtClean="0"/>
              <a:t> and then launches a </a:t>
            </a:r>
            <a:r>
              <a:rPr lang="en-US" sz="2400" b="1" dirty="0" smtClean="0">
                <a:solidFill>
                  <a:srgbClr val="7030A0"/>
                </a:solidFill>
              </a:rPr>
              <a:t>thread</a:t>
            </a:r>
            <a:r>
              <a:rPr lang="en-US" sz="2400" dirty="0" smtClean="0"/>
              <a:t> that calls the </a:t>
            </a:r>
            <a:r>
              <a:rPr lang="en-US" sz="2400" b="1" dirty="0" smtClean="0">
                <a:solidFill>
                  <a:srgbClr val="002060"/>
                </a:solidFill>
              </a:rPr>
              <a:t>main( ) </a:t>
            </a:r>
            <a:r>
              <a:rPr lang="en-US" sz="2400" dirty="0" smtClean="0"/>
              <a:t>method of </a:t>
            </a:r>
            <a:r>
              <a:rPr lang="en-US" sz="2400" b="1" dirty="0" smtClean="0">
                <a:solidFill>
                  <a:schemeClr val="accent1"/>
                </a:solidFill>
              </a:rPr>
              <a:t>our class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for a  </a:t>
            </a:r>
            <a:r>
              <a:rPr lang="en-US" sz="2400" b="1" u="sng" dirty="0" smtClean="0">
                <a:solidFill>
                  <a:srgbClr val="0070C0"/>
                </a:solidFill>
              </a:rPr>
              <a:t>JAVA BASED INTERVIEW</a:t>
            </a:r>
            <a:r>
              <a:rPr lang="en-US" sz="2400" b="1" dirty="0" smtClean="0"/>
              <a:t> ,</a:t>
            </a:r>
            <a:r>
              <a:rPr lang="en-US" sz="2400" dirty="0" smtClean="0"/>
              <a:t> there are </a:t>
            </a:r>
            <a:r>
              <a:rPr lang="en-US" sz="2400" b="1" dirty="0" smtClean="0">
                <a:solidFill>
                  <a:srgbClr val="C00000"/>
                </a:solidFill>
              </a:rPr>
              <a:t>few important points </a:t>
            </a:r>
            <a:r>
              <a:rPr lang="en-US" sz="2400" dirty="0" smtClean="0"/>
              <a:t>we </a:t>
            </a:r>
            <a:r>
              <a:rPr lang="en-US" sz="2400" b="1" u="sng" dirty="0" smtClean="0">
                <a:solidFill>
                  <a:srgbClr val="002060"/>
                </a:solidFill>
              </a:rPr>
              <a:t>must understand </a:t>
            </a:r>
            <a:r>
              <a:rPr lang="en-US" sz="2400" dirty="0" smtClean="0"/>
              <a:t>about </a:t>
            </a:r>
            <a:r>
              <a:rPr lang="en-US" sz="2400" b="1" dirty="0" smtClean="0">
                <a:solidFill>
                  <a:srgbClr val="7030A0"/>
                </a:solidFill>
              </a:rPr>
              <a:t>main( ) </a:t>
            </a:r>
            <a:r>
              <a:rPr lang="en-US" sz="2400" dirty="0" smtClean="0"/>
              <a:t>method.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static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final static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  <a:endParaRPr lang="en-IN" sz="2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Yes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 smtClean="0"/>
              <a:t> will </a:t>
            </a:r>
            <a:r>
              <a:rPr lang="en-US" sz="2000" b="1" dirty="0" smtClean="0">
                <a:solidFill>
                  <a:srgbClr val="0070C0"/>
                </a:solidFill>
              </a:rPr>
              <a:t>compile and run </a:t>
            </a:r>
            <a:r>
              <a:rPr lang="en-US" sz="2000" dirty="0" smtClean="0"/>
              <a:t>as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Child  main called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4000504"/>
            <a:ext cx="321471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CONCLUSION:</a:t>
            </a:r>
          </a:p>
          <a:p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B050"/>
                </a:solidFill>
              </a:rPr>
              <a:t>child class </a:t>
            </a:r>
            <a:r>
              <a:rPr lang="en-US" sz="1900" dirty="0" smtClean="0"/>
              <a:t>can </a:t>
            </a:r>
            <a:r>
              <a:rPr lang="en-US" sz="1900" b="1" dirty="0" smtClean="0">
                <a:solidFill>
                  <a:srgbClr val="0070C0"/>
                </a:solidFill>
              </a:rPr>
              <a:t>redefine </a:t>
            </a:r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main( ) </a:t>
            </a:r>
            <a:r>
              <a:rPr lang="en-US" sz="1900" dirty="0" smtClean="0"/>
              <a:t>method as a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final method . 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static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  <a:endParaRPr lang="en-IN" sz="2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No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000" dirty="0" smtClean="0"/>
              <a:t>will </a:t>
            </a:r>
            <a:r>
              <a:rPr lang="en-US" sz="2000" b="1" dirty="0" smtClean="0">
                <a:solidFill>
                  <a:srgbClr val="7030A0"/>
                </a:solidFill>
              </a:rPr>
              <a:t>not even compile </a:t>
            </a:r>
            <a:r>
              <a:rPr lang="en-US" sz="2000" dirty="0" smtClean="0"/>
              <a:t>and we will get the </a:t>
            </a:r>
            <a:r>
              <a:rPr lang="en-US" sz="2000" b="1" dirty="0" smtClean="0">
                <a:solidFill>
                  <a:srgbClr val="7030A0"/>
                </a:solidFill>
              </a:rPr>
              <a:t>error:</a:t>
            </a:r>
          </a:p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00B050"/>
                </a:solidFill>
              </a:rPr>
              <a:t>main(String[]) in B cannot override main(String[]) in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static </a:t>
            </a:r>
            <a:r>
              <a:rPr lang="en-US" sz="2200" b="1" dirty="0" smtClean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public  </a:t>
            </a:r>
            <a:r>
              <a:rPr lang="en-US" sz="2200" b="1" dirty="0" smtClean="0">
                <a:solidFill>
                  <a:srgbClr val="0070C0"/>
                </a:solidFill>
              </a:rPr>
              <a:t>void main(</a:t>
            </a:r>
            <a:r>
              <a:rPr lang="en-US" sz="2200" b="1" dirty="0" err="1" smtClean="0">
                <a:solidFill>
                  <a:srgbClr val="C00000"/>
                </a:solidFill>
              </a:rPr>
              <a:t>int</a:t>
            </a:r>
            <a:r>
              <a:rPr lang="en-US" sz="2200" b="1" dirty="0" smtClean="0">
                <a:solidFill>
                  <a:srgbClr val="0070C0"/>
                </a:solidFill>
              </a:rPr>
              <a:t> [ ] </a:t>
            </a:r>
            <a:r>
              <a:rPr lang="en-US" sz="2200" b="1" dirty="0" err="1" smtClean="0">
                <a:solidFill>
                  <a:srgbClr val="0070C0"/>
                </a:solidFill>
              </a:rPr>
              <a:t>args</a:t>
            </a:r>
            <a:r>
              <a:rPr lang="en-US" sz="2200" b="1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200" b="1" dirty="0" smtClean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  <a:endParaRPr lang="en-IN" sz="2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Yes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 smtClean="0"/>
              <a:t> will </a:t>
            </a:r>
            <a:r>
              <a:rPr lang="en-US" sz="2000" b="1" dirty="0" smtClean="0">
                <a:solidFill>
                  <a:srgbClr val="0070C0"/>
                </a:solidFill>
              </a:rPr>
              <a:t>compile and run </a:t>
            </a:r>
            <a:r>
              <a:rPr lang="en-US" sz="2000" dirty="0" smtClean="0"/>
              <a:t>as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Parent  </a:t>
            </a:r>
            <a:r>
              <a:rPr lang="en-US" sz="2000" b="1" dirty="0" smtClean="0">
                <a:solidFill>
                  <a:srgbClr val="00B050"/>
                </a:solidFill>
              </a:rPr>
              <a:t>main called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static{</a:t>
            </a:r>
          </a:p>
          <a:p>
            <a:pPr marL="514350" indent="-51435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(“static block called”);</a:t>
            </a:r>
          </a:p>
          <a:p>
            <a:pPr marL="514350" indent="-51435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public static void main(String [] </a:t>
            </a:r>
            <a:r>
              <a:rPr lang="en-US" sz="2000" b="1" dirty="0" err="1" smtClean="0">
                <a:solidFill>
                  <a:srgbClr val="002060"/>
                </a:solidFill>
              </a:rPr>
              <a:t>args</a:t>
            </a:r>
            <a:r>
              <a:rPr lang="en-US" sz="2000" b="1" dirty="0" smtClean="0">
                <a:solidFill>
                  <a:srgbClr val="00206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System.out.println</a:t>
            </a:r>
            <a:r>
              <a:rPr lang="en-US" sz="2000" b="1" dirty="0" smtClean="0">
                <a:solidFill>
                  <a:srgbClr val="002060"/>
                </a:solidFill>
              </a:rPr>
              <a:t>(“main method called”);</a:t>
            </a:r>
          </a:p>
          <a:p>
            <a:pPr marL="514350" indent="-51435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endParaRPr lang="en-IN" sz="2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Yes</a:t>
            </a:r>
            <a:r>
              <a:rPr lang="en-US" sz="2000" dirty="0" smtClean="0"/>
              <a:t> ,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000" dirty="0" smtClean="0"/>
              <a:t>will </a:t>
            </a:r>
            <a:r>
              <a:rPr lang="en-US" sz="2000" b="1" dirty="0" smtClean="0">
                <a:solidFill>
                  <a:srgbClr val="7030A0"/>
                </a:solidFill>
              </a:rPr>
              <a:t>compile and run </a:t>
            </a:r>
            <a:r>
              <a:rPr lang="en-US" sz="2000" dirty="0" smtClean="0"/>
              <a:t>fine and we will get the 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</a:rPr>
              <a:t>output </a:t>
            </a:r>
            <a:r>
              <a:rPr lang="en-US" sz="2000" dirty="0" smtClean="0"/>
              <a:t>as: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Static block called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main </a:t>
            </a:r>
            <a:r>
              <a:rPr lang="en-US" sz="2000" b="1" dirty="0" smtClean="0">
                <a:solidFill>
                  <a:srgbClr val="00B050"/>
                </a:solidFill>
              </a:rPr>
              <a:t>method called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446" y="4288232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CONCLUSION:</a:t>
            </a:r>
          </a:p>
          <a:p>
            <a:r>
              <a:rPr lang="en-US" sz="1900" b="1" dirty="0" smtClean="0">
                <a:solidFill>
                  <a:srgbClr val="0070C0"/>
                </a:solidFill>
              </a:rPr>
              <a:t>Before calling </a:t>
            </a:r>
            <a:r>
              <a:rPr lang="en-US" sz="1900" b="1" dirty="0" smtClean="0">
                <a:solidFill>
                  <a:srgbClr val="7030A0"/>
                </a:solidFill>
              </a:rPr>
              <a:t>main( ) method </a:t>
            </a:r>
            <a:r>
              <a:rPr lang="en-US" sz="1900" b="1" dirty="0" smtClean="0">
                <a:solidFill>
                  <a:srgbClr val="C00000"/>
                </a:solidFill>
              </a:rPr>
              <a:t>JVM</a:t>
            </a:r>
            <a:r>
              <a:rPr lang="en-US" sz="1900" dirty="0" smtClean="0"/>
              <a:t> l</a:t>
            </a:r>
            <a:r>
              <a:rPr lang="en-US" sz="1900" b="1" dirty="0" smtClean="0">
                <a:solidFill>
                  <a:srgbClr val="00B050"/>
                </a:solidFill>
              </a:rPr>
              <a:t>oads</a:t>
            </a:r>
            <a:r>
              <a:rPr lang="en-US" sz="1900" dirty="0" smtClean="0"/>
              <a:t> and </a:t>
            </a:r>
            <a:r>
              <a:rPr lang="en-US" sz="1900" b="1" dirty="0" smtClean="0">
                <a:solidFill>
                  <a:srgbClr val="00B050"/>
                </a:solidFill>
              </a:rPr>
              <a:t>runs </a:t>
            </a:r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70C0"/>
                </a:solidFill>
              </a:rPr>
              <a:t>static block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static member assignments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static{</a:t>
            </a:r>
          </a:p>
          <a:p>
            <a:pPr marL="514350" indent="-514350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400" b="1" dirty="0" smtClean="0">
                <a:solidFill>
                  <a:srgbClr val="0070C0"/>
                </a:solidFill>
              </a:rPr>
              <a:t>(“static block called”);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4282" y="5034519"/>
            <a:ext cx="89297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ANSWER: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Yes</a:t>
            </a:r>
            <a:r>
              <a:rPr lang="en-US" dirty="0" smtClean="0"/>
              <a:t> ,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dirty="0" smtClean="0"/>
              <a:t> will </a:t>
            </a:r>
            <a:r>
              <a:rPr lang="en-US" b="1" dirty="0" smtClean="0">
                <a:solidFill>
                  <a:srgbClr val="7030A0"/>
                </a:solidFill>
              </a:rPr>
              <a:t>compile</a:t>
            </a:r>
            <a:r>
              <a:rPr lang="en-US" dirty="0" smtClean="0"/>
              <a:t> but it </a:t>
            </a:r>
            <a:r>
              <a:rPr lang="en-US" b="1" dirty="0" smtClean="0">
                <a:solidFill>
                  <a:srgbClr val="00B050"/>
                </a:solidFill>
              </a:rPr>
              <a:t>won’t run </a:t>
            </a:r>
            <a:r>
              <a:rPr lang="en-US" dirty="0" smtClean="0"/>
              <a:t>because </a:t>
            </a:r>
            <a:r>
              <a:rPr lang="en-US" b="1" dirty="0" smtClean="0">
                <a:solidFill>
                  <a:srgbClr val="002060"/>
                </a:solidFill>
              </a:rPr>
              <a:t>from JAVA 7 onwards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JVM </a:t>
            </a:r>
            <a:r>
              <a:rPr lang="en-US" b="1" dirty="0" smtClean="0">
                <a:solidFill>
                  <a:srgbClr val="00B050"/>
                </a:solidFill>
              </a:rPr>
              <a:t>checks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presence of main( ) </a:t>
            </a:r>
            <a:r>
              <a:rPr lang="en-US" dirty="0" smtClean="0"/>
              <a:t>before </a:t>
            </a:r>
            <a:r>
              <a:rPr lang="en-US" b="1" dirty="0" smtClean="0">
                <a:solidFill>
                  <a:srgbClr val="0070C0"/>
                </a:solidFill>
              </a:rPr>
              <a:t>loading the class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running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static block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HOWEVER </a:t>
            </a:r>
            <a:r>
              <a:rPr lang="en-US" b="1" dirty="0" smtClean="0">
                <a:solidFill>
                  <a:srgbClr val="00B050"/>
                </a:solidFill>
              </a:rPr>
              <a:t>TILL JAVA 6 </a:t>
            </a:r>
            <a:r>
              <a:rPr lang="en-US" b="1" dirty="0" smtClean="0">
                <a:solidFill>
                  <a:srgbClr val="002060"/>
                </a:solidFill>
              </a:rPr>
              <a:t>THIS CODE </a:t>
            </a:r>
            <a:r>
              <a:rPr lang="en-US" b="1" dirty="0" smtClean="0">
                <a:solidFill>
                  <a:srgbClr val="00B050"/>
                </a:solidFill>
              </a:rPr>
              <a:t>WILL SUCCESSFULLY RUN</a:t>
            </a:r>
            <a:endParaRPr lang="en-IN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Based</a:t>
            </a:r>
            <a:r>
              <a:rPr lang="en-US" sz="2400" dirty="0" smtClean="0"/>
              <a:t> on </a:t>
            </a:r>
            <a:r>
              <a:rPr lang="en-US" sz="2400" b="1" dirty="0" smtClean="0">
                <a:solidFill>
                  <a:srgbClr val="7030A0"/>
                </a:solidFill>
              </a:rPr>
              <a:t>previous discussions  </a:t>
            </a:r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00B050"/>
                </a:solidFill>
              </a:rPr>
              <a:t>execution order </a:t>
            </a:r>
            <a:r>
              <a:rPr lang="en-US" sz="2400" dirty="0" smtClean="0"/>
              <a:t>of  the </a:t>
            </a:r>
            <a:r>
              <a:rPr lang="en-US" sz="2400" b="1" dirty="0" smtClean="0">
                <a:solidFill>
                  <a:schemeClr val="accent1"/>
                </a:solidFill>
              </a:rPr>
              <a:t>Main-Class</a:t>
            </a:r>
            <a:r>
              <a:rPr lang="en-US" sz="2400" dirty="0" smtClean="0"/>
              <a:t> members in </a:t>
            </a: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/>
              <a:t> ?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Following</a:t>
            </a:r>
            <a:r>
              <a:rPr lang="en-US" sz="2200" dirty="0" smtClean="0"/>
              <a:t> is the </a:t>
            </a:r>
            <a:r>
              <a:rPr lang="en-US" sz="2200" b="1" dirty="0" smtClean="0">
                <a:solidFill>
                  <a:srgbClr val="7030A0"/>
                </a:solidFill>
              </a:rPr>
              <a:t>execution sequence </a:t>
            </a:r>
          </a:p>
          <a:p>
            <a:pPr marL="514350" indent="-514350">
              <a:buNone/>
            </a:pPr>
            <a:r>
              <a:rPr lang="en-US" sz="2200" dirty="0" smtClean="0"/>
              <a:t>followed by </a:t>
            </a:r>
            <a:r>
              <a:rPr lang="en-US" sz="2200" b="1" dirty="0" smtClean="0">
                <a:solidFill>
                  <a:srgbClr val="0070C0"/>
                </a:solidFill>
              </a:rPr>
              <a:t>Java</a:t>
            </a:r>
            <a:r>
              <a:rPr lang="en-US" sz="2200" dirty="0" smtClean="0"/>
              <a:t> when it </a:t>
            </a:r>
            <a:r>
              <a:rPr lang="en-US" sz="2200" b="1" dirty="0" smtClean="0">
                <a:solidFill>
                  <a:srgbClr val="C00000"/>
                </a:solidFill>
              </a:rPr>
              <a:t>loads</a:t>
            </a:r>
            <a:r>
              <a:rPr lang="en-US" sz="2200" dirty="0" smtClean="0"/>
              <a:t> and 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runs </a:t>
            </a:r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chemeClr val="accent1"/>
                </a:solidFill>
              </a:rPr>
              <a:t>Main-Class</a:t>
            </a:r>
            <a:r>
              <a:rPr lang="en-US" sz="2200" dirty="0" smtClean="0">
                <a:solidFill>
                  <a:schemeClr val="accent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rgbClr val="00B050"/>
                </a:solidFill>
              </a:rPr>
              <a:t>Start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JVM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chemeClr val="accent1"/>
                </a:solidFill>
              </a:rPr>
              <a:t>Create</a:t>
            </a:r>
            <a:r>
              <a:rPr lang="en-US" sz="1900" dirty="0" smtClean="0"/>
              <a:t> and </a:t>
            </a:r>
            <a:r>
              <a:rPr lang="en-US" sz="1900" b="1" dirty="0" smtClean="0">
                <a:solidFill>
                  <a:srgbClr val="0070C0"/>
                </a:solidFill>
              </a:rPr>
              <a:t>start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main–thread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rgbClr val="7030A0"/>
                </a:solidFill>
              </a:rPr>
              <a:t>Locate</a:t>
            </a:r>
            <a:r>
              <a:rPr lang="en-US" sz="1900" dirty="0" smtClean="0"/>
              <a:t> the </a:t>
            </a:r>
            <a:r>
              <a:rPr lang="en-US" sz="1900" b="1" dirty="0" smtClean="0">
                <a:solidFill>
                  <a:srgbClr val="C00000"/>
                </a:solidFill>
              </a:rPr>
              <a:t>.class file </a:t>
            </a:r>
            <a:r>
              <a:rPr lang="en-US" sz="1900" dirty="0" smtClean="0"/>
              <a:t>which has to be </a:t>
            </a:r>
            <a:r>
              <a:rPr lang="en-US" sz="1900" b="1" dirty="0" smtClean="0">
                <a:solidFill>
                  <a:srgbClr val="00B050"/>
                </a:solidFill>
              </a:rPr>
              <a:t>executed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rgbClr val="002060"/>
                </a:solidFill>
              </a:rPr>
              <a:t>Check</a:t>
            </a:r>
            <a:r>
              <a:rPr lang="en-US" sz="1900" dirty="0" smtClean="0"/>
              <a:t> for </a:t>
            </a:r>
            <a:r>
              <a:rPr lang="en-US" sz="1900" b="1" dirty="0" smtClean="0">
                <a:solidFill>
                  <a:srgbClr val="C00000"/>
                </a:solidFill>
              </a:rPr>
              <a:t>main( ) </a:t>
            </a:r>
            <a:r>
              <a:rPr lang="en-US" sz="1900" dirty="0" smtClean="0"/>
              <a:t>method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rgbClr val="00B050"/>
                </a:solidFill>
              </a:rPr>
              <a:t>Load</a:t>
            </a:r>
            <a:r>
              <a:rPr lang="en-US" sz="1900" b="1" dirty="0" smtClean="0"/>
              <a:t> </a:t>
            </a:r>
            <a:r>
              <a:rPr lang="en-US" sz="1900" dirty="0" smtClean="0"/>
              <a:t>the</a:t>
            </a:r>
            <a:r>
              <a:rPr lang="en-US" sz="1900" b="1" dirty="0" smtClean="0"/>
              <a:t> </a:t>
            </a:r>
            <a:r>
              <a:rPr lang="en-US" sz="1900" b="1" dirty="0" smtClean="0">
                <a:solidFill>
                  <a:schemeClr val="accent1"/>
                </a:solidFill>
              </a:rPr>
              <a:t>Main-Class</a:t>
            </a:r>
            <a:r>
              <a:rPr lang="en-US" sz="1900" b="1" dirty="0" smtClean="0"/>
              <a:t>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rgbClr val="7030A0"/>
                </a:solidFill>
              </a:rPr>
              <a:t>execute</a:t>
            </a:r>
            <a:r>
              <a:rPr lang="en-US" sz="1900" dirty="0" smtClean="0"/>
              <a:t> initialization of any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static variables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static block 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chemeClr val="accent1"/>
                </a:solidFill>
              </a:rPr>
              <a:t>Call</a:t>
            </a:r>
            <a:r>
              <a:rPr lang="en-US" sz="1900" dirty="0" smtClean="0"/>
              <a:t> and </a:t>
            </a:r>
            <a:r>
              <a:rPr lang="en-US" sz="1900" b="1" dirty="0" smtClean="0">
                <a:solidFill>
                  <a:schemeClr val="accent1"/>
                </a:solidFill>
              </a:rPr>
              <a:t>execute</a:t>
            </a:r>
            <a:r>
              <a:rPr lang="en-US" sz="1900" dirty="0" smtClean="0"/>
              <a:t> the </a:t>
            </a:r>
            <a:r>
              <a:rPr lang="en-US" sz="1900" b="1" dirty="0" smtClean="0">
                <a:solidFill>
                  <a:srgbClr val="7030A0"/>
                </a:solidFill>
              </a:rPr>
              <a:t>main( ) </a:t>
            </a:r>
            <a:r>
              <a:rPr lang="en-US" sz="1900" dirty="0" smtClean="0"/>
              <a:t>method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rgbClr val="00B050"/>
                </a:solidFill>
              </a:rPr>
              <a:t>Terminate</a:t>
            </a:r>
            <a:r>
              <a:rPr lang="en-US" sz="1900" dirty="0" smtClean="0"/>
              <a:t> the </a:t>
            </a:r>
            <a:r>
              <a:rPr lang="en-US" sz="1900" b="1" dirty="0" smtClean="0">
                <a:solidFill>
                  <a:srgbClr val="C00000"/>
                </a:solidFill>
              </a:rPr>
              <a:t>main-thread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rgbClr val="002060"/>
                </a:solidFill>
              </a:rPr>
              <a:t>Unload</a:t>
            </a:r>
            <a:r>
              <a:rPr lang="en-US" sz="1900" dirty="0" smtClean="0">
                <a:solidFill>
                  <a:srgbClr val="002060"/>
                </a:solidFill>
              </a:rPr>
              <a:t> </a:t>
            </a:r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class</a:t>
            </a:r>
          </a:p>
          <a:p>
            <a:pPr marL="514350" indent="-514350">
              <a:buAutoNum type="arabicPeriod"/>
            </a:pPr>
            <a:r>
              <a:rPr lang="en-US" sz="1900" b="1" dirty="0" smtClean="0">
                <a:solidFill>
                  <a:srgbClr val="7030A0"/>
                </a:solidFill>
              </a:rPr>
              <a:t>Shutdown</a:t>
            </a:r>
            <a:r>
              <a:rPr lang="en-US" sz="1900" dirty="0" smtClean="0"/>
              <a:t> the </a:t>
            </a:r>
            <a:r>
              <a:rPr lang="en-US" sz="1900" b="1" dirty="0" smtClean="0">
                <a:solidFill>
                  <a:srgbClr val="C00000"/>
                </a:solidFill>
              </a:rPr>
              <a:t>JVM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Callout 8"/>
          <p:cNvSpPr/>
          <p:nvPr/>
        </p:nvSpPr>
        <p:spPr>
          <a:xfrm>
            <a:off x="6143636" y="2071678"/>
            <a:ext cx="2786082" cy="1571636"/>
          </a:xfrm>
          <a:prstGeom prst="wedgeEllipseCallout">
            <a:avLst>
              <a:gd name="adj1" fmla="val -134330"/>
              <a:gd name="adj2" fmla="val 84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If this step fails then we get the </a:t>
            </a:r>
            <a:r>
              <a:rPr lang="en-US" sz="1200" b="1" u="sng" dirty="0" err="1" smtClean="0">
                <a:solidFill>
                  <a:schemeClr val="bg1"/>
                </a:solidFill>
              </a:rPr>
              <a:t>ClassNotFoundException</a:t>
            </a:r>
            <a:r>
              <a:rPr lang="en-US" sz="1600" b="1" dirty="0" smtClean="0">
                <a:solidFill>
                  <a:srgbClr val="FFFF00"/>
                </a:solidFill>
              </a:rPr>
              <a:t> and the process stops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6215074" y="5072074"/>
            <a:ext cx="2714644" cy="1500198"/>
          </a:xfrm>
          <a:prstGeom prst="wedgeEllipseCallout">
            <a:avLst>
              <a:gd name="adj1" fmla="val -177373"/>
              <a:gd name="adj2" fmla="val -78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If this step fails then we get the error 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Main method not found </a:t>
            </a:r>
            <a:r>
              <a:rPr lang="en-US" sz="1600" b="1" dirty="0" smtClean="0">
                <a:solidFill>
                  <a:srgbClr val="FFFF00"/>
                </a:solidFill>
              </a:rPr>
              <a:t>and the process stops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The method </a:t>
            </a:r>
            <a:r>
              <a:rPr lang="en-US" sz="2400" b="1" dirty="0" smtClean="0">
                <a:solidFill>
                  <a:srgbClr val="7030A0"/>
                </a:solidFill>
              </a:rPr>
              <a:t>main( )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B050"/>
                </a:solidFill>
              </a:rPr>
              <a:t>important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0070C0"/>
                </a:solidFill>
              </a:rPr>
              <a:t>execution</a:t>
            </a:r>
            <a:r>
              <a:rPr lang="en-US" sz="2400" dirty="0" smtClean="0"/>
              <a:t> , not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compilation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without any error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C00000"/>
                </a:solidFill>
              </a:rPr>
              <a:t>compile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run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No , the code </a:t>
            </a:r>
            <a:r>
              <a:rPr lang="en-US" sz="2400" b="1" dirty="0" smtClean="0">
                <a:solidFill>
                  <a:srgbClr val="00B050"/>
                </a:solidFill>
              </a:rPr>
              <a:t>won’t run </a:t>
            </a:r>
            <a:r>
              <a:rPr lang="en-US" sz="2400" b="1" dirty="0" smtClean="0">
                <a:solidFill>
                  <a:srgbClr val="002060"/>
                </a:solidFill>
              </a:rPr>
              <a:t>and we will get the following </a:t>
            </a:r>
            <a:r>
              <a:rPr lang="en-US" sz="2400" b="1" dirty="0" smtClean="0">
                <a:solidFill>
                  <a:srgbClr val="7030A0"/>
                </a:solidFill>
              </a:rPr>
              <a:t>error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message 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Main method not found in class Sample, please 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define the main method as: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public static void main(String[] </a:t>
            </a:r>
            <a:r>
              <a:rPr lang="en-IN" sz="2400" b="1" dirty="0" err="1" smtClean="0">
                <a:solidFill>
                  <a:srgbClr val="C00000"/>
                </a:solidFill>
              </a:rPr>
              <a:t>args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main( ) </a:t>
            </a:r>
            <a:r>
              <a:rPr lang="en-US" sz="2400" dirty="0" smtClean="0"/>
              <a:t>method as per </a:t>
            </a: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 smtClean="0"/>
              <a:t>and there are </a:t>
            </a:r>
            <a:r>
              <a:rPr lang="en-US" sz="2400" b="1" dirty="0" smtClean="0">
                <a:solidFill>
                  <a:srgbClr val="00B050"/>
                </a:solidFill>
              </a:rPr>
              <a:t>valid reason </a:t>
            </a:r>
            <a:r>
              <a:rPr lang="en-US" sz="2400" dirty="0" smtClean="0"/>
              <a:t>behind this </a:t>
            </a:r>
            <a:r>
              <a:rPr lang="en-US" sz="2400" b="1" dirty="0" smtClean="0">
                <a:solidFill>
                  <a:srgbClr val="0070C0"/>
                </a:solidFill>
              </a:rPr>
              <a:t>prototype</a:t>
            </a: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Why main( ) is always public ?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dirty="0" smtClean="0"/>
              <a:t>So ,that </a:t>
            </a:r>
            <a:r>
              <a:rPr lang="en-US" sz="2300" b="1" dirty="0" smtClean="0">
                <a:solidFill>
                  <a:srgbClr val="C00000"/>
                </a:solidFill>
              </a:rPr>
              <a:t>JVM</a:t>
            </a:r>
            <a:r>
              <a:rPr lang="en-US" sz="2300" dirty="0" smtClean="0"/>
              <a:t> can call </a:t>
            </a:r>
            <a:r>
              <a:rPr lang="en-US" sz="2300" b="1" dirty="0" smtClean="0">
                <a:solidFill>
                  <a:srgbClr val="7030A0"/>
                </a:solidFill>
              </a:rPr>
              <a:t>main( ) </a:t>
            </a:r>
            <a:r>
              <a:rPr lang="en-US" sz="2300" dirty="0" smtClean="0"/>
              <a:t>from </a:t>
            </a:r>
            <a:r>
              <a:rPr lang="en-US" sz="2300" b="1" dirty="0" smtClean="0">
                <a:solidFill>
                  <a:schemeClr val="accent1"/>
                </a:solidFill>
              </a:rPr>
              <a:t>anywhere </a:t>
            </a:r>
            <a:r>
              <a:rPr lang="en-US" sz="2300" dirty="0" smtClean="0"/>
              <a:t>. Even from </a:t>
            </a:r>
            <a:r>
              <a:rPr lang="en-US" sz="2300" b="1" dirty="0" smtClean="0">
                <a:solidFill>
                  <a:srgbClr val="00B050"/>
                </a:solidFill>
              </a:rPr>
              <a:t>outside</a:t>
            </a:r>
            <a:r>
              <a:rPr lang="en-US" sz="2300" dirty="0" smtClean="0"/>
              <a:t> the </a:t>
            </a:r>
          </a:p>
          <a:p>
            <a:pPr marL="514350" indent="-514350"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package.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Why main( ) is always static ?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Object creation </a:t>
            </a:r>
            <a:r>
              <a:rPr lang="en-US" sz="2300" dirty="0" smtClean="0"/>
              <a:t>in </a:t>
            </a:r>
            <a:r>
              <a:rPr lang="en-US" sz="2300" b="1" dirty="0" smtClean="0">
                <a:solidFill>
                  <a:srgbClr val="0070C0"/>
                </a:solidFill>
              </a:rPr>
              <a:t>Java</a:t>
            </a:r>
            <a:r>
              <a:rPr lang="en-US" sz="2300" dirty="0" smtClean="0"/>
              <a:t> is a very </a:t>
            </a:r>
            <a:r>
              <a:rPr lang="en-US" sz="2300" b="1" dirty="0" smtClean="0">
                <a:solidFill>
                  <a:srgbClr val="C00000"/>
                </a:solidFill>
              </a:rPr>
              <a:t>hectic</a:t>
            </a:r>
            <a:r>
              <a:rPr lang="en-US" sz="2300" dirty="0" smtClean="0"/>
              <a:t> process . Moreover </a:t>
            </a:r>
            <a:r>
              <a:rPr lang="en-US" sz="2300" b="1" dirty="0" smtClean="0">
                <a:solidFill>
                  <a:srgbClr val="C00000"/>
                </a:solidFill>
              </a:rPr>
              <a:t>JVM</a:t>
            </a:r>
            <a:r>
              <a:rPr lang="en-US" sz="2300" dirty="0" smtClean="0"/>
              <a:t> just </a:t>
            </a:r>
          </a:p>
          <a:p>
            <a:pPr marL="514350" indent="-514350">
              <a:buNone/>
            </a:pPr>
            <a:r>
              <a:rPr lang="en-US" sz="2300" dirty="0" smtClean="0"/>
              <a:t>has to call </a:t>
            </a:r>
            <a:r>
              <a:rPr lang="en-US" sz="2300" b="1" dirty="0" smtClean="0">
                <a:solidFill>
                  <a:srgbClr val="7030A0"/>
                </a:solidFill>
              </a:rPr>
              <a:t>main( ) </a:t>
            </a:r>
            <a:r>
              <a:rPr lang="en-US" sz="2300" dirty="0" smtClean="0"/>
              <a:t>only once . </a:t>
            </a:r>
          </a:p>
          <a:p>
            <a:pPr marL="514350" indent="-514350">
              <a:buNone/>
            </a:pPr>
            <a:r>
              <a:rPr lang="en-US" sz="2300" dirty="0" smtClean="0"/>
              <a:t>Hence to </a:t>
            </a:r>
            <a:r>
              <a:rPr lang="en-US" sz="2300" b="1" dirty="0" smtClean="0">
                <a:solidFill>
                  <a:srgbClr val="0070C0"/>
                </a:solidFill>
              </a:rPr>
              <a:t>reduce</a:t>
            </a:r>
            <a:r>
              <a:rPr lang="en-US" sz="2300" dirty="0" smtClean="0"/>
              <a:t> its </a:t>
            </a:r>
            <a:r>
              <a:rPr lang="en-US" sz="2300" b="1" dirty="0" smtClean="0">
                <a:solidFill>
                  <a:srgbClr val="7030A0"/>
                </a:solidFill>
              </a:rPr>
              <a:t>overhead</a:t>
            </a:r>
            <a:r>
              <a:rPr lang="en-US" sz="2300" dirty="0" smtClean="0"/>
              <a:t>  the </a:t>
            </a:r>
            <a:r>
              <a:rPr lang="en-US" sz="2300" b="1" dirty="0" smtClean="0">
                <a:solidFill>
                  <a:srgbClr val="C00000"/>
                </a:solidFill>
              </a:rPr>
              <a:t>JVM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rgbClr val="002060"/>
                </a:solidFill>
              </a:rPr>
              <a:t>forces the programmer </a:t>
            </a:r>
            <a:r>
              <a:rPr lang="en-US" sz="2300" dirty="0" smtClean="0"/>
              <a:t>to </a:t>
            </a:r>
          </a:p>
          <a:p>
            <a:pPr marL="514350" indent="-514350">
              <a:buNone/>
            </a:pPr>
            <a:r>
              <a:rPr lang="en-US" sz="2300" dirty="0" smtClean="0"/>
              <a:t>make the </a:t>
            </a:r>
            <a:r>
              <a:rPr lang="en-US" sz="2300" b="1" dirty="0" smtClean="0">
                <a:solidFill>
                  <a:srgbClr val="7030A0"/>
                </a:solidFill>
              </a:rPr>
              <a:t>main( ) </a:t>
            </a:r>
            <a:r>
              <a:rPr lang="en-US" sz="2300" dirty="0" smtClean="0"/>
              <a:t>method as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en-US" sz="2300" dirty="0" smtClean="0"/>
              <a:t> , so that it can be called </a:t>
            </a:r>
            <a:r>
              <a:rPr lang="en-US" sz="2300" b="1" dirty="0" smtClean="0">
                <a:solidFill>
                  <a:srgbClr val="00B050"/>
                </a:solidFill>
              </a:rPr>
              <a:t>without </a:t>
            </a:r>
          </a:p>
          <a:p>
            <a:pPr marL="514350" indent="-514350">
              <a:buNone/>
            </a:pPr>
            <a:r>
              <a:rPr lang="en-US" sz="2300" b="1" dirty="0" smtClean="0">
                <a:solidFill>
                  <a:srgbClr val="00B050"/>
                </a:solidFill>
              </a:rPr>
              <a:t>creating any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Why main( ) has a return type of void ?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dirty="0" smtClean="0"/>
              <a:t>Because </a:t>
            </a: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/>
              <a:t> doesn’t </a:t>
            </a:r>
            <a:r>
              <a:rPr lang="en-US" sz="2400" b="1" dirty="0" smtClean="0">
                <a:solidFill>
                  <a:srgbClr val="7030A0"/>
                </a:solidFill>
              </a:rPr>
              <a:t>expect method </a:t>
            </a:r>
            <a:r>
              <a:rPr lang="en-US" sz="2400" b="1" dirty="0" smtClean="0">
                <a:solidFill>
                  <a:srgbClr val="00B050"/>
                </a:solidFill>
              </a:rPr>
              <a:t>main( ) </a:t>
            </a:r>
            <a:r>
              <a:rPr lang="en-US" sz="2400" dirty="0" smtClean="0"/>
              <a:t>to return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anything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Why main( ) always takes String[ ] as argument ?</a:t>
            </a:r>
          </a:p>
          <a:p>
            <a:pPr marL="514350" indent="-514350">
              <a:buNone/>
            </a:pPr>
            <a:r>
              <a:rPr lang="en-US" sz="2400" dirty="0" smtClean="0"/>
              <a:t>Because </a:t>
            </a: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/>
              <a:t> always calls </a:t>
            </a:r>
            <a:r>
              <a:rPr lang="en-US" sz="2400" b="1" dirty="0" smtClean="0">
                <a:solidFill>
                  <a:srgbClr val="00B050"/>
                </a:solidFill>
              </a:rPr>
              <a:t>main( ) </a:t>
            </a:r>
            <a:r>
              <a:rPr lang="en-US" sz="2400" dirty="0" smtClean="0"/>
              <a:t>by passing an </a:t>
            </a:r>
            <a:r>
              <a:rPr lang="en-US" sz="2400" b="1" dirty="0" smtClean="0">
                <a:solidFill>
                  <a:srgbClr val="002060"/>
                </a:solidFill>
              </a:rPr>
              <a:t>actual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argument</a:t>
            </a:r>
            <a:r>
              <a:rPr lang="en-US" sz="2400" dirty="0" smtClean="0"/>
              <a:t>. This </a:t>
            </a:r>
            <a:r>
              <a:rPr lang="en-US" sz="2400" b="1" dirty="0" smtClean="0">
                <a:solidFill>
                  <a:srgbClr val="0070C0"/>
                </a:solidFill>
              </a:rPr>
              <a:t>actual argument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7030A0"/>
                </a:solidFill>
              </a:rPr>
              <a:t>reference</a:t>
            </a:r>
            <a:r>
              <a:rPr lang="en-US" sz="2400" dirty="0" smtClean="0"/>
              <a:t> to a </a:t>
            </a:r>
            <a:r>
              <a:rPr lang="en-US" sz="2400" b="1" dirty="0" smtClean="0">
                <a:solidFill>
                  <a:srgbClr val="00B050"/>
                </a:solidFill>
              </a:rPr>
              <a:t>String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array</a:t>
            </a:r>
            <a:r>
              <a:rPr lang="en-US" sz="2400" dirty="0" smtClean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Important Points About main() </a:t>
            </a:r>
            <a:br>
              <a:rPr lang="en-US" sz="2800" b="1" dirty="0" smtClean="0"/>
            </a:br>
            <a:r>
              <a:rPr lang="en-US" sz="2800" b="1" dirty="0" smtClean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We can change the </a:t>
            </a:r>
            <a:r>
              <a:rPr lang="en-US" sz="2400" b="1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main( ) </a:t>
            </a:r>
            <a:r>
              <a:rPr lang="en-US" sz="2400" dirty="0" smtClean="0"/>
              <a:t>but </a:t>
            </a: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/>
              <a:t> will not </a:t>
            </a:r>
            <a:r>
              <a:rPr lang="en-US" sz="2400" b="1" dirty="0" smtClean="0">
                <a:solidFill>
                  <a:srgbClr val="00B050"/>
                </a:solidFill>
              </a:rPr>
              <a:t>recognize</a:t>
            </a:r>
            <a:r>
              <a:rPr lang="en-US" sz="2400" dirty="0" smtClean="0"/>
              <a:t> it</a:t>
            </a: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Will the following code compile ? 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private</a:t>
            </a:r>
            <a:r>
              <a:rPr lang="en-US" sz="2400" b="1" dirty="0" smtClean="0">
                <a:solidFill>
                  <a:srgbClr val="0070C0"/>
                </a:solidFill>
              </a:rPr>
              <a:t> static void main(String[] </a:t>
            </a:r>
            <a:r>
              <a:rPr lang="en-US" sz="2400" b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dirty="0" smtClean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without any error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will </a:t>
            </a:r>
            <a:r>
              <a:rPr lang="en-US" sz="2400" b="1" dirty="0" smtClean="0">
                <a:solidFill>
                  <a:srgbClr val="C00000"/>
                </a:solidFill>
              </a:rPr>
              <a:t>compile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4910</TotalTime>
  <Words>2015</Words>
  <Application>Microsoft Office PowerPoint</Application>
  <PresentationFormat>On-screen Show (4:3)</PresentationFormat>
  <Paragraphs>438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The main() Method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What Is strictfp ?</vt:lpstr>
      <vt:lpstr>What Is strictfp ?</vt:lpstr>
      <vt:lpstr>Where Can We Use strictfp ?</vt:lpstr>
      <vt:lpstr>Where We Can’t Use strictfp ?</vt:lpstr>
      <vt:lpstr>Example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447</cp:revision>
  <dcterms:created xsi:type="dcterms:W3CDTF">2015-12-21T13:46:48Z</dcterms:created>
  <dcterms:modified xsi:type="dcterms:W3CDTF">2020-08-07T12:41:49Z</dcterms:modified>
</cp:coreProperties>
</file>