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99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Will this </a:t>
            </a: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r>
              <a:rPr lang="en-US" sz="2400" dirty="0" smtClean="0"/>
              <a:t>?</a:t>
            </a:r>
            <a:endParaRPr lang="en-IN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 smtClean="0">
                <a:solidFill>
                  <a:srgbClr val="00B05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 smtClean="0">
                <a:solidFill>
                  <a:srgbClr val="00206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this.</a:t>
            </a:r>
            <a:r>
              <a:rPr lang="en-US" sz="1900" b="1" dirty="0" err="1" smtClean="0">
                <a:solidFill>
                  <a:srgbClr val="00B05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900" b="1" dirty="0" err="1" smtClean="0">
                <a:solidFill>
                  <a:srgbClr val="00206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UseEmp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rgbClr val="7030A0"/>
                </a:solidFill>
              </a:rPr>
              <a:t>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(10);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.Emp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Yes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0070C0"/>
                </a:solidFill>
              </a:rPr>
              <a:t>compile and run </a:t>
            </a:r>
            <a:r>
              <a:rPr lang="en-US" sz="2000" dirty="0" smtClean="0"/>
              <a:t>as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java </a:t>
            </a:r>
            <a:r>
              <a:rPr lang="en-US" sz="2000" b="1" dirty="0" err="1" smtClean="0">
                <a:solidFill>
                  <a:srgbClr val="7030A0"/>
                </a:solidFill>
              </a:rPr>
              <a:t>UseEmp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10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Are</a:t>
            </a:r>
            <a:r>
              <a:rPr lang="en-US" sz="2400" dirty="0" smtClean="0"/>
              <a:t> they </a:t>
            </a:r>
            <a:r>
              <a:rPr lang="en-US" sz="2400" b="1" dirty="0" smtClean="0">
                <a:solidFill>
                  <a:srgbClr val="7030A0"/>
                </a:solidFill>
              </a:rPr>
              <a:t>legal </a:t>
            </a:r>
            <a:r>
              <a:rPr lang="en-US" sz="2400" b="1" dirty="0" smtClean="0">
                <a:solidFill>
                  <a:srgbClr val="00B050"/>
                </a:solidFill>
              </a:rPr>
              <a:t>identifiers</a:t>
            </a:r>
            <a:r>
              <a:rPr lang="en-US" sz="2400" dirty="0" smtClean="0"/>
              <a:t>  </a:t>
            </a:r>
            <a:r>
              <a:rPr lang="en-US" sz="2400" b="1" dirty="0" smtClean="0"/>
              <a:t>?</a:t>
            </a:r>
            <a:endParaRPr lang="en-IN" sz="2400" b="1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_a;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$c;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______2_w;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_$;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this_is_a_very_detailed_name_for_an_identifier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endParaRPr lang="en-US" altLang="en-US" sz="2400" b="1" dirty="0" smtClean="0"/>
          </a:p>
          <a:p>
            <a:pPr>
              <a:buNone/>
            </a:pPr>
            <a:r>
              <a:rPr lang="en-US" alt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>
              <a:buNone/>
            </a:pPr>
            <a:r>
              <a:rPr lang="en-US" altLang="en-US" sz="2400" dirty="0" smtClean="0"/>
              <a:t>Yes,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all</a:t>
            </a:r>
            <a:r>
              <a:rPr lang="en-US" altLang="en-US" sz="2400" dirty="0" smtClean="0"/>
              <a:t> are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legal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Are</a:t>
            </a:r>
            <a:r>
              <a:rPr lang="en-US" sz="2400" dirty="0" smtClean="0"/>
              <a:t> they </a:t>
            </a:r>
            <a:r>
              <a:rPr lang="en-US" sz="2400" b="1" dirty="0" smtClean="0">
                <a:solidFill>
                  <a:srgbClr val="7030A0"/>
                </a:solidFill>
              </a:rPr>
              <a:t>legal </a:t>
            </a:r>
            <a:r>
              <a:rPr lang="en-US" sz="2400" b="1" dirty="0" smtClean="0">
                <a:solidFill>
                  <a:srgbClr val="00B050"/>
                </a:solidFill>
              </a:rPr>
              <a:t>identifiers</a:t>
            </a:r>
            <a:r>
              <a:rPr lang="en-US" sz="2400" dirty="0" smtClean="0"/>
              <a:t>  ?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:b;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-d;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e#;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.f;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7g;</a:t>
            </a:r>
          </a:p>
          <a:p>
            <a:pPr>
              <a:buFontTx/>
              <a:buNone/>
            </a:pPr>
            <a:endParaRPr lang="en-US" altLang="en-US" sz="2400" b="1" dirty="0" smtClean="0"/>
          </a:p>
          <a:p>
            <a:pPr>
              <a:buFontTx/>
              <a:buNone/>
            </a:pPr>
            <a:r>
              <a:rPr lang="en-US" alt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rgbClr val="C00000"/>
                </a:solidFill>
              </a:rPr>
              <a:t>No</a:t>
            </a:r>
            <a:r>
              <a:rPr lang="en-US" altLang="en-US" sz="2400" dirty="0" smtClean="0"/>
              <a:t> ,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none of them </a:t>
            </a:r>
            <a:r>
              <a:rPr lang="en-US" altLang="en-US" sz="2400" dirty="0" smtClean="0"/>
              <a:t>is 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legal</a:t>
            </a:r>
            <a:r>
              <a:rPr lang="en-US" altLang="en-US" sz="2400" dirty="0" smtClean="0"/>
              <a:t> 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Are Reserved Words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 language has </a:t>
            </a:r>
            <a:r>
              <a:rPr lang="en-IN" sz="2400" b="1" dirty="0" smtClean="0">
                <a:solidFill>
                  <a:srgbClr val="C00000"/>
                </a:solidFill>
              </a:rPr>
              <a:t>reserved</a:t>
            </a:r>
            <a:r>
              <a:rPr lang="en-IN" sz="2400" dirty="0" smtClean="0"/>
              <a:t> some </a:t>
            </a:r>
            <a:r>
              <a:rPr lang="en-IN" sz="2400" b="1" dirty="0" smtClean="0">
                <a:solidFill>
                  <a:srgbClr val="7030A0"/>
                </a:solidFill>
              </a:rPr>
              <a:t>words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represent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special functionalities .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7030A0"/>
                </a:solidFill>
              </a:rPr>
              <a:t>words</a:t>
            </a:r>
            <a:r>
              <a:rPr lang="en-IN" sz="2400" dirty="0" smtClean="0"/>
              <a:t> are called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reserved words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They can be </a:t>
            </a:r>
            <a:r>
              <a:rPr lang="en-IN" sz="2400" b="1" dirty="0" smtClean="0">
                <a:solidFill>
                  <a:srgbClr val="002060"/>
                </a:solidFill>
              </a:rPr>
              <a:t>briefly categorized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en-IN" sz="2400" dirty="0" smtClean="0"/>
              <a:t> parts : </a:t>
            </a:r>
          </a:p>
          <a:p>
            <a:pPr lvl="1">
              <a:lnSpc>
                <a:spcPct val="90000"/>
              </a:lnSpc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000" b="1" dirty="0" smtClean="0">
                <a:solidFill>
                  <a:srgbClr val="7030A0"/>
                </a:solidFill>
              </a:rPr>
              <a:t>Keywords</a:t>
            </a:r>
            <a:r>
              <a:rPr lang="en-IN" sz="2000" dirty="0" smtClean="0">
                <a:solidFill>
                  <a:schemeClr val="tx1"/>
                </a:solidFill>
              </a:rPr>
              <a:t>(53) and </a:t>
            </a:r>
          </a:p>
          <a:p>
            <a:pPr lvl="1">
              <a:lnSpc>
                <a:spcPct val="90000"/>
              </a:lnSpc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000" b="1" dirty="0" err="1" smtClean="0">
                <a:solidFill>
                  <a:srgbClr val="0070C0"/>
                </a:solidFill>
              </a:rPr>
              <a:t>Reseved</a:t>
            </a:r>
            <a:r>
              <a:rPr lang="en-IN" sz="2000" b="1" dirty="0" smtClean="0">
                <a:solidFill>
                  <a:srgbClr val="0070C0"/>
                </a:solidFill>
              </a:rPr>
              <a:t> literals</a:t>
            </a:r>
            <a:r>
              <a:rPr lang="en-IN" sz="2000" dirty="0" smtClean="0">
                <a:solidFill>
                  <a:schemeClr val="tx1"/>
                </a:solidFill>
              </a:rPr>
              <a:t>(3).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  <a:endParaRPr lang="en-US" alt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Are Reserved Words ?</a:t>
            </a:r>
            <a:endParaRPr lang="en-IN" sz="3200" b="1" dirty="0"/>
          </a:p>
        </p:txBody>
      </p:sp>
      <p:pic>
        <p:nvPicPr>
          <p:cNvPr id="7" name="Content Placeholder 6" descr="Reserved-words-in-jav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0063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Important Points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const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and </a:t>
            </a:r>
            <a:r>
              <a:rPr lang="en-IN" sz="2400" b="1" dirty="0" err="1" smtClean="0">
                <a:solidFill>
                  <a:srgbClr val="7030A0"/>
                </a:solidFill>
              </a:rPr>
              <a:t>goto</a:t>
            </a:r>
            <a:r>
              <a:rPr lang="en-IN" sz="2400" dirty="0" smtClean="0"/>
              <a:t> are </a:t>
            </a:r>
            <a:r>
              <a:rPr lang="en-IN" sz="2400" b="1" dirty="0" err="1" smtClean="0">
                <a:solidFill>
                  <a:srgbClr val="00B050"/>
                </a:solidFill>
              </a:rPr>
              <a:t>resevered</a:t>
            </a:r>
            <a:r>
              <a:rPr lang="en-IN" sz="2400" b="1" dirty="0" smtClean="0">
                <a:solidFill>
                  <a:srgbClr val="00B050"/>
                </a:solidFill>
              </a:rPr>
              <a:t> words </a:t>
            </a:r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used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Java 14 </a:t>
            </a:r>
            <a:r>
              <a:rPr lang="en-IN" sz="2400" dirty="0" smtClean="0"/>
              <a:t>adds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two new keywords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record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7030A0"/>
                </a:solidFill>
              </a:rPr>
              <a:t>yield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(but in preview mode)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literals</a:t>
            </a:r>
            <a:r>
              <a:rPr lang="en-IN" sz="2400" dirty="0" smtClean="0"/>
              <a:t>, not </a:t>
            </a:r>
            <a:r>
              <a:rPr lang="en-IN" sz="2400" b="1" dirty="0" smtClean="0">
                <a:solidFill>
                  <a:srgbClr val="7030A0"/>
                </a:solidFill>
              </a:rPr>
              <a:t>keywords</a:t>
            </a:r>
            <a:r>
              <a:rPr lang="en-IN" sz="2400" dirty="0" smtClean="0">
                <a:solidFill>
                  <a:srgbClr val="7030A0"/>
                </a:solidFill>
              </a:rPr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7030A0"/>
                </a:solidFill>
              </a:rPr>
              <a:t>keywords</a:t>
            </a:r>
            <a:r>
              <a:rPr lang="en-IN" sz="2400" dirty="0" smtClean="0"/>
              <a:t> are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lower-case.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  <a:endParaRPr lang="en-US" alt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1.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these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can not be used </a:t>
            </a:r>
            <a:r>
              <a:rPr lang="en-IN" sz="2400" b="1" dirty="0" smtClean="0"/>
              <a:t>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variable name </a:t>
            </a:r>
            <a:r>
              <a:rPr lang="en-IN" sz="2400" b="1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?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 marL="514350" indent="-514350">
              <a:buNone/>
            </a:pPr>
            <a:r>
              <a:rPr lang="en-IN" sz="2400" dirty="0" smtClean="0"/>
              <a:t>A. Identifier</a:t>
            </a:r>
          </a:p>
          <a:p>
            <a:pPr marL="514350" indent="-514350">
              <a:buNone/>
            </a:pPr>
            <a:r>
              <a:rPr lang="en-IN" sz="2400" dirty="0" smtClean="0"/>
              <a:t>B. Keyword</a:t>
            </a:r>
          </a:p>
          <a:p>
            <a:pPr marL="514350" indent="-514350">
              <a:buNone/>
            </a:pPr>
            <a:r>
              <a:rPr lang="en-US" sz="2400" dirty="0" smtClean="0"/>
              <a:t>C. I</a:t>
            </a:r>
            <a:r>
              <a:rPr lang="en-IN" sz="2400" dirty="0" err="1" smtClean="0"/>
              <a:t>dentifier</a:t>
            </a:r>
            <a:r>
              <a:rPr lang="en-IN" sz="2400" dirty="0" smtClean="0"/>
              <a:t> &amp; keyword</a:t>
            </a:r>
          </a:p>
          <a:p>
            <a:pPr marL="514350" indent="-514350">
              <a:buNone/>
            </a:pPr>
            <a:r>
              <a:rPr lang="en-US" sz="2400" dirty="0" smtClean="0"/>
              <a:t>D. N</a:t>
            </a:r>
            <a:r>
              <a:rPr lang="en-IN" sz="2400" dirty="0" smtClean="0"/>
              <a:t>one of the mentioned</a:t>
            </a:r>
            <a:endParaRPr lang="en-US" alt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2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 is a ........... </a:t>
            </a:r>
            <a:r>
              <a:rPr lang="en-IN" sz="2400" b="1" dirty="0" smtClean="0">
                <a:solidFill>
                  <a:srgbClr val="7030A0"/>
                </a:solidFill>
              </a:rPr>
              <a:t>language</a:t>
            </a:r>
            <a:r>
              <a:rPr lang="en-IN" sz="2400" b="1" dirty="0" smtClean="0"/>
              <a:t>.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weakly typed</a:t>
            </a:r>
          </a:p>
          <a:p>
            <a:pPr fontAlgn="base">
              <a:buNone/>
            </a:pPr>
            <a:r>
              <a:rPr lang="en-IN" sz="2400" dirty="0" smtClean="0"/>
              <a:t>B. strongly typed</a:t>
            </a:r>
          </a:p>
          <a:p>
            <a:pPr fontAlgn="base">
              <a:buNone/>
            </a:pPr>
            <a:r>
              <a:rPr lang="en-IN" sz="2400" dirty="0" smtClean="0"/>
              <a:t>C. moderate typed</a:t>
            </a:r>
          </a:p>
          <a:p>
            <a:pPr fontAlgn="base">
              <a:buNone/>
            </a:pPr>
            <a:r>
              <a:rPr lang="en-IN" sz="2400" dirty="0" smtClean="0"/>
              <a:t>D. None of these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3.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following</a:t>
            </a:r>
            <a:r>
              <a:rPr lang="en-IN" sz="2400" b="1" dirty="0" smtClean="0"/>
              <a:t> is a </a:t>
            </a:r>
            <a:r>
              <a:rPr lang="en-IN" sz="2400" b="1" dirty="0" smtClean="0">
                <a:solidFill>
                  <a:srgbClr val="00B050"/>
                </a:solidFill>
              </a:rPr>
              <a:t>legal identifier </a:t>
            </a:r>
            <a:r>
              <a:rPr lang="en-IN" sz="2400" b="1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 ?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A. 2variable</a:t>
            </a:r>
          </a:p>
          <a:p>
            <a:pPr>
              <a:buNone/>
            </a:pPr>
            <a:r>
              <a:rPr lang="en-IN" sz="2400" dirty="0" smtClean="0"/>
              <a:t>B. #</a:t>
            </a:r>
            <a:r>
              <a:rPr lang="en-IN" sz="2400" dirty="0" err="1" smtClean="0"/>
              <a:t>myvar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C. +@$</a:t>
            </a:r>
            <a:r>
              <a:rPr lang="en-IN" sz="2400" dirty="0" err="1" smtClean="0"/>
              <a:t>var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D. $_</a:t>
            </a:r>
            <a:r>
              <a:rPr lang="en-IN" sz="2400" dirty="0" err="1" smtClean="0"/>
              <a:t>myvar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4.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these</a:t>
            </a:r>
            <a:r>
              <a:rPr lang="en-IN" sz="2400" b="1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b="1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keyword</a:t>
            </a:r>
            <a:r>
              <a:rPr lang="en-IN" sz="2400" b="1" dirty="0" smtClean="0"/>
              <a:t> 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 ?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dirty="0" smtClean="0"/>
              <a:t>A. default</a:t>
            </a:r>
          </a:p>
          <a:p>
            <a:pPr>
              <a:buNone/>
            </a:pPr>
            <a:r>
              <a:rPr lang="en-IN" sz="2400" dirty="0" smtClean="0"/>
              <a:t>B. null</a:t>
            </a:r>
          </a:p>
          <a:p>
            <a:pPr>
              <a:buNone/>
            </a:pPr>
            <a:r>
              <a:rPr lang="en-IN" sz="2400" dirty="0" smtClean="0"/>
              <a:t>C. </a:t>
            </a:r>
            <a:r>
              <a:rPr lang="en-IN" sz="2400" dirty="0" err="1" smtClean="0"/>
              <a:t>strictfp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D. </a:t>
            </a:r>
            <a:r>
              <a:rPr lang="en-IN" sz="2400" dirty="0" smtClean="0"/>
              <a:t>abstract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Reserved Words , Keywords &amp;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Their Difference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5.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is a </a:t>
            </a:r>
            <a:r>
              <a:rPr lang="en-IN" sz="2400" b="1" dirty="0" smtClean="0">
                <a:solidFill>
                  <a:srgbClr val="00B050"/>
                </a:solidFill>
              </a:rPr>
              <a:t>valid keyword </a:t>
            </a:r>
            <a:r>
              <a:rPr lang="en-IN" sz="2400" b="1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?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A. </a:t>
            </a:r>
            <a:r>
              <a:rPr lang="en-IN" sz="2400" dirty="0" smtClean="0"/>
              <a:t>interface</a:t>
            </a:r>
          </a:p>
          <a:p>
            <a:pPr>
              <a:buNone/>
            </a:pPr>
            <a:r>
              <a:rPr lang="en-IN" sz="2400" b="1" dirty="0" smtClean="0"/>
              <a:t>B. </a:t>
            </a:r>
            <a:r>
              <a:rPr lang="en-IN" sz="2400" dirty="0" smtClean="0"/>
              <a:t>String</a:t>
            </a:r>
          </a:p>
          <a:p>
            <a:pPr>
              <a:buNone/>
            </a:pPr>
            <a:r>
              <a:rPr lang="en-IN" sz="2400" b="1" dirty="0" smtClean="0"/>
              <a:t>C. </a:t>
            </a:r>
            <a:r>
              <a:rPr lang="en-IN" sz="2400" dirty="0" smtClean="0"/>
              <a:t>Float</a:t>
            </a:r>
          </a:p>
          <a:p>
            <a:pPr>
              <a:buNone/>
            </a:pPr>
            <a:r>
              <a:rPr lang="en-IN" sz="2400" b="1" dirty="0" smtClean="0"/>
              <a:t>D. </a:t>
            </a:r>
            <a:r>
              <a:rPr lang="en-IN" sz="2400" dirty="0" smtClean="0"/>
              <a:t>unsigned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6 .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one of </a:t>
            </a:r>
            <a:r>
              <a:rPr lang="en-IN" sz="2400" b="1" dirty="0" smtClean="0">
                <a:solidFill>
                  <a:srgbClr val="7030A0"/>
                </a:solidFill>
              </a:rPr>
              <a:t>these</a:t>
            </a:r>
            <a:r>
              <a:rPr lang="en-IN" sz="2400" b="1" dirty="0" smtClean="0"/>
              <a:t> lists </a:t>
            </a:r>
            <a:r>
              <a:rPr lang="en-IN" sz="2400" b="1" dirty="0" smtClean="0">
                <a:solidFill>
                  <a:srgbClr val="00B050"/>
                </a:solidFill>
              </a:rPr>
              <a:t>contains</a:t>
            </a:r>
            <a:r>
              <a:rPr lang="en-IN" sz="2400" b="1" dirty="0" smtClean="0"/>
              <a:t> only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 programming language keywords</a:t>
            </a:r>
            <a:r>
              <a:rPr lang="en-IN" sz="2400" b="1" dirty="0" smtClean="0"/>
              <a:t>?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A. </a:t>
            </a:r>
            <a:r>
              <a:rPr lang="en-IN" sz="2400" dirty="0" smtClean="0"/>
              <a:t>class, if, void, long, </a:t>
            </a:r>
            <a:r>
              <a:rPr lang="en-IN" sz="2400" dirty="0" err="1" smtClean="0"/>
              <a:t>Int</a:t>
            </a:r>
            <a:r>
              <a:rPr lang="en-IN" sz="2400" dirty="0" smtClean="0"/>
              <a:t>, continue</a:t>
            </a:r>
          </a:p>
          <a:p>
            <a:pPr>
              <a:buNone/>
            </a:pPr>
            <a:r>
              <a:rPr lang="en-IN" sz="2400" b="1" dirty="0" smtClean="0"/>
              <a:t>B. </a:t>
            </a:r>
            <a:r>
              <a:rPr lang="en-IN" sz="2400" dirty="0" err="1" smtClean="0"/>
              <a:t>goto</a:t>
            </a:r>
            <a:r>
              <a:rPr lang="en-IN" sz="2400" dirty="0" smtClean="0"/>
              <a:t>, </a:t>
            </a:r>
            <a:r>
              <a:rPr lang="en-IN" sz="2400" dirty="0" err="1" smtClean="0"/>
              <a:t>instanceof</a:t>
            </a:r>
            <a:r>
              <a:rPr lang="en-IN" sz="2400" dirty="0" smtClean="0"/>
              <a:t>, native, finally, default, throws</a:t>
            </a:r>
          </a:p>
          <a:p>
            <a:pPr>
              <a:buNone/>
            </a:pPr>
            <a:r>
              <a:rPr lang="en-IN" sz="2400" b="1" dirty="0" smtClean="0"/>
              <a:t>C. </a:t>
            </a:r>
            <a:r>
              <a:rPr lang="en-IN" sz="2400" dirty="0" smtClean="0"/>
              <a:t>try, virtual, throw, final, volatile, transient</a:t>
            </a:r>
          </a:p>
          <a:p>
            <a:pPr>
              <a:buNone/>
            </a:pPr>
            <a:r>
              <a:rPr lang="en-IN" sz="2400" b="1" dirty="0" smtClean="0"/>
              <a:t>D. </a:t>
            </a:r>
            <a:r>
              <a:rPr lang="en-IN" sz="2400" dirty="0" err="1" smtClean="0"/>
              <a:t>strictfp</a:t>
            </a:r>
            <a:r>
              <a:rPr lang="en-IN" sz="2400" dirty="0" smtClean="0"/>
              <a:t>, constant, super, implements, do</a:t>
            </a:r>
          </a:p>
          <a:p>
            <a:pPr>
              <a:buNone/>
            </a:pPr>
            <a:r>
              <a:rPr lang="en-IN" sz="2400" b="1" dirty="0" smtClean="0"/>
              <a:t>E. </a:t>
            </a:r>
            <a:r>
              <a:rPr lang="en-IN" sz="2400" dirty="0" smtClean="0"/>
              <a:t>byte, break, </a:t>
            </a:r>
            <a:r>
              <a:rPr lang="en-IN" sz="2400" dirty="0" smtClean="0"/>
              <a:t>if, </a:t>
            </a:r>
            <a:r>
              <a:rPr lang="en-IN" sz="2400" dirty="0" smtClean="0"/>
              <a:t>switch, include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7.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following</a:t>
            </a:r>
            <a:r>
              <a:rPr lang="en-IN" sz="2400" b="1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b="1" dirty="0" smtClean="0"/>
              <a:t> of a </a:t>
            </a:r>
            <a:r>
              <a:rPr lang="en-IN" sz="2400" b="1" dirty="0" smtClean="0">
                <a:solidFill>
                  <a:srgbClr val="C00000"/>
                </a:solidFill>
              </a:rPr>
              <a:t>Java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</a:rPr>
              <a:t> file</a:t>
            </a:r>
            <a:r>
              <a:rPr lang="en-IN" sz="2400" b="1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It can run on any computer with a compatible JVM.</a:t>
            </a:r>
          </a:p>
          <a:p>
            <a:pPr fontAlgn="base">
              <a:buNone/>
            </a:pPr>
            <a:r>
              <a:rPr lang="en-IN" sz="2400" dirty="0" smtClean="0"/>
              <a:t>B .It can only be executed on the same type of computer that it was created on.</a:t>
            </a:r>
          </a:p>
          <a:p>
            <a:pPr fontAlgn="base">
              <a:buNone/>
            </a:pPr>
            <a:r>
              <a:rPr lang="en-IN" sz="2400" dirty="0" smtClean="0"/>
              <a:t>C. It can be easily read and modified in a standard text editor.</a:t>
            </a:r>
          </a:p>
          <a:p>
            <a:pPr fontAlgn="base">
              <a:buNone/>
            </a:pPr>
            <a:r>
              <a:rPr lang="en-IN" sz="2400" dirty="0" smtClean="0"/>
              <a:t>D. It requires the corresponding .java that created it to execute.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8.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following</a:t>
            </a:r>
            <a:r>
              <a:rPr lang="en-IN" sz="2400" b="1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not</a:t>
            </a:r>
            <a:r>
              <a:rPr lang="en-IN" sz="2400" b="1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property</a:t>
            </a:r>
            <a:r>
              <a:rPr lang="en-IN" sz="2400" b="1" dirty="0" smtClean="0"/>
              <a:t> 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en-IN" sz="2400" b="1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It prevents Java </a:t>
            </a:r>
            <a:r>
              <a:rPr lang="en-IN" sz="2400" dirty="0" err="1" smtClean="0"/>
              <a:t>bytecode</a:t>
            </a:r>
            <a:r>
              <a:rPr lang="en-IN" sz="2400" dirty="0" smtClean="0"/>
              <a:t> from being easily decoded/decompiled.</a:t>
            </a:r>
          </a:p>
          <a:p>
            <a:pPr fontAlgn="base">
              <a:buNone/>
            </a:pPr>
            <a:r>
              <a:rPr lang="en-IN" sz="2400" dirty="0" smtClean="0"/>
              <a:t>B. It supports platform independence.</a:t>
            </a:r>
          </a:p>
          <a:p>
            <a:pPr fontAlgn="base">
              <a:buNone/>
            </a:pPr>
            <a:r>
              <a:rPr lang="en-IN" sz="2400" dirty="0" smtClean="0"/>
              <a:t>C. It manages memory for the application.</a:t>
            </a:r>
          </a:p>
          <a:p>
            <a:pPr fontAlgn="base">
              <a:buNone/>
            </a:pPr>
            <a:r>
              <a:rPr lang="en-IN" sz="2400" dirty="0" smtClean="0"/>
              <a:t>D. It translates Java instructions to machine instructions.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9.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statement </a:t>
            </a:r>
            <a:r>
              <a:rPr lang="en-IN" sz="2400" b="1" dirty="0" smtClean="0">
                <a:solidFill>
                  <a:srgbClr val="7030A0"/>
                </a:solidFill>
              </a:rPr>
              <a:t>about</a:t>
            </a:r>
            <a:r>
              <a:rPr lang="en-IN" sz="2400" b="1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en-IN" sz="2400" b="1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b="1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The JVM schedules garbage collection on a predictable schedule.</a:t>
            </a:r>
          </a:p>
          <a:p>
            <a:pPr fontAlgn="base">
              <a:buNone/>
            </a:pPr>
            <a:r>
              <a:rPr lang="en-IN" sz="2400" dirty="0" smtClean="0"/>
              <a:t>B. The JVM ensures that </a:t>
            </a:r>
            <a:r>
              <a:rPr lang="en-IN" sz="2400" dirty="0" smtClean="0"/>
              <a:t>no exception </a:t>
            </a:r>
            <a:r>
              <a:rPr lang="en-IN" sz="2400" smtClean="0"/>
              <a:t>occurs in </a:t>
            </a:r>
            <a:r>
              <a:rPr lang="en-IN" sz="2400" dirty="0" smtClean="0"/>
              <a:t>the code.</a:t>
            </a: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C. The JVM requires a properly defined entry point method to execute the application.</a:t>
            </a:r>
          </a:p>
          <a:p>
            <a:pPr fontAlgn="base">
              <a:buNone/>
            </a:pPr>
            <a:r>
              <a:rPr lang="en-IN" sz="2400" dirty="0" smtClean="0"/>
              <a:t>D. A Java compiled code can be run on any computer.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10.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following</a:t>
            </a:r>
            <a:r>
              <a:rPr lang="en-IN" sz="2400" b="1" dirty="0" smtClean="0"/>
              <a:t> is a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b="1" dirty="0" smtClean="0"/>
              <a:t> statement?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The java command compiles a .java file into a .class file.</a:t>
            </a:r>
          </a:p>
          <a:p>
            <a:pPr fontAlgn="base">
              <a:buNone/>
            </a:pPr>
            <a:r>
              <a:rPr lang="en-IN" sz="2400" dirty="0" smtClean="0"/>
              <a:t>B. The </a:t>
            </a:r>
            <a:r>
              <a:rPr lang="en-IN" sz="2400" dirty="0" err="1" smtClean="0"/>
              <a:t>javac</a:t>
            </a:r>
            <a:r>
              <a:rPr lang="en-IN" sz="2400" dirty="0" smtClean="0"/>
              <a:t> command compiles a .java file into a .class file.</a:t>
            </a:r>
          </a:p>
          <a:p>
            <a:pPr fontAlgn="base">
              <a:buNone/>
            </a:pPr>
            <a:r>
              <a:rPr lang="en-IN" sz="2400" dirty="0" smtClean="0"/>
              <a:t>C. The java command compiles a .class file into a .java file.</a:t>
            </a:r>
          </a:p>
          <a:p>
            <a:pPr fontAlgn="base">
              <a:buNone/>
            </a:pPr>
            <a:r>
              <a:rPr lang="en-IN" sz="2400" dirty="0" smtClean="0"/>
              <a:t>D. The </a:t>
            </a:r>
            <a:r>
              <a:rPr lang="en-IN" sz="2400" dirty="0" err="1" smtClean="0"/>
              <a:t>javac</a:t>
            </a:r>
            <a:r>
              <a:rPr lang="en-IN" sz="2400" dirty="0" smtClean="0"/>
              <a:t> command compiles a .class file into a .java file.</a:t>
            </a:r>
          </a:p>
          <a:p>
            <a:pPr fontAlgn="base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11. </a:t>
            </a:r>
            <a:r>
              <a:rPr lang="en-IN" sz="2400" b="1" dirty="0" smtClean="0">
                <a:solidFill>
                  <a:srgbClr val="0070C0"/>
                </a:solidFill>
              </a:rPr>
              <a:t>Structuring</a:t>
            </a:r>
            <a:r>
              <a:rPr lang="en-IN" sz="2400" b="1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Java class </a:t>
            </a:r>
            <a:r>
              <a:rPr lang="en-IN" sz="2400" b="1" dirty="0" smtClean="0"/>
              <a:t>such that </a:t>
            </a:r>
            <a:r>
              <a:rPr lang="en-IN" sz="2400" b="1" dirty="0" smtClean="0">
                <a:solidFill>
                  <a:srgbClr val="7030A0"/>
                </a:solidFill>
              </a:rPr>
              <a:t>only methods </a:t>
            </a:r>
            <a:r>
              <a:rPr lang="en-IN" sz="2400" b="1" dirty="0" smtClean="0"/>
              <a:t>within the class can </a:t>
            </a:r>
            <a:r>
              <a:rPr lang="en-IN" sz="2400" b="1" dirty="0" smtClean="0">
                <a:solidFill>
                  <a:srgbClr val="00B050"/>
                </a:solidFill>
              </a:rPr>
              <a:t>access</a:t>
            </a:r>
            <a:r>
              <a:rPr lang="en-IN" sz="2400" b="1" dirty="0" smtClean="0"/>
              <a:t> its </a:t>
            </a:r>
            <a:r>
              <a:rPr lang="en-IN" sz="2400" b="1" dirty="0" smtClean="0">
                <a:solidFill>
                  <a:srgbClr val="002060"/>
                </a:solidFill>
              </a:rPr>
              <a:t>instance variables </a:t>
            </a:r>
            <a:r>
              <a:rPr lang="en-IN" sz="2400" b="1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referred</a:t>
            </a:r>
            <a:r>
              <a:rPr lang="en-IN" sz="2400" b="1" dirty="0" smtClean="0"/>
              <a:t> to as _______.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platform independence</a:t>
            </a:r>
          </a:p>
          <a:p>
            <a:pPr fontAlgn="base">
              <a:buNone/>
            </a:pPr>
            <a:r>
              <a:rPr lang="en-IN" sz="2400" dirty="0" smtClean="0"/>
              <a:t>B. object orientation</a:t>
            </a:r>
          </a:p>
          <a:p>
            <a:pPr fontAlgn="base">
              <a:buNone/>
            </a:pPr>
            <a:r>
              <a:rPr lang="en-IN" sz="2400" dirty="0" smtClean="0"/>
              <a:t>C. inheritance</a:t>
            </a:r>
          </a:p>
          <a:p>
            <a:pPr fontAlgn="base">
              <a:buNone/>
            </a:pPr>
            <a:r>
              <a:rPr lang="en-IN" sz="2400" dirty="0" smtClean="0"/>
              <a:t>D. encapsulation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400" b="1" dirty="0" smtClean="0"/>
              <a:t>12. What is the output ?</a:t>
            </a:r>
            <a:endParaRPr lang="en-IN" sz="2400" b="1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Test{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_$;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$7;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do;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[]){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new Test();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test.$7=7;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test.do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=9;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(test.$7);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test.do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(test._$);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 fontAlgn="base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500174"/>
            <a:ext cx="2946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IN" sz="2400" dirty="0" smtClean="0"/>
              <a:t>A.7 9 0</a:t>
            </a:r>
          </a:p>
          <a:p>
            <a:pPr fontAlgn="base"/>
            <a:r>
              <a:rPr lang="en-IN" sz="2400" dirty="0" smtClean="0"/>
              <a:t>B.7 0 0</a:t>
            </a:r>
          </a:p>
          <a:p>
            <a:pPr fontAlgn="base"/>
            <a:r>
              <a:rPr lang="en-IN" sz="2400" dirty="0" err="1" smtClean="0"/>
              <a:t>C.Compiler</a:t>
            </a:r>
            <a:r>
              <a:rPr lang="en-IN" sz="2400" dirty="0" smtClean="0"/>
              <a:t> error</a:t>
            </a:r>
          </a:p>
          <a:p>
            <a:pPr fontAlgn="base"/>
            <a:r>
              <a:rPr lang="en-IN" sz="2400" dirty="0" err="1" smtClean="0"/>
              <a:t>D.Exception</a:t>
            </a:r>
            <a:endParaRPr lang="en-IN" sz="2400" dirty="0" smtClean="0"/>
          </a:p>
          <a:p>
            <a:pPr fontAlgn="base"/>
            <a:r>
              <a:rPr lang="en-IN" sz="2400" dirty="0" err="1" smtClean="0"/>
              <a:t>E.None</a:t>
            </a:r>
            <a:r>
              <a:rPr lang="en-IN" sz="2400" dirty="0" smtClean="0"/>
              <a:t> of these</a:t>
            </a:r>
          </a:p>
          <a:p>
            <a:endParaRPr lang="en-US" altLang="en-US" dirty="0"/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</a:t>
            </a:r>
            <a:r>
              <a:rPr lang="en-US" sz="2400" b="1" u="sng" dirty="0">
                <a:solidFill>
                  <a:srgbClr val="002060"/>
                </a:solidFill>
              </a:rPr>
              <a:t>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/>
              <a:t>13 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b="1" dirty="0" smtClean="0"/>
              <a:t>, the word 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b="1" dirty="0" smtClean="0"/>
              <a:t> is ................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keyword</a:t>
            </a:r>
          </a:p>
          <a:p>
            <a:pPr fontAlgn="base">
              <a:buNone/>
            </a:pPr>
            <a:r>
              <a:rPr lang="en-IN" sz="2400" dirty="0" smtClean="0"/>
              <a:t>B. literal</a:t>
            </a:r>
          </a:p>
          <a:p>
            <a:pPr fontAlgn="base">
              <a:buNone/>
            </a:pPr>
            <a:r>
              <a:rPr lang="en-IN" sz="2400" dirty="0" err="1" smtClean="0"/>
              <a:t>C.Same</a:t>
            </a:r>
            <a:r>
              <a:rPr lang="en-IN" sz="2400" dirty="0" smtClean="0"/>
              <a:t> as value 1</a:t>
            </a:r>
          </a:p>
          <a:p>
            <a:pPr fontAlgn="base">
              <a:buNone/>
            </a:pPr>
            <a:r>
              <a:rPr lang="en-IN" sz="2400" dirty="0" err="1" smtClean="0"/>
              <a:t>D.Same</a:t>
            </a:r>
            <a:r>
              <a:rPr lang="en-IN" sz="2400" dirty="0" smtClean="0"/>
              <a:t> as value 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Are Identifiers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70C0"/>
                </a:solidFill>
              </a:rPr>
              <a:t>java program </a:t>
            </a:r>
            <a:r>
              <a:rPr lang="en-IN" sz="2400" dirty="0" smtClean="0"/>
              <a:t>is called an </a:t>
            </a:r>
            <a:r>
              <a:rPr lang="en-IN" sz="2400" b="1" u="sng" dirty="0" smtClean="0">
                <a:solidFill>
                  <a:srgbClr val="00B050"/>
                </a:solidFill>
              </a:rPr>
              <a:t>identifier .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rgbClr val="002060"/>
                </a:solidFill>
              </a:rPr>
              <a:t>In other words </a:t>
            </a:r>
            <a:r>
              <a:rPr lang="en-IN" sz="2400" dirty="0" smtClean="0"/>
              <a:t>we can say </a:t>
            </a:r>
            <a:r>
              <a:rPr lang="en-IN" sz="2400" b="1" dirty="0" smtClean="0">
                <a:solidFill>
                  <a:srgbClr val="7030A0"/>
                </a:solidFill>
              </a:rPr>
              <a:t>words</a:t>
            </a:r>
            <a:r>
              <a:rPr lang="en-IN" sz="2400" dirty="0" smtClean="0"/>
              <a:t> used for </a:t>
            </a:r>
            <a:r>
              <a:rPr lang="en-IN" sz="2400" b="1" dirty="0" smtClean="0">
                <a:solidFill>
                  <a:srgbClr val="C00000"/>
                </a:solidFill>
              </a:rPr>
              <a:t>identification purposes </a:t>
            </a:r>
            <a:r>
              <a:rPr lang="en-IN" sz="2400" dirty="0" smtClean="0"/>
              <a:t>are called </a:t>
            </a:r>
            <a:r>
              <a:rPr lang="en-IN" sz="2400" b="1" dirty="0" smtClean="0">
                <a:solidFill>
                  <a:srgbClr val="00B050"/>
                </a:solidFill>
              </a:rPr>
              <a:t>identifiers</a:t>
            </a:r>
            <a:r>
              <a:rPr lang="en-IN" sz="2400" dirty="0" smtClean="0">
                <a:solidFill>
                  <a:srgbClr val="00B05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They are used for :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C00000"/>
                </a:solidFill>
              </a:rPr>
              <a:t>class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interface</a:t>
            </a:r>
            <a:endParaRPr lang="en-I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0070C0"/>
                </a:solidFill>
              </a:rPr>
              <a:t>method 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variable name</a:t>
            </a:r>
            <a:endParaRPr lang="en-IN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label name</a:t>
            </a:r>
            <a:endParaRPr lang="en-IN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2060"/>
                </a:solidFill>
              </a:rPr>
              <a:t>package name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u="sng" dirty="0" smtClean="0"/>
              <a:t>Rule 1</a:t>
            </a:r>
            <a:endParaRPr lang="en-IN" sz="2400" b="1" u="sng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only allowed characters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identifiers</a:t>
            </a:r>
            <a:r>
              <a:rPr lang="en-IN" sz="2400" dirty="0" smtClean="0"/>
              <a:t> are</a:t>
            </a:r>
            <a:r>
              <a:rPr lang="en-IN" sz="2400" b="1" dirty="0" smtClean="0"/>
              <a:t> </a:t>
            </a:r>
          </a:p>
          <a:p>
            <a:pPr lvl="1">
              <a:lnSpc>
                <a:spcPct val="90000"/>
              </a:lnSpc>
            </a:pPr>
            <a:endParaRPr lang="en-IN" sz="24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C00000"/>
                </a:solidFill>
              </a:rPr>
              <a:t>a to z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0070C0"/>
                </a:solidFill>
              </a:rPr>
              <a:t>A to Z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7030A0"/>
                </a:solidFill>
              </a:rPr>
              <a:t>0 to 9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00B050"/>
                </a:solidFill>
              </a:rPr>
              <a:t>$ </a:t>
            </a:r>
          </a:p>
          <a:p>
            <a:pPr lvl="1">
              <a:lnSpc>
                <a:spcPct val="90000"/>
              </a:lnSpc>
            </a:pPr>
            <a:r>
              <a:rPr lang="en-IN" b="1" dirty="0" smtClean="0">
                <a:solidFill>
                  <a:srgbClr val="C00000"/>
                </a:solidFill>
              </a:rPr>
              <a:t>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_(Underscore)</a:t>
            </a:r>
            <a:endParaRPr lang="en-US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How many </a:t>
            </a:r>
            <a:r>
              <a:rPr lang="en-US" sz="2400" b="1" dirty="0" smtClean="0">
                <a:solidFill>
                  <a:srgbClr val="00B050"/>
                </a:solidFill>
              </a:rPr>
              <a:t>identifiers</a:t>
            </a:r>
            <a:r>
              <a:rPr lang="en-US" sz="2400" dirty="0" smtClean="0"/>
              <a:t> are there in the </a:t>
            </a:r>
            <a:r>
              <a:rPr lang="en-US" sz="2400" b="1" dirty="0" smtClean="0">
                <a:solidFill>
                  <a:srgbClr val="002060"/>
                </a:solidFill>
              </a:rPr>
              <a:t>following code </a:t>
            </a:r>
            <a:r>
              <a:rPr lang="en-US" sz="2400" dirty="0" smtClean="0"/>
              <a:t>?</a:t>
            </a:r>
            <a:endParaRPr lang="en-IN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 Sample{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u="sng" dirty="0" smtClean="0"/>
              <a:t>Rule 2</a:t>
            </a:r>
            <a:endParaRPr lang="en-IN" sz="2400" b="1" u="sng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Identifiers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can't start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digit</a:t>
            </a:r>
            <a:r>
              <a:rPr lang="en-IN" sz="2400" dirty="0" smtClean="0"/>
              <a:t> </a:t>
            </a:r>
            <a:r>
              <a:rPr lang="en-IN" sz="2400" b="1" dirty="0" smtClean="0"/>
              <a:t>i.e., </a:t>
            </a:r>
            <a:r>
              <a:rPr lang="en-IN" sz="2400" b="1" dirty="0" smtClean="0">
                <a:solidFill>
                  <a:srgbClr val="7030A0"/>
                </a:solidFill>
              </a:rPr>
              <a:t>123name</a:t>
            </a:r>
            <a:r>
              <a:rPr lang="en-IN" sz="2400" b="1" dirty="0" smtClean="0"/>
              <a:t> is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not valid</a:t>
            </a:r>
            <a:r>
              <a:rPr lang="en-IN" sz="2400" b="1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  <a:buNone/>
            </a:pPr>
            <a:endParaRPr lang="en-US" sz="2400" b="1" u="sng" dirty="0" smtClean="0"/>
          </a:p>
          <a:p>
            <a:pPr>
              <a:lnSpc>
                <a:spcPct val="90000"/>
              </a:lnSpc>
              <a:buNone/>
            </a:pPr>
            <a:endParaRPr lang="en-US" sz="2400" b="1" u="sng" dirty="0" smtClean="0"/>
          </a:p>
          <a:p>
            <a:pPr>
              <a:lnSpc>
                <a:spcPct val="90000"/>
              </a:lnSpc>
              <a:buNone/>
            </a:pPr>
            <a:r>
              <a:rPr lang="en-US" sz="2400" b="1" u="sng" dirty="0" smtClean="0"/>
              <a:t>Rule 3</a:t>
            </a:r>
            <a:endParaRPr lang="en-IN" sz="2400" b="1" u="sng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Java identifiers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case sensitive </a:t>
            </a:r>
            <a:r>
              <a:rPr lang="en-IN" sz="2400" dirty="0" smtClean="0"/>
              <a:t>so 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b="1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b="1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dirty="0" smtClean="0"/>
              <a:t> all are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different variable names</a:t>
            </a:r>
            <a:r>
              <a:rPr lang="en-IN" sz="2400" dirty="0" smtClean="0"/>
              <a:t>.</a:t>
            </a:r>
            <a:endParaRPr lang="en-US" alt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Rule 4</a:t>
            </a:r>
            <a:endParaRPr lang="en-IN" sz="2400" b="1" u="sng" dirty="0" smtClean="0"/>
          </a:p>
          <a:p>
            <a:pPr>
              <a:buNone/>
            </a:pPr>
            <a:r>
              <a:rPr lang="en-IN" sz="2400" dirty="0" smtClean="0"/>
              <a:t>There is </a:t>
            </a:r>
            <a:r>
              <a:rPr lang="en-IN" sz="2400" b="1" dirty="0" smtClean="0">
                <a:solidFill>
                  <a:srgbClr val="0070C0"/>
                </a:solidFill>
              </a:rPr>
              <a:t>no length limit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B050"/>
                </a:solidFill>
              </a:rPr>
              <a:t>java identifiers </a:t>
            </a:r>
            <a:r>
              <a:rPr lang="en-IN" sz="2400" dirty="0" smtClean="0"/>
              <a:t>but it is </a:t>
            </a:r>
            <a:r>
              <a:rPr lang="en-IN" sz="2400" b="1" dirty="0" smtClean="0">
                <a:solidFill>
                  <a:srgbClr val="C00000"/>
                </a:solidFill>
              </a:rPr>
              <a:t>not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recommended</a:t>
            </a:r>
            <a:r>
              <a:rPr lang="en-IN" sz="2400" dirty="0" smtClean="0"/>
              <a:t> to take </a:t>
            </a:r>
            <a:r>
              <a:rPr lang="en-IN" sz="2400" b="1" dirty="0" smtClean="0">
                <a:solidFill>
                  <a:srgbClr val="7030A0"/>
                </a:solidFill>
              </a:rPr>
              <a:t>too lengthy </a:t>
            </a:r>
            <a:r>
              <a:rPr lang="en-IN" sz="2400" b="1" dirty="0" smtClean="0">
                <a:solidFill>
                  <a:srgbClr val="00B050"/>
                </a:solidFill>
              </a:rPr>
              <a:t>identifiers.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Rule 5</a:t>
            </a:r>
            <a:endParaRPr lang="en-IN" sz="2400" b="1" u="sng" dirty="0" smtClean="0"/>
          </a:p>
          <a:p>
            <a:pPr>
              <a:buNone/>
            </a:pP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70C0"/>
                </a:solidFill>
              </a:rPr>
              <a:t>can't use </a:t>
            </a:r>
            <a:r>
              <a:rPr lang="en-IN" sz="2400" b="1" dirty="0" smtClean="0">
                <a:solidFill>
                  <a:srgbClr val="7030A0"/>
                </a:solidFill>
              </a:rPr>
              <a:t>reserved words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B050"/>
                </a:solidFill>
              </a:rPr>
              <a:t>identifiers</a:t>
            </a:r>
            <a:r>
              <a:rPr lang="en-IN" sz="2400" dirty="0" smtClean="0"/>
              <a:t> otherwise we </a:t>
            </a:r>
          </a:p>
          <a:p>
            <a:pPr>
              <a:buNone/>
            </a:pPr>
            <a:r>
              <a:rPr lang="en-IN" sz="2400" dirty="0" smtClean="0"/>
              <a:t>will get </a:t>
            </a:r>
            <a:r>
              <a:rPr lang="en-IN" sz="2400" b="1" dirty="0" smtClean="0">
                <a:solidFill>
                  <a:srgbClr val="C00000"/>
                </a:solidFill>
              </a:rPr>
              <a:t>compilation error</a:t>
            </a:r>
            <a:r>
              <a:rPr lang="en-IN" sz="2400" dirty="0" smtClean="0"/>
              <a:t>. i.e.,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if = 20; </a:t>
            </a:r>
          </a:p>
          <a:p>
            <a:pPr>
              <a:buNone/>
            </a:pPr>
            <a:r>
              <a:rPr lang="en-IN" sz="2400" dirty="0" smtClean="0"/>
              <a:t>Here we will get </a:t>
            </a:r>
            <a:r>
              <a:rPr lang="en-IN" sz="2400" b="1" dirty="0" smtClean="0">
                <a:solidFill>
                  <a:srgbClr val="C00000"/>
                </a:solidFill>
              </a:rPr>
              <a:t>compilation error.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Will this </a:t>
            </a: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compile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run </a:t>
            </a:r>
            <a:r>
              <a:rPr lang="en-US" sz="2400" dirty="0" smtClean="0"/>
              <a:t>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String = 10;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(String);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 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Yes</a:t>
            </a:r>
          </a:p>
          <a:p>
            <a:pPr>
              <a:buNone/>
            </a:pPr>
            <a:endParaRPr lang="en-US" sz="2400" u="sng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Rule 6</a:t>
            </a:r>
          </a:p>
          <a:p>
            <a:pPr>
              <a:buNone/>
            </a:pPr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0070C0"/>
                </a:solidFill>
              </a:rPr>
              <a:t>predefined java class names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interface names </a:t>
            </a:r>
            <a:r>
              <a:rPr lang="en-IN" sz="2400" dirty="0" smtClean="0"/>
              <a:t>can be </a:t>
            </a:r>
          </a:p>
          <a:p>
            <a:pPr>
              <a:buNone/>
            </a:pPr>
            <a:r>
              <a:rPr lang="en-IN" sz="2400" dirty="0" smtClean="0"/>
              <a:t>used as </a:t>
            </a:r>
            <a:r>
              <a:rPr lang="en-IN" sz="2400" b="1" dirty="0" smtClean="0">
                <a:solidFill>
                  <a:srgbClr val="00B050"/>
                </a:solidFill>
              </a:rPr>
              <a:t>identifiers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4927</TotalTime>
  <Words>954</Words>
  <Application>Microsoft Office PowerPoint</Application>
  <PresentationFormat>On-screen Show (4:3)</PresentationFormat>
  <Paragraphs>297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Slide 1</vt:lpstr>
      <vt:lpstr>Today’s Agenda</vt:lpstr>
      <vt:lpstr>What Are Identifiers ?</vt:lpstr>
      <vt:lpstr>Rules For Identifiers</vt:lpstr>
      <vt:lpstr>Popular Interview Question</vt:lpstr>
      <vt:lpstr>Rules For Identifiers</vt:lpstr>
      <vt:lpstr>Rules For Identifiers</vt:lpstr>
      <vt:lpstr>Popular Interview Question</vt:lpstr>
      <vt:lpstr>Rules For Identifiers</vt:lpstr>
      <vt:lpstr>Popular Interview Question</vt:lpstr>
      <vt:lpstr>Popular Interview Question</vt:lpstr>
      <vt:lpstr>Popular Interview Question</vt:lpstr>
      <vt:lpstr>What Are Reserved Words ?</vt:lpstr>
      <vt:lpstr>What Are Reserved Words ?</vt:lpstr>
      <vt:lpstr>Important Points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461</cp:revision>
  <dcterms:created xsi:type="dcterms:W3CDTF">2015-12-21T13:46:48Z</dcterms:created>
  <dcterms:modified xsi:type="dcterms:W3CDTF">2020-08-10T07:23:26Z</dcterms:modified>
</cp:coreProperties>
</file>