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399" r:id="rId4"/>
    <p:sldId id="588" r:id="rId5"/>
    <p:sldId id="589" r:id="rId6"/>
    <p:sldId id="637" r:id="rId7"/>
    <p:sldId id="622" r:id="rId8"/>
    <p:sldId id="624" r:id="rId9"/>
    <p:sldId id="625" r:id="rId10"/>
    <p:sldId id="626" r:id="rId11"/>
    <p:sldId id="590" r:id="rId12"/>
    <p:sldId id="627" r:id="rId13"/>
    <p:sldId id="628" r:id="rId14"/>
    <p:sldId id="638" r:id="rId15"/>
    <p:sldId id="629" r:id="rId16"/>
    <p:sldId id="630" r:id="rId17"/>
    <p:sldId id="631" r:id="rId18"/>
    <p:sldId id="635" r:id="rId19"/>
    <p:sldId id="636" r:id="rId20"/>
    <p:sldId id="632" r:id="rId21"/>
    <p:sldId id="591" r:id="rId22"/>
    <p:sldId id="633" r:id="rId23"/>
    <p:sldId id="639" r:id="rId24"/>
    <p:sldId id="634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0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Flavors Of Integer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0070C0"/>
                </a:solidFill>
              </a:rPr>
              <a:t>Java version 7 </a:t>
            </a:r>
            <a:r>
              <a:rPr lang="en-IN" sz="2400" dirty="0" smtClean="0"/>
              <a:t>we also can use </a:t>
            </a:r>
            <a:r>
              <a:rPr lang="en-IN" sz="2400" b="1" dirty="0" smtClean="0">
                <a:solidFill>
                  <a:srgbClr val="00B050"/>
                </a:solidFill>
              </a:rPr>
              <a:t>underscores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C00000"/>
                </a:solidFill>
              </a:rPr>
              <a:t>part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2060"/>
                </a:solidFill>
              </a:rPr>
              <a:t>literal values </a:t>
            </a:r>
            <a:r>
              <a:rPr lang="en-IN" sz="2400" dirty="0" smtClean="0"/>
              <a:t>to make them </a:t>
            </a:r>
            <a:r>
              <a:rPr lang="en-IN" sz="2400" b="1" dirty="0" smtClean="0">
                <a:solidFill>
                  <a:srgbClr val="7030A0"/>
                </a:solidFill>
              </a:rPr>
              <a:t>more readable. </a:t>
            </a:r>
          </a:p>
          <a:p>
            <a:pPr>
              <a:lnSpc>
                <a:spcPct val="90000"/>
              </a:lnSpc>
              <a:buNone/>
            </a:pPr>
            <a:endParaRPr lang="en-IN" sz="2400" dirty="0" smtClean="0"/>
          </a:p>
          <a:p>
            <a:pPr>
              <a:lnSpc>
                <a:spcPct val="90000"/>
              </a:lnSpc>
              <a:buNone/>
            </a:pPr>
            <a:r>
              <a:rPr lang="en-IN" sz="2400" dirty="0" smtClean="0"/>
              <a:t>Here’s an </a:t>
            </a:r>
            <a:r>
              <a:rPr lang="en-IN" sz="2400" b="1" dirty="0" smtClean="0">
                <a:solidFill>
                  <a:srgbClr val="7030A0"/>
                </a:solidFill>
              </a:rPr>
              <a:t>example</a:t>
            </a:r>
            <a:r>
              <a:rPr lang="en-IN" sz="2400" dirty="0" smtClean="0"/>
              <a:t>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getfile 5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571876"/>
            <a:ext cx="8715436" cy="284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Rules For Underscore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You </a:t>
            </a:r>
            <a:r>
              <a:rPr lang="en-IN" sz="2400" b="1" dirty="0" smtClean="0">
                <a:solidFill>
                  <a:srgbClr val="C00000"/>
                </a:solidFill>
              </a:rPr>
              <a:t>can’t </a:t>
            </a:r>
            <a:r>
              <a:rPr lang="en-IN" sz="2400" b="1" dirty="0" smtClean="0">
                <a:solidFill>
                  <a:srgbClr val="0070C0"/>
                </a:solidFill>
              </a:rPr>
              <a:t>start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70C0"/>
                </a:solidFill>
              </a:rPr>
              <a:t>end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literal value </a:t>
            </a:r>
            <a:r>
              <a:rPr lang="en-IN" sz="2400" dirty="0" smtClean="0"/>
              <a:t>with an </a:t>
            </a:r>
            <a:r>
              <a:rPr lang="en-IN" sz="2400" b="1" dirty="0" smtClean="0">
                <a:solidFill>
                  <a:srgbClr val="00B050"/>
                </a:solidFill>
              </a:rPr>
              <a:t>underscore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You </a:t>
            </a:r>
            <a:r>
              <a:rPr lang="en-IN" sz="2400" b="1" dirty="0" smtClean="0">
                <a:solidFill>
                  <a:srgbClr val="C00000"/>
                </a:solidFill>
              </a:rPr>
              <a:t>can’t</a:t>
            </a:r>
            <a:r>
              <a:rPr lang="en-IN" sz="2400" dirty="0" smtClean="0"/>
              <a:t> place an </a:t>
            </a:r>
            <a:r>
              <a:rPr lang="en-IN" sz="2400" b="1" dirty="0" smtClean="0">
                <a:solidFill>
                  <a:srgbClr val="00B050"/>
                </a:solidFill>
              </a:rPr>
              <a:t>underscore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right after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prefixes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0b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0B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0x</a:t>
            </a:r>
            <a:r>
              <a:rPr lang="en-IN" sz="2400" dirty="0" smtClean="0"/>
              <a:t>, and </a:t>
            </a:r>
            <a:r>
              <a:rPr lang="en-IN" sz="2400" b="1" dirty="0" smtClean="0">
                <a:solidFill>
                  <a:srgbClr val="C00000"/>
                </a:solidFill>
              </a:rPr>
              <a:t>0X</a:t>
            </a:r>
            <a:r>
              <a:rPr lang="en-IN" sz="2400" dirty="0" smtClean="0"/>
              <a:t>, which are </a:t>
            </a:r>
            <a:r>
              <a:rPr lang="en-IN" sz="2400" b="1" dirty="0" smtClean="0">
                <a:solidFill>
                  <a:srgbClr val="0070C0"/>
                </a:solidFill>
              </a:rPr>
              <a:t>used</a:t>
            </a:r>
            <a:r>
              <a:rPr lang="en-IN" sz="2400" dirty="0" smtClean="0"/>
              <a:t> to define </a:t>
            </a:r>
            <a:r>
              <a:rPr lang="en-IN" sz="2400" b="1" dirty="0" smtClean="0">
                <a:solidFill>
                  <a:srgbClr val="002060"/>
                </a:solidFill>
              </a:rPr>
              <a:t>binary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hexadecimal literal </a:t>
            </a:r>
            <a:r>
              <a:rPr lang="en-IN" sz="2400" dirty="0" smtClean="0"/>
              <a:t>values.</a:t>
            </a:r>
          </a:p>
          <a:p>
            <a:endParaRPr lang="en-IN" sz="2400" dirty="0" smtClean="0"/>
          </a:p>
          <a:p>
            <a:r>
              <a:rPr lang="en-IN" sz="2400" dirty="0" smtClean="0"/>
              <a:t>You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can place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B050"/>
                </a:solidFill>
              </a:rPr>
              <a:t>underscore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right after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prefix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, which is used to define an </a:t>
            </a:r>
            <a:r>
              <a:rPr lang="en-IN" sz="2400" b="1" dirty="0" smtClean="0">
                <a:solidFill>
                  <a:srgbClr val="002060"/>
                </a:solidFill>
              </a:rPr>
              <a:t>octal literal </a:t>
            </a:r>
            <a:r>
              <a:rPr lang="en-IN" sz="2400" dirty="0" smtClean="0"/>
              <a:t>value.</a:t>
            </a:r>
          </a:p>
          <a:p>
            <a:endParaRPr lang="en-IN" sz="2400" dirty="0" smtClean="0"/>
          </a:p>
          <a:p>
            <a:r>
              <a:rPr lang="en-IN" sz="2400" dirty="0" smtClean="0"/>
              <a:t>You </a:t>
            </a:r>
            <a:r>
              <a:rPr lang="en-IN" sz="2400" b="1" dirty="0" smtClean="0">
                <a:solidFill>
                  <a:srgbClr val="C00000"/>
                </a:solidFill>
              </a:rPr>
              <a:t>can’t place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B050"/>
                </a:solidFill>
              </a:rPr>
              <a:t>underscore</a:t>
            </a:r>
            <a:r>
              <a:rPr lang="en-IN" sz="2400" dirty="0" smtClean="0"/>
              <a:t> prior to an </a:t>
            </a:r>
            <a:r>
              <a:rPr lang="en-IN" sz="2400" b="1" dirty="0" smtClean="0">
                <a:solidFill>
                  <a:srgbClr val="C00000"/>
                </a:solidFill>
              </a:rPr>
              <a:t>L </a:t>
            </a:r>
            <a:r>
              <a:rPr lang="en-IN" sz="2400" dirty="0" smtClean="0"/>
              <a:t>suffix </a:t>
            </a:r>
          </a:p>
          <a:p>
            <a:pPr lvl="1"/>
            <a:r>
              <a:rPr lang="en-IN" dirty="0" smtClean="0"/>
              <a:t>Remember- the</a:t>
            </a:r>
            <a:r>
              <a:rPr lang="en-IN" b="1" dirty="0" smtClean="0">
                <a:solidFill>
                  <a:srgbClr val="C00000"/>
                </a:solidFill>
              </a:rPr>
              <a:t> L</a:t>
            </a:r>
            <a:r>
              <a:rPr lang="en-IN" dirty="0" smtClean="0"/>
              <a:t> suffix is used to </a:t>
            </a:r>
            <a:r>
              <a:rPr lang="en-IN" b="1" dirty="0" smtClean="0">
                <a:solidFill>
                  <a:srgbClr val="0070C0"/>
                </a:solidFill>
              </a:rPr>
              <a:t>mark</a:t>
            </a:r>
            <a:r>
              <a:rPr lang="en-IN" dirty="0" smtClean="0"/>
              <a:t> a </a:t>
            </a:r>
            <a:r>
              <a:rPr lang="en-IN" b="1" dirty="0" smtClean="0">
                <a:solidFill>
                  <a:srgbClr val="00B050"/>
                </a:solidFill>
              </a:rPr>
              <a:t>literal</a:t>
            </a:r>
            <a:r>
              <a:rPr lang="en-IN" dirty="0" smtClean="0"/>
              <a:t> value as </a:t>
            </a:r>
            <a:r>
              <a:rPr lang="en-IN" b="1" dirty="0" smtClean="0">
                <a:solidFill>
                  <a:srgbClr val="7030A0"/>
                </a:solidFill>
              </a:rPr>
              <a:t>long</a:t>
            </a:r>
            <a:r>
              <a:rPr lang="en-IN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Test Your Skills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long a=0_100_267_760;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smtClean="0">
                <a:solidFill>
                  <a:srgbClr val="00B050"/>
                </a:solidFill>
              </a:rPr>
              <a:t>Correct!</a:t>
            </a:r>
            <a:r>
              <a:rPr lang="en-US" altLang="en-US" sz="2400" dirty="0" smtClean="0"/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Octals</a:t>
            </a:r>
            <a:r>
              <a:rPr lang="en-US" altLang="en-US" sz="2400" dirty="0" smtClean="0"/>
              <a:t> can have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underscore</a:t>
            </a:r>
            <a:r>
              <a:rPr lang="en-US" altLang="en-US" sz="2400" dirty="0" smtClean="0"/>
              <a:t> after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prefix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long b=0_x_4_13;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smtClean="0">
                <a:solidFill>
                  <a:srgbClr val="C00000"/>
                </a:solidFill>
              </a:rPr>
              <a:t>Error!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Underscore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not allowed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before</a:t>
            </a:r>
            <a:r>
              <a:rPr lang="en-US" altLang="en-US" sz="2400" dirty="0" smtClean="0"/>
              <a:t> or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after</a:t>
            </a:r>
            <a:r>
              <a:rPr lang="en-US" altLang="en-US" sz="2400" dirty="0" smtClean="0"/>
              <a:t> or in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mid </a:t>
            </a:r>
            <a:r>
              <a:rPr lang="en-US" altLang="en-US" sz="2400" dirty="0" smtClean="0"/>
              <a:t>of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hex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smtClean="0"/>
              <a:t>prefix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0x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long c=0x1_0000_10;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smtClean="0">
                <a:solidFill>
                  <a:srgbClr val="00B050"/>
                </a:solidFill>
              </a:rPr>
              <a:t>Correct!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Hex</a:t>
            </a:r>
            <a:r>
              <a:rPr lang="en-US" altLang="en-US" sz="2400" dirty="0" smtClean="0"/>
              <a:t> can have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underscore</a:t>
            </a:r>
            <a:r>
              <a:rPr lang="en-US" altLang="en-US" sz="2400" dirty="0" smtClean="0"/>
              <a:t> at a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place</a:t>
            </a:r>
            <a:r>
              <a:rPr lang="en-US" altLang="en-US" sz="2400" dirty="0" smtClean="0"/>
              <a:t> other than with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smtClean="0">
                <a:solidFill>
                  <a:srgbClr val="C00000"/>
                </a:solidFill>
              </a:rPr>
              <a:t>prefix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long d=100_12_12;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b="1" dirty="0" smtClean="0">
                <a:solidFill>
                  <a:srgbClr val="00B050"/>
                </a:solidFill>
              </a:rPr>
              <a:t>Correct!</a:t>
            </a:r>
            <a:r>
              <a:rPr lang="en-US" altLang="en-US" sz="2400" dirty="0" smtClean="0"/>
              <a:t> 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Underscore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can be </a:t>
            </a:r>
            <a:r>
              <a:rPr lang="en-US" altLang="en-US" sz="2400" dirty="0" smtClean="0"/>
              <a:t>in between a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value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Flavors Of Decimal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/>
              <a:t>, we </a:t>
            </a:r>
            <a:r>
              <a:rPr lang="en-IN" sz="2400" b="1" dirty="0" smtClean="0">
                <a:solidFill>
                  <a:srgbClr val="00B050"/>
                </a:solidFill>
              </a:rPr>
              <a:t>can use </a:t>
            </a:r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7030A0"/>
                </a:solidFill>
              </a:rPr>
              <a:t>float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7030A0"/>
                </a:solidFill>
              </a:rPr>
              <a:t>double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primitive data typ</a:t>
            </a:r>
            <a:r>
              <a:rPr lang="en-IN" sz="2400" dirty="0" smtClean="0"/>
              <a:t>es to store </a:t>
            </a:r>
            <a:r>
              <a:rPr lang="en-IN" sz="2400" b="1" dirty="0" smtClean="0">
                <a:solidFill>
                  <a:srgbClr val="002060"/>
                </a:solidFill>
              </a:rPr>
              <a:t>decimal numbers</a:t>
            </a:r>
            <a:r>
              <a:rPr lang="en-IN" sz="2400" dirty="0" smtClean="0"/>
              <a:t>. </a:t>
            </a: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b="1" dirty="0" smtClean="0">
                <a:solidFill>
                  <a:srgbClr val="7030A0"/>
                </a:solidFill>
              </a:rPr>
              <a:t>float</a:t>
            </a:r>
            <a:r>
              <a:rPr lang="en-IN" sz="2400" dirty="0" smtClean="0"/>
              <a:t> requires </a:t>
            </a:r>
            <a:r>
              <a:rPr lang="en-IN" sz="2400" b="1" dirty="0" smtClean="0">
                <a:solidFill>
                  <a:srgbClr val="C00000"/>
                </a:solidFill>
              </a:rPr>
              <a:t>less space </a:t>
            </a:r>
            <a:r>
              <a:rPr lang="en-IN" sz="2400" dirty="0" smtClean="0"/>
              <a:t>than </a:t>
            </a:r>
            <a:r>
              <a:rPr lang="en-IN" sz="2400" b="1" dirty="0" smtClean="0">
                <a:solidFill>
                  <a:srgbClr val="7030A0"/>
                </a:solidFill>
              </a:rPr>
              <a:t>double</a:t>
            </a:r>
            <a:r>
              <a:rPr lang="en-IN" sz="2400" dirty="0" smtClean="0"/>
              <a:t>, but it </a:t>
            </a:r>
            <a:r>
              <a:rPr lang="en-IN" sz="2400" b="1" dirty="0" smtClean="0">
                <a:solidFill>
                  <a:srgbClr val="00B050"/>
                </a:solidFill>
              </a:rPr>
              <a:t>can store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smaller range </a:t>
            </a:r>
            <a:r>
              <a:rPr lang="en-IN" sz="2400" dirty="0" smtClean="0"/>
              <a:t>of values than </a:t>
            </a:r>
            <a:r>
              <a:rPr lang="en-IN" sz="2400" b="1" dirty="0" smtClean="0">
                <a:solidFill>
                  <a:srgbClr val="7030A0"/>
                </a:solidFill>
              </a:rPr>
              <a:t>double</a:t>
            </a:r>
            <a:r>
              <a:rPr lang="en-IN" sz="2400" dirty="0" smtClean="0"/>
              <a:t>. </a:t>
            </a: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A</a:t>
            </a:r>
            <a:r>
              <a:rPr lang="en-IN" sz="2400" b="1" dirty="0" smtClean="0">
                <a:solidFill>
                  <a:srgbClr val="7030A0"/>
                </a:solidFill>
              </a:rPr>
              <a:t> float</a:t>
            </a:r>
            <a:r>
              <a:rPr lang="en-IN" sz="2400" dirty="0" smtClean="0"/>
              <a:t> data type also has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less precision</a:t>
            </a:r>
            <a:r>
              <a:rPr lang="en-IN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b="1" i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Decimals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Decimals Numbers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2285992"/>
          <a:ext cx="8786874" cy="40719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8958"/>
                <a:gridCol w="1728085"/>
                <a:gridCol w="4129831"/>
              </a:tblGrid>
              <a:tr h="11855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</a:p>
                    <a:p>
                      <a:r>
                        <a:rPr lang="en-US" sz="2400" dirty="0" smtClean="0"/>
                        <a:t>(In Bytes)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11855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float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400" kern="1200" dirty="0" smtClean="0"/>
                        <a:t>-3.4 * 10</a:t>
                      </a:r>
                      <a:r>
                        <a:rPr lang="en-IN" sz="2400" baseline="30000" dirty="0" smtClean="0"/>
                        <a:t>38</a:t>
                      </a:r>
                      <a:r>
                        <a:rPr kumimoji="0" lang="en-IN" sz="2400" kern="1200" baseline="0" dirty="0" smtClean="0"/>
                        <a:t> to 3.4 * 10</a:t>
                      </a:r>
                      <a:r>
                        <a:rPr kumimoji="0" lang="en-IN" sz="2400" kern="1200" baseline="30000" dirty="0" smtClean="0"/>
                        <a:t>38</a:t>
                      </a:r>
                    </a:p>
                    <a:p>
                      <a:r>
                        <a:rPr lang="en-US" sz="2400" baseline="0" dirty="0" smtClean="0"/>
                        <a:t>(6 significant decimal digits)</a:t>
                      </a:r>
                      <a:endParaRPr lang="en-IN" sz="2400" b="1" baseline="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17009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400" kern="1200" dirty="0" smtClean="0"/>
                        <a:t>-1.7*10</a:t>
                      </a:r>
                      <a:r>
                        <a:rPr kumimoji="0" lang="en-IN" sz="2400" kern="1200" baseline="30000" dirty="0" smtClean="0"/>
                        <a:t>308</a:t>
                      </a:r>
                      <a:r>
                        <a:rPr kumimoji="0" lang="en-IN" sz="2400" kern="1200" dirty="0" smtClean="0"/>
                        <a:t> to 1.7*10</a:t>
                      </a:r>
                      <a:r>
                        <a:rPr kumimoji="0" lang="en-IN" sz="2400" kern="1200" baseline="30000" dirty="0" smtClean="0"/>
                        <a:t>308</a:t>
                      </a:r>
                      <a:r>
                        <a:rPr lang="en-IN" sz="2400" dirty="0" smtClean="0"/>
                        <a:t/>
                      </a:r>
                      <a:br>
                        <a:rPr lang="en-IN" sz="2400" dirty="0" smtClean="0"/>
                      </a:br>
                      <a:r>
                        <a:rPr kumimoji="0" lang="en-IN" sz="2400" kern="1200" dirty="0" smtClean="0"/>
                        <a:t>(15 significant decimal digits)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Flavors Of Decimal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Suffixes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‘f’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‘F’</a:t>
            </a:r>
            <a:r>
              <a:rPr lang="en-US" sz="2400" dirty="0" smtClean="0"/>
              <a:t> are used to denote </a:t>
            </a:r>
            <a:r>
              <a:rPr lang="en-US" sz="2400" b="1" dirty="0" smtClean="0">
                <a:solidFill>
                  <a:srgbClr val="7030A0"/>
                </a:solidFill>
              </a:rPr>
              <a:t>float</a:t>
            </a:r>
            <a:r>
              <a:rPr lang="en-US" sz="2400" dirty="0" smtClean="0"/>
              <a:t> values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‘d’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‘D’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7030A0"/>
                </a:solidFill>
              </a:rPr>
              <a:t>double</a:t>
            </a:r>
            <a:r>
              <a:rPr lang="en-US" sz="2400" dirty="0" smtClean="0"/>
              <a:t> .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Although for </a:t>
            </a:r>
            <a:r>
              <a:rPr lang="en-US" sz="2400" b="1" dirty="0" smtClean="0">
                <a:solidFill>
                  <a:srgbClr val="7030A0"/>
                </a:solidFill>
              </a:rPr>
              <a:t>double</a:t>
            </a:r>
            <a:r>
              <a:rPr lang="en-US" sz="2400" dirty="0" smtClean="0"/>
              <a:t> suffix is </a:t>
            </a:r>
            <a:r>
              <a:rPr lang="en-US" sz="2400" b="1" dirty="0" smtClean="0">
                <a:solidFill>
                  <a:srgbClr val="00B050"/>
                </a:solidFill>
              </a:rPr>
              <a:t>optional</a:t>
            </a:r>
          </a:p>
          <a:p>
            <a:pPr>
              <a:lnSpc>
                <a:spcPct val="90000"/>
              </a:lnSpc>
              <a:buNone/>
            </a:pPr>
            <a:endParaRPr lang="en-IN" sz="2400" dirty="0" smtClean="0"/>
          </a:p>
          <a:p>
            <a:pPr>
              <a:lnSpc>
                <a:spcPct val="90000"/>
              </a:lnSpc>
              <a:buNone/>
            </a:pPr>
            <a:r>
              <a:rPr lang="en-IN" sz="2400" dirty="0" smtClean="0"/>
              <a:t>Here’s an </a:t>
            </a:r>
            <a:r>
              <a:rPr lang="en-IN" sz="2400" b="1" dirty="0" smtClean="0">
                <a:solidFill>
                  <a:srgbClr val="C00000"/>
                </a:solidFill>
              </a:rPr>
              <a:t>example</a:t>
            </a:r>
            <a:r>
              <a:rPr lang="en-IN" sz="2400" dirty="0" smtClean="0"/>
              <a:t> of each of these:</a:t>
            </a:r>
          </a:p>
          <a:p>
            <a:pPr>
              <a:lnSpc>
                <a:spcPct val="90000"/>
              </a:lnSpc>
              <a:buNone/>
            </a:pPr>
            <a:endParaRPr lang="en-IN" sz="2400" dirty="0" smtClean="0"/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float average = 20.129F; 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float orbit = 1765.65f; 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double inclination = 120.1762; 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double inclination=120.1762D;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Rules For Underscore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You </a:t>
            </a:r>
            <a:r>
              <a:rPr lang="en-IN" sz="2400" b="1" dirty="0" smtClean="0">
                <a:solidFill>
                  <a:srgbClr val="C00000"/>
                </a:solidFill>
              </a:rPr>
              <a:t>can’t place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B050"/>
                </a:solidFill>
              </a:rPr>
              <a:t>underscore</a:t>
            </a:r>
            <a:r>
              <a:rPr lang="en-IN" sz="2400" dirty="0" smtClean="0"/>
              <a:t> prior/after a </a:t>
            </a:r>
            <a:r>
              <a:rPr lang="en-IN" sz="2400" b="1" dirty="0" smtClean="0">
                <a:solidFill>
                  <a:srgbClr val="C00000"/>
                </a:solidFill>
              </a:rPr>
              <a:t>D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d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F</a:t>
            </a:r>
            <a:r>
              <a:rPr lang="en-IN" sz="2400" dirty="0" smtClean="0"/>
              <a:t>, or</a:t>
            </a:r>
            <a:r>
              <a:rPr lang="en-IN" sz="2400" dirty="0" smtClean="0">
                <a:solidFill>
                  <a:srgbClr val="C00000"/>
                </a:solidFill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f</a:t>
            </a:r>
            <a:r>
              <a:rPr lang="en-IN" sz="2400" b="1" dirty="0" smtClean="0"/>
              <a:t> </a:t>
            </a:r>
            <a:r>
              <a:rPr lang="en-IN" sz="2400" dirty="0" smtClean="0"/>
              <a:t>suffix.</a:t>
            </a:r>
          </a:p>
          <a:p>
            <a:endParaRPr lang="en-US" sz="2400" dirty="0" smtClean="0"/>
          </a:p>
          <a:p>
            <a:pPr>
              <a:buFontTx/>
              <a:buNone/>
            </a:pPr>
            <a:endParaRPr lang="en-IN" sz="2400" dirty="0" smtClean="0"/>
          </a:p>
          <a:p>
            <a:r>
              <a:rPr lang="en-IN" sz="2400" dirty="0" smtClean="0"/>
              <a:t>You </a:t>
            </a:r>
            <a:r>
              <a:rPr lang="en-IN" sz="2400" b="1" dirty="0" smtClean="0">
                <a:solidFill>
                  <a:srgbClr val="C00000"/>
                </a:solidFill>
              </a:rPr>
              <a:t>can’t place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B050"/>
                </a:solidFill>
              </a:rPr>
              <a:t>underscore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adjacent to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decimal point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(20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857628"/>
            <a:ext cx="8429684" cy="247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Character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A </a:t>
            </a:r>
            <a:r>
              <a:rPr lang="en-IN" sz="2400" b="1" dirty="0" smtClean="0">
                <a:solidFill>
                  <a:srgbClr val="7030A0"/>
                </a:solidFill>
              </a:rPr>
              <a:t>char</a:t>
            </a:r>
            <a:r>
              <a:rPr lang="en-IN" sz="2400" dirty="0" smtClean="0"/>
              <a:t> can store a </a:t>
            </a:r>
            <a:r>
              <a:rPr lang="en-IN" sz="2400" b="1" dirty="0" smtClean="0">
                <a:solidFill>
                  <a:srgbClr val="C00000"/>
                </a:solidFill>
              </a:rPr>
              <a:t>single 16-bit Unicode </a:t>
            </a:r>
            <a:r>
              <a:rPr lang="en-IN" sz="2400" dirty="0" smtClean="0"/>
              <a:t>character</a:t>
            </a: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It </a:t>
            </a:r>
            <a:r>
              <a:rPr lang="en-IN" sz="2400" b="1" dirty="0" smtClean="0">
                <a:solidFill>
                  <a:srgbClr val="C00000"/>
                </a:solidFill>
              </a:rPr>
              <a:t>can store </a:t>
            </a:r>
            <a:r>
              <a:rPr lang="en-IN" sz="2400" b="1" dirty="0" smtClean="0">
                <a:solidFill>
                  <a:srgbClr val="0070C0"/>
                </a:solidFill>
              </a:rPr>
              <a:t>characters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00B050"/>
                </a:solidFill>
              </a:rPr>
              <a:t>almost all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existing scripts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languages.</a:t>
            </a: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2285992"/>
          <a:ext cx="8786873" cy="2143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8958"/>
                <a:gridCol w="983974"/>
                <a:gridCol w="4873941"/>
              </a:tblGrid>
              <a:tr h="10370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11061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dirty="0" smtClean="0"/>
                        <a:t>0</a:t>
                      </a:r>
                      <a:r>
                        <a:rPr kumimoji="0" lang="en-US" sz="2400" kern="1200" baseline="0" dirty="0" smtClean="0"/>
                        <a:t> to 65535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Why Java uses 2 bytes for characters ?</a:t>
            </a:r>
          </a:p>
          <a:p>
            <a:endParaRPr lang="en-IN" sz="20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In Java almost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61 international languages </a:t>
            </a:r>
            <a:r>
              <a:rPr lang="en-IN" sz="2400" dirty="0" smtClean="0">
                <a:latin typeface="Corbel" pitchFamily="34" charset="0"/>
              </a:rPr>
              <a:t>are supported , </a:t>
            </a:r>
            <a:r>
              <a:rPr lang="en-IN" sz="2400" dirty="0" smtClean="0"/>
              <a:t>including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Japanese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Korean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Chinese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Devanagari</a:t>
            </a:r>
            <a:r>
              <a:rPr lang="en-IN" sz="2400" b="1" dirty="0" smtClean="0"/>
              <a:t>,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French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German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Spanish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B050"/>
                </a:solidFill>
              </a:rPr>
              <a:t>others</a:t>
            </a:r>
            <a:r>
              <a:rPr lang="en-IN" sz="2400" dirty="0" smtClean="0"/>
              <a:t>. 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Now,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characters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symbols</a:t>
            </a:r>
            <a:r>
              <a:rPr lang="en-IN" sz="2400" dirty="0" smtClean="0">
                <a:latin typeface="Corbel" pitchFamily="34" charset="0"/>
              </a:rPr>
              <a:t> of these languages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cannot</a:t>
            </a:r>
            <a:r>
              <a:rPr lang="en-IN" sz="2400" dirty="0" smtClean="0">
                <a:latin typeface="Corbel" pitchFamily="34" charset="0"/>
              </a:rPr>
              <a:t> be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accommodated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1 byte space </a:t>
            </a:r>
            <a:r>
              <a:rPr lang="en-IN" sz="2400" dirty="0" smtClean="0">
                <a:latin typeface="Corbel" pitchFamily="34" charset="0"/>
              </a:rPr>
              <a:t>in memory ,so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 takes 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2 byte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characters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 supports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</a:t>
            </a:r>
            <a:r>
              <a:rPr lang="en-IN" sz="2400" dirty="0" smtClean="0">
                <a:latin typeface="Corbel" pitchFamily="34" charset="0"/>
              </a:rPr>
              <a:t> but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 language </a:t>
            </a:r>
            <a:r>
              <a:rPr lang="en-IN" sz="2400" dirty="0" smtClean="0">
                <a:latin typeface="Corbel" pitchFamily="34" charset="0"/>
              </a:rPr>
              <a:t>supports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code. 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400" dirty="0" smtClean="0">
                <a:latin typeface="Corbel" pitchFamily="34" charset="0"/>
              </a:rPr>
              <a:t> code we can represent characters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English language</a:t>
            </a:r>
            <a:r>
              <a:rPr lang="en-IN" sz="2400" dirty="0" smtClean="0">
                <a:latin typeface="Corbel" pitchFamily="34" charset="0"/>
              </a:rPr>
              <a:t>, so for storing all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English latter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symbols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1 byte </a:t>
            </a:r>
            <a:r>
              <a:rPr lang="en-IN" sz="2400" dirty="0" smtClean="0">
                <a:latin typeface="Corbel" pitchFamily="34" charset="0"/>
              </a:rPr>
              <a:t>is sufficient. 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Character Literals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55040"/>
            <a:ext cx="8964488" cy="514231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Corbel" pitchFamily="34" charset="0"/>
              </a:rPr>
              <a:t>But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 character set </a:t>
            </a:r>
            <a:r>
              <a:rPr lang="en-IN" sz="2400" dirty="0" smtClean="0">
                <a:latin typeface="Corbel" pitchFamily="34" charset="0"/>
              </a:rPr>
              <a:t>is superset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in which all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characters </a:t>
            </a:r>
            <a:r>
              <a:rPr lang="en-IN" sz="2400" dirty="0" smtClean="0">
                <a:latin typeface="Corbel" pitchFamily="34" charset="0"/>
              </a:rPr>
              <a:t>which are available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61 international languages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supported</a:t>
            </a:r>
            <a:r>
              <a:rPr lang="en-IN" sz="2400" dirty="0" smtClean="0">
                <a:latin typeface="Corbel" pitchFamily="34" charset="0"/>
              </a:rPr>
              <a:t> and it contains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65536</a:t>
            </a:r>
            <a:r>
              <a:rPr lang="en-IN" sz="2400" dirty="0" smtClean="0">
                <a:latin typeface="Corbel" pitchFamily="34" charset="0"/>
              </a:rPr>
              <a:t> characters ranging from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65535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To assign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</a:t>
            </a:r>
            <a:r>
              <a:rPr lang="en-US" sz="2400" dirty="0" smtClean="0">
                <a:latin typeface="Corbel" pitchFamily="34" charset="0"/>
              </a:rPr>
              <a:t> values we have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latin typeface="Corbel" pitchFamily="34" charset="0"/>
              </a:rPr>
              <a:t> options:</a:t>
            </a:r>
          </a:p>
          <a:p>
            <a:endParaRPr lang="en-US" sz="2000" dirty="0" smtClean="0">
              <a:latin typeface="Corbel" pitchFamily="34" charset="0"/>
            </a:endParaRPr>
          </a:p>
          <a:p>
            <a:pPr lvl="1"/>
            <a:r>
              <a:rPr lang="en-US" sz="2000" b="1" dirty="0" smtClean="0">
                <a:solidFill>
                  <a:schemeClr val="accent6"/>
                </a:solidFill>
                <a:latin typeface="Corbel" pitchFamily="34" charset="0"/>
              </a:rPr>
              <a:t>Use the numeric value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lvl="1"/>
            <a:r>
              <a:rPr lang="en-US" sz="2000" b="1" dirty="0" smtClean="0">
                <a:solidFill>
                  <a:schemeClr val="accent6"/>
                </a:solidFill>
                <a:latin typeface="Corbel" pitchFamily="34" charset="0"/>
              </a:rPr>
              <a:t>Use the format ‘\</a:t>
            </a:r>
            <a:r>
              <a:rPr lang="en-US" sz="2000" b="1" dirty="0" err="1" smtClean="0">
                <a:solidFill>
                  <a:schemeClr val="accent6"/>
                </a:solidFill>
                <a:latin typeface="Corbel" pitchFamily="34" charset="0"/>
              </a:rPr>
              <a:t>uxxxx</a:t>
            </a:r>
            <a:r>
              <a:rPr lang="en-US" sz="2000" b="1" dirty="0" smtClean="0">
                <a:solidFill>
                  <a:schemeClr val="accent6"/>
                </a:solidFill>
                <a:latin typeface="Corbel" pitchFamily="34" charset="0"/>
              </a:rPr>
              <a:t>’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where </a:t>
            </a:r>
            <a:r>
              <a:rPr lang="en-US" sz="2000" b="1" dirty="0" err="1" smtClean="0">
                <a:solidFill>
                  <a:srgbClr val="0070C0"/>
                </a:solidFill>
                <a:latin typeface="Corbel" pitchFamily="34" charset="0"/>
              </a:rPr>
              <a:t>xxxx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 is hexadecimal form of the value</a:t>
            </a:r>
          </a:p>
          <a:p>
            <a:endParaRPr lang="en-US" sz="2000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For example: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=65;</a:t>
            </a:r>
          </a:p>
          <a:p>
            <a:pPr lvl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=‘\u0041’;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2786050" y="5143512"/>
            <a:ext cx="1428760" cy="857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4286248" y="5214950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rbel" pitchFamily="34" charset="0"/>
              </a:rPr>
              <a:t>Both means we are assigning letter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A</a:t>
            </a:r>
            <a:endParaRPr lang="en-IN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Categories Of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Integer Literals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Decimal Literals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Character Literals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 Literals</a:t>
            </a: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Character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Here’s an </a:t>
            </a:r>
            <a:r>
              <a:rPr lang="en-IN" sz="2400" b="1" dirty="0" smtClean="0">
                <a:solidFill>
                  <a:srgbClr val="0070C0"/>
                </a:solidFill>
              </a:rPr>
              <a:t>example</a:t>
            </a:r>
            <a:r>
              <a:rPr lang="en-IN" sz="2400" dirty="0" smtClean="0"/>
              <a:t> to display </a:t>
            </a:r>
            <a:r>
              <a:rPr lang="en-IN" sz="2400" b="1" dirty="0" err="1" smtClean="0">
                <a:solidFill>
                  <a:srgbClr val="7030A0"/>
                </a:solidFill>
              </a:rPr>
              <a:t>hindi</a:t>
            </a:r>
            <a:r>
              <a:rPr lang="en-IN" sz="2400" dirty="0" smtClean="0"/>
              <a:t> alphabet </a:t>
            </a:r>
            <a:r>
              <a:rPr lang="en-IN" sz="2400" b="1" dirty="0" smtClean="0">
                <a:solidFill>
                  <a:srgbClr val="C00000"/>
                </a:solidFill>
              </a:rPr>
              <a:t>'</a:t>
            </a:r>
            <a:r>
              <a:rPr lang="hi-IN" sz="2400" b="1" dirty="0" smtClean="0">
                <a:solidFill>
                  <a:srgbClr val="C00000"/>
                </a:solidFill>
              </a:rPr>
              <a:t>अ</a:t>
            </a:r>
            <a:r>
              <a:rPr lang="en-US" sz="2400" b="1" dirty="0" smtClean="0">
                <a:solidFill>
                  <a:srgbClr val="C00000"/>
                </a:solidFill>
              </a:rPr>
              <a:t>’</a:t>
            </a:r>
            <a:r>
              <a:rPr lang="en-IN" sz="2400" dirty="0" smtClean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char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=‘\u0905’;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S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=“+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For a complete list of </a:t>
            </a:r>
            <a:r>
              <a:rPr lang="en-US" sz="2400" dirty="0" err="1" smtClean="0"/>
              <a:t>hindi</a:t>
            </a:r>
            <a:r>
              <a:rPr lang="en-US" sz="2400" dirty="0" smtClean="0"/>
              <a:t> characters </a:t>
            </a:r>
            <a:r>
              <a:rPr lang="en-US" sz="2400" dirty="0" err="1" smtClean="0"/>
              <a:t>unicode</a:t>
            </a:r>
            <a:r>
              <a:rPr lang="en-US" sz="2400" dirty="0" smtClean="0"/>
              <a:t> values visit: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https://www.anirdesh.com/gujarati/hindi-unicode.php</a:t>
            </a:r>
          </a:p>
          <a:p>
            <a:pPr>
              <a:lnSpc>
                <a:spcPct val="90000"/>
              </a:lnSpc>
              <a:buNone/>
            </a:pPr>
            <a:r>
              <a:rPr lang="en-IN" sz="2400" dirty="0" smtClean="0">
                <a:solidFill>
                  <a:srgbClr val="FFFF00"/>
                </a:solidFill>
              </a:rPr>
              <a:t/>
            </a:r>
            <a:br>
              <a:rPr lang="en-IN" sz="2400" dirty="0" smtClean="0">
                <a:solidFill>
                  <a:srgbClr val="FFFF00"/>
                </a:solidFill>
              </a:rPr>
            </a:br>
            <a:endParaRPr lang="en-US" sz="2400" dirty="0" smtClean="0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Display Hindi Numbers From</a:t>
            </a:r>
            <a:br>
              <a:rPr lang="en-US" sz="2800" b="1" dirty="0" smtClean="0"/>
            </a:br>
            <a:r>
              <a:rPr lang="hi-IN" sz="3200" dirty="0" smtClean="0"/>
              <a:t>०</a:t>
            </a:r>
            <a:r>
              <a:rPr lang="en-US" sz="3200" dirty="0" smtClean="0"/>
              <a:t> To </a:t>
            </a:r>
            <a:r>
              <a:rPr lang="hi-IN" sz="3200" dirty="0" smtClean="0"/>
              <a:t>९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PrintHindi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public static void main(String []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      </a:t>
            </a:r>
            <a:r>
              <a:rPr lang="en-US" sz="2000" b="1" dirty="0" smtClean="0">
                <a:solidFill>
                  <a:srgbClr val="002060"/>
                </a:solidFill>
              </a:rPr>
              <a:t>char v='\u0966';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      for(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=1;i&lt;=10;i++){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rgbClr val="002060"/>
                </a:solidFill>
              </a:rPr>
              <a:t>v++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    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sz="16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715140" y="1643050"/>
            <a:ext cx="17859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r>
              <a:rPr lang="hi-IN" dirty="0" smtClean="0"/>
              <a:t>०</a:t>
            </a:r>
          </a:p>
          <a:p>
            <a:r>
              <a:rPr lang="hi-IN" dirty="0" smtClean="0"/>
              <a:t>१</a:t>
            </a:r>
          </a:p>
          <a:p>
            <a:r>
              <a:rPr lang="hi-IN" dirty="0" smtClean="0"/>
              <a:t>२</a:t>
            </a:r>
          </a:p>
          <a:p>
            <a:r>
              <a:rPr lang="hi-IN" dirty="0" smtClean="0"/>
              <a:t>३</a:t>
            </a:r>
          </a:p>
          <a:p>
            <a:r>
              <a:rPr lang="hi-IN" dirty="0" smtClean="0"/>
              <a:t>४</a:t>
            </a:r>
          </a:p>
          <a:p>
            <a:r>
              <a:rPr lang="hi-IN" dirty="0" smtClean="0"/>
              <a:t>५</a:t>
            </a:r>
          </a:p>
          <a:p>
            <a:r>
              <a:rPr lang="hi-IN" dirty="0" smtClean="0"/>
              <a:t>६</a:t>
            </a:r>
          </a:p>
          <a:p>
            <a:r>
              <a:rPr lang="hi-IN" dirty="0" smtClean="0"/>
              <a:t>७</a:t>
            </a:r>
          </a:p>
          <a:p>
            <a:r>
              <a:rPr lang="hi-IN" dirty="0" smtClean="0"/>
              <a:t>८</a:t>
            </a:r>
          </a:p>
          <a:p>
            <a:r>
              <a:rPr lang="hi-IN" dirty="0" smtClean="0"/>
              <a:t>९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Boolean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Boolean</a:t>
            </a:r>
            <a:r>
              <a:rPr lang="en-US" sz="2400" dirty="0" smtClean="0"/>
              <a:t> category has </a:t>
            </a:r>
            <a:r>
              <a:rPr lang="en-US" sz="2400" b="1" dirty="0" smtClean="0">
                <a:solidFill>
                  <a:srgbClr val="0070C0"/>
                </a:solidFill>
              </a:rPr>
              <a:t>only one </a:t>
            </a:r>
            <a:r>
              <a:rPr lang="en-US" sz="2400" dirty="0" smtClean="0"/>
              <a:t>data type: </a:t>
            </a:r>
            <a:r>
              <a:rPr lang="en-US" sz="2400" b="1" dirty="0" err="1" smtClean="0">
                <a:solidFill>
                  <a:srgbClr val="7030A0"/>
                </a:solidFill>
              </a:rPr>
              <a:t>boolean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err="1" smtClean="0">
                <a:solidFill>
                  <a:srgbClr val="7030A0"/>
                </a:solidFill>
              </a:rPr>
              <a:t>boolean</a:t>
            </a:r>
            <a:r>
              <a:rPr lang="en-US" sz="2400" dirty="0" smtClean="0"/>
              <a:t> variable can </a:t>
            </a:r>
            <a:r>
              <a:rPr lang="en-US" sz="2400" b="1" dirty="0" smtClean="0">
                <a:solidFill>
                  <a:srgbClr val="00B050"/>
                </a:solidFill>
              </a:rPr>
              <a:t>store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one of two </a:t>
            </a:r>
            <a:r>
              <a:rPr lang="en-US" sz="2400" dirty="0" smtClean="0"/>
              <a:t>values: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sz="2400" b="1" i="1" dirty="0" smtClean="0"/>
              <a:t>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sz="2400" b="1" i="1" dirty="0" smtClean="0"/>
              <a:t>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is </a:t>
            </a:r>
            <a:r>
              <a:rPr lang="en-US" sz="2400" b="1" dirty="0" smtClean="0">
                <a:solidFill>
                  <a:srgbClr val="C00000"/>
                </a:solidFill>
              </a:rPr>
              <a:t>used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0070C0"/>
                </a:solidFill>
              </a:rPr>
              <a:t>scenarios</a:t>
            </a:r>
            <a:r>
              <a:rPr lang="en-US" sz="2400" dirty="0" smtClean="0"/>
              <a:t> where </a:t>
            </a:r>
            <a:r>
              <a:rPr lang="en-US" sz="2400" b="1" dirty="0" smtClean="0">
                <a:solidFill>
                  <a:srgbClr val="7030A0"/>
                </a:solidFill>
              </a:rPr>
              <a:t>only two states </a:t>
            </a:r>
            <a:r>
              <a:rPr lang="en-US" sz="2400" dirty="0" smtClean="0"/>
              <a:t>can exist.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Boolean Literals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Boolean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3" y="2285992"/>
          <a:ext cx="8786873" cy="23574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8958"/>
                <a:gridCol w="1991691"/>
                <a:gridCol w="3866224"/>
              </a:tblGrid>
              <a:tr h="10872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12701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boolean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JVM Dependent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400" kern="1200" dirty="0" smtClean="0"/>
                        <a:t>true or false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Guess The Output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MyChar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	public static void main(String[]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myInt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 = 7;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 result = true;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		if (result == true)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		do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myInt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		while (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</a:rPr>
              <a:t>myInt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 &gt; 10);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	}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57884" y="1500174"/>
            <a:ext cx="266720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Options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1. It prints 7 once.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2. It prints nothing.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3. Compilation error.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5">
                    <a:lumMod val="50000"/>
                  </a:schemeClr>
                </a:solidFill>
              </a:rPr>
              <a:t>4. Runtime error.</a:t>
            </a:r>
          </a:p>
          <a:p>
            <a:pPr>
              <a:buNone/>
            </a:pPr>
            <a:endParaRPr lang="en-US" sz="2400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Answer 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   Conversion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320118" cy="5200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What is type conversion ?</a:t>
            </a:r>
          </a:p>
          <a:p>
            <a:pPr marL="0" indent="0">
              <a:buNone/>
            </a:pP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Whenever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compiler</a:t>
            </a:r>
            <a:r>
              <a:rPr lang="en-US" sz="2400" dirty="0" smtClean="0">
                <a:latin typeface="Corbel" pitchFamily="34" charset="0"/>
              </a:rPr>
              <a:t> encounters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statement </a:t>
            </a:r>
            <a:r>
              <a:rPr lang="en-US" sz="2400" dirty="0" smtClean="0">
                <a:latin typeface="Corbel" pitchFamily="34" charset="0"/>
              </a:rPr>
              <a:t>where 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 on right side of assignment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different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than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the variable on left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then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compiler </a:t>
            </a:r>
            <a:r>
              <a:rPr lang="en-US" sz="2400" dirty="0" smtClean="0">
                <a:latin typeface="Corbel" pitchFamily="34" charset="0"/>
              </a:rPr>
              <a:t>tries to </a:t>
            </a:r>
            <a:r>
              <a:rPr lang="en-US" sz="2400" b="1" dirty="0" smtClean="0">
                <a:solidFill>
                  <a:schemeClr val="tx2"/>
                </a:solidFill>
                <a:latin typeface="Corbel" pitchFamily="34" charset="0"/>
              </a:rPr>
              <a:t>convert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R.H.S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L.H.S</a:t>
            </a:r>
            <a:r>
              <a:rPr lang="en-US" sz="24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this automatic conversion done by compiler is called as </a:t>
            </a:r>
            <a:r>
              <a:rPr lang="en-US" sz="2400" b="1" u="sng" dirty="0" smtClean="0">
                <a:solidFill>
                  <a:schemeClr val="accent1"/>
                </a:solidFill>
                <a:latin typeface="Corbel" pitchFamily="34" charset="0"/>
              </a:rPr>
              <a:t>Type Conversion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   Conversion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8077200" cy="5057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Consider the following statement:</a:t>
            </a:r>
            <a:r>
              <a:rPr lang="en-US" sz="2400" b="1" u="sng" dirty="0" smtClean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 y;</a:t>
            </a:r>
          </a:p>
          <a:p>
            <a:pPr marL="0" indent="0">
              <a:buNone/>
            </a:pP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b="1" dirty="0" smtClean="0">
                <a:latin typeface="Corbel" pitchFamily="34" charset="0"/>
              </a:rPr>
              <a:t>  </a:t>
            </a:r>
            <a:r>
              <a:rPr lang="en-US" sz="2400" dirty="0" smtClean="0">
                <a:latin typeface="Corbel" pitchFamily="34" charset="0"/>
              </a:rPr>
              <a:t>In this case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latin typeface="Corbel" pitchFamily="34" charset="0"/>
              </a:rPr>
              <a:t> things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might happen</a:t>
            </a:r>
            <a:r>
              <a:rPr lang="en-US" sz="2400" dirty="0" smtClean="0">
                <a:latin typeface="Corbel" pitchFamily="34" charset="0"/>
              </a:rPr>
              <a:t>:-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 1 . </a:t>
            </a:r>
            <a:r>
              <a:rPr lang="en-US" sz="2400" dirty="0" smtClean="0">
                <a:latin typeface="Corbel" pitchFamily="34" charset="0"/>
              </a:rPr>
              <a:t>If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 smtClean="0">
                <a:latin typeface="Corbel" pitchFamily="34" charset="0"/>
              </a:rPr>
              <a:t>of both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variables</a:t>
            </a:r>
            <a:r>
              <a:rPr lang="en-US" sz="2400" dirty="0" smtClean="0">
                <a:latin typeface="Corbel" pitchFamily="34" charset="0"/>
              </a:rPr>
              <a:t> are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same</a:t>
            </a:r>
            <a:r>
              <a:rPr lang="en-US" sz="2400" dirty="0" smtClean="0">
                <a:latin typeface="Corbel" pitchFamily="34" charset="0"/>
              </a:rPr>
              <a:t> then value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y 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       will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assigned </a:t>
            </a:r>
            <a:r>
              <a:rPr lang="en-US" sz="2400" dirty="0" smtClean="0">
                <a:latin typeface="Corbel" pitchFamily="34" charset="0"/>
              </a:rPr>
              <a:t>to the variable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x.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2. </a:t>
            </a:r>
            <a:r>
              <a:rPr lang="en-US" sz="2400" dirty="0" smtClean="0">
                <a:latin typeface="Corbel" pitchFamily="34" charset="0"/>
              </a:rPr>
              <a:t>But if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 smtClean="0">
                <a:latin typeface="Corbel" pitchFamily="34" charset="0"/>
              </a:rPr>
              <a:t>of both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variables </a:t>
            </a:r>
            <a:r>
              <a:rPr lang="en-US" sz="2400" dirty="0" smtClean="0">
                <a:latin typeface="Corbel" pitchFamily="34" charset="0"/>
              </a:rPr>
              <a:t>are different then the value </a:t>
            </a:r>
            <a:r>
              <a:rPr lang="en-US" sz="2400" dirty="0">
                <a:latin typeface="Corbel" pitchFamily="34" charset="0"/>
              </a:rPr>
              <a:t>of 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y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  needs to be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converted </a:t>
            </a:r>
            <a:r>
              <a:rPr lang="en-US" sz="2400" dirty="0" smtClean="0">
                <a:latin typeface="Corbel" pitchFamily="34" charset="0"/>
              </a:rPr>
              <a:t>as per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 type </a:t>
            </a:r>
            <a:r>
              <a:rPr lang="en-US" sz="2400" dirty="0" smtClean="0">
                <a:latin typeface="Corbel" pitchFamily="34" charset="0"/>
              </a:rPr>
              <a:t>of  variable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x</a:t>
            </a:r>
            <a:r>
              <a:rPr lang="en-US" sz="2400" dirty="0" smtClean="0">
                <a:latin typeface="Corbel" pitchFamily="34" charset="0"/>
              </a:rPr>
              <a:t> and this is called “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Type Conversion</a:t>
            </a:r>
            <a:r>
              <a:rPr lang="en-US" sz="2400" dirty="0" smtClean="0">
                <a:latin typeface="Corbel" pitchFamily="34" charset="0"/>
              </a:rPr>
              <a:t>”</a:t>
            </a:r>
            <a:endParaRPr lang="en-US" sz="2400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/>
              <a:t>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1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2214554"/>
            <a:ext cx="33528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Type    Conversion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4414" y="428604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           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Forms Of Type Conversion</a:t>
            </a:r>
            <a:endParaRPr lang="en-IN" sz="3200" dirty="0">
              <a:latin typeface="Corbe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143108" y="3143248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71934" y="3143248"/>
            <a:ext cx="2133592" cy="1590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00" y="4714884"/>
            <a:ext cx="251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Implicit Conversion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( automatically done by compiler)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628" y="4786322"/>
            <a:ext cx="251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Explicit Conversion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( specially done by programmer , also called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Type Casting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1500174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 ,type conversion is of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latin typeface="Corbel" pitchFamily="34" charset="0"/>
              </a:rPr>
              <a:t> types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34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Rules For Implicit Conversion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dirty="0" smtClean="0">
                <a:latin typeface="Corbel" pitchFamily="34" charset="0"/>
              </a:rPr>
              <a:t>For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implicit conversion </a:t>
            </a:r>
            <a:r>
              <a:rPr lang="en-US" sz="2600" dirty="0" smtClean="0">
                <a:latin typeface="Corbel" pitchFamily="34" charset="0"/>
              </a:rPr>
              <a:t>there are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 conditions </a:t>
            </a:r>
            <a:r>
              <a:rPr lang="en-US" sz="2600" dirty="0" smtClean="0">
                <a:latin typeface="Corbel" pitchFamily="34" charset="0"/>
              </a:rPr>
              <a:t>which must be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600" dirty="0" smtClean="0">
                <a:latin typeface="Corbel" pitchFamily="34" charset="0"/>
              </a:rPr>
              <a:t> :</a:t>
            </a:r>
          </a:p>
          <a:p>
            <a:pPr lvl="1" algn="just"/>
            <a:endParaRPr lang="en-US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The values must be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compatible/convertible</a:t>
            </a:r>
            <a:r>
              <a:rPr lang="en-US" dirty="0" smtClean="0">
                <a:solidFill>
                  <a:srgbClr val="002060"/>
                </a:solidFill>
                <a:latin typeface="Corbel" pitchFamily="34" charset="0"/>
              </a:rPr>
              <a:t>.</a:t>
            </a:r>
          </a:p>
          <a:p>
            <a:pPr lvl="1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The value on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RHS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 of assignment must be </a:t>
            </a:r>
            <a:r>
              <a:rPr lang="en-US" b="1" i="1" u="sng" dirty="0" smtClean="0">
                <a:solidFill>
                  <a:srgbClr val="C00000"/>
                </a:solidFill>
                <a:latin typeface="Corbel" pitchFamily="34" charset="0"/>
              </a:rPr>
              <a:t>smaller than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variable on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LHS </a:t>
            </a:r>
          </a:p>
          <a:p>
            <a:pPr lvl="1" algn="just"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 algn="just">
              <a:buNone/>
            </a:pP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both these rules 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are followed then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will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implicitly </a:t>
            </a:r>
          </a:p>
          <a:p>
            <a:pPr lvl="1" algn="just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convert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otherwise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conversion</a:t>
            </a:r>
            <a:r>
              <a:rPr lang="en-US" sz="2600" dirty="0" smtClean="0">
                <a:solidFill>
                  <a:schemeClr val="tx1"/>
                </a:solidFill>
                <a:latin typeface="Corbel" pitchFamily="34" charset="0"/>
              </a:rPr>
              <a:t> has to be done by the </a:t>
            </a:r>
          </a:p>
          <a:p>
            <a:pPr lvl="1" algn="just"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programmer</a:t>
            </a:r>
            <a:endParaRPr lang="en-US" b="1" u="sng" dirty="0" smtClean="0">
              <a:solidFill>
                <a:srgbClr val="FF0000"/>
              </a:solidFill>
              <a:latin typeface="Corbel" pitchFamily="34" charset="0"/>
            </a:endParaRPr>
          </a:p>
          <a:p>
            <a:pPr lvl="1" algn="just">
              <a:buNone/>
            </a:pPr>
            <a:endParaRPr lang="en-US" sz="2600" b="1" u="sng" dirty="0" smtClean="0">
              <a:solidFill>
                <a:srgbClr val="FF0000"/>
              </a:solidFill>
              <a:latin typeface="Corbel" pitchFamily="34" charset="0"/>
            </a:endParaRPr>
          </a:p>
          <a:p>
            <a:pPr lvl="1" algn="just">
              <a:buNone/>
            </a:pPr>
            <a:r>
              <a:rPr lang="en-US" sz="2600" b="1" u="sng" dirty="0" smtClean="0">
                <a:solidFill>
                  <a:srgbClr val="002060"/>
                </a:solidFill>
                <a:latin typeface="Corbel" pitchFamily="34" charset="0"/>
              </a:rPr>
              <a:t>Let us understand them in depth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Rule 1 : Convertible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Convertible</a:t>
            </a:r>
            <a:r>
              <a:rPr lang="en-US" sz="3100" dirty="0" smtClean="0">
                <a:latin typeface="Corbel" pitchFamily="34" charset="0"/>
              </a:rPr>
              <a:t> means it must be </a:t>
            </a:r>
            <a:r>
              <a:rPr lang="en-US" sz="3100" b="1" dirty="0" smtClean="0">
                <a:solidFill>
                  <a:schemeClr val="accent6"/>
                </a:solidFill>
                <a:latin typeface="Corbel" pitchFamily="34" charset="0"/>
              </a:rPr>
              <a:t>possible</a:t>
            </a:r>
            <a:r>
              <a:rPr lang="en-US" sz="3100" dirty="0" smtClean="0">
                <a:latin typeface="Corbel" pitchFamily="34" charset="0"/>
              </a:rPr>
              <a:t> for </a:t>
            </a:r>
            <a:r>
              <a:rPr lang="en-US" sz="3100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31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3100" dirty="0" smtClean="0">
                <a:latin typeface="Corbel" pitchFamily="34" charset="0"/>
              </a:rPr>
              <a:t>to </a:t>
            </a:r>
            <a:r>
              <a:rPr lang="en-US" sz="3100" b="1" dirty="0" smtClean="0">
                <a:solidFill>
                  <a:srgbClr val="002060"/>
                </a:solidFill>
                <a:latin typeface="Corbel" pitchFamily="34" charset="0"/>
              </a:rPr>
              <a:t>convert </a:t>
            </a:r>
            <a:r>
              <a:rPr lang="en-US" sz="3100" dirty="0" smtClean="0">
                <a:latin typeface="Corbel" pitchFamily="34" charset="0"/>
              </a:rPr>
              <a:t>a </a:t>
            </a:r>
            <a:r>
              <a:rPr lang="en-US" sz="3100" dirty="0" smtClean="0">
                <a:solidFill>
                  <a:srgbClr val="C00000"/>
                </a:solidFill>
                <a:latin typeface="Corbel" pitchFamily="34" charset="0"/>
              </a:rPr>
              <a:t>value</a:t>
            </a:r>
            <a:r>
              <a:rPr lang="en-US" sz="3100" dirty="0" smtClean="0">
                <a:latin typeface="Corbel" pitchFamily="34" charset="0"/>
              </a:rPr>
              <a:t> from </a:t>
            </a:r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one form </a:t>
            </a:r>
            <a:r>
              <a:rPr lang="en-US" sz="3100" dirty="0" smtClean="0">
                <a:latin typeface="Corbel" pitchFamily="34" charset="0"/>
              </a:rPr>
              <a:t>to </a:t>
            </a:r>
            <a:r>
              <a:rPr lang="en-US" sz="3100" b="1" dirty="0" smtClean="0">
                <a:solidFill>
                  <a:srgbClr val="00B050"/>
                </a:solidFill>
                <a:latin typeface="Corbel" pitchFamily="34" charset="0"/>
              </a:rPr>
              <a:t>another</a:t>
            </a:r>
            <a:r>
              <a:rPr lang="en-US" sz="3100" dirty="0" smtClean="0">
                <a:latin typeface="Corbel" pitchFamily="34" charset="0"/>
              </a:rPr>
              <a:t>.</a:t>
            </a:r>
          </a:p>
          <a:p>
            <a:pPr algn="just"/>
            <a:endParaRPr lang="en-US" sz="2600" dirty="0" smtClean="0">
              <a:latin typeface="Corbel" pitchFamily="34" charset="0"/>
            </a:endParaRPr>
          </a:p>
          <a:p>
            <a:pPr algn="just"/>
            <a:r>
              <a:rPr lang="en-US" sz="3100" b="1" dirty="0" smtClean="0">
                <a:latin typeface="Corbel" pitchFamily="34" charset="0"/>
              </a:rPr>
              <a:t>For example , </a:t>
            </a:r>
            <a:r>
              <a:rPr lang="en-US" sz="3100" dirty="0" smtClean="0">
                <a:latin typeface="Corbel" pitchFamily="34" charset="0"/>
              </a:rPr>
              <a:t>it is </a:t>
            </a:r>
            <a:r>
              <a:rPr lang="en-US" sz="3100" b="1" dirty="0" smtClean="0">
                <a:solidFill>
                  <a:schemeClr val="accent6"/>
                </a:solidFill>
                <a:latin typeface="Corbel" pitchFamily="34" charset="0"/>
              </a:rPr>
              <a:t>possible</a:t>
            </a:r>
            <a:r>
              <a:rPr lang="en-US" sz="3100" dirty="0" smtClean="0">
                <a:latin typeface="Corbel" pitchFamily="34" charset="0"/>
              </a:rPr>
              <a:t> for </a:t>
            </a:r>
            <a:r>
              <a:rPr lang="en-US" sz="31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3100" dirty="0" smtClean="0">
                <a:latin typeface="Corbel" pitchFamily="34" charset="0"/>
              </a:rPr>
              <a:t> to </a:t>
            </a:r>
            <a:r>
              <a:rPr lang="en-US" sz="3100" b="1" dirty="0" smtClean="0">
                <a:solidFill>
                  <a:srgbClr val="002060"/>
                </a:solidFill>
                <a:latin typeface="Corbel" pitchFamily="34" charset="0"/>
              </a:rPr>
              <a:t>convert</a:t>
            </a:r>
            <a:r>
              <a:rPr lang="en-US" sz="3100" dirty="0" smtClean="0">
                <a:latin typeface="Corbel" pitchFamily="34" charset="0"/>
              </a:rPr>
              <a:t> a </a:t>
            </a:r>
            <a:r>
              <a:rPr lang="en-US" sz="3100" b="1" dirty="0" smtClean="0">
                <a:solidFill>
                  <a:srgbClr val="C00000"/>
                </a:solidFill>
                <a:latin typeface="Corbel" pitchFamily="34" charset="0"/>
              </a:rPr>
              <a:t>character</a:t>
            </a:r>
            <a:r>
              <a:rPr lang="en-US" sz="3100" dirty="0" smtClean="0">
                <a:latin typeface="Corbel" pitchFamily="34" charset="0"/>
              </a:rPr>
              <a:t> to an </a:t>
            </a:r>
            <a:r>
              <a:rPr lang="en-US" sz="3100" b="1" dirty="0" smtClean="0">
                <a:solidFill>
                  <a:srgbClr val="C00000"/>
                </a:solidFill>
                <a:latin typeface="Corbel" pitchFamily="34" charset="0"/>
              </a:rPr>
              <a:t>integer</a:t>
            </a:r>
            <a:r>
              <a:rPr lang="en-US" sz="3100" dirty="0" smtClean="0">
                <a:latin typeface="Corbel" pitchFamily="34" charset="0"/>
              </a:rPr>
              <a:t> using it’s </a:t>
            </a:r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UNICODE/ASCII </a:t>
            </a:r>
            <a:r>
              <a:rPr lang="en-US" sz="3100" dirty="0" smtClean="0">
                <a:latin typeface="Corbel" pitchFamily="34" charset="0"/>
              </a:rPr>
              <a:t>value . </a:t>
            </a:r>
          </a:p>
          <a:p>
            <a:pPr algn="just"/>
            <a:endParaRPr lang="en-US" sz="3100" b="1" dirty="0" smtClean="0">
              <a:latin typeface="Corbel" pitchFamily="34" charset="0"/>
            </a:endParaRPr>
          </a:p>
          <a:p>
            <a:pPr algn="just"/>
            <a:r>
              <a:rPr lang="en-US" sz="3100" b="1" dirty="0" smtClean="0">
                <a:latin typeface="Corbel" pitchFamily="34" charset="0"/>
              </a:rPr>
              <a:t>So the following will compile:</a:t>
            </a:r>
          </a:p>
          <a:p>
            <a:pPr lvl="1" algn="just"/>
            <a:endParaRPr lang="en-US" sz="2600" dirty="0" smtClean="0">
              <a:latin typeface="Corbel" pitchFamily="34" charset="0"/>
            </a:endParaRPr>
          </a:p>
          <a:p>
            <a:pPr lvl="1" algn="just"/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x=‘A’;</a:t>
            </a:r>
          </a:p>
          <a:p>
            <a:pPr algn="just"/>
            <a:endParaRPr lang="en-US" sz="2600" dirty="0" smtClean="0">
              <a:latin typeface="Corbel" pitchFamily="34" charset="0"/>
            </a:endParaRPr>
          </a:p>
          <a:p>
            <a:pPr algn="just"/>
            <a:r>
              <a:rPr lang="en-US" sz="3400" dirty="0" smtClean="0">
                <a:latin typeface="Corbel" pitchFamily="34" charset="0"/>
              </a:rPr>
              <a:t>But it is not possible for java to convert the </a:t>
            </a:r>
            <a:r>
              <a:rPr lang="en-US" sz="3400" b="1" dirty="0" err="1" smtClean="0">
                <a:solidFill>
                  <a:srgbClr val="C00000"/>
                </a:solidFill>
                <a:latin typeface="Corbel" pitchFamily="34" charset="0"/>
              </a:rPr>
              <a:t>boolean</a:t>
            </a:r>
            <a:r>
              <a:rPr lang="en-US" sz="3400" b="1" dirty="0" smtClean="0">
                <a:solidFill>
                  <a:srgbClr val="C00000"/>
                </a:solidFill>
                <a:latin typeface="Corbel" pitchFamily="34" charset="0"/>
              </a:rPr>
              <a:t> value </a:t>
            </a: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“true” </a:t>
            </a:r>
            <a:r>
              <a:rPr lang="en-US" sz="3400" dirty="0" smtClean="0">
                <a:latin typeface="Corbel" pitchFamily="34" charset="0"/>
              </a:rPr>
              <a:t>to </a:t>
            </a:r>
            <a:r>
              <a:rPr lang="en-US" sz="3400" b="1" dirty="0" smtClean="0">
                <a:solidFill>
                  <a:srgbClr val="C00000"/>
                </a:solidFill>
                <a:latin typeface="Corbel" pitchFamily="34" charset="0"/>
              </a:rPr>
              <a:t>integer</a:t>
            </a:r>
            <a:r>
              <a:rPr lang="en-US" sz="3400" dirty="0" smtClean="0">
                <a:latin typeface="Corbel" pitchFamily="34" charset="0"/>
              </a:rPr>
              <a:t> as the values </a:t>
            </a: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“true” </a:t>
            </a:r>
            <a:r>
              <a:rPr lang="en-US" sz="3400" dirty="0" smtClean="0">
                <a:latin typeface="Corbel" pitchFamily="34" charset="0"/>
              </a:rPr>
              <a:t>and </a:t>
            </a: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“false” </a:t>
            </a:r>
            <a:r>
              <a:rPr lang="en-US" sz="3400" dirty="0" smtClean="0">
                <a:latin typeface="Corbel" pitchFamily="34" charset="0"/>
              </a:rPr>
              <a:t>have no other </a:t>
            </a:r>
            <a:r>
              <a:rPr lang="en-US" sz="3400" b="1" dirty="0" smtClean="0">
                <a:solidFill>
                  <a:srgbClr val="002060"/>
                </a:solidFill>
                <a:latin typeface="Corbel" pitchFamily="34" charset="0"/>
              </a:rPr>
              <a:t>representation. </a:t>
            </a:r>
          </a:p>
          <a:p>
            <a:pPr algn="just"/>
            <a:endParaRPr lang="en-US" sz="3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algn="just"/>
            <a:r>
              <a:rPr lang="en-US" sz="3400" b="1" dirty="0" smtClean="0">
                <a:latin typeface="Corbel" pitchFamily="34" charset="0"/>
              </a:rPr>
              <a:t>So the following statement will not compile:</a:t>
            </a:r>
          </a:p>
          <a:p>
            <a:pPr lvl="1" algn="just"/>
            <a:endParaRPr lang="en-US" sz="2600" dirty="0" smtClean="0">
              <a:latin typeface="Corbel" pitchFamily="34" charset="0"/>
            </a:endParaRPr>
          </a:p>
          <a:p>
            <a:pPr lvl="1" algn="just"/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x=true;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1928794" y="5429264"/>
            <a:ext cx="1076179" cy="561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8" y="3500438"/>
            <a:ext cx="457200" cy="444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Primitive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Primitive data types</a:t>
            </a:r>
            <a:r>
              <a:rPr lang="en-US" sz="2400" dirty="0" smtClean="0"/>
              <a:t>, as the </a:t>
            </a:r>
            <a:r>
              <a:rPr lang="en-US" sz="2400" b="1" dirty="0" smtClean="0">
                <a:solidFill>
                  <a:srgbClr val="00B050"/>
                </a:solidFill>
              </a:rPr>
              <a:t>name suggests</a:t>
            </a:r>
            <a:r>
              <a:rPr lang="en-US" sz="2400" dirty="0" smtClean="0"/>
              <a:t>, are the </a:t>
            </a:r>
            <a:r>
              <a:rPr lang="en-US" sz="2400" b="1" dirty="0" smtClean="0">
                <a:solidFill>
                  <a:srgbClr val="7030A0"/>
                </a:solidFill>
              </a:rPr>
              <a:t>language defined </a:t>
            </a:r>
            <a:r>
              <a:rPr lang="en-US" sz="2400" dirty="0" smtClean="0"/>
              <a:t>data types 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sz="2400" dirty="0" smtClean="0"/>
              <a:t> defines the following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eight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primitive data types: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char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byte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short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endParaRPr lang="en-US" b="1" dirty="0" smtClean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long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float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double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Rule 2 : Smaller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Smaller</a:t>
            </a:r>
            <a:r>
              <a:rPr lang="en-US" sz="2400" dirty="0" smtClean="0"/>
              <a:t> means the </a:t>
            </a:r>
            <a:r>
              <a:rPr lang="en-US" sz="2400" b="1" u="sng" dirty="0" smtClean="0">
                <a:solidFill>
                  <a:srgbClr val="7030A0"/>
                </a:solidFill>
              </a:rPr>
              <a:t>range</a:t>
            </a:r>
            <a:r>
              <a:rPr lang="en-US" sz="2400" u="sng" dirty="0" smtClean="0"/>
              <a:t> of a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variable’s</a:t>
            </a:r>
            <a:r>
              <a:rPr lang="en-US" sz="2400" u="sng" dirty="0" smtClean="0"/>
              <a:t> </a:t>
            </a:r>
            <a:r>
              <a:rPr lang="en-US" sz="2400" b="1" u="sng" dirty="0" smtClean="0">
                <a:solidFill>
                  <a:srgbClr val="00B050"/>
                </a:solidFill>
              </a:rPr>
              <a:t>data type </a:t>
            </a:r>
            <a:r>
              <a:rPr lang="en-US" sz="2400" dirty="0" smtClean="0"/>
              <a:t>must be a </a:t>
            </a:r>
            <a:r>
              <a:rPr lang="en-US" sz="2400" b="1" dirty="0" smtClean="0">
                <a:solidFill>
                  <a:srgbClr val="002060"/>
                </a:solidFill>
              </a:rPr>
              <a:t>smaller </a:t>
            </a:r>
            <a:r>
              <a:rPr lang="en-US" sz="2400" dirty="0" smtClean="0"/>
              <a:t>than other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variable’s range</a:t>
            </a:r>
            <a:r>
              <a:rPr lang="en-US" sz="2400" dirty="0" smtClean="0"/>
              <a:t>.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NOT THE SIZE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For example , </a:t>
            </a: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B050"/>
                </a:solidFill>
              </a:rPr>
              <a:t>short data type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variable has a range of </a:t>
            </a:r>
            <a:r>
              <a:rPr lang="en-US" sz="2400" b="1" dirty="0" smtClean="0">
                <a:solidFill>
                  <a:srgbClr val="0070C0"/>
                </a:solidFill>
              </a:rPr>
              <a:t>-32768 to 32767 </a:t>
            </a:r>
            <a:r>
              <a:rPr lang="en-US" sz="2400" dirty="0" smtClean="0"/>
              <a:t>which is </a:t>
            </a:r>
            <a:r>
              <a:rPr lang="en-US" sz="2400" b="1" dirty="0" smtClean="0">
                <a:solidFill>
                  <a:srgbClr val="7030A0"/>
                </a:solidFill>
              </a:rPr>
              <a:t>smaller</a:t>
            </a:r>
            <a:r>
              <a:rPr lang="en-US" sz="2400" dirty="0" smtClean="0"/>
              <a:t>( proper subset) of the range of an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variable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whose range is </a:t>
            </a:r>
            <a:r>
              <a:rPr lang="en-US" sz="2400" b="1" dirty="0" smtClean="0">
                <a:solidFill>
                  <a:srgbClr val="0070C0"/>
                </a:solidFill>
              </a:rPr>
              <a:t>-2147483648 to 2147483647</a:t>
            </a:r>
            <a:r>
              <a:rPr lang="en-US" sz="2400" dirty="0" smtClean="0"/>
              <a:t>,  so </a:t>
            </a:r>
            <a:r>
              <a:rPr lang="en-US" sz="2400" b="1" dirty="0" smtClean="0">
                <a:solidFill>
                  <a:srgbClr val="00B050"/>
                </a:solidFill>
              </a:rPr>
              <a:t>“short” </a:t>
            </a:r>
            <a:r>
              <a:rPr lang="en-US" sz="2400" dirty="0" smtClean="0"/>
              <a:t>is considered to be </a:t>
            </a:r>
            <a:r>
              <a:rPr lang="en-US" sz="2400" b="1" dirty="0" smtClean="0">
                <a:solidFill>
                  <a:srgbClr val="C00000"/>
                </a:solidFill>
              </a:rPr>
              <a:t>smaller</a:t>
            </a:r>
            <a:r>
              <a:rPr lang="en-US" sz="2400" dirty="0" smtClean="0"/>
              <a:t> than an 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int</a:t>
            </a:r>
            <a:r>
              <a:rPr lang="en-US" sz="2400" b="1" dirty="0" smtClean="0">
                <a:solidFill>
                  <a:srgbClr val="00B050"/>
                </a:solidFill>
              </a:rPr>
              <a:t>”.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Another example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an </a:t>
            </a:r>
            <a:r>
              <a:rPr lang="en-US" sz="2400" b="1" dirty="0" err="1" smtClean="0">
                <a:solidFill>
                  <a:srgbClr val="00B050"/>
                </a:solidFill>
              </a:rPr>
              <a:t>int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is of </a:t>
            </a:r>
            <a:r>
              <a:rPr lang="en-US" sz="2400" b="1" dirty="0" smtClean="0">
                <a:solidFill>
                  <a:srgbClr val="C00000"/>
                </a:solidFill>
              </a:rPr>
              <a:t>4 bytes </a:t>
            </a:r>
            <a:r>
              <a:rPr lang="en-US" sz="2400" dirty="0" smtClean="0"/>
              <a:t>and has a range of   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</a:rPr>
              <a:t>-2147483648 to 2147483647 </a:t>
            </a:r>
            <a:r>
              <a:rPr lang="en-US" sz="2400" dirty="0" smtClean="0"/>
              <a:t>while a </a:t>
            </a:r>
            <a:r>
              <a:rPr lang="en-US" sz="2400" b="1" dirty="0" smtClean="0">
                <a:solidFill>
                  <a:srgbClr val="00B050"/>
                </a:solidFill>
              </a:rPr>
              <a:t>float</a:t>
            </a:r>
            <a:r>
              <a:rPr lang="en-US" sz="2400" dirty="0" smtClean="0"/>
              <a:t> is also of </a:t>
            </a:r>
            <a:r>
              <a:rPr lang="en-US" sz="2400" b="1" dirty="0" smtClean="0">
                <a:solidFill>
                  <a:srgbClr val="C00000"/>
                </a:solidFill>
              </a:rPr>
              <a:t>4 bytes </a:t>
            </a:r>
            <a:r>
              <a:rPr lang="en-US" sz="2400" dirty="0" smtClean="0"/>
              <a:t>but has a range of  </a:t>
            </a:r>
            <a:r>
              <a:rPr lang="en-US" sz="2400" b="1" dirty="0" smtClean="0">
                <a:solidFill>
                  <a:srgbClr val="0070C0"/>
                </a:solidFill>
              </a:rPr>
              <a:t>-3.4*10</a:t>
            </a:r>
            <a:r>
              <a:rPr lang="en-US" sz="2400" b="1" baseline="30000" dirty="0" smtClean="0">
                <a:solidFill>
                  <a:srgbClr val="0070C0"/>
                </a:solidFill>
              </a:rPr>
              <a:t>38</a:t>
            </a:r>
            <a:r>
              <a:rPr lang="en-US" sz="2400" b="1" dirty="0" smtClean="0">
                <a:solidFill>
                  <a:srgbClr val="0070C0"/>
                </a:solidFill>
              </a:rPr>
              <a:t> to 3.4 *10</a:t>
            </a:r>
            <a:r>
              <a:rPr lang="en-US" sz="2400" b="1" baseline="30000" dirty="0" smtClean="0">
                <a:solidFill>
                  <a:srgbClr val="0070C0"/>
                </a:solidFill>
              </a:rPr>
              <a:t>38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which is </a:t>
            </a:r>
            <a:r>
              <a:rPr lang="en-US" sz="2400" b="1" dirty="0" smtClean="0">
                <a:solidFill>
                  <a:srgbClr val="7030A0"/>
                </a:solidFill>
              </a:rPr>
              <a:t>greater than </a:t>
            </a:r>
            <a:r>
              <a:rPr lang="en-US" sz="2400" dirty="0" smtClean="0"/>
              <a:t>the range of </a:t>
            </a:r>
            <a:r>
              <a:rPr lang="en-US" sz="2400" b="1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/>
              <a:t> , so </a:t>
            </a:r>
            <a:r>
              <a:rPr lang="en-US" sz="2400" b="1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smaller than </a:t>
            </a:r>
            <a:r>
              <a:rPr lang="en-US" sz="2400" b="1" dirty="0" smtClean="0">
                <a:solidFill>
                  <a:srgbClr val="00B050"/>
                </a:solidFill>
              </a:rPr>
              <a:t>float</a:t>
            </a:r>
            <a:r>
              <a:rPr lang="en-US" sz="2400" dirty="0" smtClean="0"/>
              <a:t>.    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528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long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data type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smaller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than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float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Because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range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long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smaller than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range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of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float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 smtClean="0"/>
              <a:t> 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614" y="431784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52054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1. </a:t>
            </a:r>
            <a:r>
              <a:rPr lang="en-US" b="1" dirty="0" smtClean="0">
                <a:latin typeface="Corbel" pitchFamily="34" charset="0"/>
              </a:rPr>
              <a:t>byte a=10;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b=a;       </a:t>
            </a: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because  [range of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&gt; byte]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2.</a:t>
            </a:r>
            <a:r>
              <a:rPr lang="en-US" b="1" dirty="0" smtClean="0">
                <a:latin typeface="Corbel" pitchFamily="34" charset="0"/>
              </a:rPr>
              <a:t> int a=10;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byte b;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b=a;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because [range of byte&lt;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]</a:t>
            </a: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------------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lossy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conversion</a:t>
            </a: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    </a:t>
            </a:r>
            <a:r>
              <a:rPr lang="en-US" b="1" dirty="0" smtClean="0">
                <a:latin typeface="Corbel" pitchFamily="34" charset="0"/>
              </a:rPr>
              <a:t>b=(byte)a;     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you have to do explicit conversion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3</a:t>
            </a:r>
            <a:r>
              <a:rPr lang="en-US" b="1" dirty="0" smtClean="0">
                <a:latin typeface="Corbel" pitchFamily="34" charset="0"/>
              </a:rPr>
              <a:t>.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a=128; 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byte b; 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b=a;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  because ---[ range of 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&gt;byte]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   </a:t>
            </a:r>
            <a:r>
              <a:rPr lang="en-US" b="1" dirty="0" smtClean="0">
                <a:latin typeface="Corbel" pitchFamily="34" charset="0"/>
              </a:rPr>
              <a:t>b=   (byte)a; 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[b will become -128 as here after type 				conversion, rotation will take place]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102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5" y="2071678"/>
            <a:ext cx="457200" cy="273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4143381"/>
            <a:ext cx="457200" cy="28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5857892"/>
            <a:ext cx="457200" cy="2347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286389"/>
            <a:ext cx="416417" cy="28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500438"/>
            <a:ext cx="416417" cy="273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386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715436" cy="54292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latin typeface="Corbel" pitchFamily="34" charset="0"/>
              </a:rPr>
              <a:t>4.   </a:t>
            </a:r>
            <a:r>
              <a:rPr lang="en-US" sz="2900" b="1" dirty="0" smtClean="0">
                <a:latin typeface="Corbel" pitchFamily="34" charset="0"/>
              </a:rPr>
              <a:t>short a=10;</a:t>
            </a:r>
          </a:p>
          <a:p>
            <a:pPr marL="0" indent="0">
              <a:buNone/>
            </a:pPr>
            <a:r>
              <a:rPr lang="en-US" sz="2900" b="1" dirty="0" smtClean="0">
                <a:latin typeface="Corbel" pitchFamily="34" charset="0"/>
              </a:rPr>
              <a:t>     </a:t>
            </a:r>
            <a:r>
              <a:rPr lang="en-US" sz="2900" b="1" dirty="0" err="1" smtClean="0">
                <a:latin typeface="Corbel" pitchFamily="34" charset="0"/>
              </a:rPr>
              <a:t>int</a:t>
            </a:r>
            <a:r>
              <a:rPr lang="en-US" sz="2900" b="1" dirty="0" smtClean="0">
                <a:latin typeface="Corbel" pitchFamily="34" charset="0"/>
              </a:rPr>
              <a:t>  b;</a:t>
            </a:r>
          </a:p>
          <a:p>
            <a:pPr marL="0" indent="0">
              <a:buNone/>
            </a:pPr>
            <a:r>
              <a:rPr lang="en-US" sz="2900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b</a:t>
            </a: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ecause range  of [short&lt;</a:t>
            </a:r>
            <a:r>
              <a:rPr lang="en-US" sz="2900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]</a:t>
            </a:r>
          </a:p>
          <a:p>
            <a:pPr marL="0" indent="0">
              <a:buNone/>
            </a:pPr>
            <a:endParaRPr lang="en-US" sz="29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Corbel" pitchFamily="34" charset="0"/>
              </a:rPr>
              <a:t>5</a:t>
            </a:r>
            <a:r>
              <a:rPr lang="en-US" sz="2900" b="1" dirty="0" smtClean="0">
                <a:latin typeface="Corbel" pitchFamily="34" charset="0"/>
              </a:rPr>
              <a:t>.  </a:t>
            </a:r>
            <a:r>
              <a:rPr lang="en-US" sz="2900" b="1" dirty="0" err="1">
                <a:latin typeface="Corbel" pitchFamily="34" charset="0"/>
              </a:rPr>
              <a:t>i</a:t>
            </a:r>
            <a:r>
              <a:rPr lang="en-US" sz="2900" b="1" dirty="0" err="1" smtClean="0">
                <a:latin typeface="Corbel" pitchFamily="34" charset="0"/>
              </a:rPr>
              <a:t>nt</a:t>
            </a:r>
            <a:r>
              <a:rPr lang="en-US" sz="2900" b="1" dirty="0" smtClean="0">
                <a:latin typeface="Corbel" pitchFamily="34" charset="0"/>
              </a:rPr>
              <a:t> a =10;</a:t>
            </a:r>
          </a:p>
          <a:p>
            <a:pPr marL="0" indent="0">
              <a:buNone/>
            </a:pPr>
            <a:r>
              <a:rPr lang="en-US" sz="2900" b="1" dirty="0" smtClean="0">
                <a:latin typeface="Corbel" pitchFamily="34" charset="0"/>
              </a:rPr>
              <a:t>   short b;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  b=a;  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because range of [</a:t>
            </a:r>
            <a:r>
              <a:rPr lang="en-US" sz="29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&gt;short]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  b=(short)a; 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(you have to do explicit </a:t>
            </a: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c</a:t>
            </a: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onversion)</a:t>
            </a:r>
          </a:p>
          <a:p>
            <a:pPr marL="0" indent="0">
              <a:buNone/>
            </a:pPr>
            <a:endParaRPr lang="en-US" sz="29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Corbel" pitchFamily="34" charset="0"/>
              </a:rPr>
              <a:t>6</a:t>
            </a:r>
            <a:r>
              <a:rPr lang="en-US" sz="2900" b="1" dirty="0" smtClean="0">
                <a:latin typeface="Corbel" pitchFamily="34" charset="0"/>
              </a:rPr>
              <a:t>. </a:t>
            </a:r>
            <a:r>
              <a:rPr lang="en-US" sz="2900" b="1" dirty="0" err="1">
                <a:latin typeface="Corbel" pitchFamily="34" charset="0"/>
              </a:rPr>
              <a:t>i</a:t>
            </a:r>
            <a:r>
              <a:rPr lang="en-US" sz="2900" b="1" dirty="0" err="1" smtClean="0">
                <a:latin typeface="Corbel" pitchFamily="34" charset="0"/>
              </a:rPr>
              <a:t>nt</a:t>
            </a:r>
            <a:r>
              <a:rPr lang="en-US" sz="2900" b="1" dirty="0" smtClean="0">
                <a:latin typeface="Corbel" pitchFamily="34" charset="0"/>
              </a:rPr>
              <a:t> a=32768;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short b;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b=a;   </a:t>
            </a:r>
          </a:p>
          <a:p>
            <a:pPr marL="0" indent="0">
              <a:buNone/>
            </a:pPr>
            <a:r>
              <a:rPr lang="en-US" sz="2900" b="1" dirty="0">
                <a:latin typeface="Corbel" pitchFamily="34" charset="0"/>
              </a:rPr>
              <a:t> </a:t>
            </a:r>
            <a:r>
              <a:rPr lang="en-US" sz="2900" b="1" dirty="0" smtClean="0">
                <a:latin typeface="Corbel" pitchFamily="34" charset="0"/>
              </a:rPr>
              <a:t>  b=(short)a;</a:t>
            </a:r>
          </a:p>
          <a:p>
            <a:pPr marL="0" indent="0">
              <a:buNone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But yet  value is also out of range java does rotation and assign the value  -32768 to the variable b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4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392906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2000240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429000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6417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572140"/>
            <a:ext cx="457200" cy="214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826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7</a:t>
            </a:r>
            <a:r>
              <a:rPr lang="en-US" dirty="0" smtClean="0">
                <a:latin typeface="Corbel" pitchFamily="34" charset="0"/>
              </a:rPr>
              <a:t>.   </a:t>
            </a:r>
            <a:r>
              <a:rPr lang="en-US" b="1" dirty="0" err="1">
                <a:latin typeface="Corbel" pitchFamily="34" charset="0"/>
              </a:rPr>
              <a:t>i</a:t>
            </a:r>
            <a:r>
              <a:rPr lang="en-US" b="1" dirty="0" err="1" smtClean="0">
                <a:latin typeface="Corbel" pitchFamily="34" charset="0"/>
              </a:rPr>
              <a:t>nt</a:t>
            </a:r>
            <a:r>
              <a:rPr lang="en-US" b="1" dirty="0" smtClean="0">
                <a:latin typeface="Corbel" pitchFamily="34" charset="0"/>
              </a:rPr>
              <a:t> a=10;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long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     because range wise [long &gt;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] so, its correct.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8</a:t>
            </a:r>
            <a:r>
              <a:rPr lang="en-US" dirty="0" smtClean="0">
                <a:latin typeface="Corbel" pitchFamily="34" charset="0"/>
              </a:rPr>
              <a:t>.   </a:t>
            </a:r>
            <a:r>
              <a:rPr lang="en-US" b="1" dirty="0" smtClean="0">
                <a:latin typeface="Corbel" pitchFamily="34" charset="0"/>
              </a:rPr>
              <a:t>long a=10;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long value can’t assign to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, it’s an error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b=(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)a; 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you  have to do explicit conversion.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9.   </a:t>
            </a:r>
            <a:r>
              <a:rPr lang="en-US" b="1" dirty="0" smtClean="0">
                <a:latin typeface="Corbel" pitchFamily="34" charset="0"/>
              </a:rPr>
              <a:t>long a=2147483648;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because if  any integer constant crosses the range of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data type then it has no meaning for java compiler.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    </a:t>
            </a:r>
            <a:r>
              <a:rPr lang="en-US" b="1" dirty="0">
                <a:latin typeface="Corbel" pitchFamily="34" charset="0"/>
              </a:rPr>
              <a:t>long </a:t>
            </a:r>
            <a:r>
              <a:rPr lang="en-US" b="1" dirty="0" smtClean="0">
                <a:latin typeface="Corbel" pitchFamily="34" charset="0"/>
              </a:rPr>
              <a:t>a=2147483648L;</a:t>
            </a:r>
            <a:endParaRPr lang="en-US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long is assigned to integer 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so,error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: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lossy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conversion.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 b=(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value is out of range so, compiler rotates it’s values(-2147483648)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714620"/>
            <a:ext cx="419123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785926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314324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0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5214950"/>
            <a:ext cx="415495" cy="238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26" y="4714884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5643578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14678" y="364331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error: Integer number too large</a:t>
            </a:r>
            <a:endParaRPr lang="en-IN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7298"/>
            <a:ext cx="8624918" cy="528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10.   </a:t>
            </a:r>
            <a:r>
              <a:rPr lang="en-US" sz="1200" b="1" dirty="0" smtClean="0">
                <a:latin typeface="Corbel" pitchFamily="34" charset="0"/>
              </a:rPr>
              <a:t>byte a=10;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char b;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</a:t>
            </a:r>
            <a:r>
              <a:rPr lang="en-US" sz="1200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char is not &gt; than byte as char starts from 0 and byte starts from -128.</a:t>
            </a:r>
            <a:endParaRPr lang="en-US" sz="12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11.   </a:t>
            </a:r>
            <a:r>
              <a:rPr lang="en-US" sz="1200" b="1" dirty="0" smtClean="0">
                <a:latin typeface="Corbel" pitchFamily="34" charset="0"/>
              </a:rPr>
              <a:t>char a=‘x’;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byte b; </a:t>
            </a:r>
          </a:p>
          <a:p>
            <a:pPr marL="0" indent="0">
              <a:buNone/>
            </a:pPr>
            <a:r>
              <a:rPr lang="en-US" sz="1200" b="1" dirty="0">
                <a:latin typeface="Corbel" pitchFamily="34" charset="0"/>
              </a:rPr>
              <a:t> </a:t>
            </a:r>
            <a:r>
              <a:rPr lang="en-US" sz="1200" b="1" dirty="0" smtClean="0">
                <a:latin typeface="Corbel" pitchFamily="34" charset="0"/>
              </a:rPr>
              <a:t>     b=a; 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byte is not &gt; than char as byte ends at 127 while char ends at 65535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1200" dirty="0" smtClean="0">
                <a:latin typeface="Corbel" pitchFamily="34" charset="0"/>
              </a:rPr>
              <a:t>12.   </a:t>
            </a:r>
            <a:r>
              <a:rPr lang="en-US" sz="1200" b="1" dirty="0" smtClean="0">
                <a:latin typeface="Corbel" pitchFamily="34" charset="0"/>
              </a:rPr>
              <a:t>short a=10;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char b;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b=a;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char is not &gt; than short as char starts from 0 and short starts from -32768.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13.   </a:t>
            </a:r>
            <a:r>
              <a:rPr lang="en-US" sz="1200" b="1" dirty="0" smtClean="0">
                <a:latin typeface="Corbel" pitchFamily="34" charset="0"/>
              </a:rPr>
              <a:t>char b=‘x’;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 short a;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 a=b;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short is not &gt; than char as short ends at 32767 while char ends at 65535.</a:t>
            </a:r>
          </a:p>
          <a:p>
            <a:pPr marL="0" indent="0">
              <a:buNone/>
            </a:pPr>
            <a:r>
              <a:rPr lang="en-US" sz="1200" dirty="0" smtClean="0">
                <a:latin typeface="Corbel" pitchFamily="34" charset="0"/>
              </a:rPr>
              <a:t>14. </a:t>
            </a:r>
            <a:r>
              <a:rPr lang="en-US" sz="1200" b="1" dirty="0" err="1" smtClean="0">
                <a:latin typeface="Corbel" pitchFamily="34" charset="0"/>
              </a:rPr>
              <a:t>int</a:t>
            </a:r>
            <a:r>
              <a:rPr lang="en-US" sz="1200" b="1" dirty="0" smtClean="0">
                <a:latin typeface="Corbel" pitchFamily="34" charset="0"/>
              </a:rPr>
              <a:t> a=10;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char b;</a:t>
            </a:r>
          </a:p>
          <a:p>
            <a:pPr marL="0" indent="0">
              <a:buNone/>
            </a:pPr>
            <a:r>
              <a:rPr lang="en-US" sz="1200" b="1" dirty="0" smtClean="0">
                <a:latin typeface="Corbel" pitchFamily="34" charset="0"/>
              </a:rPr>
              <a:t>         b=a;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char is smaller than int.</a:t>
            </a:r>
          </a:p>
          <a:p>
            <a:pPr marL="514350" indent="-514350">
              <a:buNone/>
            </a:pPr>
            <a:r>
              <a:rPr lang="en-US" sz="1200" dirty="0" smtClean="0">
                <a:latin typeface="Corbel" pitchFamily="34" charset="0"/>
              </a:rPr>
              <a:t>15. </a:t>
            </a:r>
            <a:r>
              <a:rPr lang="en-US" sz="1200" b="1" dirty="0" smtClean="0">
                <a:latin typeface="Corbel" pitchFamily="34" charset="0"/>
              </a:rPr>
              <a:t>char b=‘x’;</a:t>
            </a:r>
          </a:p>
          <a:p>
            <a:pPr marL="514350" indent="-514350">
              <a:buNone/>
            </a:pPr>
            <a:r>
              <a:rPr lang="en-US" sz="1200" b="1" dirty="0" smtClean="0">
                <a:latin typeface="Corbel" pitchFamily="34" charset="0"/>
              </a:rPr>
              <a:t>       </a:t>
            </a:r>
            <a:r>
              <a:rPr lang="en-US" sz="1200" b="1" dirty="0" err="1" smtClean="0">
                <a:latin typeface="Corbel" pitchFamily="34" charset="0"/>
              </a:rPr>
              <a:t>int</a:t>
            </a:r>
            <a:r>
              <a:rPr lang="en-US" sz="1200" b="1" dirty="0" smtClean="0">
                <a:latin typeface="Corbel" pitchFamily="34" charset="0"/>
              </a:rPr>
              <a:t> a;</a:t>
            </a:r>
          </a:p>
          <a:p>
            <a:pPr marL="514350" indent="-514350">
              <a:buNone/>
            </a:pPr>
            <a:r>
              <a:rPr lang="en-US" sz="1200" b="1" dirty="0" smtClean="0">
                <a:latin typeface="Corbel" pitchFamily="34" charset="0"/>
              </a:rPr>
              <a:t>       a=b;</a:t>
            </a:r>
            <a:endParaRPr lang="en-US" sz="12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because range wise </a:t>
            </a:r>
            <a:r>
              <a:rPr lang="en-US" sz="12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1200" b="1" dirty="0" smtClean="0">
                <a:solidFill>
                  <a:srgbClr val="7030A0"/>
                </a:solidFill>
                <a:latin typeface="Corbel" pitchFamily="34" charset="0"/>
              </a:rPr>
              <a:t> is &gt; than char</a:t>
            </a:r>
            <a:endParaRPr lang="en-US" sz="1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6215082"/>
            <a:ext cx="4572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185736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786058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4500570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5357826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3643314"/>
            <a:ext cx="419123" cy="142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2081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3044" y="1428736"/>
            <a:ext cx="8558112" cy="5429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16.  </a:t>
            </a:r>
            <a:r>
              <a:rPr lang="en-US" b="1" dirty="0" smtClean="0">
                <a:latin typeface="Corbel" pitchFamily="34" charset="0"/>
              </a:rPr>
              <a:t>double a=1.7;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float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b=a;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[double&gt;float] possible loss of precision.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      </a:t>
            </a:r>
            <a:r>
              <a:rPr lang="en-US" b="1" dirty="0" smtClean="0">
                <a:latin typeface="Corbel" pitchFamily="34" charset="0"/>
              </a:rPr>
              <a:t>b=(float)a;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17.  </a:t>
            </a:r>
            <a:r>
              <a:rPr lang="en-US" b="1" dirty="0" smtClean="0">
                <a:latin typeface="Corbel" pitchFamily="34" charset="0"/>
              </a:rPr>
              <a:t>float  </a:t>
            </a:r>
            <a:r>
              <a:rPr lang="en-US" b="1" dirty="0">
                <a:latin typeface="Corbel" pitchFamily="34" charset="0"/>
              </a:rPr>
              <a:t>a=1.7</a:t>
            </a:r>
            <a:r>
              <a:rPr lang="en-US" b="1" dirty="0" smtClean="0">
                <a:latin typeface="Corbel" pitchFamily="34" charset="0"/>
              </a:rPr>
              <a:t>;  	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every decimal constant by default is a double and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double is &gt; than float .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Solution is to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suffix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it with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f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or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F 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18. </a:t>
            </a:r>
            <a:r>
              <a:rPr lang="en-US" b="1" dirty="0" smtClean="0">
                <a:latin typeface="Corbel" pitchFamily="34" charset="0"/>
              </a:rPr>
              <a:t>float  a=1.7f;</a:t>
            </a:r>
            <a:endParaRPr lang="en-US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     </a:t>
            </a:r>
            <a:r>
              <a:rPr lang="en-US" b="1" dirty="0" smtClean="0">
                <a:latin typeface="Corbel" pitchFamily="34" charset="0"/>
              </a:rPr>
              <a:t>double b</a:t>
            </a:r>
            <a:r>
              <a:rPr lang="en-US" b="1" dirty="0"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 b=a;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428868"/>
            <a:ext cx="381000" cy="238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024">
            <a:off x="2933633" y="3153179"/>
            <a:ext cx="457200" cy="2243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4" y="3643314"/>
            <a:ext cx="381000" cy="214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6072206"/>
            <a:ext cx="457200" cy="2857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5286388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460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72560" cy="49737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19. </a:t>
            </a:r>
            <a:r>
              <a:rPr lang="en-US" b="1" dirty="0" err="1"/>
              <a:t>b</a:t>
            </a:r>
            <a:r>
              <a:rPr lang="en-US" b="1" dirty="0" err="1" smtClean="0"/>
              <a:t>oolean</a:t>
            </a:r>
            <a:r>
              <a:rPr lang="en-US" b="1" dirty="0" smtClean="0"/>
              <a:t> a=true;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b=a;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20. 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 a=true;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b=a;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</a:t>
            </a:r>
            <a:endParaRPr lang="en-US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21. </a:t>
            </a:r>
            <a:r>
              <a:rPr lang="en-US" b="1" dirty="0" err="1">
                <a:latin typeface="Corbel" pitchFamily="34" charset="0"/>
              </a:rPr>
              <a:t>i</a:t>
            </a:r>
            <a:r>
              <a:rPr lang="en-US" b="1" dirty="0" err="1" smtClean="0">
                <a:latin typeface="Corbel" pitchFamily="34" charset="0"/>
              </a:rPr>
              <a:t>nt</a:t>
            </a:r>
            <a:r>
              <a:rPr lang="en-US" b="1" dirty="0" smtClean="0">
                <a:latin typeface="Corbel" pitchFamily="34" charset="0"/>
              </a:rPr>
              <a:t> a=1;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b=(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22. </a:t>
            </a:r>
            <a:r>
              <a:rPr lang="en-US" b="1" dirty="0" err="1">
                <a:latin typeface="Corbel" pitchFamily="34" charset="0"/>
              </a:rPr>
              <a:t>i</a:t>
            </a:r>
            <a:r>
              <a:rPr lang="en-US" b="1" dirty="0" err="1" smtClean="0">
                <a:latin typeface="Corbel" pitchFamily="34" charset="0"/>
              </a:rPr>
              <a:t>nt</a:t>
            </a:r>
            <a:r>
              <a:rPr lang="en-US" b="1" dirty="0" smtClean="0">
                <a:latin typeface="Corbel" pitchFamily="34" charset="0"/>
              </a:rPr>
              <a:t> a=1;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 b;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     b=(</a:t>
            </a:r>
            <a:r>
              <a:rPr lang="en-US" b="1" dirty="0" err="1" smtClean="0">
                <a:latin typeface="Corbel" pitchFamily="34" charset="0"/>
              </a:rPr>
              <a:t>boolean</a:t>
            </a:r>
            <a:r>
              <a:rPr lang="en-US" b="1" dirty="0" smtClean="0">
                <a:latin typeface="Corbel" pitchFamily="34" charset="0"/>
              </a:rPr>
              <a:t>)a;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rbel" pitchFamily="34" charset="0"/>
              </a:rPr>
              <a:t>Error Message :- Incompatible Types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cannot be converted into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any type implicitly or explicitly.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000240"/>
            <a:ext cx="381000" cy="28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3071810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4071942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m_And_Jerry\AppData\Local\Microsoft\Windows\Temporary Internet Files\Content.IE5\42VVLT5X\600px-No-Symbo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5072074"/>
            <a:ext cx="381000" cy="309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Examples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218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Conversion Diagram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765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Conversion In Expression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Corbel" pitchFamily="34" charset="0"/>
              </a:rPr>
              <a:t>Previous </a:t>
            </a:r>
            <a:r>
              <a:rPr lang="en-US" sz="4400" b="1" dirty="0" smtClean="0">
                <a:solidFill>
                  <a:srgbClr val="7030A0"/>
                </a:solidFill>
                <a:latin typeface="Corbel" pitchFamily="34" charset="0"/>
              </a:rPr>
              <a:t>type conversion </a:t>
            </a:r>
            <a:r>
              <a:rPr lang="en-US" sz="4400" dirty="0" smtClean="0">
                <a:latin typeface="Corbel" pitchFamily="34" charset="0"/>
              </a:rPr>
              <a:t>is called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conversion in assignment.</a:t>
            </a:r>
          </a:p>
          <a:p>
            <a:pPr marL="0" indent="0">
              <a:buNone/>
            </a:pPr>
            <a:endParaRPr lang="en-US" sz="4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4400" dirty="0" smtClean="0">
                <a:latin typeface="Corbel" pitchFamily="34" charset="0"/>
              </a:rPr>
              <a:t> follows another </a:t>
            </a:r>
            <a:r>
              <a:rPr lang="en-US" sz="4400" b="1" dirty="0" smtClean="0">
                <a:solidFill>
                  <a:srgbClr val="7030A0"/>
                </a:solidFill>
                <a:latin typeface="Corbel" pitchFamily="34" charset="0"/>
              </a:rPr>
              <a:t>type conversion </a:t>
            </a:r>
            <a:r>
              <a:rPr lang="en-US" sz="4400" dirty="0" smtClean="0">
                <a:latin typeface="Corbel" pitchFamily="34" charset="0"/>
              </a:rPr>
              <a:t>called</a:t>
            </a:r>
            <a:r>
              <a:rPr lang="en-US" sz="4400" b="1" dirty="0" smtClean="0">
                <a:latin typeface="Corbel" pitchFamily="34" charset="0"/>
              </a:rPr>
              <a:t> 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conversion in expression.</a:t>
            </a:r>
          </a:p>
          <a:p>
            <a:pPr marL="0" indent="0">
              <a:buNone/>
            </a:pPr>
            <a:endParaRPr lang="en-US" sz="4400" b="1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4400" dirty="0" smtClean="0">
                <a:latin typeface="Corbel" pitchFamily="34" charset="0"/>
              </a:rPr>
              <a:t> follows this rule in arithmetic expressions and converts a lower type value to higher type as per the operands involved</a:t>
            </a:r>
          </a:p>
          <a:p>
            <a:pPr marL="0" indent="0">
              <a:buNone/>
            </a:pPr>
            <a:r>
              <a:rPr lang="en-US" sz="4400" b="1" dirty="0" smtClean="0">
                <a:latin typeface="Corbel" pitchFamily="34" charset="0"/>
              </a:rPr>
              <a:t> </a:t>
            </a:r>
            <a:endParaRPr lang="en-US" sz="4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b</a:t>
            </a: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yte</a:t>
            </a:r>
          </a:p>
          <a:p>
            <a:pPr marL="0" indent="0">
              <a:buNone/>
            </a:pP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short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c</a:t>
            </a: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har               int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orbel" pitchFamily="34" charset="0"/>
              </a:rPr>
              <a:t>i</a:t>
            </a:r>
            <a:r>
              <a:rPr lang="en-US" sz="3800" b="1" dirty="0" smtClean="0">
                <a:solidFill>
                  <a:srgbClr val="FF0000"/>
                </a:solidFill>
                <a:latin typeface="Corbel" pitchFamily="34" charset="0"/>
              </a:rPr>
              <a:t>nt </a:t>
            </a:r>
            <a:r>
              <a:rPr lang="en-US" sz="3800" dirty="0" smtClean="0">
                <a:solidFill>
                  <a:srgbClr val="FF0000"/>
                </a:solidFill>
                <a:latin typeface="Corbel" pitchFamily="34" charset="0"/>
              </a:rPr>
              <a:t>                 </a:t>
            </a:r>
            <a:r>
              <a:rPr lang="en-US" sz="3800" b="1" dirty="0" smtClean="0">
                <a:solidFill>
                  <a:srgbClr val="002060"/>
                </a:solidFill>
                <a:latin typeface="Corbel" pitchFamily="34" charset="0"/>
              </a:rPr>
              <a:t>long</a:t>
            </a:r>
            <a:r>
              <a:rPr lang="en-US" sz="3800" dirty="0" smtClean="0">
                <a:latin typeface="Corbel" pitchFamily="34" charset="0"/>
              </a:rPr>
              <a:t>            </a:t>
            </a:r>
            <a:r>
              <a:rPr lang="en-US" sz="3800" b="1" dirty="0" err="1" smtClean="0">
                <a:solidFill>
                  <a:srgbClr val="002060"/>
                </a:solidFill>
                <a:latin typeface="Corbel" pitchFamily="34" charset="0"/>
              </a:rPr>
              <a:t>long</a:t>
            </a:r>
            <a:endParaRPr lang="en-US" sz="3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orbel" pitchFamily="34" charset="0"/>
              </a:rPr>
              <a:t> </a:t>
            </a:r>
            <a:r>
              <a:rPr lang="en-US" sz="3800" dirty="0" smtClean="0">
                <a:latin typeface="Corbel" pitchFamily="34" charset="0"/>
              </a:rPr>
              <a:t>                                              </a:t>
            </a:r>
            <a:r>
              <a:rPr lang="en-US" sz="3800" b="1" dirty="0" smtClean="0">
                <a:solidFill>
                  <a:srgbClr val="00B050"/>
                </a:solidFill>
                <a:latin typeface="Corbel" pitchFamily="34" charset="0"/>
              </a:rPr>
              <a:t>float         </a:t>
            </a:r>
            <a:r>
              <a:rPr lang="en-US" sz="3800" b="1" dirty="0" err="1" smtClean="0">
                <a:solidFill>
                  <a:srgbClr val="00B050"/>
                </a:solidFill>
                <a:latin typeface="Corbel" pitchFamily="34" charset="0"/>
              </a:rPr>
              <a:t>float</a:t>
            </a:r>
            <a:endParaRPr lang="en-US" sz="3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orbel" pitchFamily="34" charset="0"/>
              </a:rPr>
              <a:t> </a:t>
            </a:r>
            <a:r>
              <a:rPr lang="en-US" sz="3800" dirty="0" smtClean="0">
                <a:latin typeface="Corbel" pitchFamily="34" charset="0"/>
              </a:rPr>
              <a:t>                                                                 </a:t>
            </a:r>
            <a:r>
              <a:rPr lang="en-US" sz="3800" b="1" dirty="0" smtClean="0">
                <a:solidFill>
                  <a:srgbClr val="C00000"/>
                </a:solidFill>
                <a:latin typeface="Corbel" pitchFamily="34" charset="0"/>
              </a:rPr>
              <a:t>double </a:t>
            </a:r>
            <a:r>
              <a:rPr lang="en-US" sz="3800" dirty="0" smtClean="0">
                <a:latin typeface="Corbel" pitchFamily="34" charset="0"/>
              </a:rPr>
              <a:t>       </a:t>
            </a:r>
            <a:r>
              <a:rPr lang="en-US" sz="3800" b="1" dirty="0" err="1" smtClean="0">
                <a:solidFill>
                  <a:srgbClr val="C00000"/>
                </a:solidFill>
                <a:latin typeface="Corbel" pitchFamily="34" charset="0"/>
              </a:rPr>
              <a:t>double</a:t>
            </a:r>
            <a:endParaRPr lang="en-US" sz="3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3800" dirty="0" smtClean="0">
                <a:latin typeface="Corbel" pitchFamily="34" charset="0"/>
              </a:rPr>
              <a:t>                               </a:t>
            </a:r>
            <a:endParaRPr lang="en-US" sz="3800" dirty="0">
              <a:latin typeface="Corbel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1071538" y="4286256"/>
            <a:ext cx="457200" cy="1643074"/>
          </a:xfrm>
          <a:prstGeom prst="rightBrace">
            <a:avLst>
              <a:gd name="adj1" fmla="val 8333"/>
              <a:gd name="adj2" fmla="val 46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071670" y="4857760"/>
            <a:ext cx="685800" cy="50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143240" y="5072074"/>
            <a:ext cx="457200" cy="428628"/>
          </a:xfrm>
          <a:prstGeom prst="rightBrace">
            <a:avLst>
              <a:gd name="adj1" fmla="val 8333"/>
              <a:gd name="adj2" fmla="val 58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143372" y="5214950"/>
            <a:ext cx="457200" cy="8000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905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Categorization Of </a:t>
            </a:r>
            <a:br>
              <a:rPr lang="en-US" sz="3000" b="1" dirty="0" smtClean="0"/>
            </a:br>
            <a:r>
              <a:rPr lang="en-US" sz="3000" b="1" dirty="0" smtClean="0"/>
              <a:t>Primitive Data Types</a:t>
            </a:r>
            <a:endParaRPr lang="en-IN" sz="3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getfile (18)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42844" y="1428736"/>
            <a:ext cx="8858312" cy="492922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472518" cy="49737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b</a:t>
            </a:r>
            <a:r>
              <a:rPr lang="en-US" b="1" dirty="0" smtClean="0">
                <a:latin typeface="Corbel" pitchFamily="34" charset="0"/>
              </a:rPr>
              <a:t>yte a=10,b=20;</a:t>
            </a:r>
          </a:p>
          <a:p>
            <a:pPr marL="0" indent="0">
              <a:buNone/>
            </a:pPr>
            <a:r>
              <a:rPr lang="en-US" b="1" dirty="0">
                <a:latin typeface="Corbel" pitchFamily="34" charset="0"/>
              </a:rPr>
              <a:t>b</a:t>
            </a:r>
            <a:r>
              <a:rPr lang="en-US" b="1" dirty="0" smtClean="0">
                <a:latin typeface="Corbel" pitchFamily="34" charset="0"/>
              </a:rPr>
              <a:t>yte c</a:t>
            </a: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c = a + b;</a:t>
            </a:r>
            <a:r>
              <a:rPr lang="en-US" dirty="0" smtClean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possible loss of precision. </a:t>
            </a:r>
            <a:r>
              <a:rPr lang="en-US" b="1" dirty="0" smtClean="0">
                <a:latin typeface="Corbel" pitchFamily="34" charset="0"/>
              </a:rPr>
              <a:t>[byte &lt; </a:t>
            </a:r>
            <a:r>
              <a:rPr lang="en-US" b="1" dirty="0" err="1" smtClean="0">
                <a:latin typeface="Corbel" pitchFamily="34" charset="0"/>
              </a:rPr>
              <a:t>int</a:t>
            </a:r>
            <a:r>
              <a:rPr lang="en-US" b="1" dirty="0" smtClean="0">
                <a:latin typeface="Corbel" pitchFamily="34" charset="0"/>
              </a:rPr>
              <a:t>]</a:t>
            </a:r>
            <a:r>
              <a:rPr lang="en-US" dirty="0" smtClean="0">
                <a:latin typeface="Corbel" pitchFamily="34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because  both a and b are bytes java converts them to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  <a:latin typeface="Corbel" pitchFamily="34" charset="0"/>
              </a:rPr>
              <a:t>   Sol:-1</a:t>
            </a:r>
          </a:p>
          <a:p>
            <a:pPr marL="0" indent="0">
              <a:buNone/>
            </a:pP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c=(byte)(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not reliable as byte is &lt; </a:t>
            </a:r>
            <a:r>
              <a:rPr lang="en-US" sz="22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so there maybe           			        rotation of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value.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  <a:latin typeface="Corbel" pitchFamily="34" charset="0"/>
              </a:rPr>
              <a:t>   Sol:-2                	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 a=10,b=20;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c;                 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c=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  </a:t>
            </a:r>
            <a:r>
              <a:rPr lang="en-US" b="1" dirty="0" smtClean="0">
                <a:latin typeface="Corbel" pitchFamily="34" charset="0"/>
              </a:rPr>
              <a:t>     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more reliable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2285992"/>
            <a:ext cx="384175" cy="2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3786190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5857892"/>
            <a:ext cx="457200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 Conversion In Expression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842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Which of these is necessary condition for  automatic type conversion in Java?</a:t>
            </a: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A.</a:t>
            </a:r>
            <a:r>
              <a:rPr lang="en-US" sz="2400" dirty="0" smtClean="0">
                <a:latin typeface="Corbel" pitchFamily="34" charset="0"/>
              </a:rPr>
              <a:t>  The </a:t>
            </a:r>
            <a:r>
              <a:rPr lang="en-US" sz="2400" dirty="0">
                <a:latin typeface="Corbel" pitchFamily="34" charset="0"/>
              </a:rPr>
              <a:t>destination type is smaller than source type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B.</a:t>
            </a:r>
            <a:r>
              <a:rPr lang="en-US" sz="2400" dirty="0" smtClean="0">
                <a:latin typeface="Corbel" pitchFamily="34" charset="0"/>
              </a:rPr>
              <a:t>  </a:t>
            </a:r>
            <a:r>
              <a:rPr lang="en-US" sz="2400" dirty="0">
                <a:latin typeface="Corbel" pitchFamily="34" charset="0"/>
              </a:rPr>
              <a:t>The destination type is larger than source type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r>
              <a:rPr lang="en-US" sz="2400" b="1" dirty="0" smtClean="0">
                <a:latin typeface="Corbel" pitchFamily="34" charset="0"/>
              </a:rPr>
              <a:t>C. 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dirty="0">
                <a:latin typeface="Corbel" pitchFamily="34" charset="0"/>
              </a:rPr>
              <a:t>destination type can be larger or smaller than source </a:t>
            </a:r>
            <a:r>
              <a:rPr lang="en-US" sz="2400" dirty="0" smtClean="0">
                <a:latin typeface="Corbel" pitchFamily="34" charset="0"/>
              </a:rPr>
              <a:t>	</a:t>
            </a:r>
          </a:p>
          <a:p>
            <a:pPr marL="457200" indent="-457200">
              <a:buNone/>
            </a:pPr>
            <a:r>
              <a:rPr lang="en-US" sz="2400" dirty="0" smtClean="0">
                <a:latin typeface="Corbel" pitchFamily="34" charset="0"/>
              </a:rPr>
              <a:t>       type.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rbel" pitchFamily="34" charset="0"/>
              </a:rPr>
              <a:t>D.  </a:t>
            </a:r>
            <a:r>
              <a:rPr lang="en-US" sz="2400" dirty="0">
                <a:latin typeface="Corbel" pitchFamily="34" charset="0"/>
              </a:rPr>
              <a:t>None of the mentioned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Answer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931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rbel" pitchFamily="34" charset="0"/>
              </a:rPr>
              <a:t>What is the error in this code?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	byte b = 50;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	b = b * 50;</a:t>
            </a: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A.</a:t>
            </a:r>
            <a:r>
              <a:rPr lang="en-US" dirty="0" smtClean="0">
                <a:latin typeface="Corbel" pitchFamily="34" charset="0"/>
              </a:rPr>
              <a:t>  b </a:t>
            </a:r>
            <a:r>
              <a:rPr lang="en-US" dirty="0">
                <a:latin typeface="Corbel" pitchFamily="34" charset="0"/>
              </a:rPr>
              <a:t>can not contain value </a:t>
            </a:r>
            <a:r>
              <a:rPr lang="en-US" dirty="0" smtClean="0">
                <a:latin typeface="Corbel" pitchFamily="34" charset="0"/>
              </a:rPr>
              <a:t>2500</a:t>
            </a:r>
            <a:r>
              <a:rPr lang="en-US" dirty="0">
                <a:latin typeface="Corbel" pitchFamily="34" charset="0"/>
              </a:rPr>
              <a:t>, limited by its range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B.</a:t>
            </a:r>
            <a:r>
              <a:rPr lang="en-US" dirty="0" smtClean="0">
                <a:latin typeface="Corbel" pitchFamily="34" charset="0"/>
              </a:rPr>
              <a:t>   </a:t>
            </a:r>
            <a:r>
              <a:rPr lang="en-US" dirty="0">
                <a:latin typeface="Corbel" pitchFamily="34" charset="0"/>
              </a:rPr>
              <a:t>* operator has converted b * </a:t>
            </a:r>
            <a:r>
              <a:rPr lang="en-US" dirty="0" smtClean="0">
                <a:latin typeface="Corbel" pitchFamily="34" charset="0"/>
              </a:rPr>
              <a:t>50 </a:t>
            </a:r>
            <a:r>
              <a:rPr lang="en-US" dirty="0">
                <a:latin typeface="Corbel" pitchFamily="34" charset="0"/>
              </a:rPr>
              <a:t>into </a:t>
            </a:r>
            <a:r>
              <a:rPr lang="en-US" dirty="0" err="1">
                <a:latin typeface="Corbel" pitchFamily="34" charset="0"/>
              </a:rPr>
              <a:t>int</a:t>
            </a:r>
            <a:r>
              <a:rPr lang="en-US" dirty="0">
                <a:latin typeface="Corbel" pitchFamily="34" charset="0"/>
              </a:rPr>
              <a:t>, which can not </a:t>
            </a:r>
            <a:r>
              <a:rPr lang="en-US" dirty="0" smtClean="0">
                <a:latin typeface="Corbel" pitchFamily="34" charset="0"/>
              </a:rPr>
              <a:t>  	be </a:t>
            </a:r>
            <a:r>
              <a:rPr lang="en-US" dirty="0">
                <a:latin typeface="Corbel" pitchFamily="34" charset="0"/>
              </a:rPr>
              <a:t>converted to byte without casting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C.   </a:t>
            </a:r>
            <a:r>
              <a:rPr lang="en-US" dirty="0">
                <a:latin typeface="Corbel" pitchFamily="34" charset="0"/>
              </a:rPr>
              <a:t>b can not contain value 50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D.   </a:t>
            </a:r>
            <a:r>
              <a:rPr lang="en-US" dirty="0">
                <a:latin typeface="Corbel" pitchFamily="34" charset="0"/>
              </a:rPr>
              <a:t>No error in this </a:t>
            </a:r>
            <a:r>
              <a:rPr lang="en-US" dirty="0" smtClean="0">
                <a:latin typeface="Corbel" pitchFamily="34" charset="0"/>
              </a:rPr>
              <a:t>code.</a:t>
            </a:r>
          </a:p>
          <a:p>
            <a:pPr marL="0" indent="0">
              <a:buNone/>
            </a:pPr>
            <a:endParaRPr lang="en-US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2060"/>
                </a:solidFill>
                <a:latin typeface="Corbel" pitchFamily="34" charset="0"/>
              </a:rPr>
              <a:t>Answer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B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85247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303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rbel" pitchFamily="34" charset="0"/>
              </a:rPr>
              <a:t>If an expression contains double, </a:t>
            </a:r>
            <a:r>
              <a:rPr lang="en-US" sz="2800" b="1" dirty="0" err="1" smtClean="0">
                <a:latin typeface="Corbel" pitchFamily="34" charset="0"/>
              </a:rPr>
              <a:t>int</a:t>
            </a:r>
            <a:r>
              <a:rPr lang="en-US" sz="2800" b="1" dirty="0" smtClean="0">
                <a:latin typeface="Corbel" pitchFamily="34" charset="0"/>
              </a:rPr>
              <a:t>, float, long, then 	whole expression will promoted into which of these   data  types ?</a:t>
            </a: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A.  </a:t>
            </a:r>
            <a:r>
              <a:rPr lang="en-US" dirty="0" smtClean="0">
                <a:latin typeface="Corbel" pitchFamily="34" charset="0"/>
              </a:rPr>
              <a:t>long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B.  </a:t>
            </a:r>
            <a:r>
              <a:rPr lang="en-US" dirty="0" err="1" smtClean="0">
                <a:latin typeface="Corbel" pitchFamily="34" charset="0"/>
              </a:rPr>
              <a:t>int</a:t>
            </a:r>
            <a:endParaRPr lang="en-US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C.  </a:t>
            </a:r>
            <a:r>
              <a:rPr lang="en-US" dirty="0" smtClean="0">
                <a:latin typeface="Corbel" pitchFamily="34" charset="0"/>
              </a:rPr>
              <a:t>double</a:t>
            </a:r>
          </a:p>
          <a:p>
            <a:pPr marL="0" indent="0">
              <a:buNone/>
            </a:pPr>
            <a:endParaRPr lang="en-US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rbel" pitchFamily="34" charset="0"/>
              </a:rPr>
              <a:t>D.</a:t>
            </a:r>
            <a:r>
              <a:rPr lang="en-US" dirty="0" smtClean="0">
                <a:latin typeface="Corbel" pitchFamily="34" charset="0"/>
              </a:rPr>
              <a:t>  float</a:t>
            </a:r>
          </a:p>
          <a:p>
            <a:pPr marL="0" indent="0">
              <a:buNone/>
            </a:pPr>
            <a:endParaRPr lang="en-US" u="sng" dirty="0">
              <a:solidFill>
                <a:srgbClr val="00206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2060"/>
                </a:solidFill>
                <a:latin typeface="Corbel" pitchFamily="34" charset="0"/>
              </a:rPr>
              <a:t>Answer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C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625" y="152400"/>
            <a:ext cx="8534400" cy="77627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600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Numeric 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numeric category </a:t>
            </a:r>
            <a:r>
              <a:rPr lang="en-US" altLang="en-US" sz="2400" dirty="0" smtClean="0"/>
              <a:t>defines two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subcategories: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integers</a:t>
            </a:r>
            <a:r>
              <a:rPr lang="en-US" altLang="en-US" sz="2400" dirty="0" smtClean="0"/>
              <a:t> and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floating point </a:t>
            </a:r>
            <a:r>
              <a:rPr lang="en-US" altLang="en-US" sz="2400" dirty="0" smtClean="0"/>
              <a:t>(also called decimals). 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00B050"/>
                </a:solidFill>
              </a:rPr>
              <a:t>Integers</a:t>
            </a:r>
            <a:r>
              <a:rPr lang="en-US" altLang="en-US" sz="2400" dirty="0" smtClean="0"/>
              <a:t>: 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yte</a:t>
            </a:r>
            <a:r>
              <a:rPr lang="en-US" altLang="en-US" sz="2400" b="1" dirty="0" smtClean="0"/>
              <a:t>,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altLang="en-US" sz="2400" b="1" dirty="0" err="1" smtClean="0">
                <a:solidFill>
                  <a:srgbClr val="C00000"/>
                </a:solidFill>
              </a:rPr>
              <a:t>nt</a:t>
            </a:r>
            <a:r>
              <a:rPr lang="en-US" altLang="en-US" sz="2400" b="1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s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hort</a:t>
            </a:r>
            <a:r>
              <a:rPr lang="en-US" altLang="en-US" sz="2400" b="1" dirty="0" smtClean="0"/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ong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When 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we can count </a:t>
            </a:r>
            <a:r>
              <a:rPr lang="en-US" altLang="en-US" sz="2400" dirty="0" smtClean="0"/>
              <a:t>a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value</a:t>
            </a:r>
            <a:r>
              <a:rPr lang="en-US" altLang="en-US" sz="2400" dirty="0" smtClean="0"/>
              <a:t> in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whole numbers</a:t>
            </a:r>
            <a:r>
              <a:rPr lang="en-US" altLang="en-US" sz="2400" dirty="0" smtClean="0"/>
              <a:t>, the </a:t>
            </a: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-US" altLang="en-US" sz="2400" dirty="0" smtClean="0"/>
              <a:t> is an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integer</a:t>
            </a:r>
            <a:r>
              <a:rPr lang="en-US" altLang="en-US" sz="2400" dirty="0" smtClean="0"/>
              <a:t>.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It </a:t>
            </a:r>
            <a:r>
              <a:rPr lang="en-US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includes</a:t>
            </a:r>
            <a:r>
              <a:rPr lang="en-US" altLang="en-US" sz="2400" dirty="0" smtClean="0"/>
              <a:t> both </a:t>
            </a:r>
            <a:r>
              <a:rPr lang="en-US" altLang="en-US" sz="2400" b="1" dirty="0" smtClean="0">
                <a:solidFill>
                  <a:schemeClr val="accent1"/>
                </a:solidFill>
              </a:rPr>
              <a:t>negative</a:t>
            </a:r>
            <a:r>
              <a:rPr lang="en-US" altLang="en-US" sz="2400" dirty="0" smtClean="0"/>
              <a:t> and </a:t>
            </a:r>
            <a:r>
              <a:rPr lang="en-US" altLang="en-US" sz="2400" b="1" dirty="0" smtClean="0">
                <a:solidFill>
                  <a:schemeClr val="accent1"/>
                </a:solidFill>
              </a:rPr>
              <a:t>positive</a:t>
            </a:r>
            <a:r>
              <a:rPr lang="en-US" altLang="en-US" sz="2400" dirty="0" smtClean="0"/>
              <a:t> numbers.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Integers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Integer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3" y="2071678"/>
          <a:ext cx="8715434" cy="4286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5145"/>
                <a:gridCol w="1714035"/>
                <a:gridCol w="4096254"/>
              </a:tblGrid>
              <a:tr h="85678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</a:p>
                    <a:p>
                      <a:r>
                        <a:rPr lang="en-US" sz="2400" dirty="0" smtClean="0"/>
                        <a:t>(In Bytes)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</a:t>
                      </a:r>
                      <a:endParaRPr lang="en-IN" sz="24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3339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-128 to 127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3339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short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-32768 to 32767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733396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-2147483648 to </a:t>
                      </a:r>
                      <a:r>
                        <a:rPr lang="en-US" sz="2400" dirty="0" smtClean="0"/>
                        <a:t>2147483647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122930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-9223,372,036,854,775,808 </a:t>
                      </a:r>
                    </a:p>
                    <a:p>
                      <a:r>
                        <a:rPr lang="en-US" sz="2400" dirty="0" smtClean="0"/>
                        <a:t>to</a:t>
                      </a:r>
                    </a:p>
                    <a:p>
                      <a:r>
                        <a:rPr lang="en-US" sz="2400" dirty="0" smtClean="0"/>
                        <a:t>9223,372,036,854,775,807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Flavors Of Integer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Integer literal values </a:t>
            </a:r>
            <a:r>
              <a:rPr lang="en-US" sz="2400" dirty="0" smtClean="0"/>
              <a:t>come in </a:t>
            </a:r>
            <a:r>
              <a:rPr lang="en-US" sz="2400" b="1" dirty="0" smtClean="0">
                <a:solidFill>
                  <a:srgbClr val="C00000"/>
                </a:solidFill>
              </a:rPr>
              <a:t>four flavors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7030A0"/>
                </a:solidFill>
              </a:rPr>
              <a:t>binary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chemeClr val="accent1"/>
                </a:solidFill>
              </a:rPr>
              <a:t>decimal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octal</a:t>
            </a:r>
            <a:r>
              <a:rPr lang="en-US" sz="2400" b="1" dirty="0" smtClean="0"/>
              <a:t>,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hexadecimal</a:t>
            </a:r>
            <a:r>
              <a:rPr lang="en-US" sz="2400" b="1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 lvl="1">
              <a:lnSpc>
                <a:spcPct val="90000"/>
              </a:lnSpc>
            </a:pPr>
            <a:endParaRPr lang="en-US" sz="1900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Binary number system</a:t>
            </a:r>
            <a:r>
              <a:rPr lang="en-US" dirty="0" smtClean="0"/>
              <a:t>— A </a:t>
            </a:r>
            <a:r>
              <a:rPr lang="en-US" b="1" dirty="0" smtClean="0">
                <a:solidFill>
                  <a:srgbClr val="0070C0"/>
                </a:solidFill>
              </a:rPr>
              <a:t>base-2</a:t>
            </a:r>
            <a:r>
              <a:rPr lang="en-US" dirty="0" smtClean="0"/>
              <a:t> system, which uses </a:t>
            </a:r>
            <a:r>
              <a:rPr lang="en-US" b="1" dirty="0" smtClean="0">
                <a:solidFill>
                  <a:srgbClr val="7030A0"/>
                </a:solidFill>
              </a:rPr>
              <a:t>only 2 digits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Octal number system</a:t>
            </a:r>
            <a:r>
              <a:rPr lang="en-US" dirty="0" smtClean="0"/>
              <a:t>— A </a:t>
            </a:r>
            <a:r>
              <a:rPr lang="en-US" b="1" dirty="0" smtClean="0">
                <a:solidFill>
                  <a:srgbClr val="0070C0"/>
                </a:solidFill>
              </a:rPr>
              <a:t>base-8 </a:t>
            </a:r>
            <a:r>
              <a:rPr lang="en-US" dirty="0" smtClean="0"/>
              <a:t>system, which </a:t>
            </a:r>
            <a:r>
              <a:rPr lang="en-US" b="1" dirty="0" smtClean="0">
                <a:solidFill>
                  <a:srgbClr val="7030A0"/>
                </a:solidFill>
              </a:rPr>
              <a:t>uses</a:t>
            </a:r>
            <a:r>
              <a:rPr lang="en-US" dirty="0" smtClean="0"/>
              <a:t> digits </a:t>
            </a:r>
            <a:r>
              <a:rPr lang="en-US" b="1" dirty="0" smtClean="0">
                <a:solidFill>
                  <a:srgbClr val="C00000"/>
                </a:solidFill>
              </a:rPr>
              <a:t>0 </a:t>
            </a:r>
            <a:r>
              <a:rPr lang="en-US" dirty="0" smtClean="0"/>
              <a:t>through </a:t>
            </a:r>
            <a:r>
              <a:rPr lang="en-US" b="1" dirty="0" smtClean="0">
                <a:solidFill>
                  <a:srgbClr val="C00000"/>
                </a:solidFill>
              </a:rPr>
              <a:t>7</a:t>
            </a:r>
            <a:r>
              <a:rPr lang="en-US" dirty="0" smtClean="0"/>
              <a:t> (a total of 8 digits). Here the </a:t>
            </a:r>
            <a:r>
              <a:rPr lang="en-US" b="1" dirty="0" smtClean="0">
                <a:solidFill>
                  <a:srgbClr val="00B050"/>
                </a:solidFill>
              </a:rPr>
              <a:t>decimal number 8 </a:t>
            </a:r>
            <a:r>
              <a:rPr lang="en-US" dirty="0" smtClean="0"/>
              <a:t>is represented as </a:t>
            </a:r>
            <a:r>
              <a:rPr lang="en-US" b="1" dirty="0" smtClean="0">
                <a:solidFill>
                  <a:srgbClr val="C00000"/>
                </a:solidFill>
              </a:rPr>
              <a:t>octal 10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decimal 9</a:t>
            </a:r>
            <a:r>
              <a:rPr lang="en-US" dirty="0" smtClean="0"/>
              <a:t> as </a:t>
            </a:r>
            <a:r>
              <a:rPr lang="en-US" b="1" dirty="0" smtClean="0">
                <a:solidFill>
                  <a:srgbClr val="C00000"/>
                </a:solidFill>
              </a:rPr>
              <a:t>11</a:t>
            </a:r>
            <a:r>
              <a:rPr lang="en-US" dirty="0" smtClean="0"/>
              <a:t>, and so on.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Flavors Of Integer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sz="1900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Decimal number system</a:t>
            </a:r>
            <a:r>
              <a:rPr lang="en-US" dirty="0" smtClean="0"/>
              <a:t>— The </a:t>
            </a:r>
            <a:r>
              <a:rPr lang="en-US" b="1" dirty="0" smtClean="0">
                <a:solidFill>
                  <a:srgbClr val="0070C0"/>
                </a:solidFill>
              </a:rPr>
              <a:t>base-10</a:t>
            </a:r>
            <a:r>
              <a:rPr lang="en-US" dirty="0" smtClean="0"/>
              <a:t> number system that we use every day. It’s based on </a:t>
            </a:r>
            <a:r>
              <a:rPr lang="en-US" b="1" dirty="0" smtClean="0">
                <a:solidFill>
                  <a:srgbClr val="7030A0"/>
                </a:solidFill>
              </a:rPr>
              <a:t>10 digits</a:t>
            </a:r>
            <a:r>
              <a:rPr lang="en-US" dirty="0" smtClean="0"/>
              <a:t>, from </a:t>
            </a:r>
            <a:r>
              <a:rPr lang="en-US" b="1" dirty="0" smtClean="0">
                <a:solidFill>
                  <a:srgbClr val="C00000"/>
                </a:solidFill>
              </a:rPr>
              <a:t>0 </a:t>
            </a:r>
            <a:r>
              <a:rPr lang="en-US" dirty="0" smtClean="0"/>
              <a:t>through </a:t>
            </a:r>
            <a:r>
              <a:rPr lang="en-US" b="1" dirty="0" smtClean="0">
                <a:solidFill>
                  <a:srgbClr val="C00000"/>
                </a:solidFill>
              </a:rPr>
              <a:t>9</a:t>
            </a:r>
            <a:r>
              <a:rPr lang="en-US" dirty="0" smtClean="0"/>
              <a:t> (a total of 10 digits).</a:t>
            </a:r>
          </a:p>
          <a:p>
            <a:pPr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Hexadecimal number system</a:t>
            </a:r>
            <a:r>
              <a:rPr lang="en-US" dirty="0" smtClean="0"/>
              <a:t>— A </a:t>
            </a:r>
            <a:r>
              <a:rPr lang="en-US" b="1" dirty="0" smtClean="0">
                <a:solidFill>
                  <a:srgbClr val="0070C0"/>
                </a:solidFill>
              </a:rPr>
              <a:t>base-16</a:t>
            </a:r>
            <a:r>
              <a:rPr lang="en-US" dirty="0" smtClean="0"/>
              <a:t> system, which </a:t>
            </a:r>
            <a:r>
              <a:rPr lang="en-US" b="1" dirty="0" smtClean="0">
                <a:solidFill>
                  <a:srgbClr val="7030A0"/>
                </a:solidFill>
              </a:rPr>
              <a:t>uses</a:t>
            </a:r>
            <a:r>
              <a:rPr lang="en-US" dirty="0" smtClean="0"/>
              <a:t> digits </a:t>
            </a: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through </a:t>
            </a:r>
            <a:r>
              <a:rPr lang="en-US" b="1" dirty="0" smtClean="0">
                <a:solidFill>
                  <a:srgbClr val="C00000"/>
                </a:solidFill>
              </a:rPr>
              <a:t>9 </a:t>
            </a:r>
            <a:r>
              <a:rPr lang="en-US" dirty="0" smtClean="0"/>
              <a:t>and the letters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through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(a total of </a:t>
            </a:r>
            <a:r>
              <a:rPr lang="en-US" b="1" dirty="0" smtClean="0">
                <a:solidFill>
                  <a:srgbClr val="0070C0"/>
                </a:solidFill>
              </a:rPr>
              <a:t>16 digits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letters</a:t>
            </a:r>
            <a:r>
              <a:rPr lang="en-US" dirty="0" smtClean="0"/>
              <a:t>). Here the number </a:t>
            </a:r>
            <a:r>
              <a:rPr lang="en-US" b="1" dirty="0" smtClean="0">
                <a:solidFill>
                  <a:srgbClr val="00B050"/>
                </a:solidFill>
              </a:rPr>
              <a:t>10 </a:t>
            </a:r>
            <a:r>
              <a:rPr lang="en-US" dirty="0" smtClean="0"/>
              <a:t>is represented as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11</a:t>
            </a:r>
            <a:r>
              <a:rPr lang="en-US" dirty="0" smtClean="0"/>
              <a:t> as 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12</a:t>
            </a:r>
            <a:r>
              <a:rPr lang="en-US" dirty="0" smtClean="0"/>
              <a:t> as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13 </a:t>
            </a:r>
            <a:r>
              <a:rPr lang="en-US" dirty="0" smtClean="0"/>
              <a:t>as 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14 </a:t>
            </a:r>
            <a:r>
              <a:rPr lang="en-US" dirty="0" smtClean="0"/>
              <a:t>as 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0B050"/>
                </a:solidFill>
              </a:rPr>
              <a:t>15</a:t>
            </a:r>
            <a:r>
              <a:rPr lang="en-US" dirty="0" smtClean="0"/>
              <a:t> as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Flavors Of Integer Literals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7030A0"/>
                </a:solidFill>
              </a:rPr>
              <a:t>octal literals</a:t>
            </a:r>
            <a:r>
              <a:rPr lang="en-IN" sz="2400" dirty="0" smtClean="0"/>
              <a:t>, use the prefix 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; for </a:t>
            </a:r>
            <a:r>
              <a:rPr lang="en-IN" sz="2400" b="1" dirty="0" smtClean="0">
                <a:solidFill>
                  <a:srgbClr val="7030A0"/>
                </a:solidFill>
              </a:rPr>
              <a:t>binary</a:t>
            </a:r>
            <a:r>
              <a:rPr lang="en-IN" sz="2400" dirty="0" smtClean="0"/>
              <a:t>, use the prefix </a:t>
            </a:r>
            <a:r>
              <a:rPr lang="en-IN" sz="2400" b="1" dirty="0" smtClean="0">
                <a:solidFill>
                  <a:srgbClr val="C00000"/>
                </a:solidFill>
              </a:rPr>
              <a:t>0B</a:t>
            </a:r>
            <a:r>
              <a:rPr lang="en-IN" sz="2400" dirty="0" smtClean="0"/>
              <a:t> or </a:t>
            </a:r>
            <a:r>
              <a:rPr lang="en-IN" sz="2400" b="1" dirty="0" smtClean="0">
                <a:solidFill>
                  <a:srgbClr val="C00000"/>
                </a:solidFill>
              </a:rPr>
              <a:t>0b</a:t>
            </a:r>
            <a:r>
              <a:rPr lang="en-IN" sz="2400" dirty="0" smtClean="0"/>
              <a:t> and for </a:t>
            </a:r>
            <a:r>
              <a:rPr lang="en-IN" sz="2400" b="1" dirty="0" smtClean="0">
                <a:solidFill>
                  <a:srgbClr val="7030A0"/>
                </a:solidFill>
              </a:rPr>
              <a:t>hexadecimal</a:t>
            </a:r>
            <a:r>
              <a:rPr lang="en-IN" sz="2400" dirty="0" smtClean="0"/>
              <a:t>, use the prefix </a:t>
            </a:r>
            <a:r>
              <a:rPr lang="en-IN" sz="2400" b="1" dirty="0" smtClean="0">
                <a:solidFill>
                  <a:srgbClr val="C00000"/>
                </a:solidFill>
              </a:rPr>
              <a:t>0x</a:t>
            </a:r>
            <a:r>
              <a:rPr lang="en-IN" sz="2400" dirty="0" smtClean="0"/>
              <a:t> or </a:t>
            </a:r>
            <a:r>
              <a:rPr lang="en-IN" sz="2400" b="1" dirty="0" smtClean="0">
                <a:solidFill>
                  <a:srgbClr val="C00000"/>
                </a:solidFill>
              </a:rPr>
              <a:t>0X</a:t>
            </a:r>
            <a:r>
              <a:rPr lang="en-IN" sz="2400" dirty="0" smtClean="0"/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5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928934"/>
            <a:ext cx="871543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5334</TotalTime>
  <Words>2089</Words>
  <Application>Microsoft Office PowerPoint</Application>
  <PresentationFormat>On-screen Show (4:3)</PresentationFormat>
  <Paragraphs>503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Civic</vt:lpstr>
      <vt:lpstr>Slide 1</vt:lpstr>
      <vt:lpstr>Today’s Agenda</vt:lpstr>
      <vt:lpstr>Primitive Data Types</vt:lpstr>
      <vt:lpstr>Categorization Of  Primitive Data Types</vt:lpstr>
      <vt:lpstr>Numeric Data Types</vt:lpstr>
      <vt:lpstr>Integers </vt:lpstr>
      <vt:lpstr>Flavors Of Integer Literals</vt:lpstr>
      <vt:lpstr>Flavors Of Integer Literals</vt:lpstr>
      <vt:lpstr>Flavors Of Integer Literals</vt:lpstr>
      <vt:lpstr>Flavors Of Integer Literals</vt:lpstr>
      <vt:lpstr>Rules For Underscore</vt:lpstr>
      <vt:lpstr>Test Your Skills</vt:lpstr>
      <vt:lpstr>Flavors Of Decimal Literals</vt:lpstr>
      <vt:lpstr>Decimals</vt:lpstr>
      <vt:lpstr>Flavors Of Decimal Literals</vt:lpstr>
      <vt:lpstr>Rules For Underscore</vt:lpstr>
      <vt:lpstr>Character Literals</vt:lpstr>
      <vt:lpstr>Popular Interview Question</vt:lpstr>
      <vt:lpstr>Character Literals</vt:lpstr>
      <vt:lpstr>Character Literals</vt:lpstr>
      <vt:lpstr>Display Hindi Numbers From ० To ९</vt:lpstr>
      <vt:lpstr>Boolean Literals</vt:lpstr>
      <vt:lpstr>Boolean Literals</vt:lpstr>
      <vt:lpstr>Guess The Output ?</vt:lpstr>
      <vt:lpstr>Type    Conversion</vt:lpstr>
      <vt:lpstr>Type    Conversion</vt:lpstr>
      <vt:lpstr>Type    Conversion</vt:lpstr>
      <vt:lpstr>Rules For Implicit Conversion</vt:lpstr>
      <vt:lpstr>Rule 1 : Convertible</vt:lpstr>
      <vt:lpstr>Rule 2 : Smaller</vt:lpstr>
      <vt:lpstr>QUIZ</vt:lpstr>
      <vt:lpstr>Examples</vt:lpstr>
      <vt:lpstr>Examples</vt:lpstr>
      <vt:lpstr>Examples</vt:lpstr>
      <vt:lpstr>Examples</vt:lpstr>
      <vt:lpstr>Examples</vt:lpstr>
      <vt:lpstr>Examples</vt:lpstr>
      <vt:lpstr>Conversion Diagram</vt:lpstr>
      <vt:lpstr>Type Conversion In Expression</vt:lpstr>
      <vt:lpstr>Type Conversion In Expression</vt:lpstr>
      <vt:lpstr>QUIZ</vt:lpstr>
      <vt:lpstr>QUIZ</vt:lpstr>
      <vt:lpstr>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491</cp:revision>
  <dcterms:created xsi:type="dcterms:W3CDTF">2015-12-21T13:46:48Z</dcterms:created>
  <dcterms:modified xsi:type="dcterms:W3CDTF">2020-08-17T13:08:47Z</dcterms:modified>
</cp:coreProperties>
</file>