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2" r:id="rId5"/>
    <p:sldId id="261" r:id="rId6"/>
    <p:sldId id="260" r:id="rId7"/>
    <p:sldId id="265" r:id="rId8"/>
    <p:sldId id="264" r:id="rId9"/>
    <p:sldId id="266" r:id="rId10"/>
    <p:sldId id="267" r:id="rId11"/>
    <p:sldId id="269"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2/16/2016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2/16/2016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2/16/2016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2/16/2016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2/16/2016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2/16/2016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2/16/2016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2/16/2016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2/16/2016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SE</a:t>
            </a:r>
          </a:p>
          <a:p>
            <a:r>
              <a:rPr lang="en-US" sz="2800" dirty="0" smtClean="0"/>
              <a:t>(Core JAVA)</a:t>
            </a:r>
          </a:p>
          <a:p>
            <a:r>
              <a:rPr lang="en-US" sz="2800" dirty="0" smtClean="0">
                <a:solidFill>
                  <a:srgbClr val="FF0000"/>
                </a:solidFill>
              </a:rPr>
              <a:t>Lecture-15</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80" y="116632"/>
            <a:ext cx="8534400" cy="987552"/>
          </a:xfrm>
        </p:spPr>
        <p:txBody>
          <a:bodyPr>
            <a:normAutofit fontScale="90000"/>
          </a:bodyPr>
          <a:lstStyle/>
          <a:p>
            <a:r>
              <a:rPr lang="en-US" b="1" dirty="0" smtClean="0"/>
              <a:t>Creating Parameterized</a:t>
            </a:r>
            <a:br>
              <a:rPr lang="en-US" b="1" dirty="0" smtClean="0"/>
            </a:br>
            <a:r>
              <a:rPr lang="en-US" b="1" dirty="0" smtClean="0"/>
              <a:t>Constructors</a:t>
            </a:r>
            <a:endParaRPr lang="en-IN" dirty="0"/>
          </a:p>
        </p:txBody>
      </p:sp>
      <p:sp>
        <p:nvSpPr>
          <p:cNvPr id="3" name="Content Placeholder 2"/>
          <p:cNvSpPr>
            <a:spLocks noGrp="1"/>
          </p:cNvSpPr>
          <p:nvPr>
            <p:ph sz="quarter" idx="1"/>
          </p:nvPr>
        </p:nvSpPr>
        <p:spPr>
          <a:xfrm>
            <a:off x="251520" y="1412776"/>
            <a:ext cx="8640960" cy="5330952"/>
          </a:xfrm>
        </p:spPr>
        <p:txBody>
          <a:bodyPr>
            <a:normAutofit fontScale="62500" lnSpcReduction="20000"/>
          </a:bodyPr>
          <a:lstStyle/>
          <a:p>
            <a:pPr>
              <a:buNone/>
            </a:pPr>
            <a:r>
              <a:rPr lang="en-US" sz="2900" dirty="0" smtClean="0"/>
              <a:t> public void show()</a:t>
            </a:r>
          </a:p>
          <a:p>
            <a:pPr>
              <a:buNone/>
            </a:pPr>
            <a:r>
              <a:rPr lang="en-US" sz="2900" dirty="0" smtClean="0"/>
              <a:t>  {</a:t>
            </a:r>
          </a:p>
          <a:p>
            <a:pPr>
              <a:buNone/>
            </a:pPr>
            <a:r>
              <a:rPr lang="en-US" sz="2900" dirty="0" smtClean="0"/>
              <a:t>    </a:t>
            </a:r>
            <a:r>
              <a:rPr lang="en-US" sz="2900" dirty="0" err="1" smtClean="0"/>
              <a:t>System.out.println</a:t>
            </a:r>
            <a:r>
              <a:rPr lang="en-US" sz="2900" dirty="0" smtClean="0"/>
              <a:t>(</a:t>
            </a:r>
            <a:r>
              <a:rPr lang="en-US" sz="2900" dirty="0" err="1" smtClean="0"/>
              <a:t>accid</a:t>
            </a:r>
            <a:r>
              <a:rPr lang="en-US" sz="2900" dirty="0" smtClean="0"/>
              <a:t>+”\n”+name+”\n”+balance);</a:t>
            </a:r>
          </a:p>
          <a:p>
            <a:pPr>
              <a:buNone/>
            </a:pPr>
            <a:r>
              <a:rPr lang="en-US" sz="2900" dirty="0" smtClean="0"/>
              <a:t>   }</a:t>
            </a:r>
          </a:p>
          <a:p>
            <a:pPr>
              <a:buNone/>
            </a:pPr>
            <a:r>
              <a:rPr lang="en-US" sz="2900" b="1" dirty="0" smtClean="0"/>
              <a:t>}</a:t>
            </a:r>
            <a:r>
              <a:rPr lang="en-US" sz="2900" dirty="0" smtClean="0"/>
              <a:t> </a:t>
            </a:r>
          </a:p>
          <a:p>
            <a:pPr>
              <a:buNone/>
            </a:pPr>
            <a:r>
              <a:rPr lang="en-US" sz="2900" b="1" dirty="0" smtClean="0"/>
              <a:t>class </a:t>
            </a:r>
            <a:r>
              <a:rPr lang="en-US" sz="2900" b="1" dirty="0" err="1" smtClean="0"/>
              <a:t>CreateAccount</a:t>
            </a:r>
            <a:endParaRPr lang="en-US" sz="2900" b="1" dirty="0" smtClean="0"/>
          </a:p>
          <a:p>
            <a:pPr>
              <a:buNone/>
            </a:pPr>
            <a:r>
              <a:rPr lang="en-US" sz="2900" b="1" dirty="0" smtClean="0"/>
              <a:t>{</a:t>
            </a:r>
          </a:p>
          <a:p>
            <a:pPr>
              <a:buNone/>
            </a:pPr>
            <a:r>
              <a:rPr lang="en-US" sz="2900" dirty="0" smtClean="0"/>
              <a:t>  public static void main(String [] </a:t>
            </a:r>
            <a:r>
              <a:rPr lang="en-US" sz="2900" dirty="0" err="1" smtClean="0"/>
              <a:t>args</a:t>
            </a:r>
            <a:r>
              <a:rPr lang="en-US" sz="2900" dirty="0" smtClean="0"/>
              <a:t>)</a:t>
            </a:r>
          </a:p>
          <a:p>
            <a:pPr>
              <a:buNone/>
            </a:pPr>
            <a:r>
              <a:rPr lang="en-US" sz="2900" dirty="0" smtClean="0"/>
              <a:t>  { </a:t>
            </a:r>
          </a:p>
          <a:p>
            <a:pPr>
              <a:buNone/>
            </a:pPr>
            <a:r>
              <a:rPr lang="en-US" sz="2900" dirty="0" smtClean="0"/>
              <a:t>    Scanner kb=new Scanner(</a:t>
            </a:r>
            <a:r>
              <a:rPr lang="en-US" sz="2900" dirty="0" err="1" smtClean="0"/>
              <a:t>System.in</a:t>
            </a:r>
            <a:r>
              <a:rPr lang="en-US" sz="2900" dirty="0" smtClean="0"/>
              <a:t>);</a:t>
            </a:r>
          </a:p>
          <a:p>
            <a:pPr>
              <a:buNone/>
            </a:pPr>
            <a:r>
              <a:rPr lang="en-US" sz="2900" dirty="0" smtClean="0"/>
              <a:t>    S.O.P(“Enter Account id, name and balance”);</a:t>
            </a:r>
          </a:p>
          <a:p>
            <a:pPr>
              <a:buNone/>
            </a:pPr>
            <a:r>
              <a:rPr lang="en-US" sz="2900" dirty="0" smtClean="0"/>
              <a:t>    </a:t>
            </a:r>
            <a:r>
              <a:rPr lang="en-US" sz="2900" dirty="0" err="1" smtClean="0"/>
              <a:t>int</a:t>
            </a:r>
            <a:r>
              <a:rPr lang="en-US" sz="2900" dirty="0" smtClean="0"/>
              <a:t> id=</a:t>
            </a:r>
            <a:r>
              <a:rPr lang="en-US" sz="2900" dirty="0" err="1" smtClean="0"/>
              <a:t>kb.nextInt</a:t>
            </a:r>
            <a:r>
              <a:rPr lang="en-US" sz="2900" dirty="0" smtClean="0"/>
              <a:t>();</a:t>
            </a:r>
          </a:p>
          <a:p>
            <a:pPr>
              <a:buNone/>
            </a:pPr>
            <a:r>
              <a:rPr lang="en-US" sz="2900" dirty="0" smtClean="0"/>
              <a:t>    String name=</a:t>
            </a:r>
            <a:r>
              <a:rPr lang="en-US" sz="2900" dirty="0" err="1" smtClean="0"/>
              <a:t>kb.nextLine</a:t>
            </a:r>
            <a:r>
              <a:rPr lang="en-US" sz="2900" dirty="0" smtClean="0"/>
              <a:t>();</a:t>
            </a:r>
          </a:p>
          <a:p>
            <a:pPr>
              <a:buNone/>
            </a:pPr>
            <a:r>
              <a:rPr lang="en-US" sz="2900" dirty="0" smtClean="0"/>
              <a:t>    double balance=</a:t>
            </a:r>
            <a:r>
              <a:rPr lang="en-US" sz="2900" dirty="0" err="1" smtClean="0"/>
              <a:t>kb.nextDouble</a:t>
            </a:r>
            <a:r>
              <a:rPr lang="en-US" sz="2900" dirty="0" smtClean="0"/>
              <a:t>();</a:t>
            </a:r>
          </a:p>
          <a:p>
            <a:pPr>
              <a:buNone/>
            </a:pPr>
            <a:r>
              <a:rPr lang="en-US" sz="2900" dirty="0" smtClean="0"/>
              <a:t>    Account A;</a:t>
            </a:r>
          </a:p>
          <a:p>
            <a:pPr>
              <a:buNone/>
            </a:pPr>
            <a:r>
              <a:rPr lang="en-US" sz="2900" dirty="0" smtClean="0"/>
              <a:t>    </a:t>
            </a:r>
            <a:r>
              <a:rPr lang="en-US" sz="2900" b="1" dirty="0" smtClean="0">
                <a:solidFill>
                  <a:srgbClr val="FF0000"/>
                </a:solidFill>
              </a:rPr>
              <a:t>A=new Account(</a:t>
            </a:r>
            <a:r>
              <a:rPr lang="en-US" sz="2900" b="1" dirty="0" err="1" smtClean="0">
                <a:solidFill>
                  <a:srgbClr val="FF0000"/>
                </a:solidFill>
              </a:rPr>
              <a:t>id,name,balance</a:t>
            </a:r>
            <a:r>
              <a:rPr lang="en-US" sz="2900" b="1" dirty="0" smtClean="0">
                <a:solidFill>
                  <a:srgbClr val="FF0000"/>
                </a:solidFill>
              </a:rPr>
              <a:t>); </a:t>
            </a:r>
          </a:p>
          <a:p>
            <a:pPr>
              <a:buNone/>
            </a:pPr>
            <a:r>
              <a:rPr lang="en-US" sz="2900" dirty="0" smtClean="0"/>
              <a:t>    </a:t>
            </a:r>
            <a:r>
              <a:rPr lang="en-US" sz="2900" dirty="0" err="1" smtClean="0"/>
              <a:t>A.show</a:t>
            </a:r>
            <a:r>
              <a:rPr lang="en-US" sz="2900" dirty="0" smtClean="0"/>
              <a:t>();</a:t>
            </a:r>
          </a:p>
          <a:p>
            <a:pPr>
              <a:buNone/>
            </a:pPr>
            <a:r>
              <a:rPr lang="en-US" sz="2900" dirty="0" smtClean="0"/>
              <a:t>  }</a:t>
            </a:r>
          </a:p>
          <a:p>
            <a:pPr>
              <a:buNone/>
            </a:pPr>
            <a:r>
              <a:rPr lang="en-US" sz="2900" b="1" dirty="0" smtClean="0"/>
              <a:t>}</a:t>
            </a:r>
            <a:endParaRPr lang="en-IN" sz="2900" b="1" dirty="0" smtClean="0"/>
          </a:p>
          <a:p>
            <a:pPr>
              <a:buNone/>
            </a:pP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a:t>
            </a:r>
            <a:endParaRPr lang="en-IN" b="1" dirty="0"/>
          </a:p>
        </p:txBody>
      </p:sp>
      <p:sp>
        <p:nvSpPr>
          <p:cNvPr id="3" name="Content Placeholder 2"/>
          <p:cNvSpPr>
            <a:spLocks noGrp="1"/>
          </p:cNvSpPr>
          <p:nvPr>
            <p:ph sz="quarter" idx="1"/>
          </p:nvPr>
        </p:nvSpPr>
        <p:spPr>
          <a:xfrm>
            <a:off x="251520" y="1527048"/>
            <a:ext cx="8640960" cy="5070304"/>
          </a:xfrm>
        </p:spPr>
        <p:txBody>
          <a:bodyPr>
            <a:normAutofit/>
          </a:bodyPr>
          <a:lstStyle/>
          <a:p>
            <a:pPr>
              <a:buSzPct val="100000"/>
              <a:buFont typeface="Arial" pitchFamily="34" charset="0"/>
              <a:buChar char="•"/>
            </a:pPr>
            <a:r>
              <a:rPr lang="en-US" sz="2400" b="1" dirty="0" smtClean="0"/>
              <a:t>WAP which consists of a class named Circle, with a data member radius. Accept radius as an input from the user and initialize the data member through parameterized constructor. Include two more methods area() and circumference() which calculates area and circumference and prints them.</a:t>
            </a:r>
            <a:endParaRPr lang="en-IN" sz="2400" b="1" dirty="0"/>
          </a:p>
        </p:txBody>
      </p:sp>
      <p:pic>
        <p:nvPicPr>
          <p:cNvPr id="4"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15</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677656"/>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AutoNum type="arabicPeriod"/>
            </a:pPr>
            <a:r>
              <a:rPr lang="en-US" b="1" dirty="0" smtClean="0"/>
              <a:t>Creating array of </a:t>
            </a:r>
            <a:r>
              <a:rPr lang="en-US" b="1" dirty="0" smtClean="0"/>
              <a:t>references</a:t>
            </a:r>
          </a:p>
          <a:p>
            <a:pPr marL="342900" indent="-342900">
              <a:buAutoNum type="arabicPeriod"/>
            </a:pPr>
            <a:r>
              <a:rPr lang="en-US" b="1" dirty="0" err="1" smtClean="0"/>
              <a:t>Initializer</a:t>
            </a:r>
            <a:r>
              <a:rPr lang="en-US" b="1" dirty="0" smtClean="0"/>
              <a:t> blocks.</a:t>
            </a:r>
            <a:endParaRPr lang="en-US" b="1" dirty="0" smtClean="0"/>
          </a:p>
          <a:p>
            <a:pPr marL="342900" indent="-342900">
              <a:buAutoNum type="arabicPeriod"/>
            </a:pPr>
            <a:r>
              <a:rPr lang="en-US" b="1" dirty="0" smtClean="0"/>
              <a:t>Method Overloading</a:t>
            </a:r>
          </a:p>
          <a:p>
            <a:pPr marL="342900" indent="-342900">
              <a:buAutoNum type="arabicPeriod"/>
            </a:pPr>
            <a:endParaRPr lang="en-US" b="1" dirty="0" smtClean="0"/>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a:buSzPct val="110000"/>
              <a:buNone/>
            </a:pPr>
            <a:endParaRPr lang="en-US" dirty="0" smtClean="0"/>
          </a:p>
          <a:p>
            <a:pPr marL="342900" indent="-342900">
              <a:buFont typeface="Arial" pitchFamily="34" charset="0"/>
              <a:buChar char="•"/>
            </a:pPr>
            <a:r>
              <a:rPr lang="en-US" dirty="0" smtClean="0">
                <a:solidFill>
                  <a:srgbClr val="FF0000"/>
                </a:solidFill>
              </a:rPr>
              <a:t>Initializing Objects </a:t>
            </a:r>
            <a:r>
              <a:rPr lang="en-US" dirty="0" smtClean="0"/>
              <a:t>or Data member</a:t>
            </a:r>
          </a:p>
          <a:p>
            <a:pPr marL="342900" indent="-342900">
              <a:buNone/>
            </a:pPr>
            <a:endParaRPr lang="en-US" dirty="0" smtClean="0"/>
          </a:p>
          <a:p>
            <a:pPr marL="342900" indent="-342900">
              <a:buFont typeface="Arial" pitchFamily="34" charset="0"/>
              <a:buChar char="•"/>
            </a:pPr>
            <a:r>
              <a:rPr lang="en-US" dirty="0" smtClean="0">
                <a:solidFill>
                  <a:srgbClr val="FF0000"/>
                </a:solidFill>
              </a:rPr>
              <a:t>Explicit</a:t>
            </a:r>
            <a:r>
              <a:rPr lang="en-US" dirty="0" smtClean="0"/>
              <a:t> initialization.</a:t>
            </a:r>
          </a:p>
          <a:p>
            <a:pPr marL="342900" indent="-342900">
              <a:buFont typeface="Arial" pitchFamily="34" charset="0"/>
              <a:buChar char="•"/>
            </a:pPr>
            <a:endParaRPr lang="en-US" dirty="0" smtClean="0"/>
          </a:p>
          <a:p>
            <a:pPr marL="342900" indent="-342900">
              <a:buFont typeface="Arial" pitchFamily="34" charset="0"/>
              <a:buChar char="•"/>
            </a:pPr>
            <a:r>
              <a:rPr lang="en-US" dirty="0" smtClean="0"/>
              <a:t>Using </a:t>
            </a:r>
            <a:r>
              <a:rPr lang="en-US" dirty="0" smtClean="0">
                <a:solidFill>
                  <a:srgbClr val="FF0000"/>
                </a:solidFill>
              </a:rPr>
              <a:t>constructors</a:t>
            </a:r>
          </a:p>
          <a:p>
            <a:pPr marL="342900" indent="-342900">
              <a:buFont typeface="Arial" pitchFamily="34" charset="0"/>
              <a:buChar char="•"/>
            </a:pPr>
            <a:endParaRPr lang="en-US" dirty="0" smtClean="0">
              <a:solidFill>
                <a:srgbClr val="FF0000"/>
              </a:solidFill>
            </a:endParaRPr>
          </a:p>
          <a:p>
            <a:pPr marL="342900" indent="-342900">
              <a:buFont typeface="Arial" pitchFamily="34" charset="0"/>
              <a:buChar char="•"/>
            </a:pPr>
            <a:r>
              <a:rPr lang="en-US" dirty="0" smtClean="0">
                <a:solidFill>
                  <a:srgbClr val="FF0000"/>
                </a:solidFill>
              </a:rPr>
              <a:t>Parameterized </a:t>
            </a:r>
            <a:r>
              <a:rPr lang="en-US" dirty="0" smtClean="0"/>
              <a:t>constructors</a:t>
            </a:r>
          </a:p>
          <a:p>
            <a:pPr>
              <a:buSzPct val="110000"/>
              <a:buNone/>
            </a:pPr>
            <a:endParaRPr lang="en-US"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556792"/>
            <a:ext cx="8647936" cy="4824536"/>
          </a:xfrm>
        </p:spPr>
        <p:txBody>
          <a:bodyPr/>
          <a:lstStyle/>
          <a:p>
            <a:pPr>
              <a:buSzPct val="100000"/>
              <a:buFont typeface="Arial" pitchFamily="34" charset="0"/>
              <a:buChar char="•"/>
            </a:pPr>
            <a:r>
              <a:rPr lang="en-US" dirty="0" smtClean="0"/>
              <a:t> </a:t>
            </a:r>
            <a:r>
              <a:rPr lang="en-US" sz="2400" dirty="0" smtClean="0"/>
              <a:t>In Java to initialize an object we have 3 options, Using methods is also one of them, which have studied in the previous lecture.</a:t>
            </a:r>
          </a:p>
          <a:p>
            <a:pPr>
              <a:buSzPct val="100000"/>
              <a:buNone/>
            </a:pPr>
            <a:endParaRPr lang="en-US" sz="2400" dirty="0" smtClean="0"/>
          </a:p>
          <a:p>
            <a:pPr marL="457200" indent="-457200">
              <a:buSzPct val="100000"/>
              <a:buFont typeface="+mj-lt"/>
              <a:buAutoNum type="arabicPeriod"/>
            </a:pPr>
            <a:r>
              <a:rPr lang="en-US" sz="2400" dirty="0" smtClean="0"/>
              <a:t>Explicit initialization.</a:t>
            </a:r>
          </a:p>
          <a:p>
            <a:pPr>
              <a:buSzPct val="100000"/>
              <a:buFont typeface="Arial" pitchFamily="34" charset="0"/>
              <a:buChar char="•"/>
            </a:pPr>
            <a:endParaRPr lang="en-US" sz="2400" dirty="0" smtClean="0"/>
          </a:p>
          <a:p>
            <a:pPr marL="457200" indent="-457200">
              <a:buSzPct val="100000"/>
              <a:buFont typeface="+mj-lt"/>
              <a:buAutoNum type="arabicPeriod" startAt="2"/>
            </a:pPr>
            <a:r>
              <a:rPr lang="en-US" sz="2400" dirty="0" smtClean="0"/>
              <a:t>Using constructors</a:t>
            </a:r>
          </a:p>
          <a:p>
            <a:pPr>
              <a:buSzPct val="100000"/>
              <a:buFont typeface="Arial" pitchFamily="34" charset="0"/>
              <a:buChar char="•"/>
            </a:pPr>
            <a:endParaRPr lang="en-US" sz="2400" dirty="0" smtClean="0"/>
          </a:p>
          <a:p>
            <a:pPr marL="457200" indent="-457200">
              <a:buSzPct val="100000"/>
              <a:buFont typeface="+mj-lt"/>
              <a:buAutoNum type="arabicPeriod" startAt="3"/>
            </a:pPr>
            <a:r>
              <a:rPr lang="en-US" sz="2400" dirty="0" smtClean="0"/>
              <a:t>Using </a:t>
            </a:r>
            <a:r>
              <a:rPr lang="en-US" sz="2400" dirty="0" err="1" smtClean="0"/>
              <a:t>initializer</a:t>
            </a:r>
            <a:r>
              <a:rPr lang="en-US" sz="2400" dirty="0" smtClean="0"/>
              <a:t> blocks.</a:t>
            </a:r>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Explicit Initialization</a:t>
            </a:r>
            <a:endParaRPr lang="en-IN" b="1" dirty="0"/>
          </a:p>
        </p:txBody>
      </p:sp>
      <p:sp>
        <p:nvSpPr>
          <p:cNvPr id="3" name="Content Placeholder 2"/>
          <p:cNvSpPr>
            <a:spLocks noGrp="1"/>
          </p:cNvSpPr>
          <p:nvPr>
            <p:ph sz="quarter" idx="1"/>
          </p:nvPr>
        </p:nvSpPr>
        <p:spPr>
          <a:xfrm>
            <a:off x="251520" y="1556792"/>
            <a:ext cx="8647936" cy="4824536"/>
          </a:xfrm>
        </p:spPr>
        <p:txBody>
          <a:bodyPr>
            <a:normAutofit lnSpcReduction="10000"/>
          </a:bodyPr>
          <a:lstStyle/>
          <a:p>
            <a:pPr>
              <a:buSzPct val="110000"/>
              <a:buFont typeface="Arial" pitchFamily="34" charset="0"/>
              <a:buChar char="•"/>
            </a:pPr>
            <a:r>
              <a:rPr lang="en-US" dirty="0" smtClean="0"/>
              <a:t>Java permits us to initialize members of the class at the point of their declaration and such way of initialization is known as Explicit initialization.</a:t>
            </a:r>
          </a:p>
          <a:p>
            <a:pPr>
              <a:buSzPct val="110000"/>
              <a:buFont typeface="Arial" pitchFamily="34" charset="0"/>
              <a:buChar char="•"/>
            </a:pPr>
            <a:endParaRPr lang="en-US" dirty="0" smtClean="0"/>
          </a:p>
          <a:p>
            <a:pPr>
              <a:buSzPct val="110000"/>
              <a:buFont typeface="Arial" pitchFamily="34" charset="0"/>
              <a:buChar char="•"/>
            </a:pPr>
            <a:r>
              <a:rPr lang="en-US" dirty="0" smtClean="0"/>
              <a:t>C++ considers this way as error, but in Java this is considered the fastest way of initialization.</a:t>
            </a:r>
          </a:p>
          <a:p>
            <a:pPr>
              <a:buSzPct val="110000"/>
              <a:buFont typeface="Arial" pitchFamily="34" charset="0"/>
              <a:buChar char="•"/>
            </a:pPr>
            <a:endParaRPr lang="en-US" dirty="0" smtClean="0"/>
          </a:p>
          <a:p>
            <a:pPr>
              <a:buSzPct val="110000"/>
              <a:buFont typeface="Arial" pitchFamily="34" charset="0"/>
              <a:buChar char="•"/>
            </a:pPr>
            <a:r>
              <a:rPr lang="en-US" dirty="0" smtClean="0"/>
              <a:t>This is preferred when all objects should have the same value at initialization.</a:t>
            </a:r>
          </a:p>
          <a:p>
            <a:pPr>
              <a:buSzPct val="110000"/>
              <a:buFont typeface="Arial" pitchFamily="34" charset="0"/>
              <a:buChar char="•"/>
            </a:pPr>
            <a:endParaRPr lang="en-US" dirty="0" smtClean="0"/>
          </a:p>
          <a:p>
            <a:pPr>
              <a:buSzPct val="110000"/>
              <a:buFont typeface="Arial" pitchFamily="34" charset="0"/>
              <a:buChar char="•"/>
            </a:pPr>
            <a:r>
              <a:rPr lang="en-US" dirty="0" smtClean="0"/>
              <a:t>Let us take an example of a class named Account.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Explicit Initialization</a:t>
            </a:r>
            <a:endParaRPr lang="en-IN" b="1" dirty="0"/>
          </a:p>
        </p:txBody>
      </p:sp>
      <p:sp>
        <p:nvSpPr>
          <p:cNvPr id="3" name="Content Placeholder 2"/>
          <p:cNvSpPr>
            <a:spLocks noGrp="1"/>
          </p:cNvSpPr>
          <p:nvPr>
            <p:ph sz="quarter" idx="1"/>
          </p:nvPr>
        </p:nvSpPr>
        <p:spPr>
          <a:xfrm>
            <a:off x="179512" y="1412776"/>
            <a:ext cx="8784976" cy="5445224"/>
          </a:xfrm>
        </p:spPr>
        <p:txBody>
          <a:bodyPr>
            <a:normAutofit fontScale="62500" lnSpcReduction="20000"/>
          </a:bodyPr>
          <a:lstStyle/>
          <a:p>
            <a:pPr>
              <a:buSzPct val="110000"/>
              <a:buNone/>
            </a:pPr>
            <a:r>
              <a:rPr lang="en-US" b="1" dirty="0" smtClean="0"/>
              <a:t>class Account</a:t>
            </a:r>
          </a:p>
          <a:p>
            <a:pPr>
              <a:buSzPct val="110000"/>
              <a:buNone/>
            </a:pPr>
            <a:r>
              <a:rPr lang="en-US" b="1" dirty="0" smtClean="0"/>
              <a:t>{</a:t>
            </a:r>
          </a:p>
          <a:p>
            <a:pPr>
              <a:buSzPct val="110000"/>
              <a:buNone/>
            </a:pPr>
            <a:r>
              <a:rPr lang="en-US" dirty="0" smtClean="0"/>
              <a:t> private </a:t>
            </a:r>
            <a:r>
              <a:rPr lang="en-US" dirty="0" err="1" smtClean="0"/>
              <a:t>int</a:t>
            </a:r>
            <a:r>
              <a:rPr lang="en-US" dirty="0" smtClean="0"/>
              <a:t> id=101;</a:t>
            </a:r>
          </a:p>
          <a:p>
            <a:pPr>
              <a:buSzPct val="110000"/>
              <a:buNone/>
            </a:pPr>
            <a:r>
              <a:rPr lang="en-US" dirty="0" smtClean="0"/>
              <a:t> private String name=“AMIT”;</a:t>
            </a:r>
          </a:p>
          <a:p>
            <a:pPr>
              <a:buSzPct val="110000"/>
              <a:buNone/>
            </a:pPr>
            <a:r>
              <a:rPr lang="en-US" dirty="0" smtClean="0"/>
              <a:t> private double balance=50000.0;</a:t>
            </a:r>
          </a:p>
          <a:p>
            <a:pPr>
              <a:buSzPct val="110000"/>
              <a:buNone/>
            </a:pPr>
            <a:r>
              <a:rPr lang="en-US" dirty="0" smtClean="0"/>
              <a:t> public void show( )</a:t>
            </a:r>
          </a:p>
          <a:p>
            <a:pPr>
              <a:buSzPct val="110000"/>
              <a:buNone/>
            </a:pPr>
            <a:r>
              <a:rPr lang="en-US" dirty="0" smtClean="0"/>
              <a:t> {</a:t>
            </a:r>
          </a:p>
          <a:p>
            <a:pPr>
              <a:buSzPct val="110000"/>
              <a:buNone/>
            </a:pPr>
            <a:r>
              <a:rPr lang="en-US" dirty="0" smtClean="0"/>
              <a:t> S.O.P(id+“\n”+name+“\n”+balance);</a:t>
            </a:r>
          </a:p>
          <a:p>
            <a:pPr>
              <a:buSzPct val="110000"/>
              <a:buNone/>
            </a:pPr>
            <a:r>
              <a:rPr lang="en-US" dirty="0" smtClean="0"/>
              <a:t> }</a:t>
            </a:r>
          </a:p>
          <a:p>
            <a:pPr>
              <a:buSzPct val="110000"/>
              <a:buNone/>
            </a:pPr>
            <a:r>
              <a:rPr lang="en-US" b="1" dirty="0" smtClean="0"/>
              <a:t>}</a:t>
            </a:r>
          </a:p>
          <a:p>
            <a:pPr>
              <a:buSzPct val="110000"/>
              <a:buNone/>
            </a:pPr>
            <a:r>
              <a:rPr lang="en-US" b="1" dirty="0" smtClean="0"/>
              <a:t>class </a:t>
            </a:r>
            <a:r>
              <a:rPr lang="en-US" b="1" dirty="0" err="1" smtClean="0"/>
              <a:t>UseAccount</a:t>
            </a:r>
            <a:endParaRPr lang="en-US" b="1" dirty="0" smtClean="0"/>
          </a:p>
          <a:p>
            <a:pPr>
              <a:buSzPct val="110000"/>
              <a:buNone/>
            </a:pPr>
            <a:r>
              <a:rPr lang="en-US" b="1" dirty="0" smtClean="0"/>
              <a:t>{</a:t>
            </a:r>
          </a:p>
          <a:p>
            <a:pPr>
              <a:buSzPct val="110000"/>
              <a:buNone/>
            </a:pPr>
            <a:r>
              <a:rPr lang="en-US" dirty="0" smtClean="0"/>
              <a:t> public static void main(String [ ] </a:t>
            </a:r>
            <a:r>
              <a:rPr lang="en-US" dirty="0" err="1" smtClean="0"/>
              <a:t>args</a:t>
            </a:r>
            <a:r>
              <a:rPr lang="en-US" dirty="0" smtClean="0"/>
              <a:t>)</a:t>
            </a:r>
          </a:p>
          <a:p>
            <a:pPr>
              <a:buSzPct val="110000"/>
              <a:buNone/>
            </a:pPr>
            <a:r>
              <a:rPr lang="en-US" dirty="0" smtClean="0"/>
              <a:t> {</a:t>
            </a:r>
          </a:p>
          <a:p>
            <a:pPr>
              <a:buSzPct val="110000"/>
              <a:buNone/>
            </a:pPr>
            <a:r>
              <a:rPr lang="en-US" b="1" dirty="0" smtClean="0"/>
              <a:t> Account A;</a:t>
            </a:r>
          </a:p>
          <a:p>
            <a:pPr>
              <a:buSzPct val="110000"/>
              <a:buNone/>
            </a:pPr>
            <a:r>
              <a:rPr lang="en-US" b="1" dirty="0" smtClean="0"/>
              <a:t> A=new Account( );</a:t>
            </a:r>
          </a:p>
          <a:p>
            <a:pPr>
              <a:buSzPct val="110000"/>
              <a:buNone/>
            </a:pPr>
            <a:r>
              <a:rPr lang="en-US" dirty="0" smtClean="0"/>
              <a:t> </a:t>
            </a:r>
            <a:r>
              <a:rPr lang="en-US" dirty="0" err="1" smtClean="0"/>
              <a:t>A.show</a:t>
            </a:r>
            <a:r>
              <a:rPr lang="en-US" dirty="0" smtClean="0"/>
              <a:t>( );</a:t>
            </a:r>
          </a:p>
          <a:p>
            <a:pPr>
              <a:buSzPct val="110000"/>
              <a:buNone/>
            </a:pPr>
            <a:r>
              <a:rPr lang="en-US" dirty="0" smtClean="0"/>
              <a:t> }</a:t>
            </a:r>
          </a:p>
          <a:p>
            <a:pPr>
              <a:buSzPct val="110000"/>
              <a:buNone/>
            </a:pPr>
            <a:r>
              <a:rPr lang="en-US" b="1" dirty="0" smtClean="0"/>
              <a:t>} </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5598970" y="4005064"/>
            <a:ext cx="91724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5598970" y="4509120"/>
            <a:ext cx="91724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598970" y="3501008"/>
            <a:ext cx="91724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995936" y="4077072"/>
            <a:ext cx="100811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cxnSp>
        <p:nvCxnSpPr>
          <p:cNvPr id="11" name="Straight Arrow Connector 10"/>
          <p:cNvCxnSpPr>
            <a:stCxn id="10" idx="0"/>
          </p:cNvCxnSpPr>
          <p:nvPr/>
        </p:nvCxnSpPr>
        <p:spPr>
          <a:xfrm flipV="1">
            <a:off x="4499992" y="3501008"/>
            <a:ext cx="108012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80112" y="3501008"/>
            <a:ext cx="1152128" cy="1477328"/>
          </a:xfrm>
          <a:prstGeom prst="rect">
            <a:avLst/>
          </a:prstGeom>
          <a:noFill/>
        </p:spPr>
        <p:txBody>
          <a:bodyPr wrap="square" rtlCol="0">
            <a:spAutoFit/>
          </a:bodyPr>
          <a:lstStyle/>
          <a:p>
            <a:r>
              <a:rPr lang="en-US" b="1" dirty="0" smtClean="0"/>
              <a:t>  101</a:t>
            </a:r>
          </a:p>
          <a:p>
            <a:endParaRPr lang="en-US" b="1" dirty="0" smtClean="0"/>
          </a:p>
          <a:p>
            <a:r>
              <a:rPr lang="en-US" b="1" dirty="0" smtClean="0"/>
              <a:t>2000</a:t>
            </a:r>
          </a:p>
          <a:p>
            <a:r>
              <a:rPr lang="en-US" b="1" dirty="0" smtClean="0"/>
              <a:t> </a:t>
            </a:r>
          </a:p>
          <a:p>
            <a:r>
              <a:rPr lang="en-US" b="1" dirty="0" smtClean="0"/>
              <a:t>50000</a:t>
            </a:r>
            <a:endParaRPr lang="en-IN" b="1" dirty="0"/>
          </a:p>
        </p:txBody>
      </p:sp>
      <p:sp>
        <p:nvSpPr>
          <p:cNvPr id="13" name="TextBox 12"/>
          <p:cNvSpPr txBox="1"/>
          <p:nvPr/>
        </p:nvSpPr>
        <p:spPr>
          <a:xfrm>
            <a:off x="4355976" y="4355812"/>
            <a:ext cx="360040" cy="369332"/>
          </a:xfrm>
          <a:prstGeom prst="rect">
            <a:avLst/>
          </a:prstGeom>
          <a:noFill/>
        </p:spPr>
        <p:txBody>
          <a:bodyPr wrap="square" rtlCol="0">
            <a:spAutoFit/>
          </a:bodyPr>
          <a:lstStyle/>
          <a:p>
            <a:r>
              <a:rPr lang="en-US" b="1" dirty="0" smtClean="0"/>
              <a:t>A</a:t>
            </a:r>
            <a:endParaRPr lang="en-IN" b="1" dirty="0"/>
          </a:p>
        </p:txBody>
      </p:sp>
      <p:cxnSp>
        <p:nvCxnSpPr>
          <p:cNvPr id="16" name="Straight Arrow Connector 15"/>
          <p:cNvCxnSpPr>
            <a:stCxn id="7" idx="3"/>
            <a:endCxn id="31" idx="1"/>
          </p:cNvCxnSpPr>
          <p:nvPr/>
        </p:nvCxnSpPr>
        <p:spPr>
          <a:xfrm>
            <a:off x="6516216" y="4257092"/>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812360" y="4077072"/>
            <a:ext cx="360039"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p:cNvSpPr/>
          <p:nvPr/>
        </p:nvSpPr>
        <p:spPr>
          <a:xfrm>
            <a:off x="8172399" y="4077072"/>
            <a:ext cx="33279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p:cNvSpPr/>
          <p:nvPr/>
        </p:nvSpPr>
        <p:spPr>
          <a:xfrm>
            <a:off x="7425078" y="4077072"/>
            <a:ext cx="404806"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p:cNvSpPr/>
          <p:nvPr/>
        </p:nvSpPr>
        <p:spPr>
          <a:xfrm>
            <a:off x="7020272" y="4077072"/>
            <a:ext cx="404806"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p:cNvSpPr txBox="1"/>
          <p:nvPr/>
        </p:nvSpPr>
        <p:spPr>
          <a:xfrm>
            <a:off x="7020272" y="4077072"/>
            <a:ext cx="1584176" cy="400110"/>
          </a:xfrm>
          <a:prstGeom prst="rect">
            <a:avLst/>
          </a:prstGeom>
          <a:noFill/>
        </p:spPr>
        <p:txBody>
          <a:bodyPr wrap="square" rtlCol="0">
            <a:spAutoFit/>
          </a:bodyPr>
          <a:lstStyle/>
          <a:p>
            <a:r>
              <a:rPr lang="en-US" sz="2000" dirty="0" smtClean="0"/>
              <a:t>A    M   I    T</a:t>
            </a:r>
            <a:endParaRPr lang="en-IN" sz="2000" dirty="0"/>
          </a:p>
        </p:txBody>
      </p:sp>
      <p:sp>
        <p:nvSpPr>
          <p:cNvPr id="34" name="TextBox 33"/>
          <p:cNvSpPr txBox="1"/>
          <p:nvPr/>
        </p:nvSpPr>
        <p:spPr>
          <a:xfrm>
            <a:off x="5508104" y="3203684"/>
            <a:ext cx="720080"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4139952" y="4067780"/>
            <a:ext cx="720080" cy="369332"/>
          </a:xfrm>
          <a:prstGeom prst="rect">
            <a:avLst/>
          </a:prstGeom>
          <a:noFill/>
        </p:spPr>
        <p:txBody>
          <a:bodyPr wrap="square" rtlCol="0">
            <a:spAutoFit/>
          </a:bodyPr>
          <a:lstStyle/>
          <a:p>
            <a:r>
              <a:rPr lang="en-US" dirty="0" smtClean="0"/>
              <a:t>1000</a:t>
            </a:r>
            <a:endParaRPr lang="en-IN" dirty="0"/>
          </a:p>
        </p:txBody>
      </p:sp>
      <p:sp>
        <p:nvSpPr>
          <p:cNvPr id="36" name="TextBox 35"/>
          <p:cNvSpPr txBox="1"/>
          <p:nvPr/>
        </p:nvSpPr>
        <p:spPr>
          <a:xfrm>
            <a:off x="6948264" y="4355812"/>
            <a:ext cx="792088" cy="369332"/>
          </a:xfrm>
          <a:prstGeom prst="rect">
            <a:avLst/>
          </a:prstGeom>
          <a:noFill/>
        </p:spPr>
        <p:txBody>
          <a:bodyPr wrap="square" rtlCol="0">
            <a:spAutoFit/>
          </a:bodyPr>
          <a:lstStyle/>
          <a:p>
            <a:r>
              <a:rPr lang="en-US" dirty="0" smtClean="0"/>
              <a:t>2000</a:t>
            </a:r>
            <a:endParaRPr lang="en-IN" dirty="0"/>
          </a:p>
        </p:txBody>
      </p:sp>
      <p:sp>
        <p:nvSpPr>
          <p:cNvPr id="37" name="TextBox 36"/>
          <p:cNvSpPr txBox="1"/>
          <p:nvPr/>
        </p:nvSpPr>
        <p:spPr>
          <a:xfrm>
            <a:off x="5796136" y="3501008"/>
            <a:ext cx="576064" cy="1477328"/>
          </a:xfrm>
          <a:prstGeom prst="rect">
            <a:avLst/>
          </a:prstGeom>
          <a:noFill/>
        </p:spPr>
        <p:txBody>
          <a:bodyPr wrap="square" rtlCol="0">
            <a:spAutoFit/>
          </a:bodyPr>
          <a:lstStyle/>
          <a:p>
            <a:r>
              <a:rPr lang="en-US" b="1" dirty="0" smtClean="0"/>
              <a:t>0</a:t>
            </a:r>
          </a:p>
          <a:p>
            <a:endParaRPr lang="en-US" b="1" dirty="0" smtClean="0"/>
          </a:p>
          <a:p>
            <a:r>
              <a:rPr lang="en-US" b="1" dirty="0" smtClean="0"/>
              <a:t>0</a:t>
            </a:r>
          </a:p>
          <a:p>
            <a:endParaRPr lang="en-US" b="1" dirty="0" smtClean="0"/>
          </a:p>
          <a:p>
            <a:r>
              <a:rPr lang="en-US" b="1" dirty="0" smtClean="0"/>
              <a:t>0</a:t>
            </a:r>
            <a:endParaRPr lang="en-IN" b="1"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3" presetClass="entr" presetSubtype="1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linds(horizontal)">
                                      <p:cBhvr>
                                        <p:cTn id="43" dur="500"/>
                                        <p:tgtEl>
                                          <p:spTgt spid="1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linds(horizontal)">
                                      <p:cBhvr>
                                        <p:cTn id="55" dur="500"/>
                                        <p:tgtEl>
                                          <p:spTgt spid="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blinds(horizontal)">
                                      <p:cBhvr>
                                        <p:cTn id="61" dur="500"/>
                                        <p:tgtEl>
                                          <p:spTgt spid="9"/>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5" presetClass="entr" presetSubtype="10" fill="hold"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checkerboard(across)">
                                      <p:cBhvr>
                                        <p:cTn id="68" dur="5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checkerboard(across)">
                                      <p:cBhvr>
                                        <p:cTn id="73" dur="500"/>
                                        <p:tgtEl>
                                          <p:spTgt spid="37"/>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37"/>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1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childTnLst>
                                </p:cTn>
                              </p:par>
                              <p:par>
                                <p:cTn id="84" presetID="5" presetClass="entr" presetSubtype="1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checkerboard(across)">
                                      <p:cBhvr>
                                        <p:cTn id="86" dur="500"/>
                                        <p:tgtEl>
                                          <p:spTgt spid="16"/>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blinds(horizontal)">
                                      <p:cBhvr>
                                        <p:cTn id="89" dur="500"/>
                                        <p:tgtEl>
                                          <p:spTgt spid="20"/>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blinds(horizontal)">
                                      <p:cBhvr>
                                        <p:cTn id="92" dur="500"/>
                                        <p:tgtEl>
                                          <p:spTgt spid="26"/>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blinds(horizontal)">
                                      <p:cBhvr>
                                        <p:cTn id="95" dur="500"/>
                                        <p:tgtEl>
                                          <p:spTgt spid="30"/>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blinds(horizontal)">
                                      <p:cBhvr>
                                        <p:cTn id="98" dur="500"/>
                                        <p:tgtEl>
                                          <p:spTgt spid="31"/>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
                                            <p:txEl>
                                              <p:pRg st="17" end="17"/>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P spid="20" grpId="0" animBg="1"/>
      <p:bldP spid="26" grpId="0" animBg="1"/>
      <p:bldP spid="30" grpId="0" animBg="1"/>
      <p:bldP spid="31" grpId="0" animBg="1"/>
      <p:bldP spid="33" grpId="0"/>
      <p:bldP spid="34" grpId="0"/>
      <p:bldP spid="35" grpId="0"/>
      <p:bldP spid="36" grpId="0"/>
      <p:bldP spid="37" grpId="0"/>
      <p:bldP spid="3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Constructors</a:t>
            </a:r>
            <a:endParaRPr lang="en-IN" b="1" dirty="0"/>
          </a:p>
        </p:txBody>
      </p:sp>
      <p:sp>
        <p:nvSpPr>
          <p:cNvPr id="3" name="Content Placeholder 2"/>
          <p:cNvSpPr>
            <a:spLocks noGrp="1"/>
          </p:cNvSpPr>
          <p:nvPr>
            <p:ph sz="quarter" idx="1"/>
          </p:nvPr>
        </p:nvSpPr>
        <p:spPr>
          <a:xfrm>
            <a:off x="251520" y="1556792"/>
            <a:ext cx="8647936" cy="5112568"/>
          </a:xfrm>
        </p:spPr>
        <p:txBody>
          <a:bodyPr>
            <a:normAutofit lnSpcReduction="10000"/>
          </a:bodyPr>
          <a:lstStyle/>
          <a:p>
            <a:pPr>
              <a:buSzPct val="110000"/>
              <a:buFont typeface="Arial" pitchFamily="34" charset="0"/>
              <a:buChar char="•"/>
            </a:pPr>
            <a:r>
              <a:rPr lang="en-US" sz="2400" dirty="0" smtClean="0"/>
              <a:t>Constructors are special methods of a class with following characteristics</a:t>
            </a:r>
          </a:p>
          <a:p>
            <a:pPr marL="457200" indent="-457200">
              <a:buSzPct val="110000"/>
              <a:buFont typeface="+mj-lt"/>
              <a:buAutoNum type="arabicPeriod"/>
            </a:pPr>
            <a:endParaRPr lang="en-US" sz="2000" dirty="0" smtClean="0"/>
          </a:p>
          <a:p>
            <a:pPr marL="457200" indent="-457200">
              <a:buSzPct val="110000"/>
              <a:buFont typeface="+mj-lt"/>
              <a:buAutoNum type="arabicPeriod"/>
            </a:pPr>
            <a:r>
              <a:rPr lang="en-US" sz="2000" dirty="0" smtClean="0"/>
              <a:t>They have the same name as that of the class.</a:t>
            </a:r>
          </a:p>
          <a:p>
            <a:pPr marL="457200" indent="-457200">
              <a:buSzPct val="110000"/>
              <a:buFont typeface="+mj-lt"/>
              <a:buAutoNum type="arabicPeriod"/>
            </a:pPr>
            <a:endParaRPr lang="en-US" sz="2000" dirty="0" smtClean="0"/>
          </a:p>
          <a:p>
            <a:pPr marL="457200" indent="-457200">
              <a:buSzPct val="110000"/>
              <a:buFont typeface="+mj-lt"/>
              <a:buAutoNum type="arabicPeriod"/>
            </a:pPr>
            <a:r>
              <a:rPr lang="en-US" sz="2000" dirty="0" smtClean="0"/>
              <a:t>They don’t have any return type.</a:t>
            </a:r>
          </a:p>
          <a:p>
            <a:pPr marL="457200" indent="-457200">
              <a:buSzPct val="110000"/>
              <a:buFont typeface="+mj-lt"/>
              <a:buAutoNum type="arabicPeriod"/>
            </a:pPr>
            <a:endParaRPr lang="en-US" sz="2000" dirty="0" smtClean="0"/>
          </a:p>
          <a:p>
            <a:pPr marL="457200" indent="-457200">
              <a:buSzPct val="110000"/>
              <a:buFont typeface="+mj-lt"/>
              <a:buAutoNum type="arabicPeriod"/>
            </a:pPr>
            <a:r>
              <a:rPr lang="en-US" sz="2000" dirty="0" smtClean="0"/>
              <a:t>They are automatically called as soon as an object is created i.e. via </a:t>
            </a:r>
            <a:r>
              <a:rPr lang="en-US" sz="2000" dirty="0" smtClean="0">
                <a:solidFill>
                  <a:srgbClr val="FF0000"/>
                </a:solidFill>
              </a:rPr>
              <a:t>new</a:t>
            </a:r>
            <a:r>
              <a:rPr lang="en-US" sz="2000" dirty="0" smtClean="0"/>
              <a:t> keyword.</a:t>
            </a:r>
          </a:p>
          <a:p>
            <a:pPr marL="457200" indent="-457200">
              <a:buSzPct val="110000"/>
              <a:buFont typeface="+mj-lt"/>
              <a:buAutoNum type="arabicPeriod"/>
            </a:pPr>
            <a:endParaRPr lang="en-US" sz="2000" dirty="0" smtClean="0"/>
          </a:p>
          <a:p>
            <a:pPr marL="457200" indent="-457200">
              <a:buSzPct val="110000"/>
              <a:buFont typeface="+mj-lt"/>
              <a:buAutoNum type="arabicPeriod"/>
            </a:pPr>
            <a:r>
              <a:rPr lang="en-US" sz="2000" dirty="0" smtClean="0"/>
              <a:t>If the programmer does not provide any constructor then Java has its own default constructor in every class with an empty body.</a:t>
            </a:r>
          </a:p>
          <a:p>
            <a:pPr marL="457200" indent="-457200">
              <a:buSzPct val="110000"/>
              <a:buFont typeface="+mj-lt"/>
              <a:buAutoNum type="arabicPeriod"/>
            </a:pPr>
            <a:endParaRPr lang="en-US" sz="2000" dirty="0" smtClean="0"/>
          </a:p>
          <a:p>
            <a:pPr marL="457200" indent="-457200">
              <a:buSzPct val="110000"/>
              <a:buFont typeface="+mj-lt"/>
              <a:buAutoNum type="arabicPeriod"/>
            </a:pPr>
            <a:r>
              <a:rPr lang="en-US" sz="2000" dirty="0" smtClean="0"/>
              <a:t>There are no copy constructors provided by Java. They can be made by programmers.</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Constructors</a:t>
            </a:r>
            <a:endParaRPr lang="en-IN" b="1" dirty="0"/>
          </a:p>
        </p:txBody>
      </p:sp>
      <p:sp>
        <p:nvSpPr>
          <p:cNvPr id="3" name="Content Placeholder 2"/>
          <p:cNvSpPr>
            <a:spLocks noGrp="1"/>
          </p:cNvSpPr>
          <p:nvPr>
            <p:ph sz="quarter" idx="1"/>
          </p:nvPr>
        </p:nvSpPr>
        <p:spPr>
          <a:xfrm>
            <a:off x="251520" y="1556792"/>
            <a:ext cx="8647936" cy="4968552"/>
          </a:xfrm>
        </p:spPr>
        <p:txBody>
          <a:bodyPr>
            <a:normAutofit fontScale="70000" lnSpcReduction="20000"/>
          </a:bodyPr>
          <a:lstStyle/>
          <a:p>
            <a:pPr>
              <a:buNone/>
            </a:pPr>
            <a:r>
              <a:rPr lang="en-US" sz="2800" b="1" dirty="0" smtClean="0"/>
              <a:t>class Account</a:t>
            </a:r>
          </a:p>
          <a:p>
            <a:pPr>
              <a:buNone/>
            </a:pPr>
            <a:r>
              <a:rPr lang="en-US" sz="2800" b="1" dirty="0" smtClean="0"/>
              <a:t>{</a:t>
            </a:r>
          </a:p>
          <a:p>
            <a:pPr>
              <a:buNone/>
            </a:pPr>
            <a:r>
              <a:rPr lang="en-US" sz="2800" dirty="0" smtClean="0"/>
              <a:t> private </a:t>
            </a:r>
            <a:r>
              <a:rPr lang="en-US" sz="2800" dirty="0" err="1" smtClean="0"/>
              <a:t>int</a:t>
            </a:r>
            <a:r>
              <a:rPr lang="en-US" sz="2800" dirty="0" smtClean="0"/>
              <a:t> </a:t>
            </a:r>
            <a:r>
              <a:rPr lang="en-US" sz="2800" dirty="0" err="1" smtClean="0"/>
              <a:t>accid</a:t>
            </a:r>
            <a:r>
              <a:rPr lang="en-US" sz="2800" dirty="0" smtClean="0"/>
              <a:t>;</a:t>
            </a:r>
          </a:p>
          <a:p>
            <a:pPr>
              <a:buNone/>
            </a:pPr>
            <a:r>
              <a:rPr lang="en-US" sz="2800" dirty="0" smtClean="0"/>
              <a:t> private String name;</a:t>
            </a:r>
          </a:p>
          <a:p>
            <a:pPr>
              <a:buNone/>
            </a:pPr>
            <a:r>
              <a:rPr lang="en-US" sz="2800" dirty="0" smtClean="0"/>
              <a:t> private double balance;</a:t>
            </a:r>
          </a:p>
          <a:p>
            <a:pPr>
              <a:buNone/>
            </a:pPr>
            <a:r>
              <a:rPr lang="en-US" sz="2800" b="1" dirty="0" smtClean="0"/>
              <a:t>  </a:t>
            </a:r>
            <a:r>
              <a:rPr lang="en-US" sz="2800" b="1" dirty="0" smtClean="0">
                <a:solidFill>
                  <a:srgbClr val="FF0000"/>
                </a:solidFill>
              </a:rPr>
              <a:t>public Account()</a:t>
            </a:r>
          </a:p>
          <a:p>
            <a:pPr>
              <a:buNone/>
            </a:pPr>
            <a:r>
              <a:rPr lang="en-US" sz="2800" dirty="0" smtClean="0"/>
              <a:t> </a:t>
            </a:r>
            <a:r>
              <a:rPr lang="en-US" sz="2800" b="1" dirty="0" smtClean="0"/>
              <a:t> {</a:t>
            </a:r>
          </a:p>
          <a:p>
            <a:pPr>
              <a:buNone/>
            </a:pPr>
            <a:r>
              <a:rPr lang="en-US" sz="2800" dirty="0" smtClean="0"/>
              <a:t>    </a:t>
            </a:r>
            <a:r>
              <a:rPr lang="en-US" sz="2800" dirty="0" err="1" smtClean="0"/>
              <a:t>accid</a:t>
            </a:r>
            <a:r>
              <a:rPr lang="en-US" sz="2800" dirty="0" smtClean="0"/>
              <a:t>=101;                          </a:t>
            </a:r>
            <a:r>
              <a:rPr lang="en-US" sz="2800" b="1" dirty="0" smtClean="0"/>
              <a:t>  </a:t>
            </a:r>
          </a:p>
          <a:p>
            <a:pPr>
              <a:buNone/>
            </a:pPr>
            <a:r>
              <a:rPr lang="en-US" sz="2800" dirty="0" smtClean="0"/>
              <a:t>    name=“AMIT”</a:t>
            </a:r>
          </a:p>
          <a:p>
            <a:pPr>
              <a:buNone/>
            </a:pPr>
            <a:r>
              <a:rPr lang="en-US" sz="2800" dirty="0" smtClean="0"/>
              <a:t>    balance=50000.0;</a:t>
            </a:r>
          </a:p>
          <a:p>
            <a:pPr>
              <a:buNone/>
            </a:pPr>
            <a:r>
              <a:rPr lang="en-US" sz="2800" b="1" dirty="0" smtClean="0"/>
              <a:t>   }</a:t>
            </a:r>
          </a:p>
          <a:p>
            <a:pPr>
              <a:buNone/>
            </a:pPr>
            <a:r>
              <a:rPr lang="en-US" sz="2800" dirty="0" smtClean="0"/>
              <a:t>  public void show()</a:t>
            </a:r>
          </a:p>
          <a:p>
            <a:pPr>
              <a:buNone/>
            </a:pPr>
            <a:r>
              <a:rPr lang="en-US" sz="2800" dirty="0" smtClean="0"/>
              <a:t>  {</a:t>
            </a:r>
          </a:p>
          <a:p>
            <a:pPr>
              <a:buNone/>
            </a:pPr>
            <a:r>
              <a:rPr lang="en-US" sz="2800" dirty="0" smtClean="0"/>
              <a:t>    </a:t>
            </a:r>
            <a:r>
              <a:rPr lang="en-US" sz="2800" dirty="0" err="1" smtClean="0"/>
              <a:t>System.out.println</a:t>
            </a:r>
            <a:r>
              <a:rPr lang="en-US" sz="2800" dirty="0" smtClean="0"/>
              <a:t>(</a:t>
            </a:r>
            <a:r>
              <a:rPr lang="en-US" sz="2800" dirty="0" err="1" smtClean="0"/>
              <a:t>accid</a:t>
            </a:r>
            <a:r>
              <a:rPr lang="en-US" sz="2800" dirty="0" smtClean="0"/>
              <a:t>+”\n”+name+”\n”+balance);</a:t>
            </a:r>
          </a:p>
          <a:p>
            <a:pPr>
              <a:buNone/>
            </a:pPr>
            <a:r>
              <a:rPr lang="en-US" sz="2800" dirty="0" smtClean="0"/>
              <a:t>   }</a:t>
            </a:r>
          </a:p>
          <a:p>
            <a:pPr>
              <a:buNone/>
            </a:pPr>
            <a:r>
              <a:rPr lang="en-US" sz="2800" b="1" dirty="0" smtClean="0"/>
              <a:t>}</a:t>
            </a:r>
            <a:r>
              <a:rPr lang="en-US" dirty="0" smtClean="0"/>
              <a:t> </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Constructors</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a:buNone/>
            </a:pPr>
            <a:r>
              <a:rPr lang="en-US" sz="2400" b="1" dirty="0" smtClean="0"/>
              <a:t>class </a:t>
            </a:r>
            <a:r>
              <a:rPr lang="en-US" sz="2400" b="1" dirty="0" err="1" smtClean="0"/>
              <a:t>CreateAccount</a:t>
            </a:r>
            <a:endParaRPr lang="en-US" sz="2400" b="1" dirty="0" smtClean="0"/>
          </a:p>
          <a:p>
            <a:pPr>
              <a:buNone/>
            </a:pPr>
            <a:r>
              <a:rPr lang="en-US" sz="2400" b="1" dirty="0" smtClean="0"/>
              <a:t>{</a:t>
            </a:r>
          </a:p>
          <a:p>
            <a:pPr>
              <a:buNone/>
            </a:pPr>
            <a:r>
              <a:rPr lang="en-US" sz="2400" dirty="0" smtClean="0"/>
              <a:t>  public static void main(String [] </a:t>
            </a:r>
            <a:r>
              <a:rPr lang="en-US" sz="2400" dirty="0" err="1" smtClean="0"/>
              <a:t>args</a:t>
            </a:r>
            <a:r>
              <a:rPr lang="en-US" sz="2400" dirty="0" smtClean="0"/>
              <a:t>)</a:t>
            </a:r>
          </a:p>
          <a:p>
            <a:pPr>
              <a:buNone/>
            </a:pPr>
            <a:r>
              <a:rPr lang="en-US" sz="2400" dirty="0" smtClean="0"/>
              <a:t>  {</a:t>
            </a:r>
          </a:p>
          <a:p>
            <a:pPr>
              <a:buNone/>
            </a:pPr>
            <a:r>
              <a:rPr lang="en-US" sz="2400" dirty="0" smtClean="0"/>
              <a:t>    Account A;</a:t>
            </a:r>
          </a:p>
          <a:p>
            <a:pPr>
              <a:buNone/>
            </a:pPr>
            <a:r>
              <a:rPr lang="en-US" sz="2400" dirty="0" smtClean="0"/>
              <a:t>    </a:t>
            </a:r>
            <a:r>
              <a:rPr lang="en-US" sz="2400" b="1" dirty="0" smtClean="0">
                <a:solidFill>
                  <a:srgbClr val="FF0000"/>
                </a:solidFill>
              </a:rPr>
              <a:t>A=new Account(); </a:t>
            </a:r>
          </a:p>
          <a:p>
            <a:pPr>
              <a:buNone/>
            </a:pPr>
            <a:r>
              <a:rPr lang="en-US" sz="2400" dirty="0" smtClean="0"/>
              <a:t>    </a:t>
            </a:r>
            <a:r>
              <a:rPr lang="en-US" sz="2400" dirty="0" err="1" smtClean="0"/>
              <a:t>A.show</a:t>
            </a:r>
            <a:r>
              <a:rPr lang="en-US" sz="2400" dirty="0" smtClean="0"/>
              <a:t>();</a:t>
            </a:r>
          </a:p>
          <a:p>
            <a:pPr>
              <a:buNone/>
            </a:pPr>
            <a:r>
              <a:rPr lang="en-US" sz="2400" dirty="0" smtClean="0"/>
              <a:t>  }</a:t>
            </a:r>
          </a:p>
          <a:p>
            <a:pPr>
              <a:buNone/>
            </a:pPr>
            <a:r>
              <a:rPr lang="en-US" sz="2400" b="1" dirty="0" smtClean="0"/>
              <a:t>}</a:t>
            </a:r>
            <a:endParaRPr lang="en-IN" sz="2400" b="1" dirty="0" smtClean="0"/>
          </a:p>
          <a:p>
            <a:pPr>
              <a:buSzPct val="110000"/>
              <a:buNone/>
            </a:pPr>
            <a:r>
              <a:rPr lang="en-US" sz="2400" dirty="0" smtClean="0"/>
              <a:t> </a:t>
            </a:r>
            <a:r>
              <a:rPr lang="en-US" sz="2400" b="1" i="1" dirty="0" smtClean="0"/>
              <a:t>* Internally constructors return address of the object.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8" name="Straight Arrow Connector 7"/>
          <p:cNvCxnSpPr>
            <a:endCxn id="10" idx="1"/>
          </p:cNvCxnSpPr>
          <p:nvPr/>
        </p:nvCxnSpPr>
        <p:spPr>
          <a:xfrm flipV="1">
            <a:off x="3563888" y="3990256"/>
            <a:ext cx="1008112" cy="14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0" y="3759423"/>
            <a:ext cx="3312368" cy="461665"/>
          </a:xfrm>
          <a:prstGeom prst="rect">
            <a:avLst/>
          </a:prstGeom>
          <a:noFill/>
        </p:spPr>
        <p:txBody>
          <a:bodyPr wrap="square" rtlCol="0">
            <a:spAutoFit/>
          </a:bodyPr>
          <a:lstStyle/>
          <a:p>
            <a:r>
              <a:rPr lang="en-US" sz="2400" dirty="0" smtClean="0">
                <a:solidFill>
                  <a:srgbClr val="FF0000"/>
                </a:solidFill>
              </a:rPr>
              <a:t>Constructor gets called</a:t>
            </a:r>
            <a:endParaRPr lang="en-IN" sz="2400" dirty="0">
              <a:solidFill>
                <a:srgbClr val="FF00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checkerboard(across)">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b="1" dirty="0" smtClean="0"/>
              <a:t>Creating Parameterized</a:t>
            </a:r>
            <a:br>
              <a:rPr lang="en-US" b="1" dirty="0" smtClean="0"/>
            </a:br>
            <a:r>
              <a:rPr lang="en-US" b="1" dirty="0" smtClean="0"/>
              <a:t>Constructors</a:t>
            </a:r>
            <a:endParaRPr lang="en-IN" b="1" dirty="0"/>
          </a:p>
        </p:txBody>
      </p:sp>
      <p:sp>
        <p:nvSpPr>
          <p:cNvPr id="3" name="Content Placeholder 2"/>
          <p:cNvSpPr>
            <a:spLocks noGrp="1"/>
          </p:cNvSpPr>
          <p:nvPr>
            <p:ph sz="quarter" idx="1"/>
          </p:nvPr>
        </p:nvSpPr>
        <p:spPr>
          <a:xfrm>
            <a:off x="251520" y="1556792"/>
            <a:ext cx="8647936" cy="5112568"/>
          </a:xfrm>
        </p:spPr>
        <p:txBody>
          <a:bodyPr>
            <a:normAutofit fontScale="92500" lnSpcReduction="10000"/>
          </a:bodyPr>
          <a:lstStyle/>
          <a:p>
            <a:pPr>
              <a:buSzPct val="110000"/>
              <a:buFont typeface="Arial" pitchFamily="34" charset="0"/>
              <a:buChar char="•"/>
            </a:pPr>
            <a:r>
              <a:rPr lang="en-US" sz="2400" dirty="0" smtClean="0"/>
              <a:t>It is same as creating a parameterized method, but while creating the object using new, programmer has to make sure that he passes those same parameters.</a:t>
            </a:r>
          </a:p>
          <a:p>
            <a:pPr>
              <a:buNone/>
            </a:pPr>
            <a:r>
              <a:rPr lang="en-US" sz="2200" dirty="0" smtClean="0"/>
              <a:t> </a:t>
            </a:r>
            <a:r>
              <a:rPr lang="en-US" sz="2200" b="1" dirty="0" smtClean="0"/>
              <a:t>class Account</a:t>
            </a:r>
          </a:p>
          <a:p>
            <a:pPr>
              <a:buNone/>
            </a:pPr>
            <a:r>
              <a:rPr lang="en-US" sz="2200" b="1" dirty="0" smtClean="0"/>
              <a:t>{</a:t>
            </a:r>
          </a:p>
          <a:p>
            <a:pPr>
              <a:buNone/>
            </a:pPr>
            <a:r>
              <a:rPr lang="en-US" sz="2200" dirty="0" smtClean="0"/>
              <a:t> private </a:t>
            </a:r>
            <a:r>
              <a:rPr lang="en-US" sz="2200" dirty="0" err="1" smtClean="0"/>
              <a:t>int</a:t>
            </a:r>
            <a:r>
              <a:rPr lang="en-US" sz="2200" dirty="0" smtClean="0"/>
              <a:t> </a:t>
            </a:r>
            <a:r>
              <a:rPr lang="en-US" sz="2200" dirty="0" err="1" smtClean="0"/>
              <a:t>accid</a:t>
            </a:r>
            <a:r>
              <a:rPr lang="en-US" sz="2200" dirty="0" smtClean="0"/>
              <a:t>;</a:t>
            </a:r>
          </a:p>
          <a:p>
            <a:pPr>
              <a:buNone/>
            </a:pPr>
            <a:r>
              <a:rPr lang="en-US" sz="2200" dirty="0" smtClean="0"/>
              <a:t> private String name;</a:t>
            </a:r>
          </a:p>
          <a:p>
            <a:pPr>
              <a:buNone/>
            </a:pPr>
            <a:r>
              <a:rPr lang="en-US" sz="2200" dirty="0" smtClean="0"/>
              <a:t> private double balance;</a:t>
            </a:r>
          </a:p>
          <a:p>
            <a:pPr>
              <a:buNone/>
            </a:pPr>
            <a:r>
              <a:rPr lang="en-US" sz="2200" b="1" dirty="0" smtClean="0"/>
              <a:t>  </a:t>
            </a:r>
            <a:r>
              <a:rPr lang="en-US" sz="2200" b="1" dirty="0" smtClean="0">
                <a:solidFill>
                  <a:srgbClr val="FF0000"/>
                </a:solidFill>
              </a:rPr>
              <a:t>public Account(</a:t>
            </a:r>
            <a:r>
              <a:rPr lang="en-US" sz="2200" b="1" dirty="0" err="1" smtClean="0">
                <a:solidFill>
                  <a:srgbClr val="FF0000"/>
                </a:solidFill>
              </a:rPr>
              <a:t>int</a:t>
            </a:r>
            <a:r>
              <a:rPr lang="en-US" sz="2200" b="1" dirty="0" smtClean="0">
                <a:solidFill>
                  <a:srgbClr val="FF0000"/>
                </a:solidFill>
              </a:rPr>
              <a:t> id, String s, double b)</a:t>
            </a:r>
          </a:p>
          <a:p>
            <a:pPr>
              <a:buNone/>
            </a:pPr>
            <a:r>
              <a:rPr lang="en-US" sz="2200" dirty="0" smtClean="0"/>
              <a:t> </a:t>
            </a:r>
            <a:r>
              <a:rPr lang="en-US" sz="2200" b="1" dirty="0" smtClean="0"/>
              <a:t> {</a:t>
            </a:r>
          </a:p>
          <a:p>
            <a:pPr>
              <a:buNone/>
            </a:pPr>
            <a:r>
              <a:rPr lang="en-US" sz="2200" dirty="0" smtClean="0"/>
              <a:t>    </a:t>
            </a:r>
            <a:r>
              <a:rPr lang="en-US" sz="2200" dirty="0" err="1" smtClean="0"/>
              <a:t>accid</a:t>
            </a:r>
            <a:r>
              <a:rPr lang="en-US" sz="2200" dirty="0" smtClean="0"/>
              <a:t>=id;</a:t>
            </a:r>
            <a:endParaRPr lang="en-US" sz="2200" b="1" dirty="0" smtClean="0"/>
          </a:p>
          <a:p>
            <a:pPr>
              <a:buNone/>
            </a:pPr>
            <a:r>
              <a:rPr lang="en-US" sz="2200" dirty="0" smtClean="0"/>
              <a:t>    name=n;</a:t>
            </a:r>
          </a:p>
          <a:p>
            <a:pPr>
              <a:buNone/>
            </a:pPr>
            <a:r>
              <a:rPr lang="en-US" sz="2200" dirty="0" smtClean="0"/>
              <a:t>    balance=b;</a:t>
            </a:r>
          </a:p>
          <a:p>
            <a:pPr>
              <a:buNone/>
            </a:pPr>
            <a:r>
              <a:rPr lang="en-US" sz="2200" b="1" dirty="0" smtClean="0"/>
              <a:t>   }</a:t>
            </a:r>
          </a:p>
          <a:p>
            <a:pPr>
              <a:buSzPct val="110000"/>
              <a:buNone/>
            </a:pPr>
            <a:endParaRPr lang="en-US"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456</TotalTime>
  <Words>641</Words>
  <Application>Microsoft Office PowerPoint</Application>
  <PresentationFormat>On-screen Show (4:3)</PresentationFormat>
  <Paragraphs>146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Slide 1</vt:lpstr>
      <vt:lpstr>Today’s Agenda</vt:lpstr>
      <vt:lpstr>Slide 3</vt:lpstr>
      <vt:lpstr>Explicit Initialization</vt:lpstr>
      <vt:lpstr>Explicit Initialization</vt:lpstr>
      <vt:lpstr>Constructors</vt:lpstr>
      <vt:lpstr>Constructors</vt:lpstr>
      <vt:lpstr>Constructors</vt:lpstr>
      <vt:lpstr>Creating Parameterized Constructors</vt:lpstr>
      <vt:lpstr>Creating Parameterized Constructors</vt:lpstr>
      <vt:lpstr>Exercise</vt:lpstr>
      <vt:lpstr>End Of Lecture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palash</cp:lastModifiedBy>
  <cp:revision>13</cp:revision>
  <dcterms:created xsi:type="dcterms:W3CDTF">2016-02-10T07:47:34Z</dcterms:created>
  <dcterms:modified xsi:type="dcterms:W3CDTF">2016-02-16T08:38:15Z</dcterms:modified>
</cp:coreProperties>
</file>