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0" r:id="rId4"/>
    <p:sldId id="262" r:id="rId5"/>
    <p:sldId id="261" r:id="rId6"/>
    <p:sldId id="263" r:id="rId7"/>
    <p:sldId id="266" r:id="rId8"/>
    <p:sldId id="265" r:id="rId9"/>
    <p:sldId id="264" r:id="rId10"/>
    <p:sldId id="268" r:id="rId11"/>
    <p:sldId id="267" r:id="rId12"/>
    <p:sldId id="270" r:id="rId13"/>
    <p:sldId id="25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88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D21D778-B565-4D7E-94D7-64010A445B68}" type="datetimeFigureOut">
              <a:rPr lang="en-US" smtClean="0"/>
              <a:pPr/>
              <a:t>2/18/2016</a:t>
            </a:fld>
            <a:endParaRPr lang="en-US"/>
          </a:p>
        </p:txBody>
      </p:sp>
      <p:sp>
        <p:nvSpPr>
          <p:cNvPr id="17" name="Footer Placeholder 16"/>
          <p:cNvSpPr>
            <a:spLocks noGrp="1"/>
          </p:cNvSpPr>
          <p:nvPr>
            <p:ph type="ftr" sz="quarter" idx="11"/>
          </p:nvPr>
        </p:nvSpPr>
        <p:spPr/>
        <p:txBody>
          <a:bodyPr/>
          <a:lstStyle/>
          <a:p>
            <a:endParaRPr kumimoji="0"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2/18/2016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C6B1FF6-39B9-40F5-8B67-33C6354A3D4F}" type="slidenum">
              <a:rPr kumimoji="0" lang="en-US" smtClean="0"/>
              <a:pPr/>
              <a:t>‹#›</a:t>
            </a:fld>
            <a:endParaRPr kumimoji="0"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2/18/2016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2/18/2016</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4361688" y="1026372"/>
            <a:ext cx="457200" cy="441325"/>
          </a:xfrm>
        </p:spPr>
        <p:txBody>
          <a:bodyPr/>
          <a:lstStyle/>
          <a:p>
            <a:fld id="{2C6B1FF6-39B9-40F5-8B67-33C6354A3D4F}" type="slidenum">
              <a:rPr kumimoji="0" lang="en-US" smtClean="0"/>
              <a:pPr/>
              <a:t>‹#›</a:t>
            </a:fld>
            <a:endParaRPr kumimoji="0"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2/18/2016</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9D21D778-B565-4D7E-94D7-64010A445B68}" type="datetimeFigureOut">
              <a:rPr lang="en-US" smtClean="0"/>
              <a:pPr/>
              <a:t>2/18/2016</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a:t>‹#›</a:t>
            </a:fld>
            <a:endParaRPr kumimoji="0"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D21D778-B565-4D7E-94D7-64010A445B68}" type="datetimeFigureOut">
              <a:rPr lang="en-US" smtClean="0"/>
              <a:pPr/>
              <a:t>2/18/2016</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kumimoji="0"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lgn="ctr" eaLnBrk="1" latinLnBrk="0" hangingPunct="1"/>
            <a:fld id="{2C6B1FF6-39B9-40F5-8B67-33C6354A3D4F}" type="slidenum">
              <a:rPr kumimoji="0" lang="en-US" smtClean="0"/>
              <a:pPr algn="ctr" eaLnBrk="1" latinLnBrk="0" hangingPunct="1"/>
              <a:t>‹#›</a:t>
            </a:fld>
            <a:endParaRPr kumimoji="0"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D21D778-B565-4D7E-94D7-64010A445B68}" type="datetimeFigureOut">
              <a:rPr lang="en-US" smtClean="0"/>
              <a:pPr/>
              <a:t>2/18/2016</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4343400" y="1036020"/>
            <a:ext cx="457200" cy="441325"/>
          </a:xfrm>
        </p:spPr>
        <p:txBody>
          <a:bodyPr/>
          <a:lstStyle/>
          <a:p>
            <a:fld id="{2C6B1FF6-39B9-40F5-8B67-33C6354A3D4F}"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9D21D778-B565-4D7E-94D7-64010A445B68}" type="datetimeFigureOut">
              <a:rPr lang="en-US" smtClean="0"/>
              <a:pPr/>
              <a:t>2/18/2016</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C6B1FF6-39B9-40F5-8B67-33C6354A3D4F}" type="slidenum">
              <a:rPr kumimoji="0" lang="en-US" smtClean="0"/>
              <a:pPr/>
              <a:t>‹#›</a:t>
            </a:fld>
            <a:endParaRPr kumimoji="0" lang="en-US"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9D21D778-B565-4D7E-94D7-64010A445B68}" type="datetimeFigureOut">
              <a:rPr lang="en-US" smtClean="0"/>
              <a:pPr/>
              <a:t>2/18/2016</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C6B1FF6-39B9-40F5-8B67-33C6354A3D4F}" type="slidenum">
              <a:rPr kumimoji="0" lang="en-US" smtClean="0"/>
              <a:pPr/>
              <a:t>‹#›</a:t>
            </a:fld>
            <a:endParaRPr kumimoji="0"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9D21D778-B565-4D7E-94D7-64010A445B68}" type="datetimeFigureOut">
              <a:rPr lang="en-US" smtClean="0"/>
              <a:pPr/>
              <a:t>2/18/2016</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fld id="{9D21D778-B565-4D7E-94D7-64010A445B68}" type="datetimeFigureOut">
              <a:rPr lang="en-US" smtClean="0"/>
              <a:pPr algn="r" eaLnBrk="1" latinLnBrk="0" hangingPunct="1"/>
              <a:t>2/18/2016</a:t>
            </a:fld>
            <a:endParaRPr lang="en-US" sz="1400" dirty="0">
              <a:solidFill>
                <a:srgbClr val="FFFFFF"/>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l" eaLnBrk="1" latinLnBrk="0" hangingPunct="1"/>
            <a:endParaRPr kumimoji="0" lang="en-US" dirty="0">
              <a:solidFill>
                <a:srgbClr val="FFFFFF"/>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gn="ctr" eaLnBrk="1" latinLnBrk="0" hangingPunct="1"/>
            <a:fld id="{2C6B1FF6-39B9-40F5-8B67-33C6354A3D4F}" type="slidenum">
              <a:rPr kumimoji="0" lang="en-US" smtClean="0"/>
              <a:pPr algn="ctr" eaLnBrk="1" latinLnBrk="0" hangingPunct="1"/>
              <a:t>‹#›</a:t>
            </a:fld>
            <a:endParaRPr kumimoji="0" lang="en-US" sz="1600" dirty="0">
              <a:solidFill>
                <a:schemeClr val="accent3">
                  <a:shade val="75000"/>
                </a:schemeClr>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mailto:scalive4u@gmail.com" TargetMode="Externa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71600" y="3044552"/>
            <a:ext cx="6400800" cy="1752600"/>
          </a:xfrm>
        </p:spPr>
        <p:txBody>
          <a:bodyPr>
            <a:normAutofit/>
          </a:bodyPr>
          <a:lstStyle/>
          <a:p>
            <a:r>
              <a:rPr lang="en-US" sz="4000" dirty="0" smtClean="0"/>
              <a:t>Java SE</a:t>
            </a:r>
          </a:p>
          <a:p>
            <a:r>
              <a:rPr lang="en-US" sz="2800" dirty="0" smtClean="0"/>
              <a:t>(Core JAVA)</a:t>
            </a:r>
          </a:p>
          <a:p>
            <a:r>
              <a:rPr lang="en-US" sz="2800" dirty="0" smtClean="0">
                <a:solidFill>
                  <a:srgbClr val="FF0000"/>
                </a:solidFill>
              </a:rPr>
              <a:t>Lecture-17</a:t>
            </a:r>
            <a:endParaRPr lang="en-IN" sz="2800" dirty="0">
              <a:solidFill>
                <a:srgbClr val="FF0000"/>
              </a:solidFill>
            </a:endParaRPr>
          </a:p>
        </p:txBody>
      </p:sp>
      <p:pic>
        <p:nvPicPr>
          <p:cNvPr id="4" name="Picture 2"/>
          <p:cNvPicPr>
            <a:picLocks noChangeAspect="1" noChangeArrowheads="1"/>
          </p:cNvPicPr>
          <p:nvPr/>
        </p:nvPicPr>
        <p:blipFill>
          <a:blip r:embed="rId2" cstate="print"/>
          <a:srcRect/>
          <a:stretch>
            <a:fillRect/>
          </a:stretch>
        </p:blipFill>
        <p:spPr bwMode="auto">
          <a:xfrm>
            <a:off x="7092280" y="260648"/>
            <a:ext cx="1872208" cy="1872208"/>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51520" y="260648"/>
            <a:ext cx="1447995" cy="19442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Passing Array Reference</a:t>
            </a:r>
            <a:endParaRPr lang="en-IN" b="1" dirty="0"/>
          </a:p>
        </p:txBody>
      </p:sp>
      <p:sp>
        <p:nvSpPr>
          <p:cNvPr id="3" name="Content Placeholder 2"/>
          <p:cNvSpPr>
            <a:spLocks noGrp="1"/>
          </p:cNvSpPr>
          <p:nvPr>
            <p:ph sz="quarter" idx="1"/>
          </p:nvPr>
        </p:nvSpPr>
        <p:spPr>
          <a:xfrm>
            <a:off x="179512" y="1412776"/>
            <a:ext cx="8892480" cy="5256584"/>
          </a:xfrm>
        </p:spPr>
        <p:txBody>
          <a:bodyPr numCol="2">
            <a:normAutofit/>
          </a:bodyPr>
          <a:lstStyle/>
          <a:p>
            <a:pPr>
              <a:buSzPct val="100000"/>
              <a:buNone/>
            </a:pPr>
            <a:r>
              <a:rPr lang="en-US" sz="2000" b="1" dirty="0" smtClean="0"/>
              <a:t>class Demo</a:t>
            </a:r>
          </a:p>
          <a:p>
            <a:pPr>
              <a:buSzPct val="100000"/>
              <a:buNone/>
            </a:pPr>
            <a:r>
              <a:rPr lang="en-US" sz="2000" b="1" dirty="0" smtClean="0"/>
              <a:t>{</a:t>
            </a:r>
          </a:p>
          <a:p>
            <a:pPr>
              <a:buSzPct val="100000"/>
              <a:buNone/>
            </a:pPr>
            <a:r>
              <a:rPr lang="en-US" sz="2000" dirty="0" smtClean="0"/>
              <a:t> public void </a:t>
            </a:r>
            <a:r>
              <a:rPr lang="en-US" sz="2000" dirty="0" err="1" smtClean="0"/>
              <a:t>doubler</a:t>
            </a:r>
            <a:r>
              <a:rPr lang="en-US" sz="2000" dirty="0" smtClean="0"/>
              <a:t>(</a:t>
            </a:r>
            <a:r>
              <a:rPr lang="en-US" sz="2000" b="1" dirty="0" err="1" smtClean="0"/>
              <a:t>int</a:t>
            </a:r>
            <a:r>
              <a:rPr lang="en-US" sz="2000" b="1" dirty="0" smtClean="0"/>
              <a:t> </a:t>
            </a:r>
            <a:r>
              <a:rPr lang="en-US" sz="2000" b="1" dirty="0" smtClean="0"/>
              <a:t>[ ] </a:t>
            </a:r>
            <a:r>
              <a:rPr lang="en-US" sz="2000" b="1" dirty="0" err="1" smtClean="0"/>
              <a:t>brr</a:t>
            </a:r>
            <a:r>
              <a:rPr lang="en-US" sz="2000" dirty="0" smtClean="0"/>
              <a:t>)</a:t>
            </a:r>
          </a:p>
          <a:p>
            <a:pPr>
              <a:buSzPct val="100000"/>
              <a:buNone/>
            </a:pPr>
            <a:r>
              <a:rPr lang="en-US" sz="2000" dirty="0" smtClean="0"/>
              <a:t> {</a:t>
            </a:r>
          </a:p>
          <a:p>
            <a:pPr>
              <a:buSzPct val="100000"/>
              <a:buNone/>
            </a:pPr>
            <a:r>
              <a:rPr lang="en-US" sz="2000" dirty="0" smtClean="0"/>
              <a:t> for(</a:t>
            </a:r>
            <a:r>
              <a:rPr lang="en-US" sz="2000" dirty="0" err="1" smtClean="0"/>
              <a:t>int</a:t>
            </a:r>
            <a:r>
              <a:rPr lang="en-US" sz="2000" dirty="0" smtClean="0"/>
              <a:t> </a:t>
            </a:r>
            <a:r>
              <a:rPr lang="en-US" sz="2000" dirty="0" err="1" smtClean="0"/>
              <a:t>i</a:t>
            </a:r>
            <a:r>
              <a:rPr lang="en-US" sz="2000" dirty="0" smtClean="0"/>
              <a:t>=0; </a:t>
            </a:r>
            <a:r>
              <a:rPr lang="en-US" sz="2000" dirty="0" err="1" smtClean="0"/>
              <a:t>i</a:t>
            </a:r>
            <a:r>
              <a:rPr lang="en-US" sz="2000" dirty="0" smtClean="0"/>
              <a:t>&lt;</a:t>
            </a:r>
            <a:r>
              <a:rPr lang="en-US" sz="2000" dirty="0" err="1" smtClean="0"/>
              <a:t>brr.length</a:t>
            </a:r>
            <a:r>
              <a:rPr lang="en-US" sz="2000" dirty="0" smtClean="0"/>
              <a:t>; </a:t>
            </a:r>
            <a:r>
              <a:rPr lang="en-US" sz="2000" dirty="0" err="1" smtClean="0"/>
              <a:t>i</a:t>
            </a:r>
            <a:r>
              <a:rPr lang="en-US" sz="2000" dirty="0" smtClean="0"/>
              <a:t>++)</a:t>
            </a:r>
          </a:p>
          <a:p>
            <a:pPr>
              <a:buSzPct val="100000"/>
              <a:buNone/>
            </a:pPr>
            <a:r>
              <a:rPr lang="en-US" sz="2000" dirty="0" smtClean="0"/>
              <a:t> 	</a:t>
            </a:r>
            <a:r>
              <a:rPr lang="en-US" sz="2000" dirty="0" err="1" smtClean="0"/>
              <a:t>brr</a:t>
            </a:r>
            <a:r>
              <a:rPr lang="en-US" sz="2000" dirty="0" smtClean="0"/>
              <a:t>[</a:t>
            </a:r>
            <a:r>
              <a:rPr lang="en-US" sz="2000" dirty="0" err="1" smtClean="0"/>
              <a:t>i</a:t>
            </a:r>
            <a:r>
              <a:rPr lang="en-US" sz="2000" dirty="0" smtClean="0"/>
              <a:t>]=</a:t>
            </a:r>
            <a:r>
              <a:rPr lang="en-US" sz="2000" dirty="0" err="1" smtClean="0"/>
              <a:t>brr</a:t>
            </a:r>
            <a:r>
              <a:rPr lang="en-US" sz="2000" dirty="0" smtClean="0"/>
              <a:t>[</a:t>
            </a:r>
            <a:r>
              <a:rPr lang="en-US" sz="2000" dirty="0" err="1" smtClean="0"/>
              <a:t>i</a:t>
            </a:r>
            <a:r>
              <a:rPr lang="en-US" sz="2000" dirty="0" smtClean="0"/>
              <a:t>]*2;</a:t>
            </a:r>
          </a:p>
          <a:p>
            <a:pPr>
              <a:buSzPct val="100000"/>
              <a:buNone/>
            </a:pPr>
            <a:r>
              <a:rPr lang="en-US" sz="2000" dirty="0" smtClean="0"/>
              <a:t> }</a:t>
            </a:r>
          </a:p>
          <a:p>
            <a:pPr>
              <a:buSzPct val="100000"/>
              <a:buNone/>
            </a:pPr>
            <a:r>
              <a:rPr lang="en-US" sz="2000" b="1" dirty="0" smtClean="0"/>
              <a:t>}</a:t>
            </a:r>
          </a:p>
          <a:p>
            <a:pPr>
              <a:buSzPct val="100000"/>
              <a:buNone/>
            </a:pPr>
            <a:r>
              <a:rPr lang="en-US" sz="2000" b="1" dirty="0" smtClean="0"/>
              <a:t>class Test</a:t>
            </a:r>
          </a:p>
          <a:p>
            <a:pPr>
              <a:buSzPct val="100000"/>
              <a:buNone/>
            </a:pPr>
            <a:r>
              <a:rPr lang="en-US" sz="2000" b="1" dirty="0" smtClean="0"/>
              <a:t>{</a:t>
            </a:r>
          </a:p>
          <a:p>
            <a:pPr>
              <a:buSzPct val="100000"/>
              <a:buNone/>
            </a:pPr>
            <a:r>
              <a:rPr lang="en-US" sz="2000" dirty="0" smtClean="0"/>
              <a:t> public static void main(String [ ] </a:t>
            </a:r>
            <a:r>
              <a:rPr lang="en-US" sz="2000" dirty="0" err="1" smtClean="0"/>
              <a:t>args</a:t>
            </a:r>
            <a:r>
              <a:rPr lang="en-US" sz="2000" dirty="0" smtClean="0"/>
              <a:t>)</a:t>
            </a:r>
          </a:p>
          <a:p>
            <a:pPr>
              <a:buSzPct val="100000"/>
              <a:buNone/>
            </a:pPr>
            <a:r>
              <a:rPr lang="en-US" sz="2000" dirty="0" smtClean="0"/>
              <a:t> {</a:t>
            </a:r>
          </a:p>
          <a:p>
            <a:pPr>
              <a:buSzPct val="100000"/>
              <a:buNone/>
            </a:pPr>
            <a:r>
              <a:rPr lang="en-US" sz="2000" dirty="0" smtClean="0"/>
              <a:t> </a:t>
            </a:r>
            <a:r>
              <a:rPr lang="en-US" sz="2000" dirty="0" err="1" smtClean="0"/>
              <a:t>int</a:t>
            </a:r>
            <a:r>
              <a:rPr lang="en-US" sz="2000" dirty="0" smtClean="0"/>
              <a:t> [] </a:t>
            </a:r>
            <a:r>
              <a:rPr lang="en-US" sz="2000" dirty="0" err="1" smtClean="0"/>
              <a:t>arr</a:t>
            </a:r>
            <a:r>
              <a:rPr lang="en-US" sz="2000" dirty="0" smtClean="0"/>
              <a:t>={10,20,30,40,50};</a:t>
            </a:r>
          </a:p>
          <a:p>
            <a:pPr>
              <a:buSzPct val="100000"/>
              <a:buNone/>
            </a:pPr>
            <a:r>
              <a:rPr lang="en-US" sz="2000" dirty="0" smtClean="0"/>
              <a:t> Demo d=new Demo( );</a:t>
            </a:r>
          </a:p>
          <a:p>
            <a:pPr>
              <a:buSzPct val="100000"/>
              <a:buNone/>
            </a:pPr>
            <a:r>
              <a:rPr lang="en-US" sz="2000" dirty="0" smtClean="0"/>
              <a:t> </a:t>
            </a:r>
            <a:r>
              <a:rPr lang="en-US" sz="2000" b="1" dirty="0" err="1" smtClean="0"/>
              <a:t>d.doubler</a:t>
            </a:r>
            <a:r>
              <a:rPr lang="en-US" sz="2000" b="1" dirty="0" smtClean="0"/>
              <a:t>(</a:t>
            </a:r>
            <a:r>
              <a:rPr lang="en-US" sz="2000" b="1" dirty="0" err="1" smtClean="0"/>
              <a:t>arr</a:t>
            </a:r>
            <a:r>
              <a:rPr lang="en-US" sz="2000" b="1" dirty="0" smtClean="0"/>
              <a:t>);</a:t>
            </a:r>
          </a:p>
          <a:p>
            <a:pPr>
              <a:buSzPct val="100000"/>
              <a:buNone/>
            </a:pPr>
            <a:r>
              <a:rPr lang="en-US" sz="2000" dirty="0" smtClean="0"/>
              <a:t> for(</a:t>
            </a:r>
            <a:r>
              <a:rPr lang="en-US" sz="2000" dirty="0" err="1" smtClean="0"/>
              <a:t>int</a:t>
            </a:r>
            <a:r>
              <a:rPr lang="en-US" sz="2000" dirty="0" smtClean="0"/>
              <a:t> </a:t>
            </a:r>
            <a:r>
              <a:rPr lang="en-US" sz="2000" dirty="0" err="1" smtClean="0"/>
              <a:t>i</a:t>
            </a:r>
            <a:r>
              <a:rPr lang="en-US" sz="2000" dirty="0" smtClean="0"/>
              <a:t>=0;i&lt;</a:t>
            </a:r>
            <a:r>
              <a:rPr lang="en-US" sz="2000" dirty="0" err="1" smtClean="0"/>
              <a:t>arr.length;i</a:t>
            </a:r>
            <a:r>
              <a:rPr lang="en-US" sz="2000" dirty="0" smtClean="0"/>
              <a:t>++)</a:t>
            </a:r>
          </a:p>
          <a:p>
            <a:pPr>
              <a:buSzPct val="100000"/>
              <a:buNone/>
            </a:pPr>
            <a:r>
              <a:rPr lang="en-US" sz="2000" dirty="0" smtClean="0"/>
              <a:t> 	S.O.P(</a:t>
            </a:r>
            <a:r>
              <a:rPr lang="en-US" sz="2000" dirty="0" err="1" smtClean="0"/>
              <a:t>arr</a:t>
            </a:r>
            <a:r>
              <a:rPr lang="en-US" sz="2000" dirty="0" smtClean="0"/>
              <a:t>[</a:t>
            </a:r>
            <a:r>
              <a:rPr lang="en-US" sz="2000" dirty="0" err="1" smtClean="0"/>
              <a:t>i</a:t>
            </a:r>
            <a:r>
              <a:rPr lang="en-US" sz="2000" dirty="0" smtClean="0"/>
              <a:t>]);</a:t>
            </a:r>
          </a:p>
          <a:p>
            <a:pPr>
              <a:buSzPct val="100000"/>
              <a:buNone/>
            </a:pPr>
            <a:r>
              <a:rPr lang="en-US" sz="2000" dirty="0" smtClean="0"/>
              <a:t> }</a:t>
            </a:r>
          </a:p>
          <a:p>
            <a:pPr>
              <a:buSzPct val="100000"/>
              <a:buNone/>
            </a:pPr>
            <a:r>
              <a:rPr lang="en-US" sz="2000" b="1" dirty="0" smtClean="0"/>
              <a:t>}</a:t>
            </a:r>
          </a:p>
          <a:p>
            <a:pPr>
              <a:buSzPct val="100000"/>
              <a:buNone/>
            </a:pPr>
            <a:endParaRPr lang="en-US" sz="2000" b="1" dirty="0" smtClean="0"/>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4" cstate="print"/>
          <a:srcRect/>
          <a:stretch>
            <a:fillRect/>
          </a:stretch>
        </p:blipFill>
        <p:spPr bwMode="auto">
          <a:xfrm>
            <a:off x="4788024" y="3415699"/>
            <a:ext cx="4104456" cy="23269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Returning Array Reference</a:t>
            </a:r>
            <a:endParaRPr lang="en-IN" b="1" dirty="0"/>
          </a:p>
        </p:txBody>
      </p:sp>
      <p:sp>
        <p:nvSpPr>
          <p:cNvPr id="3" name="Content Placeholder 2"/>
          <p:cNvSpPr>
            <a:spLocks noGrp="1"/>
          </p:cNvSpPr>
          <p:nvPr>
            <p:ph sz="quarter" idx="1"/>
          </p:nvPr>
        </p:nvSpPr>
        <p:spPr>
          <a:xfrm>
            <a:off x="251520" y="1412776"/>
            <a:ext cx="8647936" cy="5445224"/>
          </a:xfrm>
        </p:spPr>
        <p:txBody>
          <a:bodyPr>
            <a:normAutofit fontScale="85000" lnSpcReduction="20000"/>
          </a:bodyPr>
          <a:lstStyle/>
          <a:p>
            <a:pPr>
              <a:buSzPct val="100000"/>
              <a:buNone/>
            </a:pPr>
            <a:r>
              <a:rPr lang="en-US" sz="2400" b="1" dirty="0" smtClean="0"/>
              <a:t>class Demo</a:t>
            </a:r>
          </a:p>
          <a:p>
            <a:pPr>
              <a:buSzPct val="100000"/>
              <a:buNone/>
            </a:pPr>
            <a:r>
              <a:rPr lang="en-US" sz="2400" b="1" dirty="0" smtClean="0"/>
              <a:t>{</a:t>
            </a:r>
          </a:p>
          <a:p>
            <a:pPr>
              <a:buSzPct val="100000"/>
              <a:buNone/>
            </a:pPr>
            <a:r>
              <a:rPr lang="en-US" sz="2400" dirty="0" smtClean="0"/>
              <a:t> public </a:t>
            </a:r>
            <a:r>
              <a:rPr lang="en-US" sz="2400" b="1" dirty="0" err="1" smtClean="0"/>
              <a:t>int</a:t>
            </a:r>
            <a:r>
              <a:rPr lang="en-US" sz="2400" b="1" dirty="0" smtClean="0"/>
              <a:t>[ ] </a:t>
            </a:r>
            <a:r>
              <a:rPr lang="en-US" sz="2400" dirty="0" err="1" smtClean="0"/>
              <a:t>createArray</a:t>
            </a:r>
            <a:r>
              <a:rPr lang="en-US" sz="2400" dirty="0" smtClean="0"/>
              <a:t>(</a:t>
            </a:r>
            <a:r>
              <a:rPr lang="en-US" sz="2400" dirty="0" err="1" smtClean="0"/>
              <a:t>int</a:t>
            </a:r>
            <a:r>
              <a:rPr lang="en-US" sz="2400" dirty="0" smtClean="0"/>
              <a:t> n)</a:t>
            </a:r>
          </a:p>
          <a:p>
            <a:pPr>
              <a:buSzPct val="100000"/>
              <a:buNone/>
            </a:pPr>
            <a:r>
              <a:rPr lang="en-US" sz="2400" dirty="0" smtClean="0"/>
              <a:t> {</a:t>
            </a:r>
          </a:p>
          <a:p>
            <a:pPr>
              <a:buSzPct val="100000"/>
              <a:buNone/>
            </a:pPr>
            <a:r>
              <a:rPr lang="en-US" sz="2400" dirty="0" smtClean="0"/>
              <a:t> </a:t>
            </a:r>
            <a:r>
              <a:rPr lang="en-US" sz="2400" dirty="0" err="1" smtClean="0"/>
              <a:t>int</a:t>
            </a:r>
            <a:r>
              <a:rPr lang="en-US" sz="2400" dirty="0" smtClean="0"/>
              <a:t> [ ] </a:t>
            </a:r>
            <a:r>
              <a:rPr lang="en-US" sz="2400" dirty="0" err="1" smtClean="0"/>
              <a:t>brr</a:t>
            </a:r>
            <a:r>
              <a:rPr lang="en-US" sz="2400" dirty="0" smtClean="0"/>
              <a:t>=new </a:t>
            </a:r>
            <a:r>
              <a:rPr lang="en-US" sz="2400" dirty="0" err="1" smtClean="0"/>
              <a:t>int</a:t>
            </a:r>
            <a:r>
              <a:rPr lang="en-US" sz="2400" dirty="0" smtClean="0"/>
              <a:t> [n];</a:t>
            </a:r>
          </a:p>
          <a:p>
            <a:pPr>
              <a:buSzPct val="100000"/>
              <a:buNone/>
            </a:pPr>
            <a:r>
              <a:rPr lang="en-US" sz="2400" dirty="0" smtClean="0"/>
              <a:t> </a:t>
            </a:r>
            <a:r>
              <a:rPr lang="en-US" sz="2400" b="1" dirty="0" smtClean="0"/>
              <a:t>return </a:t>
            </a:r>
            <a:r>
              <a:rPr lang="en-US" sz="2400" b="1" dirty="0" err="1" smtClean="0"/>
              <a:t>brr</a:t>
            </a:r>
            <a:r>
              <a:rPr lang="en-US" sz="2400" b="1" dirty="0" smtClean="0"/>
              <a:t>;</a:t>
            </a:r>
          </a:p>
          <a:p>
            <a:pPr>
              <a:buSzPct val="100000"/>
              <a:buNone/>
            </a:pPr>
            <a:r>
              <a:rPr lang="en-US" sz="2400" dirty="0" smtClean="0"/>
              <a:t> }</a:t>
            </a:r>
          </a:p>
          <a:p>
            <a:pPr>
              <a:buSzPct val="100000"/>
              <a:buNone/>
            </a:pPr>
            <a:r>
              <a:rPr lang="en-US" sz="2400" b="1" dirty="0" smtClean="0"/>
              <a:t>}</a:t>
            </a:r>
          </a:p>
          <a:p>
            <a:pPr>
              <a:buSzPct val="100000"/>
              <a:buNone/>
            </a:pPr>
            <a:r>
              <a:rPr lang="en-US" sz="2400" b="1" dirty="0" smtClean="0"/>
              <a:t>class  Test</a:t>
            </a:r>
          </a:p>
          <a:p>
            <a:pPr>
              <a:buSzPct val="100000"/>
              <a:buNone/>
            </a:pPr>
            <a:r>
              <a:rPr lang="en-US" sz="2400" b="1" dirty="0" smtClean="0"/>
              <a:t>{</a:t>
            </a:r>
          </a:p>
          <a:p>
            <a:pPr>
              <a:buSzPct val="100000"/>
              <a:buNone/>
            </a:pPr>
            <a:r>
              <a:rPr lang="en-US" sz="2400" dirty="0" smtClean="0"/>
              <a:t> public static void main(String [ ] </a:t>
            </a:r>
            <a:r>
              <a:rPr lang="en-US" sz="2400" dirty="0" err="1" smtClean="0"/>
              <a:t>args</a:t>
            </a:r>
            <a:r>
              <a:rPr lang="en-US" sz="2400" dirty="0" smtClean="0"/>
              <a:t>)</a:t>
            </a:r>
          </a:p>
          <a:p>
            <a:pPr>
              <a:buSzPct val="100000"/>
              <a:buNone/>
            </a:pPr>
            <a:r>
              <a:rPr lang="en-US" sz="2400" dirty="0" smtClean="0"/>
              <a:t> {</a:t>
            </a:r>
          </a:p>
          <a:p>
            <a:pPr>
              <a:buSzPct val="100000"/>
              <a:buNone/>
            </a:pPr>
            <a:r>
              <a:rPr lang="en-US" sz="2400" dirty="0" smtClean="0"/>
              <a:t> Demo d=new Demo( );</a:t>
            </a:r>
          </a:p>
          <a:p>
            <a:pPr>
              <a:buSzPct val="100000"/>
              <a:buNone/>
            </a:pPr>
            <a:r>
              <a:rPr lang="en-US" sz="2400" b="1" dirty="0" smtClean="0"/>
              <a:t> </a:t>
            </a:r>
            <a:r>
              <a:rPr lang="en-US" sz="2400" b="1" dirty="0" err="1" smtClean="0"/>
              <a:t>int</a:t>
            </a:r>
            <a:r>
              <a:rPr lang="en-US" sz="2400" b="1" dirty="0" smtClean="0"/>
              <a:t> [ ] </a:t>
            </a:r>
            <a:r>
              <a:rPr lang="en-US" sz="2400" b="1" dirty="0" err="1" smtClean="0"/>
              <a:t>arr</a:t>
            </a:r>
            <a:r>
              <a:rPr lang="en-US" sz="2400" b="1" dirty="0" smtClean="0"/>
              <a:t>=</a:t>
            </a:r>
            <a:r>
              <a:rPr lang="en-US" sz="2400" b="1" dirty="0" err="1" smtClean="0"/>
              <a:t>d.createArray</a:t>
            </a:r>
            <a:r>
              <a:rPr lang="en-US" sz="2400" b="1" dirty="0" smtClean="0"/>
              <a:t>(5</a:t>
            </a:r>
            <a:r>
              <a:rPr lang="en-US" sz="2400" b="1" dirty="0" smtClean="0"/>
              <a:t>);</a:t>
            </a:r>
            <a:endParaRPr lang="en-US" sz="2400" dirty="0" smtClean="0"/>
          </a:p>
          <a:p>
            <a:pPr>
              <a:buSzPct val="100000"/>
              <a:buNone/>
            </a:pPr>
            <a:r>
              <a:rPr lang="en-US" sz="2400" dirty="0" smtClean="0"/>
              <a:t> </a:t>
            </a:r>
            <a:r>
              <a:rPr lang="en-US" sz="2400" dirty="0" err="1" smtClean="0"/>
              <a:t>System.out.println</a:t>
            </a:r>
            <a:r>
              <a:rPr lang="en-US" sz="2400" dirty="0" smtClean="0"/>
              <a:t>(“Length of array is ”+</a:t>
            </a:r>
            <a:r>
              <a:rPr lang="en-US" sz="2400" dirty="0" err="1" smtClean="0"/>
              <a:t>arr.length</a:t>
            </a:r>
            <a:r>
              <a:rPr lang="en-US" sz="2400" dirty="0" smtClean="0"/>
              <a:t>);</a:t>
            </a:r>
            <a:endParaRPr lang="en-US" sz="2400" dirty="0" smtClean="0"/>
          </a:p>
          <a:p>
            <a:pPr>
              <a:buSzPct val="100000"/>
              <a:buNone/>
            </a:pPr>
            <a:r>
              <a:rPr lang="en-US" sz="2400" dirty="0" smtClean="0"/>
              <a:t> }</a:t>
            </a:r>
          </a:p>
          <a:p>
            <a:pPr>
              <a:buSzPct val="100000"/>
              <a:buNone/>
            </a:pPr>
            <a:r>
              <a:rPr lang="en-US" sz="2400" b="1" dirty="0" smtClean="0"/>
              <a:t>}</a:t>
            </a:r>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Practice</a:t>
            </a:r>
            <a:endParaRPr lang="en-IN" b="1" dirty="0"/>
          </a:p>
        </p:txBody>
      </p:sp>
      <p:sp>
        <p:nvSpPr>
          <p:cNvPr id="3" name="Content Placeholder 2"/>
          <p:cNvSpPr>
            <a:spLocks noGrp="1"/>
          </p:cNvSpPr>
          <p:nvPr>
            <p:ph sz="quarter" idx="1"/>
          </p:nvPr>
        </p:nvSpPr>
        <p:spPr>
          <a:xfrm>
            <a:off x="251520" y="1484784"/>
            <a:ext cx="8647936" cy="5184576"/>
          </a:xfrm>
        </p:spPr>
        <p:txBody>
          <a:bodyPr>
            <a:normAutofit lnSpcReduction="10000"/>
          </a:bodyPr>
          <a:lstStyle/>
          <a:p>
            <a:pPr>
              <a:buSzPct val="100000"/>
              <a:buFont typeface="Arial" pitchFamily="34" charset="0"/>
              <a:buChar char="•"/>
            </a:pPr>
            <a:r>
              <a:rPr lang="en-US" sz="2400" b="1" i="1" dirty="0" smtClean="0"/>
              <a:t>WAP to declare an integer array of 10 elements and ask the user to input values in it. Now again ask the user to input another number and pass the array and number to a method called search. This method should be defined in class called </a:t>
            </a:r>
            <a:r>
              <a:rPr lang="en-US" sz="2400" b="1" i="1" dirty="0" err="1" smtClean="0"/>
              <a:t>ArraySearch</a:t>
            </a:r>
            <a:r>
              <a:rPr lang="en-US" sz="2400" b="1" i="1" dirty="0" smtClean="0"/>
              <a:t>. The method should return all the positions where the number is occurring</a:t>
            </a:r>
            <a:r>
              <a:rPr lang="en-US" sz="2400" b="1" i="1" dirty="0" smtClean="0"/>
              <a:t>. Assuming that the number will occur maximum 5 times.</a:t>
            </a:r>
            <a:endParaRPr lang="en-US" sz="2400" b="1" i="1" dirty="0" smtClean="0"/>
          </a:p>
          <a:p>
            <a:pPr>
              <a:buSzPct val="100000"/>
              <a:buFont typeface="Arial" pitchFamily="34" charset="0"/>
              <a:buChar char="•"/>
            </a:pPr>
            <a:endParaRPr lang="en-US" sz="2400" b="1" i="1" dirty="0" smtClean="0"/>
          </a:p>
          <a:p>
            <a:pPr>
              <a:buSzPct val="100000"/>
              <a:buFont typeface="Arial" pitchFamily="34" charset="0"/>
              <a:buChar char="•"/>
            </a:pPr>
            <a:r>
              <a:rPr lang="en-US" sz="2400" b="1" i="1" dirty="0" smtClean="0"/>
              <a:t>Design </a:t>
            </a:r>
            <a:r>
              <a:rPr lang="en-US" sz="2400" b="1" i="1" dirty="0" smtClean="0"/>
              <a:t>another method in the same class called count() which should return total number of elements in the array which are greater than the number passed, smaller than the number passed and equal to the number passed.</a:t>
            </a:r>
          </a:p>
          <a:p>
            <a:pPr>
              <a:buSzPct val="100000"/>
              <a:buNone/>
            </a:pPr>
            <a:endParaRPr lang="en-US" sz="2400" dirty="0" smtClean="0"/>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End Of Lecture 17</a:t>
            </a:r>
            <a:endParaRPr lang="en-IN" b="1" dirty="0"/>
          </a:p>
        </p:txBody>
      </p:sp>
      <p:pic>
        <p:nvPicPr>
          <p:cNvPr id="4" name="Content Placeholder 3" descr="Thanks.png"/>
          <p:cNvPicPr>
            <a:picLocks noGrp="1" noChangeAspect="1"/>
          </p:cNvPicPr>
          <p:nvPr>
            <p:ph sz="quarter" idx="1"/>
          </p:nvPr>
        </p:nvPicPr>
        <p:blipFill>
          <a:blip r:embed="rId2" cstate="print"/>
          <a:stretch>
            <a:fillRect/>
          </a:stretch>
        </p:blipFill>
        <p:spPr>
          <a:xfrm>
            <a:off x="142844" y="1428736"/>
            <a:ext cx="8858312" cy="2071702"/>
          </a:xfrm>
          <a:solidFill>
            <a:schemeClr val="bg2"/>
          </a:solidFill>
        </p:spPr>
      </p:pic>
      <p:sp>
        <p:nvSpPr>
          <p:cNvPr id="5" name="TextBox 4"/>
          <p:cNvSpPr txBox="1"/>
          <p:nvPr/>
        </p:nvSpPr>
        <p:spPr>
          <a:xfrm>
            <a:off x="214282" y="3571876"/>
            <a:ext cx="8786874" cy="2123658"/>
          </a:xfrm>
          <a:prstGeom prst="rect">
            <a:avLst/>
          </a:prstGeom>
          <a:solidFill>
            <a:schemeClr val="bg2">
              <a:lumMod val="90000"/>
            </a:schemeClr>
          </a:solidFill>
        </p:spPr>
        <p:txBody>
          <a:bodyPr wrap="square" rtlCol="0">
            <a:spAutoFit/>
          </a:bodyPr>
          <a:lstStyle/>
          <a:p>
            <a:r>
              <a:rPr lang="en-US" sz="2000" b="1" dirty="0" smtClean="0">
                <a:solidFill>
                  <a:srgbClr val="FF0000"/>
                </a:solidFill>
              </a:rPr>
              <a:t>For any queries mail us @: </a:t>
            </a:r>
            <a:r>
              <a:rPr lang="en-US" sz="2000" b="1" dirty="0" smtClean="0">
                <a:solidFill>
                  <a:srgbClr val="FF0000"/>
                </a:solidFill>
                <a:hlinkClick r:id="rId3"/>
              </a:rPr>
              <a:t>scalive4u@gmail.com</a:t>
            </a:r>
            <a:endParaRPr lang="en-US" sz="2000" b="1" dirty="0" smtClean="0">
              <a:solidFill>
                <a:srgbClr val="FF0000"/>
              </a:solidFill>
            </a:endParaRPr>
          </a:p>
          <a:p>
            <a:r>
              <a:rPr lang="en-US" sz="2000" b="1" dirty="0" smtClean="0">
                <a:solidFill>
                  <a:srgbClr val="FF0000"/>
                </a:solidFill>
              </a:rPr>
              <a:t>Call us @ : </a:t>
            </a:r>
            <a:r>
              <a:rPr lang="en-US" sz="2000" b="1" dirty="0" smtClean="0">
                <a:solidFill>
                  <a:srgbClr val="0070C0"/>
                </a:solidFill>
              </a:rPr>
              <a:t>0755-4271659, 7879165533</a:t>
            </a:r>
          </a:p>
          <a:p>
            <a:endParaRPr lang="en-US" sz="2800" b="1" u="sng" dirty="0" smtClean="0">
              <a:solidFill>
                <a:srgbClr val="0070C0"/>
              </a:solidFill>
            </a:endParaRPr>
          </a:p>
          <a:p>
            <a:r>
              <a:rPr lang="en-US" sz="2800" b="1" u="sng" dirty="0" smtClean="0">
                <a:solidFill>
                  <a:srgbClr val="0070C0"/>
                </a:solidFill>
              </a:rPr>
              <a:t>Agenda for Next Lecture:</a:t>
            </a:r>
          </a:p>
          <a:p>
            <a:pPr marL="342900" indent="-342900">
              <a:buAutoNum type="arabicPeriod"/>
            </a:pPr>
            <a:r>
              <a:rPr lang="en-US" b="1" dirty="0" smtClean="0"/>
              <a:t>Using “this” keyword.</a:t>
            </a:r>
          </a:p>
          <a:p>
            <a:pPr marL="342900" indent="-342900">
              <a:buAutoNum type="arabicPeriod"/>
            </a:pPr>
            <a:r>
              <a:rPr lang="en-US" b="1" dirty="0" smtClean="0"/>
              <a:t>Using “static” keyword.</a:t>
            </a:r>
          </a:p>
        </p:txBody>
      </p:sp>
      <p:pic>
        <p:nvPicPr>
          <p:cNvPr id="8" name="Picture 2"/>
          <p:cNvPicPr>
            <a:picLocks noChangeAspect="1" noChangeArrowheads="1"/>
          </p:cNvPicPr>
          <p:nvPr/>
        </p:nvPicPr>
        <p:blipFill>
          <a:blip r:embed="rId4" cstate="print"/>
          <a:srcRect/>
          <a:stretch>
            <a:fillRect/>
          </a:stretch>
        </p:blipFill>
        <p:spPr bwMode="auto">
          <a:xfrm>
            <a:off x="7092281" y="188640"/>
            <a:ext cx="1872208" cy="1080121"/>
          </a:xfrm>
          <a:prstGeom prst="rect">
            <a:avLst/>
          </a:prstGeom>
          <a:noFill/>
          <a:ln w="9525">
            <a:noFill/>
            <a:miter lim="800000"/>
            <a:headEnd/>
            <a:tailEnd/>
          </a:ln>
        </p:spPr>
      </p:pic>
      <p:pic>
        <p:nvPicPr>
          <p:cNvPr id="9" name="Picture 2"/>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251520" y="188641"/>
            <a:ext cx="1368152" cy="10801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blinds(horizontal)">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blinds(horizontal)">
                                      <p:cBhvr>
                                        <p:cTn id="1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Today’s Agenda</a:t>
            </a:r>
            <a:endParaRPr lang="en-IN" b="1" dirty="0"/>
          </a:p>
        </p:txBody>
      </p:sp>
      <p:sp>
        <p:nvSpPr>
          <p:cNvPr id="3" name="Content Placeholder 2"/>
          <p:cNvSpPr>
            <a:spLocks noGrp="1"/>
          </p:cNvSpPr>
          <p:nvPr>
            <p:ph sz="quarter" idx="1"/>
          </p:nvPr>
        </p:nvSpPr>
        <p:spPr>
          <a:xfrm>
            <a:off x="244544" y="1412776"/>
            <a:ext cx="8647936" cy="4968552"/>
          </a:xfrm>
        </p:spPr>
        <p:txBody>
          <a:bodyPr>
            <a:normAutofit/>
          </a:bodyPr>
          <a:lstStyle/>
          <a:p>
            <a:pPr>
              <a:buSzPct val="100000"/>
              <a:buFont typeface="Arial" pitchFamily="34" charset="0"/>
              <a:buChar char="•"/>
            </a:pPr>
            <a:endParaRPr lang="en-US" sz="2400" dirty="0" smtClean="0"/>
          </a:p>
          <a:p>
            <a:pPr marL="342900" indent="-342900">
              <a:buSzPct val="100000"/>
              <a:buFont typeface="Arial" pitchFamily="34" charset="0"/>
              <a:buChar char="•"/>
            </a:pPr>
            <a:r>
              <a:rPr lang="en-US" sz="2400" dirty="0" smtClean="0">
                <a:solidFill>
                  <a:srgbClr val="FF0000"/>
                </a:solidFill>
              </a:rPr>
              <a:t>Argument passing</a:t>
            </a:r>
            <a:r>
              <a:rPr lang="en-US" sz="2400" dirty="0" smtClean="0"/>
              <a:t>.</a:t>
            </a:r>
          </a:p>
          <a:p>
            <a:pPr marL="342900" indent="-342900">
              <a:buNone/>
            </a:pPr>
            <a:endParaRPr lang="en-US" sz="2400" dirty="0" smtClean="0"/>
          </a:p>
          <a:p>
            <a:pPr marL="342900" indent="-342900">
              <a:buSzPct val="100000"/>
              <a:buFont typeface="Arial" pitchFamily="34" charset="0"/>
              <a:buChar char="•"/>
            </a:pPr>
            <a:endParaRPr lang="en-US" sz="2400" dirty="0" smtClean="0"/>
          </a:p>
          <a:p>
            <a:pPr marL="342900" indent="-342900">
              <a:buSzPct val="100000"/>
              <a:buFont typeface="Arial" pitchFamily="34" charset="0"/>
              <a:buChar char="•"/>
            </a:pPr>
            <a:r>
              <a:rPr lang="en-US" sz="2400" dirty="0" smtClean="0"/>
              <a:t>Passing</a:t>
            </a:r>
            <a:r>
              <a:rPr lang="en-US" sz="2400" dirty="0" smtClean="0">
                <a:solidFill>
                  <a:srgbClr val="FF0000"/>
                </a:solidFill>
              </a:rPr>
              <a:t> variables</a:t>
            </a:r>
          </a:p>
          <a:p>
            <a:pPr marL="342900" indent="-342900">
              <a:buNone/>
            </a:pPr>
            <a:endParaRPr lang="en-US" sz="2400" dirty="0" smtClean="0"/>
          </a:p>
          <a:p>
            <a:pPr marL="342900" indent="-342900">
              <a:buSzPct val="100000"/>
              <a:buFont typeface="Arial" pitchFamily="34" charset="0"/>
              <a:buChar char="•"/>
            </a:pPr>
            <a:endParaRPr lang="en-US" sz="2400" dirty="0" smtClean="0"/>
          </a:p>
          <a:p>
            <a:pPr marL="342900" indent="-342900">
              <a:buSzPct val="100000"/>
              <a:buFont typeface="Arial" pitchFamily="34" charset="0"/>
              <a:buChar char="•"/>
            </a:pPr>
            <a:r>
              <a:rPr lang="en-US" sz="2400" dirty="0" smtClean="0"/>
              <a:t>Passing </a:t>
            </a:r>
            <a:r>
              <a:rPr lang="en-US" sz="2400" dirty="0" smtClean="0">
                <a:solidFill>
                  <a:srgbClr val="FF0000"/>
                </a:solidFill>
              </a:rPr>
              <a:t>array</a:t>
            </a:r>
            <a:r>
              <a:rPr lang="en-US" sz="2400" dirty="0" smtClean="0"/>
              <a:t> </a:t>
            </a:r>
            <a:r>
              <a:rPr lang="en-US" sz="2400" dirty="0" smtClean="0">
                <a:solidFill>
                  <a:srgbClr val="FF0000"/>
                </a:solidFill>
              </a:rPr>
              <a:t>reference</a:t>
            </a:r>
            <a:r>
              <a:rPr lang="en-US" sz="2400" dirty="0" smtClean="0"/>
              <a:t>.</a:t>
            </a:r>
          </a:p>
          <a:p>
            <a:pPr marL="342900" indent="-342900">
              <a:buSzPct val="100000"/>
              <a:buFont typeface="Arial" pitchFamily="34" charset="0"/>
              <a:buChar char="•"/>
            </a:pPr>
            <a:endParaRPr lang="en-US" sz="2400" dirty="0" smtClean="0"/>
          </a:p>
          <a:p>
            <a:pPr marL="342900" indent="-342900">
              <a:buSzPct val="100000"/>
              <a:buFont typeface="Arial" pitchFamily="34" charset="0"/>
              <a:buChar char="•"/>
            </a:pPr>
            <a:endParaRPr lang="en-US" sz="2400" dirty="0" smtClean="0">
              <a:solidFill>
                <a:srgbClr val="FF0000"/>
              </a:solidFill>
            </a:endParaRPr>
          </a:p>
          <a:p>
            <a:pPr marL="342900" indent="-342900">
              <a:buSzPct val="100000"/>
              <a:buFont typeface="Arial" pitchFamily="34" charset="0"/>
              <a:buChar char="•"/>
            </a:pPr>
            <a:r>
              <a:rPr lang="en-US" sz="2400" dirty="0" smtClean="0">
                <a:solidFill>
                  <a:srgbClr val="FF0000"/>
                </a:solidFill>
              </a:rPr>
              <a:t>Returning</a:t>
            </a:r>
            <a:r>
              <a:rPr lang="en-US" sz="2400" dirty="0" smtClean="0"/>
              <a:t> array reference.</a:t>
            </a:r>
          </a:p>
          <a:p>
            <a:pPr>
              <a:buSzPct val="100000"/>
              <a:buFont typeface="Arial" pitchFamily="34" charset="0"/>
              <a:buChar char="•"/>
            </a:pPr>
            <a:endParaRPr lang="en-US" sz="2400" dirty="0" smtClean="0"/>
          </a:p>
          <a:p>
            <a:pPr>
              <a:buSzPct val="100000"/>
              <a:buNone/>
            </a:pPr>
            <a:endParaRPr lang="en-US" sz="2400" dirty="0" smtClean="0"/>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Argument Passing</a:t>
            </a:r>
            <a:endParaRPr lang="en-IN" b="1" dirty="0"/>
          </a:p>
        </p:txBody>
      </p:sp>
      <p:sp>
        <p:nvSpPr>
          <p:cNvPr id="3" name="Content Placeholder 2"/>
          <p:cNvSpPr>
            <a:spLocks noGrp="1"/>
          </p:cNvSpPr>
          <p:nvPr>
            <p:ph sz="quarter" idx="1"/>
          </p:nvPr>
        </p:nvSpPr>
        <p:spPr>
          <a:xfrm>
            <a:off x="251520" y="1556792"/>
            <a:ext cx="8647936" cy="4824536"/>
          </a:xfrm>
        </p:spPr>
        <p:txBody>
          <a:bodyPr/>
          <a:lstStyle/>
          <a:p>
            <a:pPr>
              <a:buSzPct val="100000"/>
              <a:buFont typeface="Arial" pitchFamily="34" charset="0"/>
              <a:buChar char="•"/>
            </a:pPr>
            <a:r>
              <a:rPr lang="en-US" sz="2400" dirty="0" smtClean="0"/>
              <a:t>Java only allows </a:t>
            </a:r>
            <a:r>
              <a:rPr lang="en-US" sz="2400" dirty="0" smtClean="0">
                <a:solidFill>
                  <a:srgbClr val="FF0000"/>
                </a:solidFill>
              </a:rPr>
              <a:t>pass by value</a:t>
            </a:r>
            <a:r>
              <a:rPr lang="en-US" sz="2400" dirty="0" smtClean="0"/>
              <a:t>, there is no pass by reference. But yes references are passed but same as pass by value.</a:t>
            </a:r>
          </a:p>
          <a:p>
            <a:pPr>
              <a:buSzPct val="100000"/>
              <a:buFont typeface="Arial" pitchFamily="34" charset="0"/>
              <a:buChar char="•"/>
            </a:pPr>
            <a:endParaRPr lang="en-US" sz="2400" dirty="0" smtClean="0"/>
          </a:p>
          <a:p>
            <a:pPr>
              <a:buSzPct val="100000"/>
              <a:buFont typeface="Arial" pitchFamily="34" charset="0"/>
              <a:buChar char="•"/>
            </a:pPr>
            <a:r>
              <a:rPr lang="en-US" sz="2400" dirty="0" smtClean="0"/>
              <a:t>So, we can say that in Java we can pass arguments as… </a:t>
            </a:r>
          </a:p>
          <a:p>
            <a:pPr marL="457200" indent="-457200">
              <a:buSzPct val="100000"/>
              <a:buFont typeface="+mj-lt"/>
              <a:buAutoNum type="arabicPeriod"/>
            </a:pPr>
            <a:endParaRPr lang="en-US" sz="2400" dirty="0" smtClean="0"/>
          </a:p>
          <a:p>
            <a:pPr marL="457200" indent="-457200">
              <a:buSzPct val="100000"/>
              <a:buFont typeface="+mj-lt"/>
              <a:buAutoNum type="arabicPeriod"/>
            </a:pPr>
            <a:r>
              <a:rPr lang="en-US" sz="2400" dirty="0" smtClean="0"/>
              <a:t>Passing </a:t>
            </a:r>
            <a:r>
              <a:rPr lang="en-US" sz="2400" dirty="0" smtClean="0">
                <a:solidFill>
                  <a:srgbClr val="FF0000"/>
                </a:solidFill>
              </a:rPr>
              <a:t>variable as Argument</a:t>
            </a:r>
            <a:r>
              <a:rPr lang="en-US" sz="2400" dirty="0" smtClean="0"/>
              <a:t>.</a:t>
            </a:r>
          </a:p>
          <a:p>
            <a:pPr marL="457200" indent="-457200">
              <a:buSzPct val="100000"/>
              <a:buFont typeface="+mj-lt"/>
              <a:buAutoNum type="arabicPeriod"/>
            </a:pPr>
            <a:endParaRPr lang="en-US" sz="2400" dirty="0" smtClean="0"/>
          </a:p>
          <a:p>
            <a:pPr marL="457200" indent="-457200">
              <a:buSzPct val="100000"/>
              <a:buFont typeface="+mj-lt"/>
              <a:buAutoNum type="arabicPeriod"/>
            </a:pPr>
            <a:r>
              <a:rPr lang="en-US" sz="2400" dirty="0" smtClean="0"/>
              <a:t>Passing </a:t>
            </a:r>
            <a:r>
              <a:rPr lang="en-US" sz="2400" dirty="0" smtClean="0">
                <a:solidFill>
                  <a:srgbClr val="FF0000"/>
                </a:solidFill>
              </a:rPr>
              <a:t>references as argument</a:t>
            </a:r>
            <a:r>
              <a:rPr lang="en-US" sz="2400" dirty="0" smtClean="0"/>
              <a:t>.</a:t>
            </a:r>
          </a:p>
          <a:p>
            <a:pPr>
              <a:buSzPct val="100000"/>
              <a:buNone/>
            </a:pPr>
            <a:endParaRPr lang="en-US" sz="2400" dirty="0" smtClean="0"/>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fontScale="90000"/>
          </a:bodyPr>
          <a:lstStyle/>
          <a:p>
            <a:r>
              <a:rPr lang="en-US" b="1" dirty="0" smtClean="0"/>
              <a:t>Passing variable</a:t>
            </a:r>
            <a:br>
              <a:rPr lang="en-US" b="1" dirty="0" smtClean="0"/>
            </a:br>
            <a:r>
              <a:rPr lang="en-US" b="1" dirty="0" smtClean="0"/>
              <a:t>as argument</a:t>
            </a:r>
            <a:endParaRPr lang="en-IN" b="1" dirty="0"/>
          </a:p>
        </p:txBody>
      </p:sp>
      <p:sp>
        <p:nvSpPr>
          <p:cNvPr id="3" name="Content Placeholder 2"/>
          <p:cNvSpPr>
            <a:spLocks noGrp="1"/>
          </p:cNvSpPr>
          <p:nvPr>
            <p:ph sz="quarter" idx="1"/>
          </p:nvPr>
        </p:nvSpPr>
        <p:spPr>
          <a:xfrm>
            <a:off x="251520" y="1556792"/>
            <a:ext cx="8647936" cy="4824536"/>
          </a:xfrm>
        </p:spPr>
        <p:txBody>
          <a:bodyPr/>
          <a:lstStyle/>
          <a:p>
            <a:pPr>
              <a:buSzPct val="100000"/>
              <a:buFont typeface="Arial" pitchFamily="34" charset="0"/>
              <a:buChar char="•"/>
            </a:pPr>
            <a:r>
              <a:rPr lang="en-US" sz="2400" dirty="0" smtClean="0"/>
              <a:t>In java also on passing variables as argument, a copy gets generated which is termed as </a:t>
            </a:r>
            <a:r>
              <a:rPr lang="en-US" sz="2400" dirty="0" smtClean="0">
                <a:solidFill>
                  <a:srgbClr val="FF0000"/>
                </a:solidFill>
              </a:rPr>
              <a:t>formal argument</a:t>
            </a:r>
            <a:r>
              <a:rPr lang="en-US" sz="2400" dirty="0" smtClean="0"/>
              <a:t>.</a:t>
            </a:r>
          </a:p>
          <a:p>
            <a:pPr>
              <a:buSzPct val="100000"/>
              <a:buFont typeface="Arial" pitchFamily="34" charset="0"/>
              <a:buChar char="•"/>
            </a:pPr>
            <a:endParaRPr lang="en-US" sz="2400" dirty="0" smtClean="0"/>
          </a:p>
          <a:p>
            <a:pPr>
              <a:buSzPct val="100000"/>
              <a:buFont typeface="Arial" pitchFamily="34" charset="0"/>
              <a:buChar char="•"/>
            </a:pPr>
            <a:r>
              <a:rPr lang="en-US" sz="2400" dirty="0" smtClean="0"/>
              <a:t>The method performs all operation on these formal arguments and hence no change can be made on actual arguments.</a:t>
            </a:r>
          </a:p>
          <a:p>
            <a:pPr>
              <a:buSzPct val="100000"/>
              <a:buFont typeface="Arial" pitchFamily="34" charset="0"/>
              <a:buChar char="•"/>
            </a:pPr>
            <a:endParaRPr lang="en-US" sz="2400" dirty="0" smtClean="0"/>
          </a:p>
          <a:p>
            <a:pPr>
              <a:buSzPct val="100000"/>
              <a:buFont typeface="Arial" pitchFamily="34" charset="0"/>
              <a:buChar char="•"/>
            </a:pPr>
            <a:r>
              <a:rPr lang="en-US" sz="2400" dirty="0" smtClean="0"/>
              <a:t>Let us understand this through an example</a:t>
            </a:r>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IN" b="1" dirty="0"/>
          </a:p>
        </p:txBody>
      </p:sp>
      <p:sp>
        <p:nvSpPr>
          <p:cNvPr id="3" name="Content Placeholder 2"/>
          <p:cNvSpPr>
            <a:spLocks noGrp="1"/>
          </p:cNvSpPr>
          <p:nvPr>
            <p:ph sz="quarter" idx="1"/>
          </p:nvPr>
        </p:nvSpPr>
        <p:spPr>
          <a:xfrm>
            <a:off x="251520" y="1412776"/>
            <a:ext cx="8647936" cy="5112568"/>
          </a:xfrm>
        </p:spPr>
        <p:txBody>
          <a:bodyPr>
            <a:normAutofit fontScale="70000" lnSpcReduction="20000"/>
          </a:bodyPr>
          <a:lstStyle/>
          <a:p>
            <a:pPr>
              <a:buSzPct val="100000"/>
              <a:buNone/>
            </a:pPr>
            <a:r>
              <a:rPr lang="en-US" sz="2400" b="1" dirty="0" smtClean="0"/>
              <a:t>class Demo</a:t>
            </a:r>
          </a:p>
          <a:p>
            <a:pPr>
              <a:buSzPct val="100000"/>
              <a:buNone/>
            </a:pPr>
            <a:r>
              <a:rPr lang="en-US" sz="2400" b="1" dirty="0" smtClean="0"/>
              <a:t>{</a:t>
            </a:r>
          </a:p>
          <a:p>
            <a:pPr>
              <a:buSzPct val="100000"/>
              <a:buNone/>
            </a:pPr>
            <a:r>
              <a:rPr lang="en-US" sz="2400" dirty="0" smtClean="0"/>
              <a:t> public void increment(</a:t>
            </a:r>
            <a:r>
              <a:rPr lang="en-US" sz="2400" dirty="0" err="1" smtClean="0"/>
              <a:t>int</a:t>
            </a:r>
            <a:r>
              <a:rPr lang="en-US" sz="2400" dirty="0" smtClean="0"/>
              <a:t> x, </a:t>
            </a:r>
            <a:r>
              <a:rPr lang="en-US" sz="2400" dirty="0" err="1" smtClean="0"/>
              <a:t>int</a:t>
            </a:r>
            <a:r>
              <a:rPr lang="en-US" sz="2400" dirty="0" smtClean="0"/>
              <a:t> y)</a:t>
            </a:r>
          </a:p>
          <a:p>
            <a:pPr>
              <a:buSzPct val="100000"/>
              <a:buNone/>
            </a:pPr>
            <a:r>
              <a:rPr lang="en-US" sz="2400" dirty="0" smtClean="0"/>
              <a:t> {</a:t>
            </a:r>
          </a:p>
          <a:p>
            <a:pPr>
              <a:buSzPct val="100000"/>
              <a:buNone/>
            </a:pPr>
            <a:r>
              <a:rPr lang="en-US" sz="2400" dirty="0" smtClean="0"/>
              <a:t> x++;</a:t>
            </a:r>
          </a:p>
          <a:p>
            <a:pPr>
              <a:buSzPct val="100000"/>
              <a:buNone/>
            </a:pPr>
            <a:r>
              <a:rPr lang="en-US" sz="2400" dirty="0" smtClean="0"/>
              <a:t> y++;</a:t>
            </a:r>
          </a:p>
          <a:p>
            <a:pPr>
              <a:buSzPct val="100000"/>
              <a:buNone/>
            </a:pPr>
            <a:r>
              <a:rPr lang="en-US" sz="2400" dirty="0" smtClean="0"/>
              <a:t> }</a:t>
            </a:r>
          </a:p>
          <a:p>
            <a:pPr>
              <a:buSzPct val="100000"/>
              <a:buNone/>
            </a:pPr>
            <a:r>
              <a:rPr lang="en-US" sz="2400" b="1" dirty="0" smtClean="0"/>
              <a:t>}</a:t>
            </a:r>
          </a:p>
          <a:p>
            <a:pPr>
              <a:buSzPct val="100000"/>
              <a:buNone/>
            </a:pPr>
            <a:r>
              <a:rPr lang="en-US" sz="2400" b="1" dirty="0" smtClean="0"/>
              <a:t>class Test</a:t>
            </a:r>
          </a:p>
          <a:p>
            <a:pPr>
              <a:buSzPct val="100000"/>
              <a:buNone/>
            </a:pPr>
            <a:r>
              <a:rPr lang="en-US" sz="2400" b="1" dirty="0" smtClean="0"/>
              <a:t>{</a:t>
            </a:r>
          </a:p>
          <a:p>
            <a:pPr>
              <a:buSzPct val="100000"/>
              <a:buNone/>
            </a:pPr>
            <a:r>
              <a:rPr lang="en-US" sz="2400" dirty="0" smtClean="0"/>
              <a:t> public static  void main(String [ ] </a:t>
            </a:r>
            <a:r>
              <a:rPr lang="en-US" sz="2400" dirty="0" err="1" smtClean="0"/>
              <a:t>args</a:t>
            </a:r>
            <a:r>
              <a:rPr lang="en-US" sz="2400" dirty="0" smtClean="0"/>
              <a:t>)</a:t>
            </a:r>
          </a:p>
          <a:p>
            <a:pPr>
              <a:buSzPct val="100000"/>
              <a:buNone/>
            </a:pPr>
            <a:r>
              <a:rPr lang="en-US" sz="2400" dirty="0" smtClean="0"/>
              <a:t> {</a:t>
            </a:r>
          </a:p>
          <a:p>
            <a:pPr>
              <a:buSzPct val="100000"/>
              <a:buNone/>
            </a:pPr>
            <a:r>
              <a:rPr lang="en-US" sz="2400" dirty="0" smtClean="0"/>
              <a:t> Demo D=new Demo();</a:t>
            </a:r>
          </a:p>
          <a:p>
            <a:pPr>
              <a:buSzPct val="100000"/>
              <a:buNone/>
            </a:pPr>
            <a:r>
              <a:rPr lang="en-US" sz="2400" dirty="0" smtClean="0"/>
              <a:t> </a:t>
            </a:r>
            <a:r>
              <a:rPr lang="en-US" sz="2400" dirty="0" err="1" smtClean="0"/>
              <a:t>int</a:t>
            </a:r>
            <a:r>
              <a:rPr lang="en-US" sz="2400" dirty="0" smtClean="0"/>
              <a:t> x=10, y=20;</a:t>
            </a:r>
          </a:p>
          <a:p>
            <a:pPr>
              <a:buSzPct val="100000"/>
              <a:buNone/>
            </a:pPr>
            <a:r>
              <a:rPr lang="en-US" sz="2400" b="1" dirty="0" smtClean="0"/>
              <a:t> S.O.P(“Before Increment x= ”+x+“y= ”+y);</a:t>
            </a:r>
          </a:p>
          <a:p>
            <a:pPr>
              <a:buSzPct val="100000"/>
              <a:buNone/>
            </a:pPr>
            <a:r>
              <a:rPr lang="en-US" sz="2400" b="1" dirty="0" smtClean="0"/>
              <a:t> </a:t>
            </a:r>
            <a:r>
              <a:rPr lang="en-US" sz="2400" b="1" dirty="0" err="1" smtClean="0"/>
              <a:t>D.increment</a:t>
            </a:r>
            <a:r>
              <a:rPr lang="en-US" sz="2400" b="1" dirty="0" smtClean="0"/>
              <a:t>(x, y);</a:t>
            </a:r>
          </a:p>
          <a:p>
            <a:pPr>
              <a:buSzPct val="100000"/>
              <a:buNone/>
            </a:pPr>
            <a:r>
              <a:rPr lang="en-US" sz="2400" b="1" dirty="0" smtClean="0"/>
              <a:t> S.O.P(“After Increment x= ”+x+“y= ”+y);</a:t>
            </a:r>
          </a:p>
          <a:p>
            <a:pPr>
              <a:buSzPct val="100000"/>
              <a:buNone/>
            </a:pPr>
            <a:r>
              <a:rPr lang="en-US" sz="2400" dirty="0" smtClean="0"/>
              <a:t> }</a:t>
            </a:r>
          </a:p>
          <a:p>
            <a:pPr>
              <a:buSzPct val="100000"/>
              <a:buNone/>
            </a:pPr>
            <a:r>
              <a:rPr lang="en-US" sz="2400" b="1" dirty="0" smtClean="0"/>
              <a:t>}</a:t>
            </a:r>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4" cstate="print"/>
          <a:srcRect/>
          <a:stretch>
            <a:fillRect/>
          </a:stretch>
        </p:blipFill>
        <p:spPr bwMode="auto">
          <a:xfrm>
            <a:off x="2843808" y="2348880"/>
            <a:ext cx="6001147" cy="1296144"/>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fontScale="90000"/>
          </a:bodyPr>
          <a:lstStyle/>
          <a:p>
            <a:r>
              <a:rPr lang="en-US" b="1" dirty="0" smtClean="0"/>
              <a:t>Improved Program</a:t>
            </a:r>
            <a:br>
              <a:rPr lang="en-US" b="1" dirty="0" smtClean="0"/>
            </a:br>
            <a:r>
              <a:rPr lang="en-US" b="1" dirty="0" smtClean="0"/>
              <a:t>Passing Reference</a:t>
            </a:r>
            <a:endParaRPr lang="en-IN" b="1" dirty="0"/>
          </a:p>
        </p:txBody>
      </p:sp>
      <p:sp>
        <p:nvSpPr>
          <p:cNvPr id="3" name="Content Placeholder 2"/>
          <p:cNvSpPr>
            <a:spLocks noGrp="1"/>
          </p:cNvSpPr>
          <p:nvPr>
            <p:ph sz="quarter" idx="1"/>
          </p:nvPr>
        </p:nvSpPr>
        <p:spPr>
          <a:xfrm>
            <a:off x="251520" y="1484784"/>
            <a:ext cx="8647936" cy="5184576"/>
          </a:xfrm>
        </p:spPr>
        <p:txBody>
          <a:bodyPr numCol="2">
            <a:normAutofit/>
          </a:bodyPr>
          <a:lstStyle/>
          <a:p>
            <a:pPr>
              <a:buSzPct val="100000"/>
              <a:buNone/>
            </a:pPr>
            <a:r>
              <a:rPr lang="en-US" sz="2000" b="1" dirty="0" smtClean="0"/>
              <a:t>class Demo</a:t>
            </a:r>
          </a:p>
          <a:p>
            <a:pPr>
              <a:buSzPct val="100000"/>
              <a:buNone/>
            </a:pPr>
            <a:r>
              <a:rPr lang="en-US" sz="2000" b="1" dirty="0" smtClean="0"/>
              <a:t>{</a:t>
            </a:r>
          </a:p>
          <a:p>
            <a:pPr>
              <a:buSzPct val="100000"/>
              <a:buNone/>
            </a:pPr>
            <a:r>
              <a:rPr lang="en-US" sz="2000" b="1" dirty="0" smtClean="0"/>
              <a:t> private </a:t>
            </a:r>
            <a:r>
              <a:rPr lang="en-US" sz="2000" b="1" dirty="0" err="1" smtClean="0"/>
              <a:t>int</a:t>
            </a:r>
            <a:r>
              <a:rPr lang="en-US" sz="2000" b="1" dirty="0" smtClean="0"/>
              <a:t> x;</a:t>
            </a:r>
          </a:p>
          <a:p>
            <a:pPr>
              <a:buSzPct val="100000"/>
              <a:buNone/>
            </a:pPr>
            <a:r>
              <a:rPr lang="en-US" sz="2000" b="1" dirty="0" smtClean="0"/>
              <a:t> private </a:t>
            </a:r>
            <a:r>
              <a:rPr lang="en-US" sz="2000" b="1" dirty="0" err="1" smtClean="0"/>
              <a:t>int</a:t>
            </a:r>
            <a:r>
              <a:rPr lang="en-US" sz="2000" b="1" dirty="0" smtClean="0"/>
              <a:t> y;</a:t>
            </a:r>
          </a:p>
          <a:p>
            <a:pPr>
              <a:buSzPct val="100000"/>
              <a:buNone/>
            </a:pPr>
            <a:r>
              <a:rPr lang="en-US" sz="2000" dirty="0" smtClean="0"/>
              <a:t> public Demo(</a:t>
            </a:r>
            <a:r>
              <a:rPr lang="en-US" sz="2000" dirty="0" err="1" smtClean="0"/>
              <a:t>int</a:t>
            </a:r>
            <a:r>
              <a:rPr lang="en-US" sz="2000" dirty="0" smtClean="0"/>
              <a:t> </a:t>
            </a:r>
            <a:r>
              <a:rPr lang="en-US" sz="2000" dirty="0" err="1" smtClean="0"/>
              <a:t>i</a:t>
            </a:r>
            <a:r>
              <a:rPr lang="en-US" sz="2000" dirty="0" smtClean="0"/>
              <a:t>, </a:t>
            </a:r>
            <a:r>
              <a:rPr lang="en-US" sz="2000" dirty="0" err="1" smtClean="0"/>
              <a:t>int</a:t>
            </a:r>
            <a:r>
              <a:rPr lang="en-US" sz="2000" dirty="0" smtClean="0"/>
              <a:t> j)</a:t>
            </a:r>
          </a:p>
          <a:p>
            <a:pPr>
              <a:buSzPct val="100000"/>
              <a:buNone/>
            </a:pPr>
            <a:r>
              <a:rPr lang="en-US" sz="2000" dirty="0" smtClean="0"/>
              <a:t> {</a:t>
            </a:r>
          </a:p>
          <a:p>
            <a:pPr>
              <a:buSzPct val="100000"/>
              <a:buNone/>
            </a:pPr>
            <a:r>
              <a:rPr lang="en-US" sz="2000" dirty="0" smtClean="0"/>
              <a:t> x=</a:t>
            </a:r>
            <a:r>
              <a:rPr lang="en-US" sz="2000" dirty="0" err="1" smtClean="0"/>
              <a:t>i</a:t>
            </a:r>
            <a:r>
              <a:rPr lang="en-US" sz="2000" dirty="0" smtClean="0"/>
              <a:t>;</a:t>
            </a:r>
          </a:p>
          <a:p>
            <a:pPr>
              <a:buSzPct val="100000"/>
              <a:buNone/>
            </a:pPr>
            <a:r>
              <a:rPr lang="en-US" sz="2000" dirty="0" smtClean="0"/>
              <a:t> y=j;</a:t>
            </a:r>
          </a:p>
          <a:p>
            <a:pPr>
              <a:buSzPct val="100000"/>
              <a:buNone/>
            </a:pPr>
            <a:r>
              <a:rPr lang="en-US" sz="2000" dirty="0" smtClean="0"/>
              <a:t> }</a:t>
            </a:r>
          </a:p>
          <a:p>
            <a:pPr>
              <a:buSzPct val="100000"/>
              <a:buNone/>
            </a:pPr>
            <a:r>
              <a:rPr lang="en-US" sz="2000" b="1" dirty="0" smtClean="0"/>
              <a:t>public void increment(Demo D)</a:t>
            </a:r>
          </a:p>
          <a:p>
            <a:pPr>
              <a:buSzPct val="100000"/>
              <a:buNone/>
            </a:pPr>
            <a:r>
              <a:rPr lang="en-US" sz="2000" b="1" dirty="0" smtClean="0"/>
              <a:t> {</a:t>
            </a:r>
          </a:p>
          <a:p>
            <a:pPr>
              <a:buSzPct val="100000"/>
              <a:buNone/>
            </a:pPr>
            <a:r>
              <a:rPr lang="en-US" sz="2000" b="1" dirty="0" smtClean="0"/>
              <a:t> </a:t>
            </a:r>
            <a:r>
              <a:rPr lang="en-US" sz="2000" b="1" dirty="0" err="1" smtClean="0"/>
              <a:t>D.x</a:t>
            </a:r>
            <a:r>
              <a:rPr lang="en-US" sz="2000" b="1" dirty="0" smtClean="0"/>
              <a:t>++;</a:t>
            </a:r>
          </a:p>
          <a:p>
            <a:pPr>
              <a:buSzPct val="100000"/>
              <a:buNone/>
            </a:pPr>
            <a:r>
              <a:rPr lang="en-US" sz="2000" b="1" dirty="0" smtClean="0"/>
              <a:t> </a:t>
            </a:r>
            <a:r>
              <a:rPr lang="en-US" sz="2000" b="1" dirty="0" err="1" smtClean="0"/>
              <a:t>D.y</a:t>
            </a:r>
            <a:r>
              <a:rPr lang="en-US" sz="2000" b="1" dirty="0" smtClean="0"/>
              <a:t>++;</a:t>
            </a:r>
          </a:p>
          <a:p>
            <a:pPr>
              <a:buSzPct val="100000"/>
              <a:buNone/>
            </a:pPr>
            <a:r>
              <a:rPr lang="en-US" sz="2000" b="1" dirty="0" smtClean="0"/>
              <a:t> }</a:t>
            </a:r>
          </a:p>
          <a:p>
            <a:pPr>
              <a:buSzPct val="100000"/>
              <a:buNone/>
            </a:pPr>
            <a:r>
              <a:rPr lang="en-US" sz="2000" dirty="0" smtClean="0"/>
              <a:t> public void show( )</a:t>
            </a:r>
          </a:p>
          <a:p>
            <a:pPr>
              <a:buSzPct val="100000"/>
              <a:buNone/>
            </a:pPr>
            <a:r>
              <a:rPr lang="en-US" sz="2000" dirty="0" smtClean="0"/>
              <a:t> {</a:t>
            </a:r>
          </a:p>
          <a:p>
            <a:pPr>
              <a:buSzPct val="100000"/>
              <a:buNone/>
            </a:pPr>
            <a:r>
              <a:rPr lang="en-US" sz="2000" dirty="0" smtClean="0"/>
              <a:t> </a:t>
            </a:r>
            <a:r>
              <a:rPr lang="en-US" sz="2000" dirty="0" err="1" smtClean="0"/>
              <a:t>System.out.println</a:t>
            </a:r>
            <a:r>
              <a:rPr lang="en-US" sz="2000" dirty="0" smtClean="0"/>
              <a:t>(“x= ”+x);</a:t>
            </a:r>
          </a:p>
          <a:p>
            <a:pPr>
              <a:buSzPct val="100000"/>
              <a:buNone/>
            </a:pPr>
            <a:r>
              <a:rPr lang="en-US" sz="2000" dirty="0" smtClean="0"/>
              <a:t> </a:t>
            </a:r>
            <a:r>
              <a:rPr lang="en-US" sz="2000" dirty="0" err="1" smtClean="0"/>
              <a:t>System.out.println</a:t>
            </a:r>
            <a:r>
              <a:rPr lang="en-US" sz="2000" dirty="0" smtClean="0"/>
              <a:t>(“y= ”+y);</a:t>
            </a:r>
          </a:p>
          <a:p>
            <a:pPr>
              <a:buSzPct val="100000"/>
              <a:buNone/>
            </a:pPr>
            <a:r>
              <a:rPr lang="en-US" sz="2000" dirty="0" smtClean="0"/>
              <a:t> }</a:t>
            </a:r>
          </a:p>
          <a:p>
            <a:pPr>
              <a:buSzPct val="100000"/>
              <a:buNone/>
            </a:pPr>
            <a:r>
              <a:rPr lang="en-US" sz="2000" b="1" dirty="0" smtClean="0"/>
              <a:t>}</a:t>
            </a:r>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b="1" dirty="0"/>
          </a:p>
        </p:txBody>
      </p:sp>
      <p:sp>
        <p:nvSpPr>
          <p:cNvPr id="3" name="Content Placeholder 2"/>
          <p:cNvSpPr>
            <a:spLocks noGrp="1"/>
          </p:cNvSpPr>
          <p:nvPr>
            <p:ph sz="quarter" idx="1"/>
          </p:nvPr>
        </p:nvSpPr>
        <p:spPr>
          <a:xfrm>
            <a:off x="251520" y="1556792"/>
            <a:ext cx="8647936" cy="4824536"/>
          </a:xfrm>
        </p:spPr>
        <p:txBody>
          <a:bodyPr/>
          <a:lstStyle/>
          <a:p>
            <a:pPr>
              <a:buSzPct val="100000"/>
              <a:buNone/>
            </a:pPr>
            <a:r>
              <a:rPr lang="en-US" sz="2400" b="1" dirty="0" smtClean="0"/>
              <a:t>class Test</a:t>
            </a:r>
          </a:p>
          <a:p>
            <a:pPr>
              <a:buSzPct val="100000"/>
              <a:buNone/>
            </a:pPr>
            <a:r>
              <a:rPr lang="en-US" sz="2400" b="1" dirty="0" smtClean="0"/>
              <a:t>{</a:t>
            </a:r>
          </a:p>
          <a:p>
            <a:pPr>
              <a:buSzPct val="100000"/>
              <a:buNone/>
            </a:pPr>
            <a:r>
              <a:rPr lang="en-US" sz="2400" dirty="0" smtClean="0"/>
              <a:t> public static void main(String [ ] </a:t>
            </a:r>
            <a:r>
              <a:rPr lang="en-US" sz="2400" dirty="0" err="1" smtClean="0"/>
              <a:t>args</a:t>
            </a:r>
            <a:r>
              <a:rPr lang="en-US" sz="2400" dirty="0" smtClean="0"/>
              <a:t>)</a:t>
            </a:r>
          </a:p>
          <a:p>
            <a:pPr>
              <a:buSzPct val="100000"/>
              <a:buNone/>
            </a:pPr>
            <a:r>
              <a:rPr lang="en-US" sz="2400" dirty="0" smtClean="0"/>
              <a:t> {</a:t>
            </a:r>
          </a:p>
          <a:p>
            <a:pPr>
              <a:buSzPct val="100000"/>
              <a:buNone/>
            </a:pPr>
            <a:r>
              <a:rPr lang="en-US" sz="2400" dirty="0" smtClean="0"/>
              <a:t> Demo D=new Demo(10,20);</a:t>
            </a:r>
          </a:p>
          <a:p>
            <a:pPr>
              <a:buSzPct val="100000"/>
              <a:buNone/>
            </a:pPr>
            <a:r>
              <a:rPr lang="en-US" sz="2400" dirty="0" smtClean="0"/>
              <a:t> </a:t>
            </a:r>
            <a:r>
              <a:rPr lang="en-US" sz="2400" dirty="0" err="1" smtClean="0"/>
              <a:t>D.show</a:t>
            </a:r>
            <a:r>
              <a:rPr lang="en-US" sz="2400" dirty="0" smtClean="0"/>
              <a:t>( );</a:t>
            </a:r>
          </a:p>
          <a:p>
            <a:pPr>
              <a:buSzPct val="100000"/>
              <a:buNone/>
            </a:pPr>
            <a:r>
              <a:rPr lang="en-US" sz="2400" dirty="0" smtClean="0"/>
              <a:t> </a:t>
            </a:r>
            <a:r>
              <a:rPr lang="en-US" sz="2400" dirty="0" err="1" smtClean="0"/>
              <a:t>D.increment</a:t>
            </a:r>
            <a:r>
              <a:rPr lang="en-US" sz="2400" dirty="0" smtClean="0"/>
              <a:t>(D);</a:t>
            </a:r>
          </a:p>
          <a:p>
            <a:pPr>
              <a:buSzPct val="100000"/>
              <a:buNone/>
            </a:pPr>
            <a:r>
              <a:rPr lang="en-US" sz="2400" dirty="0" smtClean="0"/>
              <a:t> </a:t>
            </a:r>
            <a:r>
              <a:rPr lang="en-US" sz="2400" dirty="0" err="1" smtClean="0"/>
              <a:t>D.show</a:t>
            </a:r>
            <a:r>
              <a:rPr lang="en-US" sz="2400" dirty="0" smtClean="0"/>
              <a:t>( );</a:t>
            </a:r>
          </a:p>
          <a:p>
            <a:pPr>
              <a:buSzPct val="100000"/>
              <a:buNone/>
            </a:pPr>
            <a:r>
              <a:rPr lang="en-US" sz="2400" dirty="0" smtClean="0"/>
              <a:t> }</a:t>
            </a:r>
          </a:p>
          <a:p>
            <a:pPr>
              <a:buSzPct val="100000"/>
              <a:buNone/>
            </a:pPr>
            <a:r>
              <a:rPr lang="en-US" sz="2400" b="1" dirty="0" smtClean="0"/>
              <a:t>}</a:t>
            </a:r>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Execise</a:t>
            </a:r>
            <a:endParaRPr lang="en-IN" b="1" dirty="0"/>
          </a:p>
        </p:txBody>
      </p:sp>
      <p:sp>
        <p:nvSpPr>
          <p:cNvPr id="3" name="Content Placeholder 2"/>
          <p:cNvSpPr>
            <a:spLocks noGrp="1"/>
          </p:cNvSpPr>
          <p:nvPr>
            <p:ph sz="quarter" idx="1"/>
          </p:nvPr>
        </p:nvSpPr>
        <p:spPr>
          <a:xfrm>
            <a:off x="251520" y="1556792"/>
            <a:ext cx="8647936" cy="4824536"/>
          </a:xfrm>
        </p:spPr>
        <p:txBody>
          <a:bodyPr/>
          <a:lstStyle/>
          <a:p>
            <a:pPr>
              <a:buSzPct val="100000"/>
              <a:buFont typeface="Arial" pitchFamily="34" charset="0"/>
              <a:buChar char="•"/>
            </a:pPr>
            <a:r>
              <a:rPr lang="en-US" sz="2400" dirty="0" smtClean="0"/>
              <a:t>WAP  to swap two integer data members of a class. Later you can modify it to accept input from the user.</a:t>
            </a:r>
            <a:endParaRPr lang="en-US" sz="2400" u="sng" dirty="0" smtClean="0">
              <a:solidFill>
                <a:srgbClr val="FF0000"/>
              </a:solidFill>
            </a:endParaRPr>
          </a:p>
          <a:p>
            <a:pPr>
              <a:buSzPct val="100000"/>
              <a:buFont typeface="Arial" pitchFamily="34" charset="0"/>
              <a:buChar char="•"/>
            </a:pPr>
            <a:endParaRPr lang="en-US" sz="2400" u="sng" dirty="0" smtClean="0">
              <a:solidFill>
                <a:srgbClr val="FF0000"/>
              </a:solidFill>
            </a:endParaRPr>
          </a:p>
          <a:p>
            <a:pPr>
              <a:buSzPct val="100000"/>
              <a:buFont typeface="Arial" pitchFamily="34" charset="0"/>
              <a:buChar char="•"/>
            </a:pPr>
            <a:r>
              <a:rPr lang="en-US" sz="2400" u="sng" dirty="0" smtClean="0">
                <a:solidFill>
                  <a:srgbClr val="FF0000"/>
                </a:solidFill>
              </a:rPr>
              <a:t>Sample Output</a:t>
            </a:r>
            <a:r>
              <a:rPr lang="en-US" sz="2400" dirty="0" smtClean="0"/>
              <a:t> :-</a:t>
            </a:r>
          </a:p>
          <a:p>
            <a:pPr>
              <a:buSzPct val="100000"/>
              <a:buNone/>
            </a:pPr>
            <a:endParaRPr lang="en-US" sz="2400" dirty="0" smtClean="0"/>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4" cstate="print"/>
          <a:srcRect/>
          <a:stretch>
            <a:fillRect/>
          </a:stretch>
        </p:blipFill>
        <p:spPr bwMode="auto">
          <a:xfrm>
            <a:off x="179512" y="3573016"/>
            <a:ext cx="8766194" cy="16561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Solution</a:t>
            </a:r>
            <a:endParaRPr lang="en-IN" b="1" dirty="0"/>
          </a:p>
        </p:txBody>
      </p:sp>
      <p:pic>
        <p:nvPicPr>
          <p:cNvPr id="5" name="Picture 2"/>
          <p:cNvPicPr>
            <a:picLocks noChangeAspect="1" noChangeArrowheads="1"/>
          </p:cNvPicPr>
          <p:nvPr/>
        </p:nvPicPr>
        <p:blipFill>
          <a:blip r:embed="rId2"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1" name="Picture 3"/>
          <p:cNvPicPr>
            <a:picLocks noGrp="1" noChangeAspect="1" noChangeArrowheads="1"/>
          </p:cNvPicPr>
          <p:nvPr>
            <p:ph sz="quarter" idx="1"/>
          </p:nvPr>
        </p:nvPicPr>
        <p:blipFill>
          <a:blip r:embed="rId4" cstate="print"/>
          <a:srcRect/>
          <a:stretch>
            <a:fillRect/>
          </a:stretch>
        </p:blipFill>
        <p:spPr bwMode="auto">
          <a:xfrm>
            <a:off x="1763688" y="1268760"/>
            <a:ext cx="5760640" cy="558924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469</TotalTime>
  <Words>591</Words>
  <Application>Microsoft Office PowerPoint</Application>
  <PresentationFormat>On-screen Show (4:3)</PresentationFormat>
  <Paragraphs>134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Civic</vt:lpstr>
      <vt:lpstr>Slide 1</vt:lpstr>
      <vt:lpstr>Today’s Agenda</vt:lpstr>
      <vt:lpstr>Argument Passing</vt:lpstr>
      <vt:lpstr>Passing variable as argument</vt:lpstr>
      <vt:lpstr>Example</vt:lpstr>
      <vt:lpstr>Improved Program Passing Reference</vt:lpstr>
      <vt:lpstr>Slide 7</vt:lpstr>
      <vt:lpstr>Execise</vt:lpstr>
      <vt:lpstr>Solution</vt:lpstr>
      <vt:lpstr>Passing Array Reference</vt:lpstr>
      <vt:lpstr>Returning Array Reference</vt:lpstr>
      <vt:lpstr>Practice</vt:lpstr>
      <vt:lpstr>End Of Lecture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palash</dc:creator>
  <cp:lastModifiedBy>palash</cp:lastModifiedBy>
  <cp:revision>17</cp:revision>
  <dcterms:created xsi:type="dcterms:W3CDTF">2016-02-12T05:34:46Z</dcterms:created>
  <dcterms:modified xsi:type="dcterms:W3CDTF">2016-02-18T07:56:08Z</dcterms:modified>
</cp:coreProperties>
</file>