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3" r:id="rId5"/>
    <p:sldId id="262" r:id="rId6"/>
    <p:sldId id="266" r:id="rId7"/>
    <p:sldId id="259" r:id="rId8"/>
    <p:sldId id="265" r:id="rId9"/>
    <p:sldId id="268" r:id="rId10"/>
    <p:sldId id="267" r:id="rId11"/>
    <p:sldId id="269" r:id="rId12"/>
    <p:sldId id="271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4/2/2018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Lecture-19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import </a:t>
            </a:r>
            <a:r>
              <a:rPr lang="en-US" sz="2400" b="1" dirty="0" err="1" smtClean="0"/>
              <a:t>java.util.Scanner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class Account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accid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private String name;</a:t>
            </a:r>
          </a:p>
          <a:p>
            <a:pPr>
              <a:buNone/>
            </a:pPr>
            <a:r>
              <a:rPr lang="en-US" sz="2400" dirty="0" smtClean="0"/>
              <a:t> private double balance;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private static double </a:t>
            </a:r>
            <a:r>
              <a:rPr lang="en-US" sz="2400" dirty="0" err="1" smtClean="0">
                <a:solidFill>
                  <a:srgbClr val="FF0000"/>
                </a:solidFill>
              </a:rPr>
              <a:t>rate_of_interest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static</a:t>
            </a:r>
          </a:p>
          <a:p>
            <a:pPr>
              <a:buNone/>
            </a:pPr>
            <a:r>
              <a:rPr lang="en-US" sz="2400" b="1" dirty="0" smtClean="0"/>
              <a:t>  {</a:t>
            </a:r>
          </a:p>
          <a:p>
            <a:pPr>
              <a:buNone/>
            </a:pPr>
            <a:r>
              <a:rPr lang="en-US" sz="2400" b="1" dirty="0" smtClean="0"/>
              <a:t>   Scanner sc=new Scanner(</a:t>
            </a:r>
            <a:r>
              <a:rPr lang="en-US" sz="2400" b="1" dirty="0" err="1" smtClean="0"/>
              <a:t>System.in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(“Enter rate of interest”);</a:t>
            </a:r>
          </a:p>
          <a:p>
            <a:pPr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rate_of_interest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sc.nextDouble</a:t>
            </a:r>
            <a:r>
              <a:rPr lang="en-US" sz="2400" b="1" dirty="0" smtClean="0"/>
              <a:t>();</a:t>
            </a:r>
          </a:p>
          <a:p>
            <a:pPr>
              <a:buNone/>
            </a:pPr>
            <a:r>
              <a:rPr lang="en-US" sz="2400" b="1" dirty="0" smtClean="0"/>
              <a:t>   }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845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 public Account()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Scanner sc=</a:t>
            </a:r>
            <a:r>
              <a:rPr lang="en-US" sz="2400" dirty="0" err="1" smtClean="0"/>
              <a:t>newScanner</a:t>
            </a:r>
            <a:r>
              <a:rPr lang="en-US" sz="2400" dirty="0" smtClean="0"/>
              <a:t>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(“Enter account id, name and balance”);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accid</a:t>
            </a:r>
            <a:r>
              <a:rPr lang="en-US" sz="2400" dirty="0" smtClean="0"/>
              <a:t>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name=next();</a:t>
            </a:r>
          </a:p>
          <a:p>
            <a:pPr>
              <a:buNone/>
            </a:pPr>
            <a:r>
              <a:rPr lang="en-US" sz="2400" dirty="0" smtClean="0"/>
              <a:t>  balance=</a:t>
            </a:r>
            <a:r>
              <a:rPr lang="en-US" sz="2400" dirty="0" err="1" smtClean="0"/>
              <a:t>nextDouble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void show()</a:t>
            </a:r>
          </a:p>
          <a:p>
            <a:pPr>
              <a:buNone/>
            </a:pP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(name+”\n”+</a:t>
            </a:r>
            <a:r>
              <a:rPr lang="en-US" sz="2400" dirty="0" err="1" smtClean="0"/>
              <a:t>accid</a:t>
            </a:r>
            <a:r>
              <a:rPr lang="en-US" sz="2400" dirty="0" smtClean="0"/>
              <a:t>+”\n”+balance);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static void </a:t>
            </a:r>
            <a:r>
              <a:rPr lang="en-US" sz="2400" dirty="0" err="1" smtClean="0"/>
              <a:t>showRate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(“Rate of interest is “+</a:t>
            </a:r>
            <a:r>
              <a:rPr lang="en-US" sz="2400" dirty="0" err="1" smtClean="0"/>
              <a:t>rate_of_interest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}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class Test</a:t>
            </a:r>
          </a:p>
          <a:p>
            <a:pPr>
              <a:buNone/>
            </a:pPr>
            <a:r>
              <a:rPr lang="en-US" sz="2400" b="1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public static void main(String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{</a:t>
            </a:r>
          </a:p>
          <a:p>
            <a:pPr>
              <a:buNone/>
            </a:pPr>
            <a:r>
              <a:rPr lang="en-US" sz="2400" dirty="0" smtClean="0"/>
              <a:t>   Account A1= new Account();</a:t>
            </a:r>
          </a:p>
          <a:p>
            <a:pPr>
              <a:buNone/>
            </a:pPr>
            <a:r>
              <a:rPr lang="en-US" sz="2400" dirty="0" smtClean="0"/>
              <a:t>   Account A2= new Account();</a:t>
            </a:r>
          </a:p>
          <a:p>
            <a:pPr>
              <a:buNone/>
            </a:pPr>
            <a:r>
              <a:rPr lang="en-US" sz="2400" dirty="0" smtClean="0"/>
              <a:t>   Account A3= new Account();</a:t>
            </a:r>
          </a:p>
          <a:p>
            <a:pPr>
              <a:buNone/>
            </a:pPr>
            <a:r>
              <a:rPr lang="en-US" sz="2400" dirty="0" smtClean="0"/>
              <a:t>   A1.show();</a:t>
            </a:r>
          </a:p>
          <a:p>
            <a:pPr>
              <a:buNone/>
            </a:pPr>
            <a:r>
              <a:rPr lang="en-US" sz="2400" dirty="0" smtClean="0"/>
              <a:t>   A2.show();</a:t>
            </a:r>
          </a:p>
          <a:p>
            <a:pPr>
              <a:buNone/>
            </a:pPr>
            <a:r>
              <a:rPr lang="en-US" sz="2400" dirty="0" smtClean="0"/>
              <a:t>   A3.show();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Account.showRate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b="1" dirty="0" smtClean="0"/>
              <a:t>}</a:t>
            </a: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653302"/>
            <a:ext cx="4536504" cy="39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19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Inheritance in Java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keyword super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Using “static” </a:t>
            </a:r>
            <a:r>
              <a:rPr lang="en-US" sz="2800" b="1" dirty="0" smtClean="0">
                <a:solidFill>
                  <a:srgbClr val="FF0000"/>
                </a:solidFill>
              </a:rPr>
              <a:t>methods</a:t>
            </a:r>
          </a:p>
          <a:p>
            <a:pPr marL="342900" indent="-342900">
              <a:buNone/>
            </a:pPr>
            <a:endParaRPr lang="en-US" sz="2800" b="1" dirty="0" smtClean="0"/>
          </a:p>
          <a:p>
            <a:pPr marL="342900" indent="-342900">
              <a:buNone/>
            </a:pPr>
            <a:endParaRPr lang="en-US" sz="28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Factory methods</a:t>
            </a:r>
          </a:p>
          <a:p>
            <a:pPr marL="342900" indent="-342900">
              <a:buNone/>
            </a:pPr>
            <a:endParaRPr lang="en-US" sz="2800" b="1" dirty="0" smtClean="0"/>
          </a:p>
          <a:p>
            <a:pPr marL="342900" indent="-342900">
              <a:buNone/>
            </a:pPr>
            <a:endParaRPr lang="en-US" sz="28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“static” </a:t>
            </a:r>
            <a:r>
              <a:rPr lang="en-US" sz="2800" b="1" dirty="0" smtClean="0">
                <a:solidFill>
                  <a:srgbClr val="FF0000"/>
                </a:solidFill>
              </a:rPr>
              <a:t>blocks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“static”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040560"/>
          </a:xfrm>
        </p:spPr>
        <p:txBody>
          <a:bodyPr>
            <a:normAutofit fontScale="77500" lnSpcReduction="2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 A method should be made static in following three situations </a:t>
            </a:r>
          </a:p>
          <a:p>
            <a:pPr>
              <a:buNone/>
            </a:pPr>
            <a:r>
              <a:rPr lang="en-US" sz="2800" dirty="0" smtClean="0"/>
              <a:t> 1. When it is only </a:t>
            </a:r>
            <a:r>
              <a:rPr lang="en-US" sz="2800" dirty="0" smtClean="0">
                <a:solidFill>
                  <a:srgbClr val="FF0000"/>
                </a:solidFill>
              </a:rPr>
              <a:t>accessing static data </a:t>
            </a:r>
            <a:r>
              <a:rPr lang="en-US" sz="2800" dirty="0" smtClean="0"/>
              <a:t>of class</a:t>
            </a:r>
          </a:p>
          <a:p>
            <a:pPr>
              <a:buNone/>
            </a:pPr>
            <a:r>
              <a:rPr lang="en-US" sz="2800" dirty="0" smtClean="0"/>
              <a:t> 2. When it is only </a:t>
            </a:r>
            <a:r>
              <a:rPr lang="en-US" sz="2800" dirty="0" smtClean="0">
                <a:solidFill>
                  <a:srgbClr val="FF0000"/>
                </a:solidFill>
              </a:rPr>
              <a:t>accessing its arguments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not using any data members </a:t>
            </a:r>
            <a:r>
              <a:rPr lang="en-US" sz="2800" dirty="0" smtClean="0"/>
              <a:t>of the class.</a:t>
            </a:r>
          </a:p>
          <a:p>
            <a:pPr>
              <a:buNone/>
            </a:pPr>
            <a:r>
              <a:rPr lang="en-US" sz="2800" dirty="0" smtClean="0"/>
              <a:t> 3. When we have to create </a:t>
            </a:r>
            <a:r>
              <a:rPr lang="en-US" sz="2800" dirty="0" smtClean="0">
                <a:solidFill>
                  <a:srgbClr val="FF0000"/>
                </a:solidFill>
              </a:rPr>
              <a:t>a factory method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class </a:t>
            </a:r>
            <a:r>
              <a:rPr lang="en-US" sz="2400" b="1" dirty="0" err="1" smtClean="0"/>
              <a:t>MyMath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public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max(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b)</a:t>
            </a:r>
          </a:p>
          <a:p>
            <a:pPr>
              <a:buNone/>
            </a:pPr>
            <a:r>
              <a:rPr lang="en-US" sz="2400" dirty="0" smtClean="0"/>
              <a:t>  {</a:t>
            </a:r>
          </a:p>
          <a:p>
            <a:pPr>
              <a:buNone/>
            </a:pPr>
            <a:r>
              <a:rPr lang="en-US" sz="2400" dirty="0" smtClean="0"/>
              <a:t>   if(a&gt;b)</a:t>
            </a:r>
          </a:p>
          <a:p>
            <a:pPr>
              <a:buNone/>
            </a:pPr>
            <a:r>
              <a:rPr lang="en-US" sz="2400" dirty="0" smtClean="0"/>
              <a:t>     return a;</a:t>
            </a:r>
          </a:p>
          <a:p>
            <a:pPr>
              <a:buNone/>
            </a:pPr>
            <a:r>
              <a:rPr lang="en-US" sz="2400" dirty="0" smtClean="0"/>
              <a:t>   else </a:t>
            </a:r>
          </a:p>
          <a:p>
            <a:pPr>
              <a:buNone/>
            </a:pPr>
            <a:r>
              <a:rPr lang="en-US" sz="2400" dirty="0" smtClean="0"/>
              <a:t>     return b;</a:t>
            </a:r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b="1" dirty="0" smtClean="0"/>
              <a:t>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None/>
            </a:pPr>
            <a:r>
              <a:rPr lang="en-US" sz="2400" dirty="0" smtClean="0"/>
              <a:t>class Test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max=MyMath.max(10,20);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FF0000"/>
                </a:solidFill>
              </a:rPr>
              <a:t>(“Max is= ”+max);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       or</a:t>
            </a: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FF0000"/>
                </a:solidFill>
              </a:rPr>
              <a:t>(“Maximum number is ”+MyMath.max( 10,20));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0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Factory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04056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There are situations where creating an object might be dependent on some conditions.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example, if someone enters 0 or negative age. In such situations we have to check the conditions before the object can be made.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such situations </a:t>
            </a:r>
            <a:r>
              <a:rPr lang="en-US" sz="2400" dirty="0" smtClean="0">
                <a:solidFill>
                  <a:srgbClr val="FF0000"/>
                </a:solidFill>
              </a:rPr>
              <a:t>Factory methods</a:t>
            </a:r>
            <a:r>
              <a:rPr lang="en-US" sz="2400" dirty="0" smtClean="0"/>
              <a:t> can be used.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Constructors of such classes are </a:t>
            </a:r>
            <a:r>
              <a:rPr lang="en-US" sz="2400" dirty="0" smtClean="0">
                <a:solidFill>
                  <a:srgbClr val="FF0000"/>
                </a:solidFill>
              </a:rPr>
              <a:t>private</a:t>
            </a:r>
            <a:r>
              <a:rPr lang="en-US" sz="2400" dirty="0" smtClean="0"/>
              <a:t> and the factory method is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in nature.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Factory methods usually create and return Object. Let’s see an example… 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 numCol="2">
            <a:normAutofit fontScale="92500" lnSpcReduction="10000"/>
          </a:bodyPr>
          <a:lstStyle/>
          <a:p>
            <a:pPr>
              <a:buSzPct val="100000"/>
              <a:buNone/>
            </a:pPr>
            <a:r>
              <a:rPr lang="en-US" sz="2400" dirty="0" smtClean="0"/>
              <a:t>class Person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age;</a:t>
            </a:r>
          </a:p>
          <a:p>
            <a:pPr>
              <a:buSzPct val="100000"/>
              <a:buNone/>
            </a:pPr>
            <a:r>
              <a:rPr lang="en-US" sz="2400" dirty="0" smtClean="0"/>
              <a:t> private String name;</a:t>
            </a:r>
          </a:p>
          <a:p>
            <a:pPr>
              <a:buSzPct val="100000"/>
              <a:buNone/>
            </a:pPr>
            <a:r>
              <a:rPr lang="en-US" sz="2400" dirty="0" smtClean="0"/>
              <a:t> private Person(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String s);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age=a;</a:t>
            </a:r>
          </a:p>
          <a:p>
            <a:pPr>
              <a:buSzPct val="100000"/>
              <a:buNone/>
            </a:pPr>
            <a:r>
              <a:rPr lang="en-US" sz="2400" dirty="0" smtClean="0"/>
              <a:t> name=s;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void show( 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S.O.P(age+“, ”+name);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static Person </a:t>
            </a:r>
            <a:r>
              <a:rPr lang="en-US" sz="2400" dirty="0" err="1" smtClean="0">
                <a:solidFill>
                  <a:srgbClr val="FF0000"/>
                </a:solidFill>
              </a:rPr>
              <a:t>createPerson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a, String s)</a:t>
            </a:r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if(a&lt;=0)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return null;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else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{ 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Person P=new Person(a, s);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return P;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}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Test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Person p1, p2;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p1=</a:t>
            </a:r>
            <a:r>
              <a:rPr lang="en-US" sz="2400" b="1" dirty="0" err="1" smtClean="0"/>
              <a:t>Person.createPerson</a:t>
            </a:r>
            <a:r>
              <a:rPr lang="en-US" sz="2400" b="1" dirty="0" smtClean="0"/>
              <a:t>(-25,“Amit”);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p2=</a:t>
            </a:r>
            <a:r>
              <a:rPr lang="en-US" sz="2400" b="1" dirty="0" err="1" smtClean="0"/>
              <a:t>Person.createPerson</a:t>
            </a:r>
            <a:r>
              <a:rPr lang="en-US" sz="2400" b="1" dirty="0" smtClean="0"/>
              <a:t>(29,“Sumit”);</a:t>
            </a:r>
          </a:p>
          <a:p>
            <a:pPr>
              <a:buSzPct val="100000"/>
              <a:buNone/>
            </a:pPr>
            <a:r>
              <a:rPr lang="en-US" sz="2400" dirty="0" smtClean="0"/>
              <a:t> p1.show(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p2.show(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34400" cy="758952"/>
          </a:xfrm>
        </p:spPr>
        <p:txBody>
          <a:bodyPr/>
          <a:lstStyle/>
          <a:p>
            <a:r>
              <a:rPr lang="en-US" b="1" dirty="0" smtClean="0"/>
              <a:t>Properties of “static”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They are allowed to access only static data of the class implicitly.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They do not have “this reference” built in them.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They cannot use the keyword super.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They are called directly using class name, without using object or object reference.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All methods of Math class are static.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“static” Blocks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i="1" dirty="0" smtClean="0"/>
              <a:t>Consider the following programming </a:t>
            </a:r>
            <a:r>
              <a:rPr lang="en-US" sz="2400" b="1" i="1" dirty="0" smtClean="0"/>
              <a:t>situation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i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i="1" dirty="0" smtClean="0"/>
              <a:t>Suppose we  have to create a class called </a:t>
            </a:r>
            <a:r>
              <a:rPr lang="en-US" sz="2400" b="1" i="1" dirty="0" smtClean="0">
                <a:solidFill>
                  <a:srgbClr val="C00000"/>
                </a:solidFill>
              </a:rPr>
              <a:t>Account </a:t>
            </a:r>
            <a:r>
              <a:rPr lang="en-US" sz="2400" b="1" i="1" dirty="0" smtClean="0"/>
              <a:t>for a Banking application, which shows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accid</a:t>
            </a:r>
            <a:r>
              <a:rPr lang="en-US" sz="2400" b="1" i="1" dirty="0" smtClean="0"/>
              <a:t>, </a:t>
            </a:r>
            <a:r>
              <a:rPr lang="en-US" sz="2400" b="1" i="1" dirty="0" smtClean="0">
                <a:solidFill>
                  <a:srgbClr val="C00000"/>
                </a:solidFill>
              </a:rPr>
              <a:t>name</a:t>
            </a:r>
            <a:r>
              <a:rPr lang="en-US" sz="2400" b="1" i="1" dirty="0" smtClean="0"/>
              <a:t> ,</a:t>
            </a:r>
            <a:r>
              <a:rPr lang="en-US" sz="2400" b="1" i="1" dirty="0" smtClean="0">
                <a:solidFill>
                  <a:srgbClr val="C00000"/>
                </a:solidFill>
              </a:rPr>
              <a:t>balance</a:t>
            </a:r>
            <a:r>
              <a:rPr lang="en-US" sz="2400" b="1" i="1" dirty="0" smtClean="0"/>
              <a:t>  and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rate_of_interest</a:t>
            </a:r>
            <a:r>
              <a:rPr lang="en-US" sz="2400" b="1" i="1" dirty="0" smtClean="0"/>
              <a:t> of a customer. The challenge is that our code should accept 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rate_of_interest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/>
              <a:t>at </a:t>
            </a:r>
            <a:r>
              <a:rPr lang="en-US" sz="2400" b="1" i="1" dirty="0" smtClean="0">
                <a:solidFill>
                  <a:srgbClr val="FF0000"/>
                </a:solidFill>
              </a:rPr>
              <a:t>runtime</a:t>
            </a:r>
            <a:r>
              <a:rPr lang="en-US" sz="2400" b="1" i="1" dirty="0" smtClean="0"/>
              <a:t> and </a:t>
            </a:r>
            <a:r>
              <a:rPr lang="en-US" sz="2400" b="1" i="1" dirty="0" smtClean="0">
                <a:solidFill>
                  <a:srgbClr val="FF0000"/>
                </a:solidFill>
              </a:rPr>
              <a:t>only once</a:t>
            </a:r>
            <a:r>
              <a:rPr lang="en-US" sz="2400" b="1" i="1" dirty="0" smtClean="0"/>
              <a:t>. How can we achieve this???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i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solution lies in using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blocks.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Static blocks are independent blocks which are loaded in RAM and executed as soon as the program executes.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340</TotalTime>
  <Words>712</Words>
  <Application>Microsoft Office PowerPoint</Application>
  <PresentationFormat>On-screen Show (4:3)</PresentationFormat>
  <Paragraphs>154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Slide 1</vt:lpstr>
      <vt:lpstr>Today’s Agenda</vt:lpstr>
      <vt:lpstr>Using “static” Methods</vt:lpstr>
      <vt:lpstr>Slide 4</vt:lpstr>
      <vt:lpstr>Factory Methods</vt:lpstr>
      <vt:lpstr>Slide 6</vt:lpstr>
      <vt:lpstr>Slide 7</vt:lpstr>
      <vt:lpstr>Properties of “static” method</vt:lpstr>
      <vt:lpstr>“static” Blocks</vt:lpstr>
      <vt:lpstr>Example</vt:lpstr>
      <vt:lpstr>Example</vt:lpstr>
      <vt:lpstr>Example</vt:lpstr>
      <vt:lpstr>End Of Lecture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13</cp:revision>
  <dcterms:created xsi:type="dcterms:W3CDTF">2016-02-18T12:15:27Z</dcterms:created>
  <dcterms:modified xsi:type="dcterms:W3CDTF">2018-04-02T03:55:30Z</dcterms:modified>
</cp:coreProperties>
</file>