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1" r:id="rId6"/>
    <p:sldId id="263" r:id="rId7"/>
    <p:sldId id="260" r:id="rId8"/>
    <p:sldId id="265" r:id="rId9"/>
    <p:sldId id="264" r:id="rId10"/>
    <p:sldId id="267" r:id="rId11"/>
    <p:sldId id="266" r:id="rId12"/>
    <p:sldId id="268"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2/23/2016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2/23/2016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2/23/2016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2/23/2016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2/23/2016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2/23/2016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2/23/2016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2/23/2016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2/23/2016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2/23/2016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2/23/2016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2/23/2016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SE</a:t>
            </a:r>
          </a:p>
          <a:p>
            <a:r>
              <a:rPr lang="en-US" sz="2800" dirty="0" smtClean="0"/>
              <a:t>(Core JAVA)</a:t>
            </a:r>
          </a:p>
          <a:p>
            <a:r>
              <a:rPr lang="en-US" sz="2800" dirty="0" smtClean="0">
                <a:solidFill>
                  <a:srgbClr val="FF0000"/>
                </a:solidFill>
              </a:rPr>
              <a:t>Lecture-21</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IN" b="1" dirty="0"/>
          </a:p>
        </p:txBody>
      </p:sp>
      <p:sp>
        <p:nvSpPr>
          <p:cNvPr id="3" name="Content Placeholder 2"/>
          <p:cNvSpPr>
            <a:spLocks noGrp="1"/>
          </p:cNvSpPr>
          <p:nvPr>
            <p:ph sz="quarter" idx="1"/>
          </p:nvPr>
        </p:nvSpPr>
        <p:spPr>
          <a:xfrm>
            <a:off x="179512" y="1412776"/>
            <a:ext cx="8784976" cy="5256584"/>
          </a:xfrm>
        </p:spPr>
        <p:txBody>
          <a:bodyPr numCol="2">
            <a:noAutofit/>
          </a:bodyPr>
          <a:lstStyle/>
          <a:p>
            <a:pPr>
              <a:buSzPct val="100000"/>
              <a:buNone/>
            </a:pPr>
            <a:r>
              <a:rPr lang="en-US" sz="2000" b="1" dirty="0" smtClean="0"/>
              <a:t>c</a:t>
            </a:r>
            <a:r>
              <a:rPr lang="en-US" sz="2000" b="1" dirty="0" smtClean="0"/>
              <a:t>lass Box</a:t>
            </a:r>
          </a:p>
          <a:p>
            <a:pPr>
              <a:buSzPct val="100000"/>
              <a:buNone/>
            </a:pPr>
            <a:r>
              <a:rPr lang="en-US" sz="2000" b="1" dirty="0" smtClean="0"/>
              <a:t>{</a:t>
            </a:r>
          </a:p>
          <a:p>
            <a:pPr>
              <a:buSzPct val="100000"/>
              <a:buNone/>
            </a:pPr>
            <a:r>
              <a:rPr lang="en-US" sz="2000" dirty="0" smtClean="0"/>
              <a:t> </a:t>
            </a:r>
            <a:r>
              <a:rPr lang="en-US" sz="2000" dirty="0" smtClean="0"/>
              <a:t>private </a:t>
            </a:r>
            <a:r>
              <a:rPr lang="en-US" sz="2000" dirty="0" err="1" smtClean="0"/>
              <a:t>int</a:t>
            </a:r>
            <a:r>
              <a:rPr lang="en-US" sz="2000" dirty="0" smtClean="0"/>
              <a:t> l, b, h;</a:t>
            </a:r>
          </a:p>
          <a:p>
            <a:pPr>
              <a:buSzPct val="100000"/>
              <a:buNone/>
            </a:pPr>
            <a:r>
              <a:rPr lang="en-US" sz="2000" dirty="0" smtClean="0"/>
              <a:t> </a:t>
            </a:r>
            <a:r>
              <a:rPr lang="en-US" sz="2000" dirty="0" smtClean="0"/>
              <a:t>public Box()</a:t>
            </a:r>
          </a:p>
          <a:p>
            <a:pPr>
              <a:buSzPct val="100000"/>
              <a:buNone/>
            </a:pPr>
            <a:r>
              <a:rPr lang="en-US" sz="2000" dirty="0" smtClean="0"/>
              <a:t> </a:t>
            </a:r>
            <a:r>
              <a:rPr lang="en-US" sz="2000" dirty="0" smtClean="0"/>
              <a:t>{</a:t>
            </a:r>
          </a:p>
          <a:p>
            <a:pPr>
              <a:buSzPct val="100000"/>
              <a:buNone/>
            </a:pPr>
            <a:r>
              <a:rPr lang="en-US" sz="2000" dirty="0" smtClean="0"/>
              <a:t> </a:t>
            </a:r>
            <a:r>
              <a:rPr lang="en-US" sz="2000" dirty="0" smtClean="0"/>
              <a:t>l=b=h=0;</a:t>
            </a:r>
          </a:p>
          <a:p>
            <a:pPr>
              <a:buSzPct val="100000"/>
              <a:buNone/>
            </a:pPr>
            <a:r>
              <a:rPr lang="en-US" sz="2000" dirty="0" smtClean="0"/>
              <a:t> </a:t>
            </a:r>
            <a:r>
              <a:rPr lang="en-US" sz="2000" dirty="0" smtClean="0"/>
              <a:t>}</a:t>
            </a:r>
          </a:p>
          <a:p>
            <a:pPr>
              <a:buSzPct val="100000"/>
              <a:buNone/>
            </a:pPr>
            <a:r>
              <a:rPr lang="en-US" sz="2000" dirty="0" smtClean="0"/>
              <a:t> </a:t>
            </a:r>
            <a:r>
              <a:rPr lang="en-US" sz="2000" dirty="0" smtClean="0"/>
              <a:t>public Box(</a:t>
            </a:r>
            <a:r>
              <a:rPr lang="en-US" sz="2000" dirty="0" err="1" smtClean="0"/>
              <a:t>int</a:t>
            </a:r>
            <a:r>
              <a:rPr lang="en-US" sz="2000" dirty="0" smtClean="0"/>
              <a:t> s)</a:t>
            </a:r>
          </a:p>
          <a:p>
            <a:pPr>
              <a:buSzPct val="100000"/>
              <a:buNone/>
            </a:pPr>
            <a:r>
              <a:rPr lang="en-US" sz="2000" dirty="0" smtClean="0"/>
              <a:t> </a:t>
            </a:r>
            <a:r>
              <a:rPr lang="en-US" sz="2000" dirty="0" smtClean="0"/>
              <a:t>{</a:t>
            </a:r>
          </a:p>
          <a:p>
            <a:pPr>
              <a:buSzPct val="100000"/>
              <a:buNone/>
            </a:pPr>
            <a:r>
              <a:rPr lang="en-US" sz="2000" dirty="0" smtClean="0"/>
              <a:t> </a:t>
            </a:r>
            <a:r>
              <a:rPr lang="en-US" sz="2000" dirty="0" smtClean="0"/>
              <a:t>l=b=h=s;</a:t>
            </a:r>
          </a:p>
          <a:p>
            <a:pPr>
              <a:buSzPct val="100000"/>
              <a:buNone/>
            </a:pPr>
            <a:r>
              <a:rPr lang="en-US" sz="2000" dirty="0" smtClean="0"/>
              <a:t> </a:t>
            </a:r>
            <a:r>
              <a:rPr lang="en-US" sz="2000" dirty="0" smtClean="0"/>
              <a:t>}</a:t>
            </a:r>
          </a:p>
          <a:p>
            <a:pPr>
              <a:buSzPct val="100000"/>
              <a:buNone/>
            </a:pPr>
            <a:r>
              <a:rPr lang="en-US" sz="2000" dirty="0" smtClean="0"/>
              <a:t> public Box(</a:t>
            </a:r>
            <a:r>
              <a:rPr lang="en-US" sz="2000" dirty="0" err="1" smtClean="0"/>
              <a:t>int</a:t>
            </a:r>
            <a:r>
              <a:rPr lang="en-US" sz="2000" dirty="0" smtClean="0"/>
              <a:t> </a:t>
            </a:r>
            <a:r>
              <a:rPr lang="en-US" sz="2000" dirty="0" err="1" smtClean="0"/>
              <a:t>i</a:t>
            </a:r>
            <a:r>
              <a:rPr lang="en-US" sz="2000" dirty="0" smtClean="0"/>
              <a:t>, </a:t>
            </a:r>
            <a:r>
              <a:rPr lang="en-US" sz="2000" dirty="0" err="1" smtClean="0"/>
              <a:t>int</a:t>
            </a:r>
            <a:r>
              <a:rPr lang="en-US" sz="2000" dirty="0" smtClean="0"/>
              <a:t> j, </a:t>
            </a:r>
            <a:r>
              <a:rPr lang="en-US" sz="2000" dirty="0" err="1" smtClean="0"/>
              <a:t>int</a:t>
            </a:r>
            <a:r>
              <a:rPr lang="en-US" sz="2000" dirty="0" smtClean="0"/>
              <a:t> k)</a:t>
            </a:r>
          </a:p>
          <a:p>
            <a:pPr>
              <a:buSzPct val="100000"/>
              <a:buNone/>
            </a:pPr>
            <a:r>
              <a:rPr lang="en-US" sz="2000" dirty="0" smtClean="0"/>
              <a:t>{</a:t>
            </a:r>
          </a:p>
          <a:p>
            <a:pPr>
              <a:buSzPct val="100000"/>
              <a:buNone/>
            </a:pPr>
            <a:r>
              <a:rPr lang="en-US" sz="2000" dirty="0" smtClean="0"/>
              <a:t>  l=</a:t>
            </a:r>
            <a:r>
              <a:rPr lang="en-US" sz="2000" dirty="0" err="1" smtClean="0"/>
              <a:t>i</a:t>
            </a:r>
            <a:r>
              <a:rPr lang="en-US" sz="2000" dirty="0" smtClean="0"/>
              <a:t>;</a:t>
            </a:r>
          </a:p>
          <a:p>
            <a:pPr>
              <a:buSzPct val="100000"/>
              <a:buNone/>
            </a:pPr>
            <a:r>
              <a:rPr lang="en-US" sz="2000" dirty="0" smtClean="0"/>
              <a:t>  b=j;</a:t>
            </a:r>
          </a:p>
          <a:p>
            <a:pPr>
              <a:buSzPct val="100000"/>
              <a:buNone/>
            </a:pPr>
            <a:r>
              <a:rPr lang="en-US" sz="2000" dirty="0" smtClean="0"/>
              <a:t>  h=k;</a:t>
            </a:r>
          </a:p>
          <a:p>
            <a:pPr>
              <a:buSzPct val="100000"/>
              <a:buNone/>
            </a:pPr>
            <a:r>
              <a:rPr lang="en-US" sz="2000" dirty="0" smtClean="0"/>
              <a:t> }</a:t>
            </a:r>
          </a:p>
          <a:p>
            <a:pPr lvl="0">
              <a:buSzPct val="100000"/>
              <a:buNone/>
              <a:defRPr/>
            </a:pPr>
            <a:r>
              <a:rPr lang="en-US" sz="2000" dirty="0" smtClean="0"/>
              <a:t>public Box(Box P)</a:t>
            </a:r>
          </a:p>
          <a:p>
            <a:pPr lvl="0">
              <a:buSzPct val="100000"/>
              <a:buNone/>
              <a:defRPr/>
            </a:pPr>
            <a:r>
              <a:rPr lang="en-US" sz="2000" dirty="0" smtClean="0"/>
              <a:t> {</a:t>
            </a:r>
          </a:p>
          <a:p>
            <a:pPr lvl="0">
              <a:buSzPct val="100000"/>
              <a:buNone/>
              <a:defRPr/>
            </a:pPr>
            <a:r>
              <a:rPr lang="en-US" sz="2000" dirty="0" smtClean="0"/>
              <a:t> l=</a:t>
            </a:r>
            <a:r>
              <a:rPr lang="en-US" sz="2000" dirty="0" err="1" smtClean="0"/>
              <a:t>P.l</a:t>
            </a:r>
            <a:r>
              <a:rPr lang="en-US" sz="2000" dirty="0" smtClean="0"/>
              <a:t>;</a:t>
            </a:r>
          </a:p>
          <a:p>
            <a:pPr lvl="0">
              <a:buSzPct val="100000"/>
              <a:buNone/>
              <a:defRPr/>
            </a:pPr>
            <a:r>
              <a:rPr lang="en-US" sz="2000" dirty="0" smtClean="0"/>
              <a:t> b=</a:t>
            </a:r>
            <a:r>
              <a:rPr lang="en-US" sz="2000" dirty="0" err="1" smtClean="0"/>
              <a:t>P.b</a:t>
            </a:r>
            <a:r>
              <a:rPr lang="en-US" sz="2000" dirty="0" smtClean="0"/>
              <a:t>;</a:t>
            </a:r>
          </a:p>
          <a:p>
            <a:pPr lvl="0">
              <a:buSzPct val="100000"/>
              <a:buNone/>
              <a:defRPr/>
            </a:pPr>
            <a:r>
              <a:rPr lang="en-US" sz="2000" dirty="0" smtClean="0"/>
              <a:t> h=</a:t>
            </a:r>
            <a:r>
              <a:rPr lang="en-US" sz="2000" dirty="0" err="1" smtClean="0"/>
              <a:t>P.h</a:t>
            </a:r>
            <a:r>
              <a:rPr lang="en-US" sz="2000" dirty="0" smtClean="0"/>
              <a:t>;</a:t>
            </a:r>
          </a:p>
          <a:p>
            <a:pPr lvl="0">
              <a:buSzPct val="100000"/>
              <a:buNone/>
              <a:defRPr/>
            </a:pPr>
            <a:r>
              <a:rPr lang="en-US" sz="2000" dirty="0" smtClean="0"/>
              <a:t> }</a:t>
            </a:r>
          </a:p>
          <a:p>
            <a:pPr lvl="0">
              <a:buSzPct val="100000"/>
              <a:buNone/>
              <a:defRPr/>
            </a:pPr>
            <a:r>
              <a:rPr lang="en-US" sz="2000" dirty="0" smtClean="0"/>
              <a:t> public void show( </a:t>
            </a:r>
            <a:r>
              <a:rPr lang="en-US" sz="2000" dirty="0" smtClean="0"/>
              <a:t>)</a:t>
            </a:r>
          </a:p>
          <a:p>
            <a:pPr lvl="0">
              <a:buSzPct val="100000"/>
              <a:buNone/>
              <a:defRPr/>
            </a:pPr>
            <a:r>
              <a:rPr lang="en-US" sz="2000" dirty="0" smtClean="0"/>
              <a:t>{ </a:t>
            </a:r>
          </a:p>
          <a:p>
            <a:pPr lvl="0">
              <a:buSzPct val="100000"/>
              <a:buNone/>
              <a:defRPr/>
            </a:pPr>
            <a:r>
              <a:rPr lang="en-US" sz="2000" dirty="0" smtClean="0"/>
              <a:t> </a:t>
            </a:r>
            <a:r>
              <a:rPr lang="en-US" sz="2000" dirty="0" err="1" smtClean="0"/>
              <a:t>S.o.p</a:t>
            </a:r>
            <a:r>
              <a:rPr lang="en-US" sz="2000" dirty="0" smtClean="0"/>
              <a:t>(l</a:t>
            </a:r>
            <a:r>
              <a:rPr lang="en-US" sz="2000" dirty="0" smtClean="0"/>
              <a:t>+“,”+b+“,”+h);</a:t>
            </a:r>
          </a:p>
          <a:p>
            <a:pPr lvl="0">
              <a:buSzPct val="100000"/>
              <a:buNone/>
              <a:defRPr/>
            </a:pPr>
            <a:r>
              <a:rPr lang="en-US" sz="2000" dirty="0" smtClean="0"/>
              <a:t> }</a:t>
            </a:r>
          </a:p>
          <a:p>
            <a:pPr lvl="0">
              <a:buSzPct val="100000"/>
              <a:buNone/>
              <a:defRPr/>
            </a:pPr>
            <a:r>
              <a:rPr lang="en-US" sz="2000" b="1" dirty="0" smtClean="0"/>
              <a:t>}</a:t>
            </a:r>
          </a:p>
          <a:p>
            <a:pPr>
              <a:buSzPct val="100000"/>
              <a:buNone/>
            </a:pPr>
            <a:endParaRPr lang="en-US" sz="20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23" end="2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4" end="2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5" end="2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556792"/>
            <a:ext cx="8647936" cy="5112568"/>
          </a:xfrm>
        </p:spPr>
        <p:txBody>
          <a:bodyPr numCol="2">
            <a:normAutofit/>
          </a:bodyPr>
          <a:lstStyle/>
          <a:p>
            <a:pPr>
              <a:buSzPct val="100000"/>
              <a:buNone/>
            </a:pPr>
            <a:r>
              <a:rPr lang="en-US" sz="2000" b="1" dirty="0" smtClean="0"/>
              <a:t>c</a:t>
            </a:r>
            <a:r>
              <a:rPr lang="en-US" sz="2000" b="1" dirty="0" smtClean="0"/>
              <a:t>lass </a:t>
            </a:r>
            <a:r>
              <a:rPr lang="en-US" sz="2000" b="1" dirty="0" err="1" smtClean="0"/>
              <a:t>BoxWeight</a:t>
            </a:r>
            <a:endParaRPr lang="en-US" sz="2000" b="1" dirty="0" smtClean="0"/>
          </a:p>
          <a:p>
            <a:pPr>
              <a:buSzPct val="100000"/>
              <a:buNone/>
            </a:pPr>
            <a:r>
              <a:rPr lang="en-US" sz="2000" b="1" dirty="0" smtClean="0"/>
              <a:t>{</a:t>
            </a:r>
          </a:p>
          <a:p>
            <a:pPr>
              <a:buSzPct val="100000"/>
              <a:buNone/>
            </a:pPr>
            <a:r>
              <a:rPr lang="en-US" sz="2000" dirty="0" smtClean="0"/>
              <a:t> </a:t>
            </a:r>
            <a:r>
              <a:rPr lang="en-US" sz="2000" dirty="0" smtClean="0"/>
              <a:t>private </a:t>
            </a:r>
            <a:r>
              <a:rPr lang="en-US" sz="2000" dirty="0" err="1" smtClean="0"/>
              <a:t>int</a:t>
            </a:r>
            <a:r>
              <a:rPr lang="en-US" sz="2000" dirty="0" smtClean="0"/>
              <a:t> wt;</a:t>
            </a:r>
          </a:p>
          <a:p>
            <a:pPr>
              <a:buSzPct val="100000"/>
              <a:buNone/>
            </a:pPr>
            <a:r>
              <a:rPr lang="en-US" sz="2000" dirty="0" smtClean="0"/>
              <a:t> </a:t>
            </a:r>
            <a:r>
              <a:rPr lang="en-US" sz="2000" dirty="0" smtClean="0"/>
              <a:t>public </a:t>
            </a:r>
            <a:r>
              <a:rPr lang="en-US" sz="2000" dirty="0" err="1" smtClean="0"/>
              <a:t>BoxWeight</a:t>
            </a:r>
            <a:r>
              <a:rPr lang="en-US" sz="2000" dirty="0" smtClean="0"/>
              <a:t>()</a:t>
            </a:r>
          </a:p>
          <a:p>
            <a:pPr>
              <a:buSzPct val="100000"/>
              <a:buNone/>
            </a:pPr>
            <a:r>
              <a:rPr lang="en-US" sz="2000" dirty="0" smtClean="0"/>
              <a:t> </a:t>
            </a:r>
            <a:r>
              <a:rPr lang="en-US" sz="2000" dirty="0" smtClean="0"/>
              <a:t>{</a:t>
            </a:r>
          </a:p>
          <a:p>
            <a:pPr>
              <a:buSzPct val="100000"/>
              <a:buNone/>
            </a:pPr>
            <a:r>
              <a:rPr lang="en-US" sz="2000" dirty="0" smtClean="0"/>
              <a:t> </a:t>
            </a:r>
            <a:r>
              <a:rPr lang="en-US" sz="2000" dirty="0" smtClean="0"/>
              <a:t>super();</a:t>
            </a:r>
          </a:p>
          <a:p>
            <a:pPr>
              <a:buSzPct val="100000"/>
              <a:buNone/>
            </a:pPr>
            <a:r>
              <a:rPr lang="en-US" sz="2000" dirty="0" smtClean="0"/>
              <a:t> </a:t>
            </a:r>
            <a:r>
              <a:rPr lang="en-US" sz="2000" dirty="0" smtClean="0"/>
              <a:t>wt=0;</a:t>
            </a:r>
          </a:p>
          <a:p>
            <a:pPr>
              <a:buSzPct val="100000"/>
              <a:buNone/>
            </a:pPr>
            <a:r>
              <a:rPr lang="en-US" sz="2000" dirty="0" smtClean="0"/>
              <a:t> </a:t>
            </a:r>
            <a:r>
              <a:rPr lang="en-US" sz="2000" dirty="0" smtClean="0"/>
              <a:t>}</a:t>
            </a:r>
          </a:p>
          <a:p>
            <a:pPr>
              <a:buSzPct val="100000"/>
              <a:buNone/>
            </a:pPr>
            <a:r>
              <a:rPr lang="en-US" sz="2000" dirty="0" smtClean="0"/>
              <a:t> </a:t>
            </a:r>
            <a:r>
              <a:rPr lang="en-US" sz="2000" dirty="0" smtClean="0"/>
              <a:t>public </a:t>
            </a:r>
            <a:r>
              <a:rPr lang="en-US" sz="2000" dirty="0" err="1" smtClean="0"/>
              <a:t>BoxWeight</a:t>
            </a:r>
            <a:r>
              <a:rPr lang="en-US" sz="2000" dirty="0" smtClean="0"/>
              <a:t>(</a:t>
            </a:r>
            <a:r>
              <a:rPr lang="en-US" sz="2000" dirty="0" err="1" smtClean="0"/>
              <a:t>int</a:t>
            </a:r>
            <a:r>
              <a:rPr lang="en-US" sz="2000" dirty="0" smtClean="0"/>
              <a:t> l, </a:t>
            </a:r>
            <a:r>
              <a:rPr lang="en-US" sz="2000" dirty="0" err="1" smtClean="0"/>
              <a:t>int</a:t>
            </a:r>
            <a:r>
              <a:rPr lang="en-US" sz="2000" dirty="0" smtClean="0"/>
              <a:t> b, </a:t>
            </a:r>
            <a:r>
              <a:rPr lang="en-US" sz="2000" dirty="0" err="1" smtClean="0"/>
              <a:t>int</a:t>
            </a:r>
            <a:r>
              <a:rPr lang="en-US" sz="2000" dirty="0" smtClean="0"/>
              <a:t> h, </a:t>
            </a:r>
            <a:r>
              <a:rPr lang="en-US" sz="2000" dirty="0" err="1" smtClean="0"/>
              <a:t>int</a:t>
            </a:r>
            <a:r>
              <a:rPr lang="en-US" sz="2000" dirty="0" smtClean="0"/>
              <a:t> w)</a:t>
            </a:r>
          </a:p>
          <a:p>
            <a:pPr>
              <a:buSzPct val="100000"/>
              <a:buNone/>
            </a:pPr>
            <a:r>
              <a:rPr lang="en-US" sz="2000" dirty="0" smtClean="0"/>
              <a:t> </a:t>
            </a:r>
            <a:r>
              <a:rPr lang="en-US" sz="2000" dirty="0" smtClean="0"/>
              <a:t>{</a:t>
            </a:r>
          </a:p>
          <a:p>
            <a:pPr>
              <a:buSzPct val="100000"/>
              <a:buNone/>
            </a:pPr>
            <a:r>
              <a:rPr lang="en-US" sz="2000" dirty="0" smtClean="0"/>
              <a:t> </a:t>
            </a:r>
            <a:r>
              <a:rPr lang="en-US" sz="2000" dirty="0" smtClean="0"/>
              <a:t>super(l, b, h);</a:t>
            </a:r>
          </a:p>
          <a:p>
            <a:pPr>
              <a:buSzPct val="100000"/>
              <a:buNone/>
            </a:pPr>
            <a:r>
              <a:rPr lang="en-US" sz="2000" dirty="0" smtClean="0"/>
              <a:t> </a:t>
            </a:r>
            <a:r>
              <a:rPr lang="en-US" sz="2000" dirty="0" smtClean="0"/>
              <a:t>wt=w;</a:t>
            </a:r>
          </a:p>
          <a:p>
            <a:pPr>
              <a:buSzPct val="100000"/>
              <a:buNone/>
            </a:pPr>
            <a:r>
              <a:rPr lang="en-US" sz="2000" dirty="0" smtClean="0"/>
              <a:t> </a:t>
            </a:r>
            <a:r>
              <a:rPr lang="en-US" sz="2000" dirty="0" smtClean="0"/>
              <a:t>}</a:t>
            </a:r>
          </a:p>
          <a:p>
            <a:pPr>
              <a:buSzPct val="100000"/>
              <a:buNone/>
            </a:pPr>
            <a:r>
              <a:rPr lang="en-US" sz="2000" dirty="0" smtClean="0"/>
              <a:t> </a:t>
            </a:r>
            <a:r>
              <a:rPr lang="en-US" sz="2000" dirty="0" smtClean="0"/>
              <a:t>public </a:t>
            </a:r>
            <a:r>
              <a:rPr lang="en-US" sz="2000" dirty="0" err="1" smtClean="0"/>
              <a:t>BoxWeight</a:t>
            </a:r>
            <a:r>
              <a:rPr lang="en-US" sz="2000" dirty="0" smtClean="0"/>
              <a:t>(</a:t>
            </a:r>
            <a:r>
              <a:rPr lang="en-US" sz="2000" dirty="0" err="1" smtClean="0"/>
              <a:t>int</a:t>
            </a:r>
            <a:r>
              <a:rPr lang="en-US" sz="2000" dirty="0" smtClean="0"/>
              <a:t> s, </a:t>
            </a:r>
            <a:r>
              <a:rPr lang="en-US" sz="2000" dirty="0" err="1" smtClean="0"/>
              <a:t>int</a:t>
            </a:r>
            <a:r>
              <a:rPr lang="en-US" sz="2000" dirty="0" smtClean="0"/>
              <a:t> w)</a:t>
            </a:r>
          </a:p>
          <a:p>
            <a:pPr>
              <a:buSzPct val="100000"/>
              <a:buNone/>
            </a:pPr>
            <a:r>
              <a:rPr lang="en-US" sz="2000" dirty="0" smtClean="0"/>
              <a:t> </a:t>
            </a:r>
            <a:r>
              <a:rPr lang="en-US" sz="2000" dirty="0" smtClean="0"/>
              <a:t>{</a:t>
            </a:r>
          </a:p>
          <a:p>
            <a:pPr>
              <a:buSzPct val="100000"/>
              <a:buNone/>
            </a:pPr>
            <a:r>
              <a:rPr lang="en-US" sz="2000" dirty="0" smtClean="0"/>
              <a:t> </a:t>
            </a:r>
            <a:r>
              <a:rPr lang="en-US" sz="2000" dirty="0" smtClean="0"/>
              <a:t>super(s);</a:t>
            </a:r>
          </a:p>
          <a:p>
            <a:pPr>
              <a:buSzPct val="100000"/>
              <a:buNone/>
            </a:pPr>
            <a:r>
              <a:rPr lang="en-US" sz="2000" dirty="0" smtClean="0"/>
              <a:t> </a:t>
            </a:r>
            <a:r>
              <a:rPr lang="en-US" sz="2000" dirty="0" smtClean="0"/>
              <a:t>wt=w;</a:t>
            </a:r>
          </a:p>
          <a:p>
            <a:pPr>
              <a:buSzPct val="100000"/>
              <a:buNone/>
            </a:pPr>
            <a:r>
              <a:rPr lang="en-US" sz="2000" dirty="0" smtClean="0"/>
              <a:t> </a:t>
            </a:r>
            <a:r>
              <a:rPr lang="en-US" sz="2000" dirty="0" smtClean="0"/>
              <a:t>}</a:t>
            </a:r>
          </a:p>
          <a:p>
            <a:pPr>
              <a:buSzPct val="100000"/>
              <a:buNone/>
            </a:pPr>
            <a:r>
              <a:rPr lang="en-US" sz="2000" dirty="0" smtClean="0"/>
              <a:t> </a:t>
            </a:r>
            <a:r>
              <a:rPr lang="en-US" sz="2000" dirty="0" smtClean="0"/>
              <a:t>public </a:t>
            </a:r>
            <a:r>
              <a:rPr lang="en-US" sz="2000" dirty="0" err="1" smtClean="0"/>
              <a:t>BoxWeight</a:t>
            </a:r>
            <a:r>
              <a:rPr lang="en-US" sz="2000" dirty="0" smtClean="0"/>
              <a:t>(</a:t>
            </a:r>
            <a:r>
              <a:rPr lang="en-US" sz="2000" dirty="0" err="1" smtClean="0"/>
              <a:t>BoxWeight</a:t>
            </a:r>
            <a:r>
              <a:rPr lang="en-US" sz="2000" dirty="0" smtClean="0"/>
              <a:t> B)</a:t>
            </a:r>
          </a:p>
          <a:p>
            <a:pPr>
              <a:buSzPct val="100000"/>
              <a:buNone/>
            </a:pPr>
            <a:r>
              <a:rPr lang="en-US" sz="2000" dirty="0" smtClean="0"/>
              <a:t> </a:t>
            </a:r>
            <a:r>
              <a:rPr lang="en-US" sz="2000" dirty="0" smtClean="0"/>
              <a:t>{</a:t>
            </a:r>
          </a:p>
          <a:p>
            <a:pPr>
              <a:buSzPct val="100000"/>
              <a:buNone/>
            </a:pPr>
            <a:r>
              <a:rPr lang="en-US" sz="2000" dirty="0" smtClean="0"/>
              <a:t> </a:t>
            </a:r>
            <a:r>
              <a:rPr lang="en-US" sz="2000" dirty="0" smtClean="0"/>
              <a:t>super(B);</a:t>
            </a:r>
          </a:p>
          <a:p>
            <a:pPr>
              <a:buSzPct val="100000"/>
              <a:buNone/>
            </a:pPr>
            <a:r>
              <a:rPr lang="en-US" sz="2000" dirty="0" smtClean="0"/>
              <a:t> </a:t>
            </a:r>
            <a:r>
              <a:rPr lang="en-US" sz="2000" dirty="0" smtClean="0"/>
              <a:t>wt=</a:t>
            </a:r>
            <a:r>
              <a:rPr lang="en-US" sz="2000" dirty="0" err="1" smtClean="0"/>
              <a:t>B.wt</a:t>
            </a:r>
            <a:r>
              <a:rPr lang="en-US" sz="2000" dirty="0" smtClean="0"/>
              <a:t>;</a:t>
            </a:r>
          </a:p>
          <a:p>
            <a:pPr>
              <a:buSzPct val="100000"/>
              <a:buNone/>
            </a:pPr>
            <a:r>
              <a:rPr lang="en-US" sz="2000" dirty="0" smtClean="0"/>
              <a:t> </a:t>
            </a:r>
            <a:r>
              <a:rPr lang="en-US" sz="2000" dirty="0" smtClean="0"/>
              <a:t>}</a:t>
            </a:r>
          </a:p>
          <a:p>
            <a:pPr>
              <a:buSzPct val="100000"/>
              <a:buNone/>
            </a:pPr>
            <a:r>
              <a:rPr lang="en-US" sz="2000" b="1" dirty="0" smtClean="0"/>
              <a:t>}</a:t>
            </a:r>
            <a:endParaRPr lang="en-US" sz="2000" b="1"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556792"/>
            <a:ext cx="8647936" cy="5112568"/>
          </a:xfrm>
        </p:spPr>
        <p:txBody>
          <a:bodyPr numCol="1">
            <a:normAutofit lnSpcReduction="10000"/>
          </a:bodyPr>
          <a:lstStyle/>
          <a:p>
            <a:pPr>
              <a:buSzPct val="100000"/>
              <a:buNone/>
            </a:pPr>
            <a:r>
              <a:rPr lang="en-US" sz="2000" b="1" dirty="0" smtClean="0"/>
              <a:t>c</a:t>
            </a:r>
            <a:r>
              <a:rPr lang="en-US" sz="2000" b="1" dirty="0" smtClean="0"/>
              <a:t>lass </a:t>
            </a:r>
            <a:r>
              <a:rPr lang="en-US" sz="2000" b="1" dirty="0" err="1" smtClean="0"/>
              <a:t>UseBox</a:t>
            </a:r>
            <a:endParaRPr lang="en-US" sz="2000" b="1" dirty="0" smtClean="0"/>
          </a:p>
          <a:p>
            <a:pPr>
              <a:buSzPct val="100000"/>
              <a:buNone/>
            </a:pPr>
            <a:r>
              <a:rPr lang="en-US" sz="2000" b="1" dirty="0" smtClean="0"/>
              <a:t>{</a:t>
            </a:r>
          </a:p>
          <a:p>
            <a:pPr>
              <a:buSzPct val="100000"/>
              <a:buNone/>
            </a:pPr>
            <a:r>
              <a:rPr lang="en-US" sz="2000" dirty="0" smtClean="0"/>
              <a:t> </a:t>
            </a:r>
            <a:r>
              <a:rPr lang="en-US" sz="2000" dirty="0" smtClean="0"/>
              <a:t>public static void main(String [ ] </a:t>
            </a:r>
            <a:r>
              <a:rPr lang="en-US" sz="2000" dirty="0" err="1" smtClean="0"/>
              <a:t>args</a:t>
            </a:r>
            <a:r>
              <a:rPr lang="en-US" sz="2000" dirty="0" smtClean="0"/>
              <a:t>)</a:t>
            </a:r>
          </a:p>
          <a:p>
            <a:pPr>
              <a:buSzPct val="100000"/>
              <a:buNone/>
            </a:pPr>
            <a:r>
              <a:rPr lang="en-US" sz="2000" dirty="0" smtClean="0"/>
              <a:t> </a:t>
            </a:r>
            <a:r>
              <a:rPr lang="en-US" sz="2000" dirty="0" smtClean="0"/>
              <a:t>{</a:t>
            </a:r>
          </a:p>
          <a:p>
            <a:pPr>
              <a:buSzPct val="100000"/>
              <a:buNone/>
            </a:pPr>
            <a:r>
              <a:rPr lang="en-US" sz="2000" dirty="0" smtClean="0"/>
              <a:t> </a:t>
            </a:r>
            <a:r>
              <a:rPr lang="en-US" sz="2000" b="1" dirty="0" err="1" smtClean="0"/>
              <a:t>BoxWeight</a:t>
            </a:r>
            <a:r>
              <a:rPr lang="en-US" sz="2000" b="1" dirty="0" smtClean="0"/>
              <a:t> B1=new </a:t>
            </a:r>
            <a:r>
              <a:rPr lang="en-US" sz="2000" b="1" dirty="0" err="1" smtClean="0"/>
              <a:t>BoxWeight</a:t>
            </a:r>
            <a:r>
              <a:rPr lang="en-US" sz="2000" b="1" dirty="0" smtClean="0"/>
              <a:t>( );</a:t>
            </a:r>
          </a:p>
          <a:p>
            <a:pPr>
              <a:buSzPct val="100000"/>
              <a:buNone/>
            </a:pPr>
            <a:r>
              <a:rPr lang="en-US" sz="2000" b="1" dirty="0" smtClean="0"/>
              <a:t> </a:t>
            </a:r>
            <a:r>
              <a:rPr lang="en-US" sz="2000" b="1" dirty="0" err="1" smtClean="0"/>
              <a:t>BoxWeight</a:t>
            </a:r>
            <a:r>
              <a:rPr lang="en-US" sz="2000" b="1" dirty="0" smtClean="0"/>
              <a:t> </a:t>
            </a:r>
            <a:r>
              <a:rPr lang="en-US" sz="2000" b="1" dirty="0" smtClean="0"/>
              <a:t>B2=new </a:t>
            </a:r>
            <a:r>
              <a:rPr lang="en-US" sz="2000" b="1" dirty="0" err="1" smtClean="0"/>
              <a:t>BoxWeight</a:t>
            </a:r>
            <a:r>
              <a:rPr lang="en-US" sz="2000" b="1" dirty="0" smtClean="0"/>
              <a:t>(10,15 );</a:t>
            </a:r>
          </a:p>
          <a:p>
            <a:pPr>
              <a:buSzPct val="100000"/>
              <a:buNone/>
            </a:pPr>
            <a:r>
              <a:rPr lang="en-US" sz="2000" b="1" dirty="0" smtClean="0"/>
              <a:t> </a:t>
            </a:r>
            <a:r>
              <a:rPr lang="en-US" sz="2000" b="1" dirty="0" err="1" smtClean="0"/>
              <a:t>BoxWeight</a:t>
            </a:r>
            <a:r>
              <a:rPr lang="en-US" sz="2000" b="1" dirty="0" smtClean="0"/>
              <a:t> </a:t>
            </a:r>
            <a:r>
              <a:rPr lang="en-US" sz="2000" b="1" dirty="0" smtClean="0"/>
              <a:t>B3=new </a:t>
            </a:r>
            <a:r>
              <a:rPr lang="en-US" sz="2000" b="1" dirty="0" err="1" smtClean="0"/>
              <a:t>BoxWeight</a:t>
            </a:r>
            <a:r>
              <a:rPr lang="en-US" sz="2000" b="1" dirty="0" smtClean="0"/>
              <a:t>(10,15,20,25);</a:t>
            </a:r>
          </a:p>
          <a:p>
            <a:pPr>
              <a:buSzPct val="100000"/>
              <a:buNone/>
            </a:pPr>
            <a:r>
              <a:rPr lang="en-US" sz="2000" b="1" dirty="0" smtClean="0"/>
              <a:t> </a:t>
            </a:r>
            <a:r>
              <a:rPr lang="en-US" sz="2000" b="1" dirty="0" err="1" smtClean="0"/>
              <a:t>BoxWeight</a:t>
            </a:r>
            <a:r>
              <a:rPr lang="en-US" sz="2000" b="1" dirty="0" smtClean="0"/>
              <a:t> </a:t>
            </a:r>
            <a:r>
              <a:rPr lang="en-US" sz="2000" b="1" dirty="0" smtClean="0"/>
              <a:t>B4=new </a:t>
            </a:r>
            <a:r>
              <a:rPr lang="en-US" sz="2000" b="1" dirty="0" err="1" smtClean="0"/>
              <a:t>BoxWeight</a:t>
            </a:r>
            <a:r>
              <a:rPr lang="en-US" sz="2000" b="1" dirty="0" smtClean="0"/>
              <a:t>(B3);</a:t>
            </a:r>
          </a:p>
          <a:p>
            <a:pPr>
              <a:buSzPct val="100000"/>
              <a:buNone/>
            </a:pPr>
            <a:r>
              <a:rPr lang="en-US" sz="2000" dirty="0" smtClean="0"/>
              <a:t> </a:t>
            </a:r>
            <a:r>
              <a:rPr lang="en-US" sz="2000" dirty="0" smtClean="0"/>
              <a:t>B1.show();</a:t>
            </a:r>
          </a:p>
          <a:p>
            <a:pPr>
              <a:buSzPct val="100000"/>
              <a:buNone/>
            </a:pPr>
            <a:r>
              <a:rPr lang="en-US" sz="2000" dirty="0" smtClean="0"/>
              <a:t> </a:t>
            </a:r>
            <a:r>
              <a:rPr lang="en-US" sz="2000" dirty="0" smtClean="0"/>
              <a:t>B2.show();</a:t>
            </a:r>
          </a:p>
          <a:p>
            <a:pPr>
              <a:buSzPct val="100000"/>
              <a:buNone/>
            </a:pPr>
            <a:r>
              <a:rPr lang="en-US" sz="2000" dirty="0" smtClean="0"/>
              <a:t> </a:t>
            </a:r>
            <a:r>
              <a:rPr lang="en-US" sz="2000" dirty="0" smtClean="0"/>
              <a:t>B3.show();</a:t>
            </a:r>
          </a:p>
          <a:p>
            <a:pPr>
              <a:buSzPct val="100000"/>
              <a:buNone/>
            </a:pPr>
            <a:r>
              <a:rPr lang="en-US" sz="2000" dirty="0" smtClean="0"/>
              <a:t> </a:t>
            </a:r>
            <a:r>
              <a:rPr lang="en-US" sz="2000" dirty="0" smtClean="0"/>
              <a:t>B4.show();</a:t>
            </a:r>
          </a:p>
          <a:p>
            <a:pPr>
              <a:buSzPct val="100000"/>
              <a:buNone/>
            </a:pPr>
            <a:r>
              <a:rPr lang="en-US" sz="2000" dirty="0" smtClean="0"/>
              <a:t> </a:t>
            </a:r>
            <a:r>
              <a:rPr lang="en-US" sz="2000" dirty="0" smtClean="0"/>
              <a:t>}</a:t>
            </a:r>
          </a:p>
          <a:p>
            <a:pPr>
              <a:buSzPct val="100000"/>
              <a:buNone/>
            </a:pPr>
            <a:r>
              <a:rPr lang="en-US" sz="2000" b="1" dirty="0" smtClean="0"/>
              <a:t>}</a:t>
            </a:r>
            <a:endParaRPr lang="en-US" sz="2000" b="1"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21</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400657"/>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AutoNum type="arabicPeriod"/>
            </a:pPr>
            <a:r>
              <a:rPr lang="en-US" b="1" dirty="0" smtClean="0"/>
              <a:t>Polymorphism</a:t>
            </a:r>
          </a:p>
          <a:p>
            <a:pPr marL="342900" indent="-342900">
              <a:buAutoNum type="arabicPeriod"/>
            </a:pPr>
            <a:r>
              <a:rPr lang="en-US" b="1" dirty="0" smtClean="0"/>
              <a:t>Early and Late Binding</a:t>
            </a:r>
          </a:p>
          <a:p>
            <a:pPr marL="342900" indent="-342900">
              <a:buAutoNum type="arabicPeriod"/>
            </a:pPr>
            <a:r>
              <a:rPr lang="en-US" b="1" dirty="0" smtClean="0"/>
              <a:t>Abstract classes and methods</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marL="342900" indent="-342900">
              <a:buSzPct val="100000"/>
              <a:buNone/>
            </a:pPr>
            <a:endParaRPr lang="en-US" sz="2400" dirty="0" smtClean="0"/>
          </a:p>
          <a:p>
            <a:pPr marL="342900" indent="-342900">
              <a:buSzPct val="100000"/>
              <a:buFont typeface="Arial" pitchFamily="34" charset="0"/>
              <a:buChar char="•"/>
            </a:pPr>
            <a:r>
              <a:rPr lang="en-US" sz="2400" dirty="0" smtClean="0">
                <a:solidFill>
                  <a:srgbClr val="FF0000"/>
                </a:solidFill>
              </a:rPr>
              <a:t>Method Overriding</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solidFill>
                  <a:srgbClr val="FF0000"/>
                </a:solidFill>
              </a:rPr>
              <a:t>Difference b/w </a:t>
            </a:r>
            <a:r>
              <a:rPr lang="en-US" sz="2400" dirty="0" smtClean="0"/>
              <a:t>Overriding and Overloading</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Relationship b/w a </a:t>
            </a:r>
            <a:r>
              <a:rPr lang="en-US" sz="2400" dirty="0" smtClean="0">
                <a:solidFill>
                  <a:srgbClr val="FF0000"/>
                </a:solidFill>
              </a:rPr>
              <a:t>Base class and Derived class reference</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Overriding</a:t>
            </a:r>
            <a:endParaRPr lang="en-IN" b="1" dirty="0"/>
          </a:p>
        </p:txBody>
      </p:sp>
      <p:sp>
        <p:nvSpPr>
          <p:cNvPr id="3" name="Content Placeholder 2"/>
          <p:cNvSpPr>
            <a:spLocks noGrp="1"/>
          </p:cNvSpPr>
          <p:nvPr>
            <p:ph sz="quarter" idx="1"/>
          </p:nvPr>
        </p:nvSpPr>
        <p:spPr>
          <a:xfrm>
            <a:off x="251520" y="1556792"/>
            <a:ext cx="8647936" cy="4824536"/>
          </a:xfrm>
        </p:spPr>
        <p:txBody>
          <a:bodyPr/>
          <a:lstStyle/>
          <a:p>
            <a:pPr>
              <a:buSzPct val="100000"/>
              <a:buFont typeface="Arial" pitchFamily="34" charset="0"/>
              <a:buChar char="•"/>
            </a:pPr>
            <a:r>
              <a:rPr lang="en-US" sz="2400" dirty="0" smtClean="0"/>
              <a:t>A </a:t>
            </a:r>
            <a:r>
              <a:rPr lang="en-US" sz="2400" dirty="0" smtClean="0">
                <a:solidFill>
                  <a:srgbClr val="FF0000"/>
                </a:solidFill>
              </a:rPr>
              <a:t>mechanism</a:t>
            </a:r>
            <a:r>
              <a:rPr lang="en-US" sz="2400" dirty="0" smtClean="0"/>
              <a:t> used by derived class, to </a:t>
            </a:r>
            <a:r>
              <a:rPr lang="en-US" sz="2400" dirty="0" smtClean="0">
                <a:solidFill>
                  <a:srgbClr val="FF0000"/>
                </a:solidFill>
              </a:rPr>
              <a:t>change functionalities</a:t>
            </a:r>
            <a:r>
              <a:rPr lang="en-US" sz="2400" dirty="0" smtClean="0"/>
              <a:t> of the same method present in base class.</a:t>
            </a:r>
          </a:p>
          <a:p>
            <a:pPr>
              <a:buSzPct val="100000"/>
              <a:buNone/>
            </a:pPr>
            <a:endParaRPr lang="en-US" sz="2400" dirty="0" smtClean="0"/>
          </a:p>
          <a:p>
            <a:pPr>
              <a:buSzPct val="100000"/>
              <a:buFont typeface="Arial" pitchFamily="34" charset="0"/>
              <a:buChar char="•"/>
            </a:pPr>
            <a:r>
              <a:rPr lang="en-US" sz="2400" dirty="0" smtClean="0"/>
              <a:t>Two necessities for overriding a method</a:t>
            </a:r>
          </a:p>
          <a:p>
            <a:pPr marL="457200" indent="-457200">
              <a:buSzPct val="100000"/>
              <a:buFont typeface="+mj-lt"/>
              <a:buAutoNum type="arabicPeriod"/>
            </a:pPr>
            <a:r>
              <a:rPr lang="en-US" sz="2400" dirty="0" smtClean="0">
                <a:solidFill>
                  <a:srgbClr val="FF0000"/>
                </a:solidFill>
              </a:rPr>
              <a:t>Inheritance</a:t>
            </a:r>
          </a:p>
          <a:p>
            <a:pPr marL="457200" indent="-457200">
              <a:buSzPct val="100000"/>
              <a:buFont typeface="+mj-lt"/>
              <a:buAutoNum type="arabicPeriod"/>
            </a:pPr>
            <a:r>
              <a:rPr lang="en-US" sz="2400" dirty="0" smtClean="0">
                <a:solidFill>
                  <a:srgbClr val="FF0000"/>
                </a:solidFill>
              </a:rPr>
              <a:t>Prototype</a:t>
            </a:r>
            <a:r>
              <a:rPr lang="en-US" sz="2400" dirty="0" smtClean="0"/>
              <a:t> (Same visibility, return type and name)</a:t>
            </a:r>
          </a:p>
          <a:p>
            <a:pPr>
              <a:buSzPct val="100000"/>
              <a:buNone/>
            </a:pPr>
            <a:endParaRPr lang="en-US" sz="2400" dirty="0" smtClean="0"/>
          </a:p>
          <a:p>
            <a:pPr>
              <a:buSzPct val="100000"/>
              <a:buFont typeface="Arial" pitchFamily="34" charset="0"/>
              <a:buChar char="•"/>
            </a:pPr>
            <a:r>
              <a:rPr lang="en-US" sz="2400" dirty="0" smtClean="0"/>
              <a:t>It is generally done when the derived class wants to have a more specialized or specific version of the method inherited from the base class.</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Overloading v/s Overriding</a:t>
            </a:r>
            <a:endParaRPr lang="en-IN" b="1" dirty="0"/>
          </a:p>
        </p:txBody>
      </p:sp>
      <p:sp>
        <p:nvSpPr>
          <p:cNvPr id="3" name="Content Placeholder 2"/>
          <p:cNvSpPr>
            <a:spLocks noGrp="1"/>
          </p:cNvSpPr>
          <p:nvPr>
            <p:ph sz="quarter" idx="1"/>
          </p:nvPr>
        </p:nvSpPr>
        <p:spPr>
          <a:xfrm>
            <a:off x="251520" y="1556792"/>
            <a:ext cx="8647936" cy="4824536"/>
          </a:xfrm>
        </p:spPr>
        <p:txBody>
          <a:bodyPr/>
          <a:lstStyle/>
          <a:p>
            <a:pPr>
              <a:buSzPct val="100000"/>
              <a:buFont typeface="Arial" pitchFamily="34" charset="0"/>
              <a:buChar char="•"/>
            </a:pPr>
            <a:r>
              <a:rPr lang="en-US" sz="2400" dirty="0" smtClean="0"/>
              <a:t>Although Overloading and Overriding sound similar, but are completely different.</a:t>
            </a:r>
          </a:p>
          <a:p>
            <a:pPr marL="457200" indent="-457200">
              <a:buSzPct val="100000"/>
              <a:buFont typeface="+mj-lt"/>
              <a:buAutoNum type="arabicPeriod"/>
            </a:pPr>
            <a:endParaRPr lang="en-US" sz="2400" dirty="0" smtClean="0">
              <a:solidFill>
                <a:srgbClr val="FF0000"/>
              </a:solidFill>
            </a:endParaRPr>
          </a:p>
          <a:p>
            <a:pPr marL="457200" indent="-457200">
              <a:buSzPct val="100000"/>
              <a:buFont typeface="+mj-lt"/>
              <a:buAutoNum type="arabicPeriod"/>
            </a:pPr>
            <a:r>
              <a:rPr lang="en-US" sz="2400" dirty="0" smtClean="0">
                <a:solidFill>
                  <a:srgbClr val="FF0000"/>
                </a:solidFill>
              </a:rPr>
              <a:t>Overriding</a:t>
            </a:r>
            <a:r>
              <a:rPr lang="en-US" sz="2400" dirty="0" smtClean="0"/>
              <a:t> can only occur  in case of </a:t>
            </a:r>
            <a:r>
              <a:rPr lang="en-US" sz="2400" dirty="0" smtClean="0">
                <a:solidFill>
                  <a:srgbClr val="FF0000"/>
                </a:solidFill>
              </a:rPr>
              <a:t>inheritance</a:t>
            </a:r>
            <a:r>
              <a:rPr lang="en-US" sz="2400" dirty="0" smtClean="0"/>
              <a:t>, whereas Overloading is done within the </a:t>
            </a:r>
            <a:r>
              <a:rPr lang="en-US" sz="2400" dirty="0" smtClean="0">
                <a:solidFill>
                  <a:srgbClr val="FF0000"/>
                </a:solidFill>
              </a:rPr>
              <a:t>same class as well as across inheritance</a:t>
            </a:r>
            <a:r>
              <a:rPr lang="en-US" sz="2400" dirty="0" smtClean="0"/>
              <a:t>.</a:t>
            </a:r>
          </a:p>
          <a:p>
            <a:pPr marL="457200" indent="-457200">
              <a:buSzPct val="100000"/>
              <a:buFont typeface="+mj-lt"/>
              <a:buAutoNum type="arabicPeriod"/>
            </a:pPr>
            <a:endParaRPr lang="en-US" sz="2400" dirty="0" smtClean="0"/>
          </a:p>
          <a:p>
            <a:pPr marL="457200" indent="-457200">
              <a:buSzPct val="100000"/>
              <a:buFont typeface="+mj-lt"/>
              <a:buAutoNum type="arabicPeriod"/>
            </a:pPr>
            <a:r>
              <a:rPr lang="en-US" sz="2400" dirty="0" smtClean="0"/>
              <a:t>Overriding occurs when </a:t>
            </a:r>
            <a:r>
              <a:rPr lang="en-US" sz="2400" dirty="0" smtClean="0">
                <a:solidFill>
                  <a:srgbClr val="FF0000"/>
                </a:solidFill>
              </a:rPr>
              <a:t>prototype</a:t>
            </a:r>
            <a:r>
              <a:rPr lang="en-US" sz="2400" b="1" dirty="0" smtClean="0"/>
              <a:t>(return type, name, arguments)</a:t>
            </a:r>
            <a:r>
              <a:rPr lang="en-US" sz="2400" b="1" dirty="0" smtClean="0">
                <a:solidFill>
                  <a:srgbClr val="FF0000"/>
                </a:solidFill>
              </a:rPr>
              <a:t> </a:t>
            </a:r>
            <a:r>
              <a:rPr lang="en-US" sz="2400" dirty="0" smtClean="0">
                <a:solidFill>
                  <a:srgbClr val="FF0000"/>
                </a:solidFill>
              </a:rPr>
              <a:t>of a method is same </a:t>
            </a:r>
            <a:r>
              <a:rPr lang="en-US" sz="2400" dirty="0" smtClean="0"/>
              <a:t>in both base and derived class while, overloading occurs when </a:t>
            </a:r>
            <a:r>
              <a:rPr lang="en-US" sz="2400" dirty="0" smtClean="0">
                <a:solidFill>
                  <a:srgbClr val="FF0000"/>
                </a:solidFill>
              </a:rPr>
              <a:t>name of method is same </a:t>
            </a:r>
            <a:r>
              <a:rPr lang="en-US" sz="2400" dirty="0" smtClean="0"/>
              <a:t>but they differ in terms of </a:t>
            </a:r>
            <a:r>
              <a:rPr lang="en-US" sz="2400" dirty="0" smtClean="0">
                <a:solidFill>
                  <a:srgbClr val="FF0000"/>
                </a:solidFill>
              </a:rPr>
              <a:t>arguments</a:t>
            </a:r>
            <a:r>
              <a:rPr lang="en-US" sz="2400"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IN" b="1" dirty="0"/>
          </a:p>
        </p:txBody>
      </p:sp>
      <p:sp>
        <p:nvSpPr>
          <p:cNvPr id="3" name="Content Placeholder 2"/>
          <p:cNvSpPr>
            <a:spLocks noGrp="1"/>
          </p:cNvSpPr>
          <p:nvPr>
            <p:ph sz="quarter" idx="1"/>
          </p:nvPr>
        </p:nvSpPr>
        <p:spPr>
          <a:xfrm>
            <a:off x="251520" y="1412776"/>
            <a:ext cx="4392488" cy="5256584"/>
          </a:xfrm>
        </p:spPr>
        <p:txBody>
          <a:bodyPr>
            <a:normAutofit fontScale="85000" lnSpcReduction="20000"/>
          </a:bodyPr>
          <a:lstStyle/>
          <a:p>
            <a:pPr>
              <a:buSzPct val="100000"/>
              <a:buNone/>
            </a:pPr>
            <a:r>
              <a:rPr lang="en-US" sz="2400" b="1" dirty="0" smtClean="0"/>
              <a:t>class Circle</a:t>
            </a:r>
          </a:p>
          <a:p>
            <a:pPr>
              <a:buSzPct val="100000"/>
              <a:buNone/>
            </a:pPr>
            <a:r>
              <a:rPr lang="en-US" sz="2400" b="1" dirty="0" smtClean="0"/>
              <a:t>{</a:t>
            </a:r>
          </a:p>
          <a:p>
            <a:pPr>
              <a:buSzPct val="100000"/>
              <a:buNone/>
            </a:pPr>
            <a:r>
              <a:rPr lang="en-US" sz="2400" dirty="0" smtClean="0"/>
              <a:t> private </a:t>
            </a:r>
            <a:r>
              <a:rPr lang="en-US" sz="2400" dirty="0" err="1" smtClean="0"/>
              <a:t>int</a:t>
            </a:r>
            <a:r>
              <a:rPr lang="en-US" sz="2400" dirty="0" smtClean="0"/>
              <a:t> </a:t>
            </a:r>
            <a:r>
              <a:rPr lang="en-US" sz="2400" dirty="0" err="1" smtClean="0"/>
              <a:t>rad</a:t>
            </a:r>
            <a:r>
              <a:rPr lang="en-US" sz="2400" dirty="0" smtClean="0"/>
              <a:t>;</a:t>
            </a:r>
          </a:p>
          <a:p>
            <a:pPr>
              <a:buSzPct val="100000"/>
              <a:buNone/>
            </a:pPr>
            <a:r>
              <a:rPr lang="en-US" sz="2400" dirty="0" smtClean="0"/>
              <a:t> public Circle(</a:t>
            </a:r>
            <a:r>
              <a:rPr lang="en-US" sz="2400" dirty="0" err="1" smtClean="0"/>
              <a:t>int</a:t>
            </a:r>
            <a:r>
              <a:rPr lang="en-US" sz="2400" dirty="0" smtClean="0"/>
              <a:t> </a:t>
            </a:r>
            <a:r>
              <a:rPr lang="en-US" sz="2400" dirty="0" err="1" smtClean="0"/>
              <a:t>rad</a:t>
            </a:r>
            <a:r>
              <a:rPr lang="en-US" sz="2400" dirty="0" smtClean="0"/>
              <a:t>)</a:t>
            </a:r>
          </a:p>
          <a:p>
            <a:pPr>
              <a:buSzPct val="100000"/>
              <a:buNone/>
            </a:pPr>
            <a:r>
              <a:rPr lang="en-US" sz="2400" dirty="0" smtClean="0"/>
              <a:t> {</a:t>
            </a:r>
          </a:p>
          <a:p>
            <a:pPr>
              <a:buSzPct val="100000"/>
              <a:buNone/>
            </a:pPr>
            <a:r>
              <a:rPr lang="en-US" sz="2400" dirty="0" smtClean="0"/>
              <a:t> this.rad=</a:t>
            </a:r>
            <a:r>
              <a:rPr lang="en-US" sz="2400" dirty="0" err="1" smtClean="0"/>
              <a:t>rad</a:t>
            </a:r>
            <a:r>
              <a:rPr lang="en-US" sz="2400" dirty="0" smtClean="0"/>
              <a:t>;</a:t>
            </a:r>
          </a:p>
          <a:p>
            <a:pPr>
              <a:buSzPct val="100000"/>
              <a:buNone/>
            </a:pPr>
            <a:r>
              <a:rPr lang="en-US" sz="2400" dirty="0" smtClean="0"/>
              <a:t> }</a:t>
            </a:r>
          </a:p>
          <a:p>
            <a:pPr>
              <a:buSzPct val="100000"/>
              <a:buNone/>
            </a:pPr>
            <a:r>
              <a:rPr lang="en-US" sz="2400" dirty="0" smtClean="0"/>
              <a:t> public </a:t>
            </a:r>
            <a:r>
              <a:rPr lang="en-US" sz="2400" dirty="0" err="1" smtClean="0"/>
              <a:t>int</a:t>
            </a:r>
            <a:r>
              <a:rPr lang="en-US" sz="2400" dirty="0" smtClean="0"/>
              <a:t> </a:t>
            </a:r>
            <a:r>
              <a:rPr lang="en-US" sz="2400" dirty="0" err="1" smtClean="0"/>
              <a:t>getRadius</a:t>
            </a:r>
            <a:r>
              <a:rPr lang="en-US" sz="2400" dirty="0" smtClean="0"/>
              <a:t>( )</a:t>
            </a:r>
          </a:p>
          <a:p>
            <a:pPr>
              <a:buSzPct val="100000"/>
              <a:buNone/>
            </a:pPr>
            <a:r>
              <a:rPr lang="en-US" sz="2400" dirty="0" smtClean="0"/>
              <a:t> {</a:t>
            </a:r>
          </a:p>
          <a:p>
            <a:pPr>
              <a:buSzPct val="100000"/>
              <a:buNone/>
            </a:pPr>
            <a:r>
              <a:rPr lang="en-US" sz="2400" dirty="0" smtClean="0"/>
              <a:t> return </a:t>
            </a:r>
            <a:r>
              <a:rPr lang="en-US" sz="2400" dirty="0" err="1" smtClean="0"/>
              <a:t>rad</a:t>
            </a:r>
            <a:r>
              <a:rPr lang="en-US" sz="2400" dirty="0" smtClean="0"/>
              <a:t>;</a:t>
            </a:r>
          </a:p>
          <a:p>
            <a:pPr>
              <a:buSzPct val="100000"/>
              <a:buNone/>
            </a:pPr>
            <a:r>
              <a:rPr lang="en-US" sz="2400" dirty="0" smtClean="0"/>
              <a:t> }</a:t>
            </a:r>
          </a:p>
          <a:p>
            <a:pPr>
              <a:buSzPct val="100000"/>
              <a:buNone/>
            </a:pPr>
            <a:r>
              <a:rPr lang="en-US" sz="2400" b="1" dirty="0" smtClean="0">
                <a:solidFill>
                  <a:srgbClr val="FF0000"/>
                </a:solidFill>
              </a:rPr>
              <a:t> public double </a:t>
            </a:r>
            <a:r>
              <a:rPr lang="en-US" sz="2400" b="1" dirty="0" err="1" smtClean="0">
                <a:solidFill>
                  <a:srgbClr val="FF0000"/>
                </a:solidFill>
              </a:rPr>
              <a:t>getArea</a:t>
            </a:r>
            <a:r>
              <a:rPr lang="en-US" sz="2400" b="1" dirty="0" smtClean="0">
                <a:solidFill>
                  <a:srgbClr val="FF0000"/>
                </a:solidFill>
              </a:rPr>
              <a:t>( )</a:t>
            </a:r>
          </a:p>
          <a:p>
            <a:pPr>
              <a:buSzPct val="100000"/>
              <a:buNone/>
            </a:pPr>
            <a:r>
              <a:rPr lang="en-US" sz="2400" b="1" dirty="0" smtClean="0">
                <a:solidFill>
                  <a:srgbClr val="FF0000"/>
                </a:solidFill>
              </a:rPr>
              <a:t> {</a:t>
            </a:r>
          </a:p>
          <a:p>
            <a:pPr>
              <a:buSzPct val="100000"/>
              <a:buNone/>
            </a:pPr>
            <a:r>
              <a:rPr lang="en-US" sz="2400" dirty="0" smtClean="0"/>
              <a:t> double area=</a:t>
            </a:r>
            <a:r>
              <a:rPr lang="en-US" sz="2400" dirty="0" err="1" smtClean="0"/>
              <a:t>Math.PI</a:t>
            </a:r>
            <a:r>
              <a:rPr lang="en-US" sz="2400" dirty="0" smtClean="0"/>
              <a:t>*</a:t>
            </a:r>
            <a:r>
              <a:rPr lang="en-US" sz="2400" dirty="0" err="1" smtClean="0"/>
              <a:t>rad</a:t>
            </a:r>
            <a:r>
              <a:rPr lang="en-US" sz="2400" dirty="0" smtClean="0"/>
              <a:t>*</a:t>
            </a:r>
            <a:r>
              <a:rPr lang="en-US" sz="2400" dirty="0" err="1" smtClean="0"/>
              <a:t>rad</a:t>
            </a:r>
            <a:r>
              <a:rPr lang="en-US" sz="2400" dirty="0" smtClean="0"/>
              <a:t>;</a:t>
            </a:r>
          </a:p>
          <a:p>
            <a:pPr>
              <a:buSzPct val="100000"/>
              <a:buNone/>
            </a:pPr>
            <a:r>
              <a:rPr lang="en-US" sz="2400" dirty="0" smtClean="0"/>
              <a:t> return area;</a:t>
            </a:r>
          </a:p>
          <a:p>
            <a:pPr>
              <a:buSzPct val="100000"/>
              <a:buNone/>
            </a:pPr>
            <a:r>
              <a:rPr lang="en-US" sz="2400" b="1" dirty="0" smtClean="0">
                <a:solidFill>
                  <a:srgbClr val="FF0000"/>
                </a:solidFill>
              </a:rPr>
              <a:t> }</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2"/>
          <p:cNvSpPr txBox="1">
            <a:spLocks/>
          </p:cNvSpPr>
          <p:nvPr/>
        </p:nvSpPr>
        <p:spPr>
          <a:xfrm>
            <a:off x="4572000" y="1565176"/>
            <a:ext cx="4392488" cy="5256584"/>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000" dirty="0" smtClean="0"/>
              <a:t> </a:t>
            </a:r>
            <a:r>
              <a:rPr kumimoji="0" lang="en-US" sz="2000" i="0" u="none" strike="noStrike" kern="1200" cap="none" spc="0" normalizeH="0" baseline="0" noProof="0" dirty="0" smtClean="0">
                <a:ln>
                  <a:noFill/>
                </a:ln>
                <a:effectLst/>
                <a:uLnTx/>
                <a:uFillTx/>
                <a:latin typeface="+mn-lt"/>
                <a:ea typeface="+mn-ea"/>
                <a:cs typeface="+mn-cs"/>
              </a:rPr>
              <a:t>public double </a:t>
            </a:r>
            <a:r>
              <a:rPr kumimoji="0" lang="en-US" sz="2000" i="0" u="none" strike="noStrike" kern="1200" cap="none" spc="0" normalizeH="0" baseline="0" noProof="0" dirty="0" err="1" smtClean="0">
                <a:ln>
                  <a:noFill/>
                </a:ln>
                <a:effectLst/>
                <a:uLnTx/>
                <a:uFillTx/>
                <a:latin typeface="+mn-lt"/>
                <a:ea typeface="+mn-ea"/>
                <a:cs typeface="+mn-cs"/>
              </a:rPr>
              <a:t>getCircum</a:t>
            </a:r>
            <a:r>
              <a:rPr kumimoji="0" lang="en-US" sz="2000" i="0" u="none" strike="noStrike" kern="1200" cap="none" spc="0" normalizeH="0" baseline="0" noProof="0" dirty="0" smtClean="0">
                <a:ln>
                  <a:noFill/>
                </a:ln>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i="0" u="none" strike="noStrike" kern="1200" cap="none" spc="0" normalizeH="0" baseline="0" noProof="0" dirty="0" smtClean="0">
                <a:ln>
                  <a:noFill/>
                </a:ln>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double circ=2*</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Math.PI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rad</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return circ;</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i="0" u="none" strike="noStrike" kern="1200" cap="none" spc="0" normalizeH="0" baseline="0" noProof="0" dirty="0" smtClean="0">
                <a:ln>
                  <a:noFill/>
                </a:ln>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2"/>
          <p:cNvSpPr txBox="1">
            <a:spLocks/>
          </p:cNvSpPr>
          <p:nvPr/>
        </p:nvSpPr>
        <p:spPr>
          <a:xfrm>
            <a:off x="179512" y="1412776"/>
            <a:ext cx="8784976" cy="5256584"/>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000" b="1" dirty="0" smtClean="0"/>
              <a:t>class Cylinder extends Circle</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a:t>
            </a:r>
            <a:endParaRPr lang="en-US" sz="2000" dirty="0" smtClean="0"/>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i="0" u="none" strike="noStrike" kern="1200" cap="none" spc="0" normalizeH="0" noProof="0" dirty="0" smtClean="0">
                <a:ln>
                  <a:noFill/>
                </a:ln>
                <a:solidFill>
                  <a:schemeClr val="tx1"/>
                </a:solidFill>
                <a:effectLst/>
                <a:uLnTx/>
                <a:uFillTx/>
                <a:latin typeface="+mn-lt"/>
                <a:ea typeface="+mn-ea"/>
                <a:cs typeface="+mn-cs"/>
              </a:rPr>
              <a:t> private </a:t>
            </a:r>
            <a:r>
              <a:rPr kumimoji="0" lang="en-US" sz="2000" i="0" u="none" strike="noStrike" kern="1200" cap="none" spc="0" normalizeH="0" noProof="0" dirty="0" err="1" smtClean="0">
                <a:ln>
                  <a:noFill/>
                </a:ln>
                <a:solidFill>
                  <a:schemeClr val="tx1"/>
                </a:solidFill>
                <a:effectLst/>
                <a:uLnTx/>
                <a:uFillTx/>
                <a:latin typeface="+mn-lt"/>
                <a:ea typeface="+mn-ea"/>
                <a:cs typeface="+mn-cs"/>
              </a:rPr>
              <a:t>int</a:t>
            </a:r>
            <a:r>
              <a:rPr kumimoji="0" lang="en-US" sz="2000" i="0" u="none" strike="noStrike" kern="1200" cap="none" spc="0" normalizeH="0" noProof="0" dirty="0" smtClean="0">
                <a:ln>
                  <a:noFill/>
                </a:ln>
                <a:solidFill>
                  <a:schemeClr val="tx1"/>
                </a:solidFill>
                <a:effectLst/>
                <a:uLnTx/>
                <a:uFillTx/>
                <a:latin typeface="+mn-lt"/>
                <a:ea typeface="+mn-ea"/>
                <a:cs typeface="+mn-cs"/>
              </a:rPr>
              <a:t> height;</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000" dirty="0" smtClean="0"/>
              <a:t> public Cylinder(</a:t>
            </a:r>
            <a:r>
              <a:rPr lang="en-US" sz="2000" dirty="0" err="1" smtClean="0"/>
              <a:t>int</a:t>
            </a:r>
            <a:r>
              <a:rPr lang="en-US" sz="2000" dirty="0" smtClean="0"/>
              <a:t> r, </a:t>
            </a:r>
            <a:r>
              <a:rPr lang="en-US" sz="2000" dirty="0" err="1" smtClean="0"/>
              <a:t>int</a:t>
            </a:r>
            <a:r>
              <a:rPr lang="en-US" sz="2000" dirty="0" smtClean="0"/>
              <a:t> h)</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i="0" u="none" strike="noStrike" kern="1200" cap="none" spc="0" normalizeH="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000" noProof="0" dirty="0" smtClean="0"/>
              <a:t> </a:t>
            </a:r>
            <a:r>
              <a:rPr lang="en-US" sz="2000" noProof="0" dirty="0" smtClean="0">
                <a:solidFill>
                  <a:srgbClr val="FF0000"/>
                </a:solidFill>
              </a:rPr>
              <a:t>super(r);</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i="0" u="none" strike="noStrike" kern="1200" cap="none" spc="0" normalizeH="0" baseline="0" dirty="0" smtClean="0">
                <a:ln>
                  <a:noFill/>
                </a:ln>
                <a:solidFill>
                  <a:schemeClr val="tx1"/>
                </a:solidFill>
                <a:effectLst/>
                <a:uLnTx/>
                <a:uFillTx/>
                <a:latin typeface="+mn-lt"/>
                <a:ea typeface="+mn-ea"/>
                <a:cs typeface="+mn-cs"/>
              </a:rPr>
              <a:t> height=h;</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000" noProof="0" dirty="0" smtClean="0"/>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i="0" u="none" strike="noStrike" kern="1200" cap="none" spc="0" normalizeH="0" baseline="0" dirty="0" smtClean="0">
                <a:ln>
                  <a:noFill/>
                </a:ln>
                <a:solidFill>
                  <a:srgbClr val="FF0000"/>
                </a:solidFill>
                <a:effectLst/>
                <a:uLnTx/>
                <a:uFillTx/>
                <a:latin typeface="+mn-lt"/>
                <a:ea typeface="+mn-ea"/>
                <a:cs typeface="+mn-cs"/>
              </a:rPr>
              <a:t> </a:t>
            </a:r>
            <a:r>
              <a:rPr kumimoji="0" lang="en-US" sz="2000" b="1" i="0" u="none" strike="noStrike" kern="1200" cap="none" spc="0" normalizeH="0" baseline="0" dirty="0" smtClean="0">
                <a:ln>
                  <a:noFill/>
                </a:ln>
                <a:solidFill>
                  <a:srgbClr val="FF0000"/>
                </a:solidFill>
                <a:effectLst/>
                <a:uLnTx/>
                <a:uFillTx/>
                <a:latin typeface="+mn-lt"/>
                <a:ea typeface="+mn-ea"/>
                <a:cs typeface="+mn-cs"/>
              </a:rPr>
              <a:t>public double </a:t>
            </a:r>
            <a:r>
              <a:rPr kumimoji="0" lang="en-US" sz="2000" b="1" i="0" u="none" strike="noStrike" kern="1200" cap="none" spc="0" normalizeH="0" baseline="0" dirty="0" err="1" smtClean="0">
                <a:ln>
                  <a:noFill/>
                </a:ln>
                <a:solidFill>
                  <a:srgbClr val="FF0000"/>
                </a:solidFill>
                <a:effectLst/>
                <a:uLnTx/>
                <a:uFillTx/>
                <a:latin typeface="+mn-lt"/>
                <a:ea typeface="+mn-ea"/>
                <a:cs typeface="+mn-cs"/>
              </a:rPr>
              <a:t>getArea</a:t>
            </a:r>
            <a:r>
              <a:rPr kumimoji="0" lang="en-US" sz="2000" b="1" i="0" u="none" strike="noStrike" kern="1200" cap="none" spc="0" normalizeH="0" baseline="0" dirty="0" smtClean="0">
                <a:ln>
                  <a:noFill/>
                </a:ln>
                <a:solidFill>
                  <a:srgbClr val="FF0000"/>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000" b="1" noProof="0" dirty="0" smtClean="0">
                <a:solidFill>
                  <a:srgbClr val="FF0000"/>
                </a:solidFill>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i="0" u="none" strike="noStrike" kern="1200" cap="none" spc="0" normalizeH="0" baseline="0" dirty="0" smtClean="0">
                <a:ln>
                  <a:noFill/>
                </a:ln>
                <a:solidFill>
                  <a:schemeClr val="tx1"/>
                </a:solidFill>
                <a:effectLst/>
                <a:uLnTx/>
                <a:uFillTx/>
                <a:latin typeface="+mn-lt"/>
                <a:ea typeface="+mn-ea"/>
                <a:cs typeface="+mn-cs"/>
              </a:rPr>
              <a:t> </a:t>
            </a:r>
            <a:r>
              <a:rPr kumimoji="0" lang="en-US" sz="2000" i="0" u="none" strike="noStrike" kern="1200" cap="none" spc="0" normalizeH="0" baseline="0" dirty="0" smtClean="0">
                <a:ln>
                  <a:noFill/>
                </a:ln>
                <a:effectLst/>
                <a:uLnTx/>
                <a:uFillTx/>
                <a:latin typeface="+mn-lt"/>
                <a:ea typeface="+mn-ea"/>
                <a:cs typeface="+mn-cs"/>
              </a:rPr>
              <a:t>double area=2*</a:t>
            </a:r>
            <a:r>
              <a:rPr kumimoji="0" lang="en-US" sz="2000" i="0" u="none" strike="noStrike" kern="1200" cap="none" spc="0" normalizeH="0" baseline="0" dirty="0" err="1" smtClean="0">
                <a:ln>
                  <a:noFill/>
                </a:ln>
                <a:solidFill>
                  <a:srgbClr val="FF0000"/>
                </a:solidFill>
                <a:effectLst/>
                <a:uLnTx/>
                <a:uFillTx/>
                <a:latin typeface="+mn-lt"/>
                <a:ea typeface="+mn-ea"/>
                <a:cs typeface="+mn-cs"/>
              </a:rPr>
              <a:t>super.getArea</a:t>
            </a:r>
            <a:r>
              <a:rPr kumimoji="0" lang="en-US" sz="2000" i="0" u="none" strike="noStrike" kern="1200" cap="none" spc="0" normalizeH="0" baseline="0" dirty="0" smtClean="0">
                <a:ln>
                  <a:noFill/>
                </a:ln>
                <a:solidFill>
                  <a:srgbClr val="FF0000"/>
                </a:solidFill>
                <a:effectLst/>
                <a:uLnTx/>
                <a:uFillTx/>
                <a:latin typeface="+mn-lt"/>
                <a:ea typeface="+mn-ea"/>
                <a:cs typeface="+mn-cs"/>
              </a:rPr>
              <a:t>( )</a:t>
            </a:r>
            <a:r>
              <a:rPr kumimoji="0" lang="en-US" sz="2000" i="0" u="none" strike="noStrike" kern="1200" cap="none" spc="0" normalizeH="0" dirty="0" smtClean="0">
                <a:ln>
                  <a:noFill/>
                </a:ln>
                <a:effectLst/>
                <a:uLnTx/>
                <a:uFillTx/>
                <a:latin typeface="+mn-lt"/>
                <a:ea typeface="+mn-ea"/>
                <a:cs typeface="+mn-cs"/>
              </a:rPr>
              <a:t>+</a:t>
            </a:r>
            <a:r>
              <a:rPr kumimoji="0" lang="en-US" sz="2000" i="0" u="none" strike="noStrike" kern="1200" cap="none" spc="0" normalizeH="0" dirty="0" err="1" smtClean="0">
                <a:ln>
                  <a:noFill/>
                </a:ln>
                <a:effectLst/>
                <a:uLnTx/>
                <a:uFillTx/>
                <a:latin typeface="+mn-lt"/>
                <a:ea typeface="+mn-ea"/>
                <a:cs typeface="+mn-cs"/>
              </a:rPr>
              <a:t>getCicrcum</a:t>
            </a:r>
            <a:r>
              <a:rPr kumimoji="0" lang="en-US" sz="2000" i="0" u="none" strike="noStrike" kern="1200" cap="none" spc="0" normalizeH="0" dirty="0" smtClean="0">
                <a:ln>
                  <a:noFill/>
                </a:ln>
                <a:effectLst/>
                <a:uLnTx/>
                <a:uFillTx/>
                <a:latin typeface="+mn-lt"/>
                <a:ea typeface="+mn-ea"/>
                <a:cs typeface="+mn-cs"/>
              </a:rPr>
              <a:t>( )*</a:t>
            </a:r>
            <a:r>
              <a:rPr kumimoji="0" lang="en-US" sz="2000" i="0" u="none" strike="noStrike" kern="1200" cap="none" spc="0" normalizeH="0" baseline="0" dirty="0" smtClean="0">
                <a:ln>
                  <a:noFill/>
                </a:ln>
                <a:effectLst/>
                <a:uLnTx/>
                <a:uFillTx/>
                <a:latin typeface="+mn-lt"/>
                <a:ea typeface="+mn-ea"/>
                <a:cs typeface="+mn-cs"/>
              </a:rPr>
              <a:t>height;</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000" noProof="0" dirty="0" smtClean="0"/>
              <a:t> return area;</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000" b="1" i="0" u="none" strike="noStrike" kern="1200" cap="none" spc="0" normalizeH="0" baseline="0" dirty="0" smtClean="0">
                <a:ln>
                  <a:noFill/>
                </a:ln>
                <a:solidFill>
                  <a:srgbClr val="FF0000"/>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000" b="1" noProof="0" dirty="0" smtClean="0"/>
              <a:t>}</a:t>
            </a: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a:buSzPct val="100000"/>
              <a:buNone/>
            </a:pPr>
            <a:r>
              <a:rPr lang="en-US" sz="2400" b="1" dirty="0" smtClean="0"/>
              <a:t>class </a:t>
            </a:r>
            <a:r>
              <a:rPr lang="en-US" sz="2400" b="1" dirty="0" err="1" smtClean="0"/>
              <a:t>CreateCylinder</a:t>
            </a:r>
            <a:endParaRPr lang="en-US" sz="2400" b="1" dirty="0" smtClean="0"/>
          </a:p>
          <a:p>
            <a:pPr>
              <a:buSzPct val="100000"/>
              <a:buNone/>
            </a:pPr>
            <a:r>
              <a:rPr lang="en-US" sz="2400" b="1" dirty="0" smtClean="0"/>
              <a:t>{</a:t>
            </a:r>
          </a:p>
          <a:p>
            <a:pPr>
              <a:buSzPct val="100000"/>
              <a:buNone/>
            </a:pPr>
            <a:r>
              <a:rPr lang="en-US" sz="2400" dirty="0" smtClean="0"/>
              <a:t> public static void main(String [ ] </a:t>
            </a:r>
            <a:r>
              <a:rPr lang="en-US" sz="2400" dirty="0" err="1" smtClean="0"/>
              <a:t>args</a:t>
            </a:r>
            <a:r>
              <a:rPr lang="en-US" sz="2400" dirty="0" smtClean="0"/>
              <a:t>)</a:t>
            </a:r>
          </a:p>
          <a:p>
            <a:pPr>
              <a:buSzPct val="100000"/>
              <a:buNone/>
            </a:pPr>
            <a:r>
              <a:rPr lang="en-US" sz="2400" dirty="0" smtClean="0"/>
              <a:t> {</a:t>
            </a:r>
          </a:p>
          <a:p>
            <a:pPr>
              <a:buSzPct val="100000"/>
              <a:buNone/>
            </a:pPr>
            <a:r>
              <a:rPr lang="en-US" sz="2400" dirty="0" smtClean="0"/>
              <a:t> Cylinder cy;</a:t>
            </a:r>
          </a:p>
          <a:p>
            <a:pPr>
              <a:buSzPct val="100000"/>
              <a:buNone/>
            </a:pPr>
            <a:r>
              <a:rPr lang="en-US" sz="2400" dirty="0" smtClean="0"/>
              <a:t> cy=new Cylinder(10,20);</a:t>
            </a:r>
          </a:p>
          <a:p>
            <a:pPr>
              <a:buSzPct val="100000"/>
              <a:buNone/>
            </a:pPr>
            <a:r>
              <a:rPr lang="en-US" sz="2400" dirty="0" smtClean="0"/>
              <a:t> </a:t>
            </a:r>
            <a:r>
              <a:rPr lang="en-US" sz="2400" dirty="0" err="1" smtClean="0"/>
              <a:t>System.out.println</a:t>
            </a:r>
            <a:r>
              <a:rPr lang="en-US" sz="2400" dirty="0" smtClean="0"/>
              <a:t>(“Cylinder area ”+</a:t>
            </a:r>
            <a:r>
              <a:rPr lang="en-US" sz="2400" b="1" dirty="0" err="1" smtClean="0"/>
              <a:t>cy.getArea</a:t>
            </a:r>
            <a:r>
              <a:rPr lang="en-US" sz="2400" b="1" dirty="0" smtClean="0"/>
              <a:t>( )</a:t>
            </a:r>
            <a:r>
              <a:rPr lang="en-US" sz="2400" dirty="0" smtClean="0"/>
              <a:t>);</a:t>
            </a:r>
          </a:p>
          <a:p>
            <a:pPr>
              <a:buSzPct val="100000"/>
              <a:buNone/>
            </a:pPr>
            <a:r>
              <a:rPr lang="en-US" sz="2400" dirty="0" smtClean="0"/>
              <a:t> }</a:t>
            </a:r>
          </a:p>
          <a:p>
            <a:pPr>
              <a:buSzPct val="100000"/>
              <a:buNone/>
            </a:pPr>
            <a:r>
              <a:rPr lang="en-US"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cstate="print"/>
          <a:srcRect/>
          <a:stretch>
            <a:fillRect/>
          </a:stretch>
        </p:blipFill>
        <p:spPr bwMode="auto">
          <a:xfrm>
            <a:off x="611560" y="5373216"/>
            <a:ext cx="8237012" cy="1008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34400" cy="936104"/>
          </a:xfrm>
        </p:spPr>
        <p:txBody>
          <a:bodyPr>
            <a:noAutofit/>
          </a:bodyPr>
          <a:lstStyle/>
          <a:p>
            <a:r>
              <a:rPr lang="en-US" sz="2400" b="1" dirty="0" smtClean="0"/>
              <a:t>Relationship b/w Base class reference </a:t>
            </a:r>
            <a:br>
              <a:rPr lang="en-US" sz="2400" b="1" dirty="0" smtClean="0"/>
            </a:br>
            <a:r>
              <a:rPr lang="en-US" sz="2400" b="1" dirty="0" smtClean="0"/>
              <a:t>Derived class Object</a:t>
            </a:r>
            <a:endParaRPr lang="en-IN" sz="2400" b="1" dirty="0"/>
          </a:p>
        </p:txBody>
      </p:sp>
      <p:sp>
        <p:nvSpPr>
          <p:cNvPr id="3" name="Content Placeholder 2"/>
          <p:cNvSpPr>
            <a:spLocks noGrp="1"/>
          </p:cNvSpPr>
          <p:nvPr>
            <p:ph sz="quarter" idx="1"/>
          </p:nvPr>
        </p:nvSpPr>
        <p:spPr>
          <a:xfrm>
            <a:off x="251520" y="1556792"/>
            <a:ext cx="8647936" cy="4824536"/>
          </a:xfrm>
        </p:spPr>
        <p:txBody>
          <a:bodyPr>
            <a:normAutofit fontScale="92500" lnSpcReduction="10000"/>
          </a:bodyPr>
          <a:lstStyle/>
          <a:p>
            <a:pPr>
              <a:buSzPct val="100000"/>
              <a:buFont typeface="Arial" pitchFamily="34" charset="0"/>
              <a:buChar char="•"/>
            </a:pPr>
            <a:r>
              <a:rPr lang="en-US" sz="2800" dirty="0" smtClean="0"/>
              <a:t>In case of inheritance there is a special rule regarding super class reference and derived class reference.</a:t>
            </a:r>
          </a:p>
          <a:p>
            <a:pPr>
              <a:buSzPct val="100000"/>
              <a:buFont typeface="Arial" pitchFamily="34" charset="0"/>
              <a:buChar char="•"/>
            </a:pPr>
            <a:endParaRPr lang="en-US" sz="2800" dirty="0" smtClean="0"/>
          </a:p>
          <a:p>
            <a:pPr>
              <a:buSzPct val="100000"/>
              <a:buFont typeface="Arial" pitchFamily="34" charset="0"/>
              <a:buChar char="•"/>
            </a:pPr>
            <a:r>
              <a:rPr lang="en-US" sz="2800" dirty="0" smtClean="0"/>
              <a:t>Rule is that the base </a:t>
            </a:r>
            <a:r>
              <a:rPr lang="en-US" sz="2800" dirty="0" smtClean="0">
                <a:solidFill>
                  <a:srgbClr val="FF0000"/>
                </a:solidFill>
              </a:rPr>
              <a:t>class reference can point or hold the derived class object</a:t>
            </a:r>
            <a:r>
              <a:rPr lang="en-US" sz="2800" dirty="0" smtClean="0"/>
              <a:t>. Example, the Employee class reference can point to Manager’s Object.</a:t>
            </a:r>
          </a:p>
          <a:p>
            <a:pPr algn="ctr">
              <a:buSzPct val="100000"/>
              <a:buNone/>
            </a:pPr>
            <a:endParaRPr lang="en-US" sz="2800" b="1" dirty="0" smtClean="0">
              <a:solidFill>
                <a:srgbClr val="FF0000"/>
              </a:solidFill>
            </a:endParaRPr>
          </a:p>
          <a:p>
            <a:pPr algn="ctr">
              <a:buSzPct val="100000"/>
              <a:buNone/>
            </a:pPr>
            <a:r>
              <a:rPr lang="en-US" sz="2800" b="1" dirty="0" smtClean="0">
                <a:solidFill>
                  <a:srgbClr val="FF0000"/>
                </a:solidFill>
              </a:rPr>
              <a:t>Employee e=new Manager( );</a:t>
            </a:r>
          </a:p>
          <a:p>
            <a:pPr algn="ctr">
              <a:buSzPct val="100000"/>
              <a:buNone/>
            </a:pPr>
            <a:endParaRPr lang="en-US" sz="2800" dirty="0" smtClean="0"/>
          </a:p>
          <a:p>
            <a:pPr>
              <a:buSzPct val="100000"/>
              <a:buFont typeface="Arial" pitchFamily="34" charset="0"/>
              <a:buChar char="•"/>
            </a:pPr>
            <a:r>
              <a:rPr lang="en-US" sz="2800" dirty="0" smtClean="0"/>
              <a:t>But the </a:t>
            </a:r>
            <a:r>
              <a:rPr lang="en-US" sz="2800" dirty="0" smtClean="0">
                <a:solidFill>
                  <a:srgbClr val="FF0000"/>
                </a:solidFill>
              </a:rPr>
              <a:t>reverse is not possible</a:t>
            </a:r>
            <a:r>
              <a:rPr lang="en-US" sz="2800" dirty="0" smtClean="0"/>
              <a:t>, the derived class reference cannot point to base class object.</a:t>
            </a: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556792"/>
            <a:ext cx="8647936" cy="4824536"/>
          </a:xfrm>
        </p:spPr>
        <p:txBody>
          <a:bodyPr>
            <a:normAutofit fontScale="92500" lnSpcReduction="20000"/>
          </a:bodyPr>
          <a:lstStyle/>
          <a:p>
            <a:pPr>
              <a:buSzPct val="100000"/>
              <a:buFont typeface="Arial" pitchFamily="34" charset="0"/>
              <a:buChar char="•"/>
            </a:pPr>
            <a:r>
              <a:rPr lang="en-US" sz="2800" dirty="0" smtClean="0"/>
              <a:t>Although reference of super class can point to an object of derived class but we can only access those members which have been inherited from the super class. Not those which are added by derived class.</a:t>
            </a:r>
          </a:p>
          <a:p>
            <a:pPr>
              <a:buSzPct val="100000"/>
              <a:buFont typeface="Arial" pitchFamily="34" charset="0"/>
              <a:buChar char="•"/>
            </a:pPr>
            <a:endParaRPr lang="en-US" sz="2800" dirty="0" smtClean="0"/>
          </a:p>
          <a:p>
            <a:pPr>
              <a:buSzPct val="100000"/>
              <a:buFont typeface="Arial" pitchFamily="34" charset="0"/>
              <a:buChar char="•"/>
            </a:pPr>
            <a:r>
              <a:rPr lang="en-US" sz="2800" dirty="0" smtClean="0"/>
              <a:t>Example, we can access name and salary but not bonus which is specific to Manager class and is not a part of Employee class.</a:t>
            </a:r>
          </a:p>
          <a:p>
            <a:pPr algn="ctr">
              <a:buSzPct val="100000"/>
              <a:buNone/>
            </a:pPr>
            <a:endParaRPr lang="en-US" sz="2800" b="1" dirty="0" smtClean="0"/>
          </a:p>
          <a:p>
            <a:pPr algn="ctr">
              <a:buSzPct val="100000"/>
              <a:buNone/>
            </a:pPr>
            <a:r>
              <a:rPr lang="en-US" sz="2800" b="1" dirty="0" smtClean="0"/>
              <a:t>Employee e=new Manager( );</a:t>
            </a:r>
          </a:p>
          <a:p>
            <a:pPr algn="ctr">
              <a:buSzPct val="100000"/>
              <a:buNone/>
            </a:pPr>
            <a:r>
              <a:rPr lang="en-US" sz="2800" b="1" dirty="0" smtClean="0">
                <a:solidFill>
                  <a:srgbClr val="00B050"/>
                </a:solidFill>
              </a:rPr>
              <a:t>e.sal=12000.0;</a:t>
            </a:r>
          </a:p>
          <a:p>
            <a:pPr algn="ctr">
              <a:buSzPct val="100000"/>
              <a:buNone/>
            </a:pPr>
            <a:r>
              <a:rPr lang="en-US" sz="2800" b="1" dirty="0" smtClean="0">
                <a:solidFill>
                  <a:srgbClr val="00B050"/>
                </a:solidFill>
              </a:rPr>
              <a:t>e.name=“</a:t>
            </a:r>
            <a:r>
              <a:rPr lang="en-US" sz="2800" b="1" dirty="0" err="1" smtClean="0">
                <a:solidFill>
                  <a:srgbClr val="00B050"/>
                </a:solidFill>
              </a:rPr>
              <a:t>Amit</a:t>
            </a:r>
            <a:r>
              <a:rPr lang="en-US" sz="2800" b="1" dirty="0" smtClean="0">
                <a:solidFill>
                  <a:srgbClr val="00B050"/>
                </a:solidFill>
              </a:rPr>
              <a:t>”;</a:t>
            </a:r>
          </a:p>
          <a:p>
            <a:pPr algn="ctr">
              <a:buSzPct val="100000"/>
              <a:buNone/>
            </a:pPr>
            <a:r>
              <a:rPr lang="en-US" sz="2800" b="1" dirty="0" err="1" smtClean="0">
                <a:solidFill>
                  <a:srgbClr val="FF0000"/>
                </a:solidFill>
              </a:rPr>
              <a:t>e.bonus</a:t>
            </a:r>
            <a:r>
              <a:rPr lang="en-US" sz="2800" b="1" dirty="0" smtClean="0">
                <a:solidFill>
                  <a:srgbClr val="FF0000"/>
                </a:solidFill>
              </a:rPr>
              <a:t>=10000.0; </a:t>
            </a:r>
            <a:endParaRPr lang="en-US" sz="2400" b="1" dirty="0" smtClean="0">
              <a:solidFill>
                <a:srgbClr val="FF0000"/>
              </a:solidFill>
            </a:endParaRP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itle 1"/>
          <p:cNvSpPr>
            <a:spLocks noGrp="1"/>
          </p:cNvSpPr>
          <p:nvPr>
            <p:ph type="title"/>
          </p:nvPr>
        </p:nvSpPr>
        <p:spPr>
          <a:xfrm>
            <a:off x="323528" y="116632"/>
            <a:ext cx="8534400" cy="936104"/>
          </a:xfrm>
        </p:spPr>
        <p:txBody>
          <a:bodyPr>
            <a:noAutofit/>
          </a:bodyPr>
          <a:lstStyle/>
          <a:p>
            <a:r>
              <a:rPr lang="en-US" sz="2400" b="1" dirty="0" smtClean="0"/>
              <a:t>Relationship b/w Base class reference </a:t>
            </a:r>
            <a:br>
              <a:rPr lang="en-US" sz="2400" b="1" dirty="0" smtClean="0"/>
            </a:br>
            <a:r>
              <a:rPr lang="en-US" sz="2400" b="1" dirty="0" smtClean="0"/>
              <a:t>Derived class Object</a:t>
            </a:r>
            <a:endParaRPr lang="en-IN" sz="2400" b="1" dirty="0"/>
          </a:p>
        </p:txBody>
      </p:sp>
      <p:sp>
        <p:nvSpPr>
          <p:cNvPr id="8" name="Multiply 7"/>
          <p:cNvSpPr/>
          <p:nvPr/>
        </p:nvSpPr>
        <p:spPr>
          <a:xfrm>
            <a:off x="6156176" y="5805264"/>
            <a:ext cx="648072" cy="576064"/>
          </a:xfrm>
          <a:prstGeom prst="mathMultiply">
            <a:avLst/>
          </a:prstGeom>
          <a:solidFill>
            <a:srgbClr val="FF000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841</TotalTime>
  <Words>741</Words>
  <Application>Microsoft Office PowerPoint</Application>
  <PresentationFormat>On-screen Show (4:3)</PresentationFormat>
  <Paragraphs>165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Slide 1</vt:lpstr>
      <vt:lpstr>Today’s Agenda</vt:lpstr>
      <vt:lpstr>Method Overriding</vt:lpstr>
      <vt:lpstr>Overloading v/s Overriding</vt:lpstr>
      <vt:lpstr>Example</vt:lpstr>
      <vt:lpstr>Slide 6</vt:lpstr>
      <vt:lpstr>Example</vt:lpstr>
      <vt:lpstr>Relationship b/w Base class reference  Derived class Object</vt:lpstr>
      <vt:lpstr>Relationship b/w Base class reference  Derived class Object</vt:lpstr>
      <vt:lpstr>Example</vt:lpstr>
      <vt:lpstr>Slide 11</vt:lpstr>
      <vt:lpstr>Slide 12</vt:lpstr>
      <vt:lpstr>End Of Lecture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palash</cp:lastModifiedBy>
  <cp:revision>12</cp:revision>
  <dcterms:created xsi:type="dcterms:W3CDTF">2016-02-22T08:01:36Z</dcterms:created>
  <dcterms:modified xsi:type="dcterms:W3CDTF">2016-02-23T13:37:34Z</dcterms:modified>
</cp:coreProperties>
</file>