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70"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BBDC53-C867-4B32-BFDF-54B7121D95F8}" type="datetimeFigureOut">
              <a:rPr lang="en-IN" smtClean="0"/>
              <a:pPr/>
              <a:t>25-02-2016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4F7B61-E72A-41C3-84A1-571B5289AD5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B4F7B61-E72A-41C3-84A1-571B5289AD51}"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2/25/2016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2/25/2016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2/25/2016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2/25/2016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2/25/2016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2/25/2016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2/25/2016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2/25/2016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2/25/2016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SE</a:t>
            </a:r>
          </a:p>
          <a:p>
            <a:r>
              <a:rPr lang="en-US" sz="2800" dirty="0" smtClean="0"/>
              <a:t>(Core JAVA)</a:t>
            </a:r>
          </a:p>
          <a:p>
            <a:r>
              <a:rPr lang="en-US" sz="2800" dirty="0" smtClean="0">
                <a:solidFill>
                  <a:srgbClr val="FF0000"/>
                </a:solidFill>
              </a:rPr>
              <a:t>Lecture-22</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556792"/>
            <a:ext cx="8647936" cy="4824536"/>
          </a:xfrm>
        </p:spPr>
        <p:txBody>
          <a:bodyPr>
            <a:normAutofit fontScale="85000" lnSpcReduction="20000"/>
          </a:bodyPr>
          <a:lstStyle/>
          <a:p>
            <a:pPr>
              <a:buSzPct val="100000"/>
              <a:buNone/>
            </a:pPr>
            <a:r>
              <a:rPr lang="en-US" sz="2800" b="1" dirty="0" smtClean="0"/>
              <a:t>class </a:t>
            </a:r>
            <a:r>
              <a:rPr lang="en-US" sz="2800" b="1" dirty="0" err="1" smtClean="0"/>
              <a:t>UseShape</a:t>
            </a:r>
            <a:endParaRPr lang="en-US" sz="2800" b="1" dirty="0" smtClean="0"/>
          </a:p>
          <a:p>
            <a:pPr>
              <a:buSzPct val="100000"/>
              <a:buNone/>
            </a:pPr>
            <a:r>
              <a:rPr lang="en-US" sz="2800" b="1" dirty="0" smtClean="0"/>
              <a:t>{</a:t>
            </a:r>
          </a:p>
          <a:p>
            <a:pPr>
              <a:buSzPct val="100000"/>
              <a:buNone/>
            </a:pPr>
            <a:r>
              <a:rPr lang="en-US" sz="2800" dirty="0" smtClean="0"/>
              <a:t> public static void main(String [ ] </a:t>
            </a:r>
            <a:r>
              <a:rPr lang="en-US" sz="2800" dirty="0" err="1" smtClean="0"/>
              <a:t>args</a:t>
            </a:r>
            <a:r>
              <a:rPr lang="en-US" sz="2800" dirty="0" smtClean="0"/>
              <a:t>)</a:t>
            </a:r>
          </a:p>
          <a:p>
            <a:pPr>
              <a:buSzPct val="100000"/>
              <a:buNone/>
            </a:pPr>
            <a:r>
              <a:rPr lang="en-US" sz="2800" dirty="0" smtClean="0"/>
              <a:t> {</a:t>
            </a:r>
          </a:p>
          <a:p>
            <a:pPr>
              <a:buSzPct val="100000"/>
              <a:buNone/>
            </a:pPr>
            <a:r>
              <a:rPr lang="en-US" sz="2800" b="1" dirty="0" smtClean="0"/>
              <a:t> Shape s;</a:t>
            </a:r>
          </a:p>
          <a:p>
            <a:pPr>
              <a:buSzPct val="100000"/>
              <a:buNone/>
            </a:pPr>
            <a:r>
              <a:rPr lang="en-US" sz="2800" b="1" dirty="0" smtClean="0"/>
              <a:t> s=new Rectangle(5,10);</a:t>
            </a:r>
          </a:p>
          <a:p>
            <a:pPr>
              <a:buSzPct val="100000"/>
              <a:buNone/>
            </a:pPr>
            <a:r>
              <a:rPr lang="en-US" sz="2800" dirty="0" smtClean="0"/>
              <a:t> </a:t>
            </a:r>
            <a:r>
              <a:rPr lang="en-US" sz="2800" dirty="0" err="1" smtClean="0"/>
              <a:t>S.o.p</a:t>
            </a:r>
            <a:r>
              <a:rPr lang="en-US" sz="2800" dirty="0" smtClean="0"/>
              <a:t>(“Shape is ”+s.name());</a:t>
            </a:r>
          </a:p>
          <a:p>
            <a:pPr>
              <a:buSzPct val="100000"/>
              <a:buNone/>
            </a:pPr>
            <a:r>
              <a:rPr lang="en-US" sz="2800" dirty="0" smtClean="0"/>
              <a:t> </a:t>
            </a:r>
            <a:r>
              <a:rPr lang="en-US" sz="2800" dirty="0" err="1" smtClean="0"/>
              <a:t>S.o.p</a:t>
            </a:r>
            <a:r>
              <a:rPr lang="en-US" sz="2800" dirty="0" smtClean="0"/>
              <a:t>(“Its area is ”+</a:t>
            </a:r>
            <a:r>
              <a:rPr lang="en-US" sz="2800" dirty="0" err="1" smtClean="0"/>
              <a:t>s.area</a:t>
            </a:r>
            <a:r>
              <a:rPr lang="en-US" sz="2800" dirty="0" smtClean="0"/>
              <a:t>());</a:t>
            </a:r>
          </a:p>
          <a:p>
            <a:pPr>
              <a:buSzPct val="100000"/>
              <a:buNone/>
            </a:pPr>
            <a:r>
              <a:rPr lang="en-US" sz="2800" dirty="0" smtClean="0"/>
              <a:t> </a:t>
            </a:r>
            <a:r>
              <a:rPr lang="en-US" sz="2800" b="1" dirty="0" smtClean="0"/>
              <a:t>s=new Triangle(15,20);</a:t>
            </a:r>
          </a:p>
          <a:p>
            <a:pPr>
              <a:buSzPct val="100000"/>
              <a:buNone/>
            </a:pPr>
            <a:r>
              <a:rPr lang="en-US" sz="2800" dirty="0" smtClean="0"/>
              <a:t> </a:t>
            </a:r>
            <a:r>
              <a:rPr lang="en-US" sz="2800" dirty="0" err="1" smtClean="0"/>
              <a:t>S.o.p</a:t>
            </a:r>
            <a:r>
              <a:rPr lang="en-US" sz="2800" dirty="0" smtClean="0"/>
              <a:t>(“Shape is ”+s.name());</a:t>
            </a:r>
          </a:p>
          <a:p>
            <a:pPr>
              <a:buSzPct val="100000"/>
              <a:buNone/>
            </a:pPr>
            <a:r>
              <a:rPr lang="en-US" sz="2800" dirty="0" smtClean="0"/>
              <a:t> </a:t>
            </a:r>
            <a:r>
              <a:rPr lang="en-US" sz="2800" dirty="0" err="1" smtClean="0"/>
              <a:t>S.o.p</a:t>
            </a:r>
            <a:r>
              <a:rPr lang="en-US" sz="2800" dirty="0" smtClean="0"/>
              <a:t>(“Its area is ”+</a:t>
            </a:r>
            <a:r>
              <a:rPr lang="en-US" sz="2800" dirty="0" err="1" smtClean="0"/>
              <a:t>s.area</a:t>
            </a:r>
            <a:r>
              <a:rPr lang="en-US" sz="2800" dirty="0" smtClean="0"/>
              <a:t>());</a:t>
            </a:r>
          </a:p>
          <a:p>
            <a:pPr>
              <a:buSzPct val="100000"/>
              <a:buNone/>
            </a:pPr>
            <a:r>
              <a:rPr lang="en-US" sz="2800" dirty="0" smtClean="0"/>
              <a:t> }</a:t>
            </a:r>
          </a:p>
          <a:p>
            <a:pPr>
              <a:buSzPct val="100000"/>
              <a:buNone/>
            </a:pPr>
            <a:r>
              <a:rPr lang="en-US" sz="2800" b="1" dirty="0" smtClean="0"/>
              <a:t>}</a:t>
            </a:r>
            <a:endParaRPr lang="en-US" sz="2400" b="1"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srcRect/>
          <a:stretch>
            <a:fillRect/>
          </a:stretch>
        </p:blipFill>
        <p:spPr bwMode="auto">
          <a:xfrm>
            <a:off x="4413805" y="3501008"/>
            <a:ext cx="4550683" cy="1872208"/>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fontScale="90000"/>
          </a:bodyPr>
          <a:lstStyle/>
          <a:p>
            <a:r>
              <a:rPr lang="en-US" b="1" dirty="0" smtClean="0"/>
              <a:t>Abstract Classes </a:t>
            </a:r>
            <a:br>
              <a:rPr lang="en-US" b="1" dirty="0" smtClean="0"/>
            </a:br>
            <a:r>
              <a:rPr lang="en-US" b="1" dirty="0" smtClean="0"/>
              <a:t>and Methods</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a:buSzPct val="100000"/>
              <a:buFont typeface="Arial" pitchFamily="34" charset="0"/>
              <a:buChar char="•"/>
            </a:pPr>
            <a:r>
              <a:rPr lang="en-US" sz="2400" dirty="0" smtClean="0"/>
              <a:t>Some methods of a class cannot be defined as their functionalities depends on derived classes, like in the previous example methods </a:t>
            </a:r>
            <a:r>
              <a:rPr lang="en-US" sz="2400" b="1" dirty="0" smtClean="0"/>
              <a:t>area() </a:t>
            </a:r>
            <a:r>
              <a:rPr lang="en-US" sz="2400" dirty="0" smtClean="0"/>
              <a:t>and </a:t>
            </a:r>
            <a:r>
              <a:rPr lang="en-US" sz="2400" b="1" dirty="0" smtClean="0"/>
              <a:t>name().</a:t>
            </a:r>
          </a:p>
          <a:p>
            <a:pPr>
              <a:buSzPct val="100000"/>
              <a:buFont typeface="Arial" pitchFamily="34" charset="0"/>
              <a:buChar char="•"/>
            </a:pPr>
            <a:r>
              <a:rPr lang="en-US" sz="2400" dirty="0" smtClean="0"/>
              <a:t>So to avoid writing their body and just declare them in base class so that they can be overridden in derived class as per their functionality, we use the keyword </a:t>
            </a:r>
            <a:r>
              <a:rPr lang="en-US" sz="2400" dirty="0" smtClean="0">
                <a:solidFill>
                  <a:srgbClr val="FF0000"/>
                </a:solidFill>
              </a:rPr>
              <a:t>abstract</a:t>
            </a:r>
            <a:r>
              <a:rPr lang="en-US" sz="2400" dirty="0" smtClean="0"/>
              <a:t>.</a:t>
            </a:r>
          </a:p>
          <a:p>
            <a:pPr>
              <a:buSzPct val="100000"/>
              <a:buFont typeface="Arial" pitchFamily="34" charset="0"/>
              <a:buChar char="•"/>
            </a:pPr>
            <a:r>
              <a:rPr lang="en-US" sz="2400" dirty="0" smtClean="0"/>
              <a:t>By declaring a method abstract we can avoid defining the method, but with two compulsions</a:t>
            </a:r>
          </a:p>
          <a:p>
            <a:pPr marL="457200" indent="-457200">
              <a:buSzPct val="100000"/>
              <a:buFont typeface="+mj-lt"/>
              <a:buAutoNum type="arabicPeriod"/>
            </a:pPr>
            <a:r>
              <a:rPr lang="en-US" sz="2400" dirty="0" smtClean="0"/>
              <a:t>The class should also be </a:t>
            </a:r>
            <a:r>
              <a:rPr lang="en-US" sz="2400" dirty="0" smtClean="0">
                <a:solidFill>
                  <a:srgbClr val="FF0000"/>
                </a:solidFill>
              </a:rPr>
              <a:t>prefixed</a:t>
            </a:r>
            <a:r>
              <a:rPr lang="en-US" sz="2400" dirty="0" smtClean="0"/>
              <a:t> with the keyword </a:t>
            </a:r>
            <a:r>
              <a:rPr lang="en-US" sz="2400" dirty="0" smtClean="0">
                <a:solidFill>
                  <a:srgbClr val="FF0000"/>
                </a:solidFill>
              </a:rPr>
              <a:t>abstract</a:t>
            </a:r>
            <a:r>
              <a:rPr lang="en-US" sz="2400" dirty="0" smtClean="0"/>
              <a:t>.</a:t>
            </a:r>
          </a:p>
          <a:p>
            <a:pPr marL="457200" indent="-457200">
              <a:buSzPct val="100000"/>
              <a:buFont typeface="+mj-lt"/>
              <a:buAutoNum type="arabicPeriod"/>
            </a:pPr>
            <a:r>
              <a:rPr lang="en-US" sz="2400" dirty="0" smtClean="0"/>
              <a:t>If the </a:t>
            </a:r>
            <a:r>
              <a:rPr lang="en-US" sz="2400" dirty="0" smtClean="0">
                <a:solidFill>
                  <a:srgbClr val="FF0000"/>
                </a:solidFill>
              </a:rPr>
              <a:t>class is made abstract </a:t>
            </a:r>
            <a:r>
              <a:rPr lang="en-US" sz="2400" dirty="0" smtClean="0"/>
              <a:t>then its </a:t>
            </a:r>
            <a:r>
              <a:rPr lang="en-US" sz="2400" dirty="0" smtClean="0">
                <a:solidFill>
                  <a:srgbClr val="FF0000"/>
                </a:solidFill>
              </a:rPr>
              <a:t>object cannot be created</a:t>
            </a:r>
            <a:r>
              <a:rPr lang="en-US" sz="2400" dirty="0" smtClean="0"/>
              <a:t> but </a:t>
            </a:r>
            <a:r>
              <a:rPr lang="en-US" sz="2400" dirty="0" smtClean="0">
                <a:solidFill>
                  <a:srgbClr val="FF0000"/>
                </a:solidFill>
              </a:rPr>
              <a:t>reference can be created</a:t>
            </a:r>
            <a:r>
              <a:rPr lang="en-US" sz="2400"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From Previous</a:t>
            </a:r>
            <a:br>
              <a:rPr lang="en-US" b="1" dirty="0" smtClean="0"/>
            </a:br>
            <a:r>
              <a:rPr lang="en-US" b="1" dirty="0" smtClean="0"/>
              <a:t>Example</a:t>
            </a:r>
            <a:endParaRPr lang="en-IN" b="1" dirty="0"/>
          </a:p>
        </p:txBody>
      </p:sp>
      <p:sp>
        <p:nvSpPr>
          <p:cNvPr id="3" name="Content Placeholder 2"/>
          <p:cNvSpPr>
            <a:spLocks noGrp="1"/>
          </p:cNvSpPr>
          <p:nvPr>
            <p:ph sz="quarter" idx="1"/>
          </p:nvPr>
        </p:nvSpPr>
        <p:spPr>
          <a:xfrm>
            <a:off x="251520" y="1484784"/>
            <a:ext cx="8647936" cy="5040560"/>
          </a:xfrm>
        </p:spPr>
        <p:txBody>
          <a:bodyPr>
            <a:normAutofit fontScale="92500" lnSpcReduction="10000"/>
          </a:bodyPr>
          <a:lstStyle/>
          <a:p>
            <a:pPr>
              <a:buSzPct val="100000"/>
              <a:buNone/>
            </a:pPr>
            <a:r>
              <a:rPr lang="en-US" sz="2600" dirty="0" smtClean="0">
                <a:solidFill>
                  <a:srgbClr val="FF0000"/>
                </a:solidFill>
              </a:rPr>
              <a:t>abstract</a:t>
            </a:r>
            <a:r>
              <a:rPr lang="en-US" sz="2600" dirty="0" smtClean="0"/>
              <a:t> </a:t>
            </a:r>
            <a:r>
              <a:rPr lang="en-US" sz="2600" b="1" dirty="0" smtClean="0"/>
              <a:t>class Shape</a:t>
            </a:r>
          </a:p>
          <a:p>
            <a:pPr>
              <a:buSzPct val="100000"/>
              <a:buNone/>
            </a:pPr>
            <a:r>
              <a:rPr lang="en-US" sz="2600" b="1" dirty="0" smtClean="0"/>
              <a:t>{</a:t>
            </a:r>
          </a:p>
          <a:p>
            <a:pPr>
              <a:buSzPct val="100000"/>
              <a:buNone/>
            </a:pPr>
            <a:r>
              <a:rPr lang="en-US" sz="2600" dirty="0" smtClean="0"/>
              <a:t> private </a:t>
            </a:r>
            <a:r>
              <a:rPr lang="en-US" sz="2600" dirty="0" err="1" smtClean="0"/>
              <a:t>int</a:t>
            </a:r>
            <a:r>
              <a:rPr lang="en-US" sz="2600" dirty="0" smtClean="0"/>
              <a:t> dim1;</a:t>
            </a:r>
          </a:p>
          <a:p>
            <a:pPr>
              <a:buSzPct val="100000"/>
              <a:buNone/>
            </a:pPr>
            <a:r>
              <a:rPr lang="en-US" sz="2600" dirty="0" smtClean="0"/>
              <a:t> private </a:t>
            </a:r>
            <a:r>
              <a:rPr lang="en-US" sz="2600" dirty="0" err="1" smtClean="0"/>
              <a:t>int</a:t>
            </a:r>
            <a:r>
              <a:rPr lang="en-US" sz="2600" dirty="0" smtClean="0"/>
              <a:t> dim2;</a:t>
            </a:r>
          </a:p>
          <a:p>
            <a:pPr>
              <a:buSzPct val="100000"/>
              <a:buNone/>
            </a:pPr>
            <a:r>
              <a:rPr lang="en-US" sz="2600" dirty="0" smtClean="0"/>
              <a:t> // ---same as previous---//</a:t>
            </a:r>
          </a:p>
          <a:p>
            <a:pPr>
              <a:buSzPct val="100000"/>
              <a:buNone/>
            </a:pPr>
            <a:r>
              <a:rPr lang="en-US" sz="2600" dirty="0" smtClean="0"/>
              <a:t> </a:t>
            </a:r>
            <a:r>
              <a:rPr lang="en-US" sz="2600" dirty="0" smtClean="0">
                <a:solidFill>
                  <a:srgbClr val="FF0000"/>
                </a:solidFill>
              </a:rPr>
              <a:t>abstract</a:t>
            </a:r>
            <a:r>
              <a:rPr lang="en-US" sz="2600" dirty="0" smtClean="0"/>
              <a:t> </a:t>
            </a:r>
            <a:r>
              <a:rPr lang="en-US" sz="2600" b="1" dirty="0" smtClean="0"/>
              <a:t>public String name( );</a:t>
            </a:r>
          </a:p>
          <a:p>
            <a:pPr>
              <a:buSzPct val="100000"/>
              <a:buNone/>
            </a:pPr>
            <a:r>
              <a:rPr lang="en-US" sz="2600" b="1" dirty="0" smtClean="0"/>
              <a:t> </a:t>
            </a:r>
            <a:r>
              <a:rPr lang="en-US" sz="2600" dirty="0" smtClean="0">
                <a:solidFill>
                  <a:srgbClr val="FF0000"/>
                </a:solidFill>
              </a:rPr>
              <a:t>abstract</a:t>
            </a:r>
            <a:r>
              <a:rPr lang="en-US" sz="2600" dirty="0" smtClean="0"/>
              <a:t> </a:t>
            </a:r>
            <a:r>
              <a:rPr lang="en-US" sz="2600" b="1" dirty="0" smtClean="0"/>
              <a:t>public double area( );</a:t>
            </a:r>
          </a:p>
          <a:p>
            <a:pPr>
              <a:buSzPct val="100000"/>
              <a:buNone/>
            </a:pPr>
            <a:r>
              <a:rPr lang="en-US" sz="2600" b="1" dirty="0" smtClean="0"/>
              <a:t> </a:t>
            </a:r>
            <a:r>
              <a:rPr lang="en-US" sz="2600" dirty="0" smtClean="0"/>
              <a:t>}</a:t>
            </a:r>
          </a:p>
          <a:p>
            <a:pPr>
              <a:buSzPct val="100000"/>
              <a:buNone/>
            </a:pPr>
            <a:r>
              <a:rPr lang="en-US" sz="2600" b="1" dirty="0" smtClean="0"/>
              <a:t>}</a:t>
            </a:r>
          </a:p>
          <a:p>
            <a:pPr>
              <a:buSzPct val="100000"/>
              <a:buNone/>
            </a:pPr>
            <a:endParaRPr lang="en-US" sz="2400" b="1" i="1" dirty="0" smtClean="0"/>
          </a:p>
          <a:p>
            <a:pPr>
              <a:buSzPct val="100000"/>
              <a:buNone/>
            </a:pPr>
            <a:r>
              <a:rPr lang="en-US" sz="2600" b="1" i="1" dirty="0" smtClean="0"/>
              <a:t>* Rest both derived classes and Driver class remains same. Program will show same output.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Methods which cannot be</a:t>
            </a:r>
            <a:br>
              <a:rPr lang="en-US" b="1" dirty="0" smtClean="0"/>
            </a:br>
            <a:r>
              <a:rPr lang="en-US" b="1" dirty="0" smtClean="0"/>
              <a:t>made Abstract</a:t>
            </a:r>
            <a:endParaRPr lang="en-IN" b="1" dirty="0"/>
          </a:p>
        </p:txBody>
      </p:sp>
      <p:sp>
        <p:nvSpPr>
          <p:cNvPr id="3" name="Content Placeholder 2"/>
          <p:cNvSpPr>
            <a:spLocks noGrp="1"/>
          </p:cNvSpPr>
          <p:nvPr>
            <p:ph sz="quarter" idx="1"/>
          </p:nvPr>
        </p:nvSpPr>
        <p:spPr>
          <a:xfrm>
            <a:off x="179512" y="1412776"/>
            <a:ext cx="8647936" cy="5184576"/>
          </a:xfrm>
        </p:spPr>
        <p:txBody>
          <a:bodyPr>
            <a:normAutofit fontScale="92500"/>
          </a:bodyPr>
          <a:lstStyle/>
          <a:p>
            <a:pPr>
              <a:buSzPct val="100000"/>
              <a:buFont typeface="Arial" pitchFamily="34" charset="0"/>
              <a:buChar char="•"/>
            </a:pPr>
            <a:r>
              <a:rPr lang="en-US" sz="2400" b="1" u="sng" dirty="0" smtClean="0"/>
              <a:t>static </a:t>
            </a:r>
            <a:r>
              <a:rPr lang="en-US" sz="2400" b="1" u="sng" dirty="0" smtClean="0"/>
              <a:t>methods </a:t>
            </a:r>
            <a:r>
              <a:rPr lang="en-US" sz="2400" dirty="0" smtClean="0"/>
              <a:t>– Since, abstract is used when there is “no functionality defined yet” and static itself means “there is functionality even if you do not have object”. So, static and abstract are completely opposite to each other.</a:t>
            </a:r>
          </a:p>
          <a:p>
            <a:pPr>
              <a:buSzPct val="100000"/>
              <a:buFont typeface="Arial" pitchFamily="34" charset="0"/>
              <a:buChar char="•"/>
            </a:pPr>
            <a:endParaRPr lang="en-US" sz="2400" dirty="0" smtClean="0"/>
          </a:p>
          <a:p>
            <a:pPr>
              <a:buSzPct val="100000"/>
              <a:buFont typeface="Arial" pitchFamily="34" charset="0"/>
              <a:buChar char="•"/>
            </a:pPr>
            <a:r>
              <a:rPr lang="en-US" sz="2400" b="1" u="sng" dirty="0" smtClean="0"/>
              <a:t>Constructors</a:t>
            </a:r>
            <a:r>
              <a:rPr lang="en-US" sz="2400" b="1" dirty="0" smtClean="0"/>
              <a:t> –</a:t>
            </a:r>
            <a:r>
              <a:rPr lang="en-US" sz="2400" dirty="0" smtClean="0"/>
              <a:t> Since, constructors are never inherited hence don’t require to be overridden.</a:t>
            </a:r>
            <a:endParaRPr lang="en-US" sz="2400" b="1" dirty="0" smtClean="0"/>
          </a:p>
          <a:p>
            <a:pPr>
              <a:buSzPct val="100000"/>
              <a:buFont typeface="Arial" pitchFamily="34" charset="0"/>
              <a:buChar char="•"/>
            </a:pPr>
            <a:endParaRPr lang="en-US" sz="2400" dirty="0" smtClean="0"/>
          </a:p>
          <a:p>
            <a:pPr>
              <a:buSzPct val="100000"/>
              <a:buFont typeface="Arial" pitchFamily="34" charset="0"/>
              <a:buChar char="•"/>
            </a:pPr>
            <a:r>
              <a:rPr lang="en-US" sz="2400" b="1" u="sng" dirty="0" smtClean="0"/>
              <a:t>private methods </a:t>
            </a:r>
            <a:r>
              <a:rPr lang="en-US" sz="2400" b="1" dirty="0" smtClean="0"/>
              <a:t>–</a:t>
            </a:r>
            <a:r>
              <a:rPr lang="en-US" sz="2400" dirty="0" smtClean="0"/>
              <a:t> These are not accessible in derived class</a:t>
            </a:r>
            <a:r>
              <a:rPr lang="en-US" sz="2400" dirty="0" smtClean="0"/>
              <a:t>.</a:t>
            </a:r>
          </a:p>
          <a:p>
            <a:pPr>
              <a:buSzPct val="100000"/>
              <a:buFont typeface="Arial" pitchFamily="34" charset="0"/>
              <a:buChar char="•"/>
            </a:pPr>
            <a:endParaRPr lang="en-US" sz="2400" dirty="0" smtClean="0"/>
          </a:p>
          <a:p>
            <a:pPr>
              <a:buSzPct val="100000"/>
              <a:buFont typeface="Arial" pitchFamily="34" charset="0"/>
              <a:buChar char="•"/>
            </a:pPr>
            <a:r>
              <a:rPr lang="en-US" sz="2400" dirty="0" smtClean="0"/>
              <a:t>Classes which inherits abstract methods </a:t>
            </a:r>
            <a:r>
              <a:rPr lang="en-US" sz="2400" dirty="0" smtClean="0">
                <a:solidFill>
                  <a:srgbClr val="FF0000"/>
                </a:solidFill>
              </a:rPr>
              <a:t>must compulsorily override the abstract method</a:t>
            </a:r>
            <a:r>
              <a:rPr lang="en-US" sz="2400" dirty="0" smtClean="0"/>
              <a:t> or the derived class itself should be made </a:t>
            </a:r>
            <a:r>
              <a:rPr lang="en-US" sz="2400" smtClean="0"/>
              <a:t>abstract and thus</a:t>
            </a:r>
            <a:r>
              <a:rPr lang="en-US" sz="2400" dirty="0" smtClean="0"/>
              <a:t>, derived class objects cannot be created.</a:t>
            </a: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22</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1846659"/>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342900" indent="-342900">
              <a:buAutoNum type="arabicPeriod"/>
            </a:pPr>
            <a:r>
              <a:rPr lang="en-US" b="1" dirty="0" smtClean="0"/>
              <a:t>Using keyword “final”</a:t>
            </a: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marL="342900" indent="-342900">
              <a:buSzPct val="100000"/>
              <a:buNone/>
            </a:pPr>
            <a:endParaRPr lang="en-US" sz="2400" dirty="0" smtClean="0"/>
          </a:p>
          <a:p>
            <a:pPr marL="342900" indent="-342900">
              <a:buSzPct val="100000"/>
              <a:buFont typeface="Arial" pitchFamily="34" charset="0"/>
              <a:buChar char="•"/>
            </a:pPr>
            <a:r>
              <a:rPr lang="en-US" sz="2400" dirty="0" smtClean="0">
                <a:solidFill>
                  <a:srgbClr val="FF0000"/>
                </a:solidFill>
              </a:rPr>
              <a:t>Polymorphism</a:t>
            </a:r>
          </a:p>
          <a:p>
            <a:pPr marL="342900" indent="-342900">
              <a:buSzPct val="100000"/>
              <a:buNone/>
            </a:pPr>
            <a:endParaRPr lang="en-US" sz="2400" dirty="0" smtClean="0"/>
          </a:p>
          <a:p>
            <a:pPr marL="342900" indent="-342900">
              <a:buSzPct val="100000"/>
              <a:buNone/>
            </a:pPr>
            <a:endParaRPr lang="en-US" sz="2400" dirty="0" smtClean="0"/>
          </a:p>
          <a:p>
            <a:pPr marL="342900" indent="-342900">
              <a:buSzPct val="100000"/>
              <a:buFont typeface="Arial" pitchFamily="34" charset="0"/>
              <a:buChar char="•"/>
            </a:pPr>
            <a:r>
              <a:rPr lang="en-US" sz="2400" dirty="0" smtClean="0"/>
              <a:t>Early and Late </a:t>
            </a:r>
            <a:r>
              <a:rPr lang="en-US" sz="2400" dirty="0" smtClean="0">
                <a:solidFill>
                  <a:srgbClr val="FF0000"/>
                </a:solidFill>
              </a:rPr>
              <a:t>Binding</a:t>
            </a:r>
          </a:p>
          <a:p>
            <a:pPr marL="342900" indent="-342900">
              <a:buSzPct val="100000"/>
              <a:buNone/>
            </a:pPr>
            <a:endParaRPr lang="en-US" sz="2400" dirty="0" smtClean="0"/>
          </a:p>
          <a:p>
            <a:pPr marL="342900" indent="-342900">
              <a:buSzPct val="100000"/>
              <a:buNone/>
            </a:pPr>
            <a:endParaRPr lang="en-US" sz="2400" dirty="0" smtClean="0"/>
          </a:p>
          <a:p>
            <a:pPr marL="342900" indent="-342900">
              <a:buSzPct val="100000"/>
              <a:buFont typeface="Arial" pitchFamily="34" charset="0"/>
              <a:buChar char="•"/>
            </a:pPr>
            <a:r>
              <a:rPr lang="en-US" sz="2400" dirty="0" smtClean="0">
                <a:solidFill>
                  <a:srgbClr val="FF0000"/>
                </a:solidFill>
              </a:rPr>
              <a:t>Abstract</a:t>
            </a:r>
            <a:r>
              <a:rPr lang="en-US" sz="2400" dirty="0" smtClean="0"/>
              <a:t> Classes and Methods</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Polymorphism</a:t>
            </a:r>
            <a:br>
              <a:rPr lang="en-US" b="1" dirty="0" smtClean="0"/>
            </a:br>
            <a:r>
              <a:rPr lang="en-US" b="1" dirty="0" smtClean="0"/>
              <a:t>Dynamic Method Dispatch</a:t>
            </a:r>
            <a:endParaRPr lang="en-IN" b="1" dirty="0"/>
          </a:p>
        </p:txBody>
      </p:sp>
      <p:sp>
        <p:nvSpPr>
          <p:cNvPr id="3" name="Content Placeholder 2"/>
          <p:cNvSpPr>
            <a:spLocks noGrp="1"/>
          </p:cNvSpPr>
          <p:nvPr>
            <p:ph sz="quarter" idx="1"/>
          </p:nvPr>
        </p:nvSpPr>
        <p:spPr>
          <a:xfrm>
            <a:off x="251520" y="1484784"/>
            <a:ext cx="8647936" cy="5184576"/>
          </a:xfrm>
        </p:spPr>
        <p:txBody>
          <a:bodyPr>
            <a:normAutofit lnSpcReduction="10000"/>
          </a:bodyPr>
          <a:lstStyle/>
          <a:p>
            <a:pPr>
              <a:buSzPct val="100000"/>
              <a:buFont typeface="Arial" pitchFamily="34" charset="0"/>
              <a:buChar char="•"/>
            </a:pPr>
            <a:r>
              <a:rPr lang="en-US" sz="2400" dirty="0" smtClean="0"/>
              <a:t>The word polymorphism means the ability to behave differently in different situations. </a:t>
            </a:r>
            <a:r>
              <a:rPr lang="en-US" sz="2400" dirty="0" smtClean="0">
                <a:solidFill>
                  <a:srgbClr val="FF0000"/>
                </a:solidFill>
              </a:rPr>
              <a:t>Poly</a:t>
            </a:r>
            <a:r>
              <a:rPr lang="en-US" sz="2400" dirty="0" smtClean="0"/>
              <a:t> – Many , </a:t>
            </a:r>
            <a:r>
              <a:rPr lang="en-US" sz="2400" dirty="0" smtClean="0">
                <a:solidFill>
                  <a:srgbClr val="FF0000"/>
                </a:solidFill>
              </a:rPr>
              <a:t>Morphs</a:t>
            </a:r>
            <a:r>
              <a:rPr lang="en-US" sz="2400" dirty="0" smtClean="0"/>
              <a:t> – Forms.</a:t>
            </a:r>
          </a:p>
          <a:p>
            <a:pPr>
              <a:buSzPct val="100000"/>
              <a:buFont typeface="Arial" pitchFamily="34" charset="0"/>
              <a:buChar char="•"/>
            </a:pPr>
            <a:endParaRPr lang="en-US" sz="2400" dirty="0" smtClean="0"/>
          </a:p>
          <a:p>
            <a:pPr>
              <a:buSzPct val="100000"/>
              <a:buFont typeface="Arial" pitchFamily="34" charset="0"/>
              <a:buChar char="•"/>
            </a:pPr>
            <a:r>
              <a:rPr lang="en-US" sz="2400" dirty="0" smtClean="0"/>
              <a:t>We have seen polymorphism in methods through methods </a:t>
            </a:r>
            <a:r>
              <a:rPr lang="en-US" sz="2400" dirty="0" smtClean="0">
                <a:solidFill>
                  <a:srgbClr val="FF0000"/>
                </a:solidFill>
              </a:rPr>
              <a:t>Overloading</a:t>
            </a:r>
            <a:r>
              <a:rPr lang="en-US" sz="2400" dirty="0" smtClean="0"/>
              <a:t> and </a:t>
            </a:r>
            <a:r>
              <a:rPr lang="en-US" sz="2400" dirty="0" smtClean="0">
                <a:solidFill>
                  <a:srgbClr val="FF0000"/>
                </a:solidFill>
              </a:rPr>
              <a:t>Overriding</a:t>
            </a:r>
            <a:r>
              <a:rPr lang="en-US" sz="2400" dirty="0" smtClean="0"/>
              <a:t>.</a:t>
            </a:r>
          </a:p>
          <a:p>
            <a:pPr>
              <a:buSzPct val="100000"/>
              <a:buFont typeface="Arial" pitchFamily="34" charset="0"/>
              <a:buChar char="•"/>
            </a:pPr>
            <a:endParaRPr lang="en-US" sz="2400" dirty="0" smtClean="0"/>
          </a:p>
          <a:p>
            <a:pPr>
              <a:buSzPct val="100000"/>
              <a:buFont typeface="Arial" pitchFamily="34" charset="0"/>
              <a:buChar char="•"/>
            </a:pPr>
            <a:r>
              <a:rPr lang="en-US" sz="2400" dirty="0" smtClean="0"/>
              <a:t>Now, we shall see how we can achieve polymorphic behavior using a single base class reference and call different methods of derived class. Which is called </a:t>
            </a:r>
            <a:r>
              <a:rPr lang="en-US" sz="2400" dirty="0" smtClean="0">
                <a:solidFill>
                  <a:srgbClr val="FF0000"/>
                </a:solidFill>
              </a:rPr>
              <a:t>Dynamic method dispatch</a:t>
            </a:r>
            <a:r>
              <a:rPr lang="en-US" sz="2400" dirty="0" smtClean="0"/>
              <a:t>.</a:t>
            </a:r>
          </a:p>
          <a:p>
            <a:pPr>
              <a:buSzPct val="100000"/>
              <a:buFont typeface="Arial" pitchFamily="34" charset="0"/>
              <a:buChar char="•"/>
            </a:pPr>
            <a:endParaRPr lang="en-US" sz="2400" dirty="0" smtClean="0"/>
          </a:p>
          <a:p>
            <a:pPr>
              <a:buSzPct val="100000"/>
              <a:buFont typeface="Arial" pitchFamily="34" charset="0"/>
              <a:buChar char="•"/>
            </a:pPr>
            <a:r>
              <a:rPr lang="en-US" sz="2400" dirty="0" smtClean="0"/>
              <a:t>Before we can understand polymorphism, we need to understand a very term in programming i.e. </a:t>
            </a:r>
            <a:r>
              <a:rPr lang="en-US" sz="2400" dirty="0" smtClean="0">
                <a:solidFill>
                  <a:srgbClr val="FF0000"/>
                </a:solidFill>
              </a:rPr>
              <a:t>Binding</a:t>
            </a:r>
            <a:r>
              <a:rPr lang="en-US" sz="2400"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Binding</a:t>
            </a:r>
            <a:endParaRPr lang="en-IN" b="1" dirty="0"/>
          </a:p>
        </p:txBody>
      </p:sp>
      <p:sp>
        <p:nvSpPr>
          <p:cNvPr id="3" name="Content Placeholder 2"/>
          <p:cNvSpPr>
            <a:spLocks noGrp="1"/>
          </p:cNvSpPr>
          <p:nvPr>
            <p:ph sz="quarter" idx="1"/>
          </p:nvPr>
        </p:nvSpPr>
        <p:spPr>
          <a:xfrm>
            <a:off x="251520" y="1556792"/>
            <a:ext cx="8647936" cy="4824536"/>
          </a:xfrm>
        </p:spPr>
        <p:txBody>
          <a:bodyPr>
            <a:normAutofit lnSpcReduction="10000"/>
          </a:bodyPr>
          <a:lstStyle/>
          <a:p>
            <a:pPr>
              <a:buSzPct val="100000"/>
              <a:buFont typeface="Arial" pitchFamily="34" charset="0"/>
              <a:buChar char="•"/>
            </a:pPr>
            <a:r>
              <a:rPr lang="en-US" sz="2800" dirty="0" smtClean="0"/>
              <a:t> The term binding means a </a:t>
            </a:r>
            <a:r>
              <a:rPr lang="en-US" sz="2800" dirty="0" smtClean="0">
                <a:solidFill>
                  <a:srgbClr val="FF0000"/>
                </a:solidFill>
              </a:rPr>
              <a:t>mechanism</a:t>
            </a:r>
            <a:r>
              <a:rPr lang="en-US" sz="2800" dirty="0" smtClean="0"/>
              <a:t> followed by the </a:t>
            </a:r>
            <a:r>
              <a:rPr lang="en-US" sz="2800" dirty="0" smtClean="0">
                <a:solidFill>
                  <a:srgbClr val="FF0000"/>
                </a:solidFill>
              </a:rPr>
              <a:t>compiler</a:t>
            </a:r>
            <a:r>
              <a:rPr lang="en-US" sz="2800" dirty="0" smtClean="0"/>
              <a:t> of a language to make </a:t>
            </a:r>
            <a:r>
              <a:rPr lang="en-US" sz="2800" dirty="0" smtClean="0">
                <a:solidFill>
                  <a:srgbClr val="FF0000"/>
                </a:solidFill>
              </a:rPr>
              <a:t>function/method calls</a:t>
            </a:r>
            <a:r>
              <a:rPr lang="en-US" sz="2800" dirty="0" smtClean="0"/>
              <a:t>.</a:t>
            </a:r>
          </a:p>
          <a:p>
            <a:pPr>
              <a:buSzPct val="100000"/>
              <a:buFont typeface="Arial" pitchFamily="34" charset="0"/>
              <a:buChar char="•"/>
            </a:pPr>
            <a:endParaRPr lang="en-US" sz="2800" dirty="0" smtClean="0"/>
          </a:p>
          <a:p>
            <a:pPr>
              <a:buSzPct val="100000"/>
              <a:buFont typeface="Arial" pitchFamily="34" charset="0"/>
              <a:buChar char="•"/>
            </a:pPr>
            <a:r>
              <a:rPr lang="en-US" sz="2800" dirty="0" smtClean="0"/>
              <a:t>Just like Object oriented languages Java also follows two types of binding – </a:t>
            </a:r>
            <a:endParaRPr lang="en-US" sz="2800" dirty="0" smtClean="0">
              <a:solidFill>
                <a:srgbClr val="FF0000"/>
              </a:solidFill>
            </a:endParaRPr>
          </a:p>
          <a:p>
            <a:pPr marL="457200" indent="-457200">
              <a:buSzPct val="100000"/>
              <a:buFont typeface="+mj-lt"/>
              <a:buAutoNum type="arabicPeriod"/>
            </a:pPr>
            <a:endParaRPr lang="en-US" sz="2800" dirty="0" smtClean="0">
              <a:solidFill>
                <a:srgbClr val="FF0000"/>
              </a:solidFill>
            </a:endParaRPr>
          </a:p>
          <a:p>
            <a:pPr marL="457200" indent="-457200">
              <a:buSzPct val="100000"/>
              <a:buFont typeface="+mj-lt"/>
              <a:buAutoNum type="arabicPeriod"/>
            </a:pPr>
            <a:r>
              <a:rPr lang="en-US" sz="2800" dirty="0" smtClean="0">
                <a:solidFill>
                  <a:srgbClr val="FF0000"/>
                </a:solidFill>
              </a:rPr>
              <a:t>Early</a:t>
            </a:r>
            <a:r>
              <a:rPr lang="en-US" sz="2800" dirty="0" smtClean="0"/>
              <a:t>/</a:t>
            </a:r>
            <a:r>
              <a:rPr lang="en-US" sz="2800" dirty="0" smtClean="0">
                <a:solidFill>
                  <a:srgbClr val="FF0000"/>
                </a:solidFill>
              </a:rPr>
              <a:t>Compile time</a:t>
            </a:r>
            <a:r>
              <a:rPr lang="en-US" sz="2800" dirty="0" smtClean="0"/>
              <a:t>/</a:t>
            </a:r>
            <a:r>
              <a:rPr lang="en-US" sz="2800" dirty="0" smtClean="0">
                <a:solidFill>
                  <a:srgbClr val="FF0000"/>
                </a:solidFill>
              </a:rPr>
              <a:t>Static </a:t>
            </a:r>
            <a:r>
              <a:rPr lang="en-US" sz="2800" dirty="0" smtClean="0"/>
              <a:t>Binding</a:t>
            </a:r>
          </a:p>
          <a:p>
            <a:pPr marL="457200" indent="-457200">
              <a:buSzPct val="100000"/>
              <a:buFont typeface="+mj-lt"/>
              <a:buAutoNum type="arabicPeriod"/>
            </a:pPr>
            <a:endParaRPr lang="en-US" sz="2800" dirty="0" smtClean="0">
              <a:solidFill>
                <a:srgbClr val="FF0000"/>
              </a:solidFill>
            </a:endParaRPr>
          </a:p>
          <a:p>
            <a:pPr marL="457200" indent="-457200">
              <a:buSzPct val="100000"/>
              <a:buFont typeface="+mj-lt"/>
              <a:buAutoNum type="arabicPeriod"/>
            </a:pPr>
            <a:r>
              <a:rPr lang="en-US" sz="2800" dirty="0" smtClean="0">
                <a:solidFill>
                  <a:srgbClr val="FF0000"/>
                </a:solidFill>
              </a:rPr>
              <a:t>Late</a:t>
            </a:r>
            <a:r>
              <a:rPr lang="en-US" sz="2800" dirty="0" smtClean="0"/>
              <a:t>/</a:t>
            </a:r>
            <a:r>
              <a:rPr lang="en-US" sz="2800" dirty="0" smtClean="0">
                <a:solidFill>
                  <a:srgbClr val="FF0000"/>
                </a:solidFill>
              </a:rPr>
              <a:t>Dynamic</a:t>
            </a:r>
            <a:r>
              <a:rPr lang="en-US" sz="2800" dirty="0" smtClean="0"/>
              <a:t>/</a:t>
            </a:r>
            <a:r>
              <a:rPr lang="en-US" sz="2800" dirty="0" smtClean="0">
                <a:solidFill>
                  <a:srgbClr val="FF0000"/>
                </a:solidFill>
              </a:rPr>
              <a:t>Runtime</a:t>
            </a:r>
            <a:r>
              <a:rPr lang="en-US" sz="2800" dirty="0" smtClean="0"/>
              <a:t> Binding</a:t>
            </a: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Binding</a:t>
            </a:r>
            <a:endParaRPr lang="en-IN" b="1" dirty="0"/>
          </a:p>
        </p:txBody>
      </p:sp>
      <p:sp>
        <p:nvSpPr>
          <p:cNvPr id="3" name="Content Placeholder 2"/>
          <p:cNvSpPr>
            <a:spLocks noGrp="1"/>
          </p:cNvSpPr>
          <p:nvPr>
            <p:ph sz="quarter" idx="1"/>
          </p:nvPr>
        </p:nvSpPr>
        <p:spPr>
          <a:xfrm>
            <a:off x="251520" y="1556792"/>
            <a:ext cx="8647936" cy="4824536"/>
          </a:xfrm>
        </p:spPr>
        <p:txBody>
          <a:bodyPr/>
          <a:lstStyle/>
          <a:p>
            <a:pPr>
              <a:buSzPct val="100000"/>
              <a:buFont typeface="Arial" pitchFamily="34" charset="0"/>
              <a:buChar char="•"/>
            </a:pPr>
            <a:r>
              <a:rPr lang="en-US" sz="2800" dirty="0" smtClean="0"/>
              <a:t>In </a:t>
            </a:r>
            <a:r>
              <a:rPr lang="en-US" sz="2800" dirty="0" smtClean="0">
                <a:solidFill>
                  <a:srgbClr val="FF0000"/>
                </a:solidFill>
              </a:rPr>
              <a:t>Early Binding</a:t>
            </a:r>
            <a:r>
              <a:rPr lang="en-US" sz="2800" dirty="0" smtClean="0"/>
              <a:t>, if the method being called is a </a:t>
            </a:r>
            <a:r>
              <a:rPr lang="en-US" sz="2800" dirty="0" smtClean="0">
                <a:solidFill>
                  <a:srgbClr val="FF0000"/>
                </a:solidFill>
              </a:rPr>
              <a:t>static method</a:t>
            </a:r>
            <a:r>
              <a:rPr lang="en-US" sz="2800" dirty="0" smtClean="0"/>
              <a:t> then Java determines the version of method by looking at the </a:t>
            </a:r>
            <a:r>
              <a:rPr lang="en-US" sz="2800" dirty="0" smtClean="0">
                <a:solidFill>
                  <a:srgbClr val="FF0000"/>
                </a:solidFill>
              </a:rPr>
              <a:t>type of reference</a:t>
            </a:r>
            <a:r>
              <a:rPr lang="en-US" sz="2800" dirty="0" smtClean="0"/>
              <a:t> being used and </a:t>
            </a:r>
            <a:r>
              <a:rPr lang="en-US" sz="2800" dirty="0" smtClean="0">
                <a:solidFill>
                  <a:srgbClr val="FF0000"/>
                </a:solidFill>
              </a:rPr>
              <a:t>not the object</a:t>
            </a:r>
            <a:r>
              <a:rPr lang="en-US" sz="2800" dirty="0" smtClean="0"/>
              <a:t>.</a:t>
            </a:r>
          </a:p>
          <a:p>
            <a:pPr>
              <a:buSzPct val="100000"/>
              <a:buFont typeface="Arial" pitchFamily="34" charset="0"/>
              <a:buChar char="•"/>
            </a:pPr>
            <a:endParaRPr lang="en-US" sz="2800" dirty="0" smtClean="0"/>
          </a:p>
          <a:p>
            <a:pPr>
              <a:buSzPct val="100000"/>
              <a:buFont typeface="Arial" pitchFamily="34" charset="0"/>
              <a:buChar char="•"/>
            </a:pPr>
            <a:r>
              <a:rPr lang="en-US" sz="2800" dirty="0" smtClean="0"/>
              <a:t>In </a:t>
            </a:r>
            <a:r>
              <a:rPr lang="en-US" sz="2800" dirty="0" smtClean="0">
                <a:solidFill>
                  <a:srgbClr val="FF0000"/>
                </a:solidFill>
              </a:rPr>
              <a:t>Late Binding</a:t>
            </a:r>
            <a:r>
              <a:rPr lang="en-US" sz="2800" dirty="0" smtClean="0"/>
              <a:t>, if the method being called is </a:t>
            </a:r>
            <a:r>
              <a:rPr lang="en-US" sz="2800" dirty="0" smtClean="0">
                <a:solidFill>
                  <a:srgbClr val="FF0000"/>
                </a:solidFill>
              </a:rPr>
              <a:t>non static method</a:t>
            </a:r>
            <a:r>
              <a:rPr lang="en-US" sz="2800" dirty="0" smtClean="0"/>
              <a:t> then Java determines the version of method to be called by looking at the </a:t>
            </a:r>
            <a:r>
              <a:rPr lang="en-US" sz="2800" dirty="0" smtClean="0">
                <a:solidFill>
                  <a:srgbClr val="FF0000"/>
                </a:solidFill>
              </a:rPr>
              <a:t>object being pointed</a:t>
            </a:r>
            <a:r>
              <a:rPr lang="en-US" sz="2800" dirty="0" smtClean="0"/>
              <a:t> and </a:t>
            </a:r>
            <a:r>
              <a:rPr lang="en-US" sz="2800" dirty="0" smtClean="0">
                <a:solidFill>
                  <a:srgbClr val="FF0000"/>
                </a:solidFill>
              </a:rPr>
              <a:t>not the reference</a:t>
            </a:r>
            <a:r>
              <a:rPr lang="en-US" sz="2800" dirty="0" smtClean="0"/>
              <a:t>.</a:t>
            </a:r>
          </a:p>
          <a:p>
            <a:pPr>
              <a:buSzPct val="100000"/>
              <a:buFont typeface="Arial" pitchFamily="34" charset="0"/>
              <a:buChar char="•"/>
            </a:pPr>
            <a:endParaRPr lang="en-US" sz="28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IN" b="1" dirty="0"/>
          </a:p>
        </p:txBody>
      </p:sp>
      <p:sp>
        <p:nvSpPr>
          <p:cNvPr id="3" name="Content Placeholder 2"/>
          <p:cNvSpPr>
            <a:spLocks noGrp="1"/>
          </p:cNvSpPr>
          <p:nvPr>
            <p:ph sz="quarter" idx="1"/>
          </p:nvPr>
        </p:nvSpPr>
        <p:spPr>
          <a:xfrm>
            <a:off x="251520" y="1484784"/>
            <a:ext cx="3816424" cy="5112568"/>
          </a:xfrm>
        </p:spPr>
        <p:txBody>
          <a:bodyPr>
            <a:normAutofit/>
          </a:bodyPr>
          <a:lstStyle/>
          <a:p>
            <a:pPr>
              <a:buNone/>
            </a:pPr>
            <a:r>
              <a:rPr lang="en-IN" sz="2400" b="1" dirty="0" smtClean="0"/>
              <a:t>class A</a:t>
            </a:r>
          </a:p>
          <a:p>
            <a:pPr>
              <a:buNone/>
            </a:pPr>
            <a:r>
              <a:rPr lang="en-IN" sz="2400" b="1" dirty="0" smtClean="0"/>
              <a:t>{</a:t>
            </a:r>
          </a:p>
          <a:p>
            <a:pPr>
              <a:buNone/>
            </a:pPr>
            <a:r>
              <a:rPr lang="en-IN" sz="2400" dirty="0" smtClean="0"/>
              <a:t> public static void show()</a:t>
            </a:r>
          </a:p>
          <a:p>
            <a:pPr>
              <a:buNone/>
            </a:pPr>
            <a:r>
              <a:rPr lang="en-IN" sz="2400" dirty="0" smtClean="0"/>
              <a:t> {</a:t>
            </a:r>
          </a:p>
          <a:p>
            <a:pPr>
              <a:buNone/>
            </a:pPr>
            <a:r>
              <a:rPr lang="en-IN" sz="2400" dirty="0" smtClean="0"/>
              <a:t> </a:t>
            </a:r>
            <a:r>
              <a:rPr lang="en-IN" sz="2400" dirty="0" err="1" smtClean="0"/>
              <a:t>S.o.p</a:t>
            </a:r>
            <a:r>
              <a:rPr lang="en-IN" sz="2400" dirty="0" smtClean="0"/>
              <a:t>("In show of A");</a:t>
            </a:r>
          </a:p>
          <a:p>
            <a:pPr>
              <a:buNone/>
            </a:pPr>
            <a:r>
              <a:rPr lang="en-IN" sz="2400" dirty="0" smtClean="0"/>
              <a:t> }</a:t>
            </a:r>
          </a:p>
          <a:p>
            <a:pPr>
              <a:buNone/>
            </a:pPr>
            <a:r>
              <a:rPr lang="en-IN" sz="2400" dirty="0" smtClean="0"/>
              <a:t> public void display()</a:t>
            </a:r>
          </a:p>
          <a:p>
            <a:pPr>
              <a:buNone/>
            </a:pPr>
            <a:r>
              <a:rPr lang="en-IN" sz="2400" dirty="0" smtClean="0"/>
              <a:t> {</a:t>
            </a:r>
          </a:p>
          <a:p>
            <a:pPr>
              <a:buNone/>
            </a:pPr>
            <a:r>
              <a:rPr lang="en-IN" sz="2400" dirty="0" smtClean="0"/>
              <a:t> </a:t>
            </a:r>
            <a:r>
              <a:rPr lang="en-IN" sz="2400" dirty="0" err="1" smtClean="0"/>
              <a:t>S.o.p</a:t>
            </a:r>
            <a:r>
              <a:rPr lang="en-IN" sz="2400" dirty="0" smtClean="0"/>
              <a:t>("In display of A");</a:t>
            </a:r>
          </a:p>
          <a:p>
            <a:pPr>
              <a:buNone/>
            </a:pPr>
            <a:r>
              <a:rPr lang="en-IN" sz="2400" dirty="0" smtClean="0"/>
              <a:t> }</a:t>
            </a:r>
          </a:p>
          <a:p>
            <a:pPr>
              <a:buNone/>
            </a:pPr>
            <a:r>
              <a:rPr lang="en-IN" sz="24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2"/>
          <p:cNvSpPr txBox="1">
            <a:spLocks/>
          </p:cNvSpPr>
          <p:nvPr/>
        </p:nvSpPr>
        <p:spPr>
          <a:xfrm>
            <a:off x="4644008" y="1484784"/>
            <a:ext cx="3816424" cy="5112568"/>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class B extends A</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public static void show()</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S.o.p</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("In show of B");</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public void display()</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S.o.p</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("In display of B");</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556792"/>
            <a:ext cx="8647936" cy="4824536"/>
          </a:xfrm>
        </p:spPr>
        <p:txBody>
          <a:bodyPr>
            <a:normAutofit fontScale="85000" lnSpcReduction="20000"/>
          </a:bodyPr>
          <a:lstStyle/>
          <a:p>
            <a:pPr>
              <a:buNone/>
            </a:pPr>
            <a:r>
              <a:rPr lang="en-IN" sz="2800" b="1" dirty="0" smtClean="0"/>
              <a:t>class Test</a:t>
            </a:r>
          </a:p>
          <a:p>
            <a:pPr>
              <a:buNone/>
            </a:pPr>
            <a:r>
              <a:rPr lang="en-IN" sz="2800" b="1" dirty="0" smtClean="0"/>
              <a:t>{</a:t>
            </a:r>
          </a:p>
          <a:p>
            <a:pPr>
              <a:buNone/>
            </a:pPr>
            <a:r>
              <a:rPr lang="en-IN" sz="2800" dirty="0" smtClean="0"/>
              <a:t> public static void main(String [ ] </a:t>
            </a:r>
            <a:r>
              <a:rPr lang="en-IN" sz="2800" dirty="0" err="1" smtClean="0"/>
              <a:t>args</a:t>
            </a:r>
            <a:r>
              <a:rPr lang="en-IN" sz="2800" dirty="0" smtClean="0"/>
              <a:t>)</a:t>
            </a:r>
          </a:p>
          <a:p>
            <a:pPr>
              <a:buNone/>
            </a:pPr>
            <a:r>
              <a:rPr lang="en-IN" sz="2800" dirty="0" smtClean="0"/>
              <a:t> {</a:t>
            </a:r>
          </a:p>
          <a:p>
            <a:pPr>
              <a:buNone/>
            </a:pPr>
            <a:r>
              <a:rPr lang="en-IN" sz="2800" dirty="0" smtClean="0"/>
              <a:t> A ref;</a:t>
            </a:r>
          </a:p>
          <a:p>
            <a:pPr>
              <a:buNone/>
            </a:pPr>
            <a:r>
              <a:rPr lang="en-IN" sz="2800" dirty="0" smtClean="0"/>
              <a:t> ref=new A( );</a:t>
            </a:r>
          </a:p>
          <a:p>
            <a:pPr>
              <a:buNone/>
            </a:pPr>
            <a:r>
              <a:rPr lang="en-IN" sz="2800" dirty="0" smtClean="0"/>
              <a:t> </a:t>
            </a:r>
            <a:r>
              <a:rPr lang="en-IN" sz="2800" dirty="0" err="1" smtClean="0"/>
              <a:t>ref.show</a:t>
            </a:r>
            <a:r>
              <a:rPr lang="en-IN" sz="2800" dirty="0" smtClean="0"/>
              <a:t>( ); </a:t>
            </a:r>
            <a:endParaRPr lang="en-IN" sz="2800" b="1" dirty="0" smtClean="0"/>
          </a:p>
          <a:p>
            <a:pPr>
              <a:buNone/>
            </a:pPr>
            <a:r>
              <a:rPr lang="en-IN" sz="2800" dirty="0" smtClean="0"/>
              <a:t> </a:t>
            </a:r>
            <a:r>
              <a:rPr lang="en-IN" sz="2800" dirty="0" err="1" smtClean="0"/>
              <a:t>ref.display</a:t>
            </a:r>
            <a:r>
              <a:rPr lang="en-IN" sz="2800" dirty="0" smtClean="0"/>
              <a:t>( );</a:t>
            </a:r>
            <a:endParaRPr lang="en-IN" sz="2800" b="1" dirty="0" smtClean="0"/>
          </a:p>
          <a:p>
            <a:pPr>
              <a:buNone/>
            </a:pPr>
            <a:r>
              <a:rPr lang="en-IN" sz="2800" dirty="0" smtClean="0"/>
              <a:t> ref=new B( );</a:t>
            </a:r>
          </a:p>
          <a:p>
            <a:pPr>
              <a:buNone/>
            </a:pPr>
            <a:r>
              <a:rPr lang="en-IN" sz="2800" dirty="0" smtClean="0"/>
              <a:t> </a:t>
            </a:r>
            <a:r>
              <a:rPr lang="en-IN" sz="2800" dirty="0" err="1" smtClean="0"/>
              <a:t>ref.show</a:t>
            </a:r>
            <a:r>
              <a:rPr lang="en-IN" sz="2800" dirty="0" smtClean="0"/>
              <a:t>( ); </a:t>
            </a:r>
          </a:p>
          <a:p>
            <a:pPr>
              <a:buNone/>
            </a:pPr>
            <a:r>
              <a:rPr lang="en-IN" sz="2800" dirty="0" smtClean="0"/>
              <a:t> </a:t>
            </a:r>
            <a:r>
              <a:rPr lang="en-IN" sz="2800" dirty="0" err="1" smtClean="0"/>
              <a:t>ref.display</a:t>
            </a:r>
            <a:r>
              <a:rPr lang="en-IN" sz="2800" dirty="0" smtClean="0"/>
              <a:t>( ); </a:t>
            </a:r>
            <a:endParaRPr lang="en-IN" sz="2800" b="1" dirty="0" smtClean="0"/>
          </a:p>
          <a:p>
            <a:pPr>
              <a:buNone/>
            </a:pPr>
            <a:r>
              <a:rPr lang="en-IN" sz="2800" dirty="0" smtClean="0"/>
              <a:t> }</a:t>
            </a:r>
          </a:p>
          <a:p>
            <a:pPr>
              <a:buNone/>
            </a:pPr>
            <a:r>
              <a:rPr lang="en-IN" sz="2800" b="1" dirty="0" smtClean="0"/>
              <a:t>}</a:t>
            </a:r>
            <a:r>
              <a:rPr lang="en-US" sz="2800" dirty="0" smtClean="0"/>
              <a:t> </a:t>
            </a: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srcRect/>
          <a:stretch>
            <a:fillRect/>
          </a:stretch>
        </p:blipFill>
        <p:spPr bwMode="auto">
          <a:xfrm>
            <a:off x="2909005" y="3068960"/>
            <a:ext cx="5911467" cy="18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A Program to achieve</a:t>
            </a:r>
            <a:br>
              <a:rPr lang="en-US" b="1" dirty="0" smtClean="0"/>
            </a:br>
            <a:r>
              <a:rPr lang="en-US" b="1" dirty="0" smtClean="0"/>
              <a:t>Dynamic Method Dispatch</a:t>
            </a:r>
            <a:endParaRPr lang="en-IN" b="1" dirty="0"/>
          </a:p>
        </p:txBody>
      </p:sp>
      <p:sp>
        <p:nvSpPr>
          <p:cNvPr id="3" name="Content Placeholder 2"/>
          <p:cNvSpPr>
            <a:spLocks noGrp="1"/>
          </p:cNvSpPr>
          <p:nvPr>
            <p:ph sz="quarter" idx="1"/>
          </p:nvPr>
        </p:nvSpPr>
        <p:spPr>
          <a:xfrm>
            <a:off x="179512" y="1484784"/>
            <a:ext cx="8964488" cy="5112568"/>
          </a:xfrm>
        </p:spPr>
        <p:txBody>
          <a:bodyPr numCol="2">
            <a:normAutofit/>
          </a:bodyPr>
          <a:lstStyle/>
          <a:p>
            <a:pPr>
              <a:buSzPct val="100000"/>
              <a:buNone/>
            </a:pPr>
            <a:r>
              <a:rPr lang="en-US" sz="2000" b="1" dirty="0" smtClean="0"/>
              <a:t>class Shape</a:t>
            </a:r>
          </a:p>
          <a:p>
            <a:pPr>
              <a:buSzPct val="100000"/>
              <a:buNone/>
            </a:pPr>
            <a:r>
              <a:rPr lang="en-US" sz="2000" b="1" dirty="0" smtClean="0"/>
              <a:t>{</a:t>
            </a:r>
          </a:p>
          <a:p>
            <a:pPr>
              <a:buSzPct val="100000"/>
              <a:buNone/>
            </a:pPr>
            <a:r>
              <a:rPr lang="en-US" sz="2000" dirty="0" smtClean="0"/>
              <a:t> private </a:t>
            </a:r>
            <a:r>
              <a:rPr lang="en-US" sz="2000" dirty="0" err="1" smtClean="0"/>
              <a:t>int</a:t>
            </a:r>
            <a:r>
              <a:rPr lang="en-US" sz="2000" dirty="0" smtClean="0"/>
              <a:t> dim1;</a:t>
            </a:r>
          </a:p>
          <a:p>
            <a:pPr>
              <a:buSzPct val="100000"/>
              <a:buNone/>
            </a:pPr>
            <a:r>
              <a:rPr lang="en-US" sz="2000" dirty="0" smtClean="0"/>
              <a:t> private </a:t>
            </a:r>
            <a:r>
              <a:rPr lang="en-US" sz="2000" dirty="0" err="1" smtClean="0"/>
              <a:t>int</a:t>
            </a:r>
            <a:r>
              <a:rPr lang="en-US" sz="2000" dirty="0" smtClean="0"/>
              <a:t> dim2;</a:t>
            </a:r>
          </a:p>
          <a:p>
            <a:pPr>
              <a:buSzPct val="100000"/>
              <a:buNone/>
            </a:pPr>
            <a:r>
              <a:rPr lang="en-US" sz="2000" dirty="0" smtClean="0"/>
              <a:t> public Shape(</a:t>
            </a:r>
            <a:r>
              <a:rPr lang="en-US" sz="2000" dirty="0" err="1" smtClean="0"/>
              <a:t>int</a:t>
            </a:r>
            <a:r>
              <a:rPr lang="en-US" sz="2000" dirty="0" smtClean="0"/>
              <a:t> dim1, </a:t>
            </a:r>
            <a:r>
              <a:rPr lang="en-US" sz="2000" dirty="0" err="1" smtClean="0"/>
              <a:t>int</a:t>
            </a:r>
            <a:r>
              <a:rPr lang="en-US" sz="2000" dirty="0" smtClean="0"/>
              <a:t> dim2)</a:t>
            </a:r>
          </a:p>
          <a:p>
            <a:pPr>
              <a:buSzPct val="100000"/>
              <a:buNone/>
            </a:pPr>
            <a:r>
              <a:rPr lang="en-US" sz="2000" dirty="0" smtClean="0"/>
              <a:t>{</a:t>
            </a:r>
          </a:p>
          <a:p>
            <a:pPr>
              <a:buSzPct val="100000"/>
              <a:buNone/>
            </a:pPr>
            <a:r>
              <a:rPr lang="en-US" sz="2000" dirty="0" smtClean="0"/>
              <a:t> this.dim1=dim1;</a:t>
            </a:r>
          </a:p>
          <a:p>
            <a:pPr>
              <a:buSzPct val="100000"/>
              <a:buNone/>
            </a:pPr>
            <a:r>
              <a:rPr lang="en-US" sz="2000" dirty="0" smtClean="0"/>
              <a:t> this.dim2=dim2;</a:t>
            </a:r>
          </a:p>
          <a:p>
            <a:pPr>
              <a:buSzPct val="100000"/>
              <a:buNone/>
            </a:pPr>
            <a:r>
              <a:rPr lang="en-US" sz="2000" dirty="0" smtClean="0"/>
              <a:t> }</a:t>
            </a:r>
          </a:p>
          <a:p>
            <a:pPr>
              <a:buSzPct val="100000"/>
              <a:buNone/>
            </a:pPr>
            <a:r>
              <a:rPr lang="en-US" sz="2000" dirty="0" smtClean="0"/>
              <a:t> public double area()</a:t>
            </a:r>
          </a:p>
          <a:p>
            <a:pPr>
              <a:buSzPct val="100000"/>
              <a:buNone/>
            </a:pPr>
            <a:r>
              <a:rPr lang="en-US" sz="2000" dirty="0" smtClean="0"/>
              <a:t> {</a:t>
            </a:r>
          </a:p>
          <a:p>
            <a:pPr>
              <a:buSzPct val="100000"/>
              <a:buNone/>
            </a:pPr>
            <a:r>
              <a:rPr lang="en-US" sz="2000" dirty="0" smtClean="0"/>
              <a:t> return 0.0;</a:t>
            </a:r>
          </a:p>
          <a:p>
            <a:pPr>
              <a:buSzPct val="100000"/>
              <a:buNone/>
            </a:pPr>
            <a:r>
              <a:rPr lang="en-US" sz="2000" dirty="0" smtClean="0"/>
              <a:t> }</a:t>
            </a:r>
          </a:p>
          <a:p>
            <a:pPr>
              <a:buSzPct val="100000"/>
              <a:buNone/>
            </a:pPr>
            <a:r>
              <a:rPr lang="en-US" sz="2000" dirty="0" smtClean="0"/>
              <a:t> public String name()</a:t>
            </a:r>
          </a:p>
          <a:p>
            <a:pPr>
              <a:buSzPct val="100000"/>
              <a:buNone/>
            </a:pPr>
            <a:r>
              <a:rPr lang="en-US" sz="2000" dirty="0" smtClean="0"/>
              <a:t> {</a:t>
            </a:r>
          </a:p>
          <a:p>
            <a:pPr>
              <a:buSzPct val="100000"/>
              <a:buNone/>
            </a:pPr>
            <a:r>
              <a:rPr lang="en-US" sz="2000" dirty="0" smtClean="0"/>
              <a:t> return “Unknown”;</a:t>
            </a:r>
          </a:p>
          <a:p>
            <a:pPr>
              <a:buSzPct val="100000"/>
              <a:buNone/>
            </a:pPr>
            <a:r>
              <a:rPr lang="en-US" sz="2000" dirty="0" smtClean="0"/>
              <a:t> }</a:t>
            </a:r>
          </a:p>
          <a:p>
            <a:pPr>
              <a:buSzPct val="100000"/>
              <a:buNone/>
            </a:pPr>
            <a:r>
              <a:rPr lang="en-US" sz="2000" dirty="0" smtClean="0"/>
              <a:t> public </a:t>
            </a:r>
            <a:r>
              <a:rPr lang="en-US" sz="2000" dirty="0" err="1" smtClean="0"/>
              <a:t>int</a:t>
            </a:r>
            <a:r>
              <a:rPr lang="en-US" sz="2000" dirty="0" smtClean="0"/>
              <a:t> getDim1()</a:t>
            </a:r>
          </a:p>
          <a:p>
            <a:pPr>
              <a:buSzPct val="100000"/>
              <a:buNone/>
            </a:pPr>
            <a:r>
              <a:rPr lang="en-US" sz="2000" dirty="0" smtClean="0"/>
              <a:t> {</a:t>
            </a:r>
          </a:p>
          <a:p>
            <a:pPr>
              <a:buSzPct val="100000"/>
              <a:buNone/>
            </a:pPr>
            <a:r>
              <a:rPr lang="en-US" sz="2000" dirty="0" smtClean="0"/>
              <a:t> return dim1;</a:t>
            </a:r>
          </a:p>
          <a:p>
            <a:pPr>
              <a:buSzPct val="100000"/>
              <a:buNone/>
            </a:pPr>
            <a:r>
              <a:rPr lang="en-US" sz="2000" dirty="0" smtClean="0"/>
              <a:t> }</a:t>
            </a:r>
          </a:p>
          <a:p>
            <a:pPr>
              <a:buSzPct val="100000"/>
              <a:buNone/>
            </a:pPr>
            <a:r>
              <a:rPr lang="en-US" sz="2000" dirty="0" smtClean="0"/>
              <a:t> public </a:t>
            </a:r>
            <a:r>
              <a:rPr lang="en-US" sz="2000" dirty="0" err="1" smtClean="0"/>
              <a:t>int</a:t>
            </a:r>
            <a:r>
              <a:rPr lang="en-US" sz="2000" dirty="0" smtClean="0"/>
              <a:t> getDim2()</a:t>
            </a:r>
          </a:p>
          <a:p>
            <a:pPr>
              <a:buSzPct val="100000"/>
              <a:buNone/>
            </a:pPr>
            <a:r>
              <a:rPr lang="en-US" sz="2000" dirty="0" smtClean="0"/>
              <a:t> {</a:t>
            </a:r>
          </a:p>
          <a:p>
            <a:pPr>
              <a:buSzPct val="100000"/>
              <a:buNone/>
            </a:pPr>
            <a:r>
              <a:rPr lang="en-US" sz="2000" dirty="0" smtClean="0"/>
              <a:t> return dim2;</a:t>
            </a:r>
          </a:p>
          <a:p>
            <a:pPr>
              <a:buSzPct val="100000"/>
              <a:buNone/>
            </a:pPr>
            <a:r>
              <a:rPr lang="en-US" sz="2000" dirty="0" smtClean="0"/>
              <a:t> }</a:t>
            </a:r>
          </a:p>
          <a:p>
            <a:pPr>
              <a:buSzPct val="100000"/>
              <a:buNone/>
            </a:pPr>
            <a:r>
              <a:rPr lang="en-US" sz="20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412776"/>
            <a:ext cx="4248472" cy="5256584"/>
          </a:xfrm>
        </p:spPr>
        <p:txBody>
          <a:bodyPr>
            <a:normAutofit fontScale="70000" lnSpcReduction="20000"/>
          </a:bodyPr>
          <a:lstStyle/>
          <a:p>
            <a:pPr>
              <a:buSzPct val="100000"/>
              <a:buNone/>
            </a:pPr>
            <a:r>
              <a:rPr lang="en-US" sz="2800" b="1" dirty="0" smtClean="0"/>
              <a:t>class Rectangle extends Shape</a:t>
            </a:r>
          </a:p>
          <a:p>
            <a:pPr>
              <a:buSzPct val="100000"/>
              <a:buNone/>
            </a:pPr>
            <a:r>
              <a:rPr lang="en-US" sz="2800" b="1" dirty="0" smtClean="0"/>
              <a:t>{</a:t>
            </a:r>
          </a:p>
          <a:p>
            <a:pPr>
              <a:buSzPct val="100000"/>
              <a:buNone/>
            </a:pPr>
            <a:r>
              <a:rPr lang="en-US" sz="2800" dirty="0" smtClean="0"/>
              <a:t> public Rectangle(</a:t>
            </a:r>
            <a:r>
              <a:rPr lang="en-US" sz="2800" dirty="0" err="1" smtClean="0"/>
              <a:t>int</a:t>
            </a:r>
            <a:r>
              <a:rPr lang="en-US" sz="2800" dirty="0" smtClean="0"/>
              <a:t> l, </a:t>
            </a:r>
            <a:r>
              <a:rPr lang="en-US" sz="2800" dirty="0" err="1" smtClean="0"/>
              <a:t>int</a:t>
            </a:r>
            <a:r>
              <a:rPr lang="en-US" sz="2800" dirty="0" smtClean="0"/>
              <a:t> b)</a:t>
            </a:r>
          </a:p>
          <a:p>
            <a:pPr>
              <a:buSzPct val="100000"/>
              <a:buNone/>
            </a:pPr>
            <a:r>
              <a:rPr lang="en-US" sz="2800" dirty="0" smtClean="0"/>
              <a:t> {</a:t>
            </a:r>
          </a:p>
          <a:p>
            <a:pPr>
              <a:buSzPct val="100000"/>
              <a:buNone/>
            </a:pPr>
            <a:r>
              <a:rPr lang="en-US" sz="2800" dirty="0" smtClean="0"/>
              <a:t> super(</a:t>
            </a:r>
            <a:r>
              <a:rPr lang="en-US" sz="2800" dirty="0" err="1" smtClean="0"/>
              <a:t>l,b</a:t>
            </a:r>
            <a:r>
              <a:rPr lang="en-US" sz="2800" dirty="0" smtClean="0"/>
              <a:t>);</a:t>
            </a:r>
          </a:p>
          <a:p>
            <a:pPr>
              <a:buSzPct val="100000"/>
              <a:buNone/>
            </a:pPr>
            <a:r>
              <a:rPr lang="en-US" sz="2800" dirty="0" smtClean="0"/>
              <a:t> }</a:t>
            </a:r>
          </a:p>
          <a:p>
            <a:pPr>
              <a:buSzPct val="100000"/>
              <a:buNone/>
            </a:pPr>
            <a:r>
              <a:rPr lang="en-US" sz="2800" dirty="0" smtClean="0"/>
              <a:t> public double area()</a:t>
            </a:r>
          </a:p>
          <a:p>
            <a:pPr>
              <a:buSzPct val="100000"/>
              <a:buNone/>
            </a:pPr>
            <a:r>
              <a:rPr lang="en-US" sz="2800" dirty="0" smtClean="0"/>
              <a:t> {</a:t>
            </a:r>
          </a:p>
          <a:p>
            <a:pPr>
              <a:buSzPct val="100000"/>
              <a:buNone/>
            </a:pPr>
            <a:r>
              <a:rPr lang="en-US" sz="2800" dirty="0" smtClean="0"/>
              <a:t> return(getDim1()*getDim2());</a:t>
            </a:r>
          </a:p>
          <a:p>
            <a:pPr>
              <a:buSzPct val="100000"/>
              <a:buNone/>
            </a:pPr>
            <a:r>
              <a:rPr lang="en-US" sz="2800" dirty="0" smtClean="0"/>
              <a:t> }</a:t>
            </a:r>
          </a:p>
          <a:p>
            <a:pPr>
              <a:buSzPct val="100000"/>
              <a:buNone/>
            </a:pPr>
            <a:r>
              <a:rPr lang="en-US" sz="2800" dirty="0" smtClean="0"/>
              <a:t> public String name()</a:t>
            </a:r>
          </a:p>
          <a:p>
            <a:pPr>
              <a:buSzPct val="100000"/>
              <a:buNone/>
            </a:pPr>
            <a:r>
              <a:rPr lang="en-US" sz="2800" dirty="0" smtClean="0"/>
              <a:t> {</a:t>
            </a:r>
          </a:p>
          <a:p>
            <a:pPr>
              <a:buSzPct val="100000"/>
              <a:buNone/>
            </a:pPr>
            <a:r>
              <a:rPr lang="en-US" sz="2800" dirty="0" smtClean="0"/>
              <a:t> return “Rectangle”;</a:t>
            </a:r>
          </a:p>
          <a:p>
            <a:pPr>
              <a:buSzPct val="100000"/>
              <a:buNone/>
            </a:pPr>
            <a:r>
              <a:rPr lang="en-US" sz="2800" dirty="0" smtClean="0"/>
              <a:t> }</a:t>
            </a:r>
          </a:p>
          <a:p>
            <a:pPr>
              <a:buSzPct val="100000"/>
              <a:buNone/>
            </a:pPr>
            <a:r>
              <a:rPr lang="en-US" sz="2800" b="1" dirty="0" smtClean="0"/>
              <a:t>}</a:t>
            </a:r>
            <a:endParaRPr lang="en-US" sz="2400" b="1" dirty="0" smtClean="0"/>
          </a:p>
        </p:txBody>
      </p:sp>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2"/>
          <p:cNvSpPr txBox="1">
            <a:spLocks/>
          </p:cNvSpPr>
          <p:nvPr/>
        </p:nvSpPr>
        <p:spPr>
          <a:xfrm>
            <a:off x="4644008" y="1412776"/>
            <a:ext cx="4176464" cy="5256584"/>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800" b="1" dirty="0" smtClean="0"/>
              <a:t>c</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lass</a:t>
            </a:r>
            <a:r>
              <a:rPr kumimoji="0" lang="en-US" sz="2800" b="1" i="0" u="none" strike="noStrike" kern="1200" cap="none" spc="0" normalizeH="0" noProof="0" dirty="0" smtClean="0">
                <a:ln>
                  <a:noFill/>
                </a:ln>
                <a:solidFill>
                  <a:schemeClr val="tx1"/>
                </a:solidFill>
                <a:effectLst/>
                <a:uLnTx/>
                <a:uFillTx/>
                <a:latin typeface="+mn-lt"/>
                <a:ea typeface="+mn-ea"/>
                <a:cs typeface="+mn-cs"/>
              </a:rPr>
              <a:t> Tri</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angle extends Shape</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public Triangle(</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b,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h)</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super(</a:t>
            </a:r>
            <a:r>
              <a:rPr lang="en-US" sz="2800" dirty="0" smtClean="0"/>
              <a:t>b</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h);</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public double area()</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800" dirty="0" smtClean="0"/>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return(0.5*getDim1()*getDim2());</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public String name()</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return “Triangle”;</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824</TotalTime>
  <Words>888</Words>
  <Application>Microsoft Office PowerPoint</Application>
  <PresentationFormat>On-screen Show (4:3)</PresentationFormat>
  <Paragraphs>171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Slide 1</vt:lpstr>
      <vt:lpstr>Today’s Agenda</vt:lpstr>
      <vt:lpstr>Polymorphism Dynamic Method Dispatch</vt:lpstr>
      <vt:lpstr>Binding</vt:lpstr>
      <vt:lpstr>Binding</vt:lpstr>
      <vt:lpstr>Example</vt:lpstr>
      <vt:lpstr>Slide 7</vt:lpstr>
      <vt:lpstr>A Program to achieve Dynamic Method Dispatch</vt:lpstr>
      <vt:lpstr>Slide 9</vt:lpstr>
      <vt:lpstr>Slide 10</vt:lpstr>
      <vt:lpstr>Abstract Classes  and Methods</vt:lpstr>
      <vt:lpstr>From Previous Example</vt:lpstr>
      <vt:lpstr>Methods which cannot be made Abstract</vt:lpstr>
      <vt:lpstr>End Of Lecture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palash</cp:lastModifiedBy>
  <cp:revision>16</cp:revision>
  <dcterms:created xsi:type="dcterms:W3CDTF">2016-02-22T13:09:43Z</dcterms:created>
  <dcterms:modified xsi:type="dcterms:W3CDTF">2016-02-25T07:56:48Z</dcterms:modified>
</cp:coreProperties>
</file>