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6" r:id="rId6"/>
    <p:sldId id="261" r:id="rId7"/>
    <p:sldId id="267" r:id="rId8"/>
    <p:sldId id="265" r:id="rId9"/>
    <p:sldId id="260" r:id="rId10"/>
    <p:sldId id="263" r:id="rId11"/>
    <p:sldId id="264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5" autoAdjust="0"/>
    <p:restoredTop sz="94660"/>
  </p:normalViewPr>
  <p:slideViewPr>
    <p:cSldViewPr>
      <p:cViewPr varScale="1">
        <p:scale>
          <a:sx n="68" d="100"/>
          <a:sy n="68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2/25/2016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SE</a:t>
            </a:r>
          </a:p>
          <a:p>
            <a:r>
              <a:rPr lang="en-US" sz="2800" dirty="0" smtClean="0"/>
              <a:t>(Core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Lecture-23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“final”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</a:rPr>
              <a:t>inal </a:t>
            </a:r>
            <a:r>
              <a:rPr lang="en-US" sz="2400" b="1" dirty="0" smtClean="0"/>
              <a:t>c</a:t>
            </a:r>
            <a:r>
              <a:rPr lang="en-US" sz="2400" b="1" dirty="0" smtClean="0"/>
              <a:t>lass A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c</a:t>
            </a:r>
            <a:r>
              <a:rPr lang="en-US" sz="2400" b="1" dirty="0" smtClean="0"/>
              <a:t>lass B extends A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Multiply 6"/>
          <p:cNvSpPr/>
          <p:nvPr/>
        </p:nvSpPr>
        <p:spPr>
          <a:xfrm>
            <a:off x="3059832" y="3429000"/>
            <a:ext cx="576064" cy="10801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“final”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Though, final classes cannot be inherited but final classes can inherit other classes.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example, every class does inherit the class Object and hence a final class also does inherit the class Object.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23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123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Interfaces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Creating and implementing an interfaces</a:t>
            </a:r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Using keyword </a:t>
            </a:r>
            <a:r>
              <a:rPr lang="en-US" sz="2400" dirty="0" smtClean="0">
                <a:solidFill>
                  <a:srgbClr val="FF0000"/>
                </a:solidFill>
              </a:rPr>
              <a:t>final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final </a:t>
            </a:r>
            <a:r>
              <a:rPr lang="en-US" sz="2400" b="1" dirty="0" smtClean="0"/>
              <a:t>Data Members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final </a:t>
            </a:r>
            <a:r>
              <a:rPr lang="en-US" sz="2400" b="1" dirty="0" smtClean="0"/>
              <a:t>Methods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final </a:t>
            </a:r>
            <a:r>
              <a:rPr lang="en-US" sz="2400" b="1" dirty="0" smtClean="0"/>
              <a:t>Classes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“final” Data Members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968552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Any data member whose value must remain unchanged throughout the program and cannot be altered once initialized, then in this we can prefix such data members with keyword </a:t>
            </a:r>
            <a:r>
              <a:rPr lang="en-US" sz="2400" dirty="0" smtClean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b="1" u="sng" dirty="0" smtClean="0"/>
              <a:t>Example</a:t>
            </a:r>
            <a:r>
              <a:rPr lang="en-US" sz="2400" dirty="0" smtClean="0"/>
              <a:t> :-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class Circle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private </a:t>
            </a:r>
            <a:r>
              <a:rPr lang="en-US" sz="2400" dirty="0" err="1" smtClean="0"/>
              <a:t>int</a:t>
            </a:r>
            <a:r>
              <a:rPr lang="en-US" sz="2400" dirty="0" smtClean="0"/>
              <a:t> radius;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private static </a:t>
            </a:r>
            <a:r>
              <a:rPr lang="en-US" sz="2400" b="1" dirty="0" smtClean="0">
                <a:solidFill>
                  <a:srgbClr val="FF0000"/>
                </a:solidFill>
              </a:rPr>
              <a:t>final</a:t>
            </a:r>
            <a:r>
              <a:rPr lang="en-US" sz="2400" b="1" dirty="0" smtClean="0"/>
              <a:t> double pie=3.14159;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It’s value will remain unchanged. Remember the data member </a:t>
            </a:r>
            <a:r>
              <a:rPr lang="en-US" sz="2400" b="1" dirty="0" err="1" smtClean="0"/>
              <a:t>Math.PI</a:t>
            </a:r>
            <a:r>
              <a:rPr lang="en-US" sz="2400" dirty="0" smtClean="0"/>
              <a:t>, it is declared the same way. They behave like </a:t>
            </a:r>
            <a:r>
              <a:rPr lang="en-US" sz="2400" dirty="0" smtClean="0">
                <a:solidFill>
                  <a:srgbClr val="FF0000"/>
                </a:solidFill>
              </a:rPr>
              <a:t>constants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“final” Data Members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968552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The initialization of final data member can either be done </a:t>
            </a:r>
            <a:r>
              <a:rPr lang="en-US" sz="2400" dirty="0" smtClean="0">
                <a:solidFill>
                  <a:srgbClr val="FF0000"/>
                </a:solidFill>
              </a:rPr>
              <a:t>explicitly while declaring</a:t>
            </a:r>
            <a:r>
              <a:rPr lang="en-US" sz="2400" dirty="0" smtClean="0"/>
              <a:t> or through </a:t>
            </a:r>
            <a:r>
              <a:rPr lang="en-US" sz="2400" dirty="0" smtClean="0">
                <a:solidFill>
                  <a:srgbClr val="FF0000"/>
                </a:solidFill>
              </a:rPr>
              <a:t>constructors at run time only once</a:t>
            </a:r>
            <a:r>
              <a:rPr lang="en-US" sz="2400" dirty="0" smtClean="0"/>
              <a:t>. But in all the constructors defined in a class.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Once explicitly initialized at declaration then it </a:t>
            </a:r>
            <a:r>
              <a:rPr lang="en-US" sz="2400" dirty="0" smtClean="0">
                <a:solidFill>
                  <a:srgbClr val="FF0000"/>
                </a:solidFill>
              </a:rPr>
              <a:t>cannot</a:t>
            </a:r>
            <a:r>
              <a:rPr lang="en-US" sz="2400" dirty="0" smtClean="0"/>
              <a:t> be initialized again using constructors.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Local variables can be made final as well.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Java strongly recommends that when any data members is both</a:t>
            </a:r>
            <a:r>
              <a:rPr lang="en-US" sz="2400" dirty="0" smtClean="0">
                <a:solidFill>
                  <a:srgbClr val="FF0000"/>
                </a:solidFill>
              </a:rPr>
              <a:t> final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in nature then it should be named in </a:t>
            </a:r>
            <a:r>
              <a:rPr lang="en-US" sz="2400" dirty="0" smtClean="0">
                <a:solidFill>
                  <a:srgbClr val="FF0000"/>
                </a:solidFill>
              </a:rPr>
              <a:t>upper case</a:t>
            </a:r>
            <a:r>
              <a:rPr lang="en-US" sz="2400" dirty="0" smtClean="0"/>
              <a:t>. Example, </a:t>
            </a:r>
            <a:r>
              <a:rPr lang="en-US" sz="2000" b="1" dirty="0" smtClean="0"/>
              <a:t>private final static double PI=3.14159</a:t>
            </a:r>
            <a:r>
              <a:rPr lang="en-US" sz="2400" dirty="0" smtClean="0"/>
              <a:t>. It’s not a rule but a professional coding </a:t>
            </a:r>
            <a:r>
              <a:rPr lang="en-US" sz="2400" dirty="0" smtClean="0">
                <a:solidFill>
                  <a:srgbClr val="FF0000"/>
                </a:solidFill>
              </a:rPr>
              <a:t>convention</a:t>
            </a:r>
            <a:r>
              <a:rPr lang="en-US" sz="24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2664296" cy="3672408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None/>
            </a:pPr>
            <a:r>
              <a:rPr lang="en-US" sz="2400" b="1" dirty="0" smtClean="0"/>
              <a:t>c</a:t>
            </a:r>
            <a:r>
              <a:rPr lang="en-US" sz="2400" b="1" dirty="0" smtClean="0"/>
              <a:t>lass Data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public Data(</a:t>
            </a:r>
            <a:r>
              <a:rPr lang="en-US" sz="2400" dirty="0" err="1" smtClean="0"/>
              <a:t>int</a:t>
            </a:r>
            <a:r>
              <a:rPr lang="en-US" sz="2400" dirty="0" smtClean="0"/>
              <a:t> x)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a=x;</a:t>
            </a:r>
          </a:p>
          <a:p>
            <a:pPr marL="342900" indent="-342900">
              <a:buSzPct val="100000"/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400" b="1" dirty="0" smtClean="0"/>
              <a:t>}</a:t>
            </a:r>
            <a:endParaRPr lang="en-US" sz="2400" b="1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347864" y="1556792"/>
            <a:ext cx="5616624" cy="475252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 static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a=10;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 smtClean="0"/>
              <a:t> </a:t>
            </a:r>
            <a:r>
              <a:rPr lang="en-US" sz="2400" dirty="0" smtClean="0"/>
              <a:t>public static void main(String [ ] </a:t>
            </a:r>
            <a:r>
              <a:rPr lang="en-US" sz="2400" dirty="0" err="1" smtClean="0"/>
              <a:t>args</a:t>
            </a:r>
            <a:r>
              <a:rPr lang="en-US" sz="2400" dirty="0" smtClean="0"/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400" dirty="0" smtClean="0"/>
              <a:t> 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</a:t>
            </a:r>
            <a:r>
              <a:rPr lang="en-US" sz="2400" b="1" dirty="0" err="1" smtClean="0"/>
              <a:t>A.a</a:t>
            </a:r>
            <a:r>
              <a:rPr lang="en-US" sz="2400" dirty="0" smtClean="0"/>
              <a:t>);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“final”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 is used with methods whose functionality remains same throughout i.e. in base as well as derived classes.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Methods which are declared finals </a:t>
            </a:r>
            <a:r>
              <a:rPr lang="en-US" sz="2400" dirty="0" smtClean="0">
                <a:solidFill>
                  <a:srgbClr val="FF0000"/>
                </a:solidFill>
              </a:rPr>
              <a:t>cannot be overridden</a:t>
            </a:r>
            <a:r>
              <a:rPr lang="en-US" sz="2400" dirty="0" smtClean="0"/>
              <a:t> in derived classes. But they do get inherited.</a:t>
            </a:r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600" b="1" dirty="0" smtClean="0"/>
              <a:t>class A</a:t>
            </a:r>
          </a:p>
          <a:p>
            <a:pPr>
              <a:buNone/>
            </a:pPr>
            <a:r>
              <a:rPr lang="en-US" sz="2600" b="1" dirty="0" smtClean="0"/>
              <a:t>{</a:t>
            </a:r>
          </a:p>
          <a:p>
            <a:pPr>
              <a:buNone/>
            </a:pPr>
            <a:r>
              <a:rPr lang="en-US" sz="2600" dirty="0" smtClean="0"/>
              <a:t> public </a:t>
            </a:r>
            <a:r>
              <a:rPr lang="en-US" sz="2600" b="1" dirty="0" smtClean="0"/>
              <a:t>final</a:t>
            </a:r>
            <a:r>
              <a:rPr lang="en-US" sz="2600" dirty="0" smtClean="0"/>
              <a:t> void display( )</a:t>
            </a:r>
          </a:p>
          <a:p>
            <a:pPr>
              <a:buNone/>
            </a:pPr>
            <a:r>
              <a:rPr lang="en-US" sz="2600" dirty="0" smtClean="0"/>
              <a:t> {</a:t>
            </a:r>
          </a:p>
          <a:p>
            <a:pPr>
              <a:buNone/>
            </a:pPr>
            <a:r>
              <a:rPr lang="en-US" sz="2600" dirty="0" smtClean="0"/>
              <a:t> ---------</a:t>
            </a:r>
          </a:p>
          <a:p>
            <a:pPr>
              <a:buNone/>
            </a:pPr>
            <a:r>
              <a:rPr lang="en-US" sz="2600" dirty="0" smtClean="0"/>
              <a:t> }</a:t>
            </a:r>
          </a:p>
          <a:p>
            <a:pPr>
              <a:buNone/>
            </a:pPr>
            <a:r>
              <a:rPr lang="en-US" sz="2600" b="1" dirty="0" smtClean="0"/>
              <a:t>} </a:t>
            </a:r>
            <a:endParaRPr lang="en-US" sz="26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220072" y="3356992"/>
            <a:ext cx="3744416" cy="30963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B extends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public void display(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8" name="Multiply 7"/>
          <p:cNvSpPr/>
          <p:nvPr/>
        </p:nvSpPr>
        <p:spPr>
          <a:xfrm>
            <a:off x="8172400" y="3933056"/>
            <a:ext cx="576064" cy="10801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3600400" cy="482453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SzPct val="100000"/>
              <a:buNone/>
            </a:pPr>
            <a:r>
              <a:rPr lang="en-US" sz="2600" b="1" dirty="0" smtClean="0"/>
              <a:t>c</a:t>
            </a:r>
            <a:r>
              <a:rPr lang="en-US" sz="2600" b="1" dirty="0" smtClean="0"/>
              <a:t>lass A</a:t>
            </a:r>
          </a:p>
          <a:p>
            <a:pPr marL="342900" indent="-342900">
              <a:buSzPct val="100000"/>
              <a:buNone/>
            </a:pPr>
            <a:r>
              <a:rPr lang="en-US" sz="2600" b="1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public </a:t>
            </a:r>
            <a:r>
              <a:rPr lang="en-US" sz="2600" dirty="0" smtClean="0">
                <a:solidFill>
                  <a:srgbClr val="FF0000"/>
                </a:solidFill>
              </a:rPr>
              <a:t>final</a:t>
            </a:r>
            <a:r>
              <a:rPr lang="en-US" sz="2600" dirty="0" smtClean="0"/>
              <a:t> void display()</a:t>
            </a:r>
          </a:p>
          <a:p>
            <a:pPr marL="342900" indent="-342900">
              <a:buSzPct val="100000"/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----</a:t>
            </a:r>
          </a:p>
          <a:p>
            <a:pPr marL="342900" indent="-342900">
              <a:buSzPct val="100000"/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600" b="1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600" b="1" dirty="0" smtClean="0"/>
              <a:t>c</a:t>
            </a:r>
            <a:r>
              <a:rPr lang="en-US" sz="2600" b="1" dirty="0" smtClean="0"/>
              <a:t>lass B extends A</a:t>
            </a:r>
          </a:p>
          <a:p>
            <a:pPr marL="342900" indent="-342900">
              <a:buSzPct val="100000"/>
              <a:buNone/>
            </a:pPr>
            <a:r>
              <a:rPr lang="en-US" sz="2600" b="1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public void print()</a:t>
            </a:r>
          </a:p>
          <a:p>
            <a:pPr marL="342900" indent="-342900">
              <a:buSzPct val="100000"/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{</a:t>
            </a:r>
          </a:p>
          <a:p>
            <a:pPr marL="342900" indent="-342900">
              <a:buSzPct val="100000"/>
              <a:buNone/>
            </a:pPr>
            <a:r>
              <a:rPr lang="en-US" sz="2600" dirty="0" smtClean="0"/>
              <a:t> </a:t>
            </a:r>
            <a:r>
              <a:rPr lang="en-US" sz="2600" b="1" dirty="0" err="1" smtClean="0">
                <a:solidFill>
                  <a:srgbClr val="00B050"/>
                </a:solidFill>
              </a:rPr>
              <a:t>super.display</a:t>
            </a:r>
            <a:r>
              <a:rPr lang="en-US" sz="2600" b="1" dirty="0" smtClean="0">
                <a:solidFill>
                  <a:srgbClr val="00B050"/>
                </a:solidFill>
              </a:rPr>
              <a:t>();</a:t>
            </a:r>
          </a:p>
          <a:p>
            <a:pPr marL="342900" indent="-342900">
              <a:buSzPct val="100000"/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}</a:t>
            </a:r>
          </a:p>
          <a:p>
            <a:pPr marL="342900" indent="-342900">
              <a:buSzPct val="100000"/>
              <a:buNone/>
            </a:pPr>
            <a:r>
              <a:rPr lang="en-US" sz="2600" b="1" dirty="0" smtClean="0"/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0" y="1484784"/>
            <a:ext cx="4392488" cy="48245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600" b="1" dirty="0" smtClean="0"/>
              <a:t>c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lass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600" b="1" noProof="0" dirty="0" smtClean="0"/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6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s v main(String [] </a:t>
            </a:r>
            <a:r>
              <a:rPr kumimoji="0" lang="en-US" sz="260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</a:t>
            </a:r>
            <a:r>
              <a:rPr kumimoji="0" lang="en-US" sz="26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600" baseline="0" noProof="0" dirty="0" smtClean="0"/>
              <a:t> </a:t>
            </a:r>
            <a:r>
              <a:rPr lang="en-US" sz="2600" baseline="0" noProof="0" dirty="0" smtClean="0"/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6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</a:t>
            </a:r>
            <a:r>
              <a:rPr kumimoji="0" lang="en-US" sz="260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US" sz="260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=new B();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600" baseline="0" noProof="0" dirty="0" smtClean="0"/>
              <a:t> </a:t>
            </a:r>
            <a:r>
              <a:rPr lang="en-US" sz="2600" b="1" dirty="0" err="1" smtClean="0">
                <a:solidFill>
                  <a:srgbClr val="00B050"/>
                </a:solidFill>
              </a:rPr>
              <a:t>obj.display</a:t>
            </a:r>
            <a:r>
              <a:rPr lang="en-US" sz="2600" b="1" dirty="0" smtClean="0">
                <a:solidFill>
                  <a:srgbClr val="00B050"/>
                </a:solidFill>
              </a:rPr>
              <a:t>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2600" b="1" baseline="0" dirty="0" smtClean="0"/>
              <a:t>}</a:t>
            </a:r>
            <a:endParaRPr kumimoji="0" 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“final” Methods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a</a:t>
            </a:r>
            <a:r>
              <a:rPr lang="en-US" sz="2400" dirty="0" smtClean="0"/>
              <a:t>bstract </a:t>
            </a:r>
            <a:r>
              <a:rPr lang="en-US" sz="2400" dirty="0" smtClean="0"/>
              <a:t>methods cannot be made final and vise </a:t>
            </a:r>
            <a:r>
              <a:rPr lang="en-US" sz="2400" dirty="0" smtClean="0"/>
              <a:t>versa. Since, a method is made abstract because of its unknown functionality, so they can be accordingly modified in their derived classes. Whereas, a method is made final so that it’s functionality should never change throughout the hierarchy.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abstract methods can be called using derived class object but cannot be overridden.</a:t>
            </a:r>
            <a:endParaRPr lang="en-US" sz="2400" dirty="0" smtClean="0"/>
          </a:p>
          <a:p>
            <a:pPr marL="342900" indent="-342900">
              <a:buSzPct val="100000"/>
              <a:buNone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Even </a:t>
            </a:r>
            <a:r>
              <a:rPr lang="en-US" sz="2400" dirty="0" smtClean="0">
                <a:solidFill>
                  <a:srgbClr val="FF0000"/>
                </a:solidFill>
              </a:rPr>
              <a:t>method main()</a:t>
            </a:r>
            <a:r>
              <a:rPr lang="en-US" sz="2400" dirty="0" smtClean="0"/>
              <a:t> </a:t>
            </a:r>
            <a:r>
              <a:rPr lang="en-US" sz="2400" dirty="0" smtClean="0"/>
              <a:t>can be made </a:t>
            </a:r>
            <a:r>
              <a:rPr lang="en-US" sz="2400" dirty="0" smtClean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“final”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0960" cy="4824536"/>
          </a:xfrm>
        </p:spPr>
        <p:txBody>
          <a:bodyPr>
            <a:normAutofit lnSpcReduction="10000"/>
          </a:bodyPr>
          <a:lstStyle/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Those classes which are prefixed with keyword </a:t>
            </a:r>
            <a:r>
              <a:rPr lang="en-US" sz="2400" dirty="0" smtClean="0">
                <a:solidFill>
                  <a:srgbClr val="FF0000"/>
                </a:solidFill>
              </a:rPr>
              <a:t>final cannot be inherited</a:t>
            </a:r>
            <a:r>
              <a:rPr lang="en-US" sz="2400" dirty="0" smtClean="0"/>
              <a:t> in Java.</a:t>
            </a: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For example, class String is a final class and no other class can inherit it.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/>
              <a:t>Classes are made final in cases where the data member or methods are sensitive enough that they should not be altered at any cost.</a:t>
            </a:r>
          </a:p>
          <a:p>
            <a:pPr marL="342900" indent="-342900">
              <a:buSzPct val="100000"/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SzPct val="10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Is there any other way through which we can prevent a class from being inherited??? (Just for knowledge!)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4624"/>
            <a:ext cx="1387209" cy="12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1171947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5991671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By making constructors private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548</TotalTime>
  <Words>647</Words>
  <Application>Microsoft Office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Slide 1</vt:lpstr>
      <vt:lpstr>Today’s Agenda</vt:lpstr>
      <vt:lpstr>“final” Data Members</vt:lpstr>
      <vt:lpstr>“final” Data Members</vt:lpstr>
      <vt:lpstr>Example</vt:lpstr>
      <vt:lpstr>“final” Methods</vt:lpstr>
      <vt:lpstr>Examples</vt:lpstr>
      <vt:lpstr>“final” Methods</vt:lpstr>
      <vt:lpstr>“final” Classes</vt:lpstr>
      <vt:lpstr>“final” Classes</vt:lpstr>
      <vt:lpstr>“final” Classes</vt:lpstr>
      <vt:lpstr>End Of Lecture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palash</cp:lastModifiedBy>
  <cp:revision>12</cp:revision>
  <dcterms:created xsi:type="dcterms:W3CDTF">2016-02-24T11:45:58Z</dcterms:created>
  <dcterms:modified xsi:type="dcterms:W3CDTF">2016-02-25T13:51:40Z</dcterms:modified>
</cp:coreProperties>
</file>