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62" r:id="rId7"/>
    <p:sldId id="263" r:id="rId8"/>
    <p:sldId id="264" r:id="rId9"/>
    <p:sldId id="265" r:id="rId10"/>
    <p:sldId id="267" r:id="rId11"/>
    <p:sldId id="266" r:id="rId12"/>
    <p:sldId id="273" r:id="rId13"/>
    <p:sldId id="274" r:id="rId14"/>
    <p:sldId id="268" r:id="rId15"/>
    <p:sldId id="275"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948"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2/26/2016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2/26/2016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2/26/2016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2/26/2016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2/26/2016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2/26/2016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2/26/2016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2/26/2016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2/26/2016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Lecture-24</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b="1" dirty="0" smtClean="0"/>
              <a:t>Interface with</a:t>
            </a:r>
            <a:br>
              <a:rPr lang="en-US" b="1" dirty="0" smtClean="0"/>
            </a:br>
            <a:r>
              <a:rPr lang="en-US" b="1" dirty="0" smtClean="0"/>
              <a:t>Runtime Polymorphism</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Font typeface="Arial" pitchFamily="34" charset="0"/>
              <a:buChar char="•"/>
            </a:pPr>
            <a:r>
              <a:rPr lang="en-US" sz="2400" dirty="0" smtClean="0"/>
              <a:t>Just like we can use an abstract class to achieve dynamic method dispatch, similarly we can use an interface also to achieve polymorphic behavior .</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The reference of an interface can point to the objects of its implementation class and can call those methods which were declared in the interface and have been overridden by the class.</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Let us try the Shape example which we did using abstract classes.</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Interface with</a:t>
            </a:r>
            <a:br>
              <a:rPr lang="en-US" b="1" dirty="0" smtClean="0"/>
            </a:br>
            <a:r>
              <a:rPr lang="en-US" b="1" dirty="0" smtClean="0"/>
              <a:t>Runtime Polymorphism</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None/>
            </a:pPr>
            <a:r>
              <a:rPr lang="en-IN" sz="2400" b="1" dirty="0" smtClean="0">
                <a:solidFill>
                  <a:srgbClr val="FF0000"/>
                </a:solidFill>
              </a:rPr>
              <a:t>interface</a:t>
            </a:r>
            <a:r>
              <a:rPr lang="en-IN" sz="2400" b="1" dirty="0" smtClean="0"/>
              <a:t> Shape</a:t>
            </a:r>
          </a:p>
          <a:p>
            <a:pPr marL="342900" indent="-342900">
              <a:buSzPct val="100000"/>
              <a:buNone/>
            </a:pPr>
            <a:r>
              <a:rPr lang="en-IN" sz="2400" b="1" dirty="0" smtClean="0"/>
              <a:t>{</a:t>
            </a:r>
          </a:p>
          <a:p>
            <a:pPr marL="342900" indent="-342900">
              <a:buSzPct val="100000"/>
              <a:buNone/>
            </a:pPr>
            <a:r>
              <a:rPr lang="en-IN" sz="2400" dirty="0" smtClean="0"/>
              <a:t> </a:t>
            </a:r>
            <a:r>
              <a:rPr lang="en-IN" sz="2400" b="1" dirty="0" smtClean="0"/>
              <a:t>double area( );</a:t>
            </a:r>
          </a:p>
          <a:p>
            <a:pPr marL="342900" indent="-342900">
              <a:buSzPct val="100000"/>
              <a:buNone/>
            </a:pPr>
            <a:r>
              <a:rPr lang="en-IN" sz="2400" b="1" dirty="0" smtClean="0"/>
              <a:t> String </a:t>
            </a:r>
            <a:r>
              <a:rPr lang="en-IN" sz="2400" b="1" dirty="0" err="1" smtClean="0"/>
              <a:t>getName</a:t>
            </a:r>
            <a:r>
              <a:rPr lang="en-IN" sz="2400" b="1" dirty="0" smtClean="0"/>
              <a:t>( );</a:t>
            </a:r>
          </a:p>
          <a:p>
            <a:pPr marL="342900" indent="-342900">
              <a:buSzPct val="100000"/>
              <a:buNone/>
            </a:pPr>
            <a:r>
              <a:rPr lang="en-IN" sz="2400" b="1" dirty="0" smtClean="0"/>
              <a:t>}</a:t>
            </a:r>
          </a:p>
          <a:p>
            <a:pPr marL="342900" indent="-342900">
              <a:buSzPct val="100000"/>
              <a:buNone/>
            </a:pPr>
            <a:endParaRPr lang="en-US" sz="2400" b="1" i="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2"/>
          <p:cNvSpPr txBox="1">
            <a:spLocks/>
          </p:cNvSpPr>
          <p:nvPr/>
        </p:nvSpPr>
        <p:spPr>
          <a:xfrm>
            <a:off x="4139952" y="1556792"/>
            <a:ext cx="4752528" cy="5256584"/>
          </a:xfrm>
          <a:prstGeom prst="rect">
            <a:avLst/>
          </a:prstGeom>
        </p:spPr>
        <p:txBody>
          <a:bodyPr vert="horz">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class Rectangle implements Shape</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private double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l,b</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public Rectangle(double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l,double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b)</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this.l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=l;</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this.b</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=b;</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public double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area()</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return l*b;</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public String </a:t>
            </a: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getName</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return "Rectangle";</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IN" b="1" dirty="0"/>
          </a:p>
        </p:txBody>
      </p:sp>
      <p:sp>
        <p:nvSpPr>
          <p:cNvPr id="3" name="Content Placeholder 2"/>
          <p:cNvSpPr>
            <a:spLocks noGrp="1"/>
          </p:cNvSpPr>
          <p:nvPr>
            <p:ph sz="quarter" idx="1"/>
          </p:nvPr>
        </p:nvSpPr>
        <p:spPr>
          <a:xfrm>
            <a:off x="179512" y="1512168"/>
            <a:ext cx="6552728" cy="5445224"/>
          </a:xfrm>
        </p:spPr>
        <p:txBody>
          <a:bodyPr>
            <a:normAutofit fontScale="85000" lnSpcReduction="20000"/>
          </a:bodyPr>
          <a:lstStyle/>
          <a:p>
            <a:pPr marL="342900" indent="-342900">
              <a:buSzPct val="100000"/>
              <a:buNone/>
            </a:pPr>
            <a:r>
              <a:rPr lang="en-US" sz="2400" b="1" dirty="0" smtClean="0"/>
              <a:t>class Triangle implements Shape</a:t>
            </a:r>
          </a:p>
          <a:p>
            <a:pPr marL="342900" indent="-342900">
              <a:buSzPct val="100000"/>
              <a:buNone/>
            </a:pPr>
            <a:r>
              <a:rPr lang="en-US" sz="2400" b="1" dirty="0" smtClean="0"/>
              <a:t>{</a:t>
            </a:r>
          </a:p>
          <a:p>
            <a:pPr marL="342900" indent="-342900">
              <a:buSzPct val="100000"/>
              <a:buNone/>
            </a:pPr>
            <a:r>
              <a:rPr lang="en-US" sz="2400" dirty="0" smtClean="0"/>
              <a:t> private double </a:t>
            </a:r>
            <a:r>
              <a:rPr lang="en-US" sz="2400" dirty="0" err="1" smtClean="0"/>
              <a:t>b,h</a:t>
            </a:r>
            <a:r>
              <a:rPr lang="en-US" sz="2400" dirty="0" smtClean="0"/>
              <a:t>;</a:t>
            </a:r>
          </a:p>
          <a:p>
            <a:pPr marL="342900" indent="-342900">
              <a:buSzPct val="100000"/>
              <a:buNone/>
            </a:pPr>
            <a:r>
              <a:rPr lang="en-US" sz="2400" dirty="0" smtClean="0"/>
              <a:t> public Triangle(double </a:t>
            </a:r>
            <a:r>
              <a:rPr lang="en-US" sz="2400" dirty="0" err="1" smtClean="0"/>
              <a:t>b,double</a:t>
            </a:r>
            <a:r>
              <a:rPr lang="en-US" sz="2400" dirty="0" smtClean="0"/>
              <a:t> h)</a:t>
            </a:r>
          </a:p>
          <a:p>
            <a:pPr marL="342900" indent="-342900">
              <a:buSzPct val="100000"/>
              <a:buNone/>
            </a:pPr>
            <a:r>
              <a:rPr lang="en-US" sz="2400" dirty="0" smtClean="0"/>
              <a:t> {</a:t>
            </a:r>
          </a:p>
          <a:p>
            <a:pPr marL="342900" indent="-342900">
              <a:buSzPct val="100000"/>
              <a:buNone/>
            </a:pPr>
            <a:r>
              <a:rPr lang="en-US" sz="2400" dirty="0" smtClean="0"/>
              <a:t>  </a:t>
            </a:r>
            <a:r>
              <a:rPr lang="en-US" sz="2400" dirty="0" err="1" smtClean="0"/>
              <a:t>this.b</a:t>
            </a:r>
            <a:r>
              <a:rPr lang="en-US" sz="2400" dirty="0" smtClean="0"/>
              <a:t>=b;</a:t>
            </a:r>
          </a:p>
          <a:p>
            <a:pPr marL="342900" indent="-342900">
              <a:buSzPct val="100000"/>
              <a:buNone/>
            </a:pPr>
            <a:r>
              <a:rPr lang="en-US" sz="2400" dirty="0" smtClean="0"/>
              <a:t>  </a:t>
            </a:r>
            <a:r>
              <a:rPr lang="en-US" sz="2400" dirty="0" err="1" smtClean="0"/>
              <a:t>this.h</a:t>
            </a:r>
            <a:r>
              <a:rPr lang="en-US" sz="2400" dirty="0" smtClean="0"/>
              <a:t>=h;</a:t>
            </a:r>
          </a:p>
          <a:p>
            <a:pPr marL="342900" indent="-342900">
              <a:buSzPct val="100000"/>
              <a:buNone/>
            </a:pPr>
            <a:r>
              <a:rPr lang="en-US" sz="2400" dirty="0" smtClean="0"/>
              <a:t> }</a:t>
            </a:r>
          </a:p>
          <a:p>
            <a:pPr marL="342900" indent="-342900">
              <a:buSzPct val="100000"/>
              <a:buNone/>
            </a:pPr>
            <a:r>
              <a:rPr lang="en-US" sz="2400" dirty="0" smtClean="0"/>
              <a:t> public double </a:t>
            </a:r>
            <a:r>
              <a:rPr lang="en-US" sz="2400" b="1" dirty="0" smtClean="0"/>
              <a:t>area()</a:t>
            </a:r>
          </a:p>
          <a:p>
            <a:pPr marL="342900" indent="-342900">
              <a:buSzPct val="100000"/>
              <a:buNone/>
            </a:pPr>
            <a:r>
              <a:rPr lang="en-US" sz="2400" dirty="0" smtClean="0"/>
              <a:t> {</a:t>
            </a:r>
          </a:p>
          <a:p>
            <a:pPr marL="342900" indent="-342900">
              <a:buSzPct val="100000"/>
              <a:buNone/>
            </a:pPr>
            <a:r>
              <a:rPr lang="en-US" sz="2400" dirty="0" smtClean="0"/>
              <a:t>  return 0.5*b*h;</a:t>
            </a:r>
          </a:p>
          <a:p>
            <a:pPr marL="342900" indent="-342900">
              <a:buSzPct val="100000"/>
              <a:buNone/>
            </a:pPr>
            <a:r>
              <a:rPr lang="en-US" sz="2400" dirty="0" smtClean="0"/>
              <a:t> }</a:t>
            </a:r>
          </a:p>
          <a:p>
            <a:pPr marL="342900" indent="-342900">
              <a:buSzPct val="100000"/>
              <a:buNone/>
            </a:pPr>
            <a:r>
              <a:rPr lang="en-US" sz="2400" dirty="0" smtClean="0"/>
              <a:t> public String </a:t>
            </a:r>
            <a:r>
              <a:rPr lang="en-US" sz="2400" b="1" dirty="0" err="1" smtClean="0"/>
              <a:t>getName</a:t>
            </a:r>
            <a:r>
              <a:rPr lang="en-US" sz="2400" b="1" dirty="0" smtClean="0"/>
              <a:t>()</a:t>
            </a:r>
          </a:p>
          <a:p>
            <a:pPr marL="342900" indent="-342900">
              <a:buSzPct val="100000"/>
              <a:buNone/>
            </a:pPr>
            <a:r>
              <a:rPr lang="en-US" sz="2400" dirty="0" smtClean="0"/>
              <a:t> {</a:t>
            </a:r>
          </a:p>
          <a:p>
            <a:pPr marL="342900" indent="-342900">
              <a:buSzPct val="100000"/>
              <a:buNone/>
            </a:pPr>
            <a:r>
              <a:rPr lang="en-US" sz="2400" dirty="0" smtClean="0"/>
              <a:t>  return "Triangle";</a:t>
            </a:r>
          </a:p>
          <a:p>
            <a:pPr marL="342900" indent="-342900">
              <a:buSzPct val="100000"/>
              <a:buNone/>
            </a:pPr>
            <a:r>
              <a:rPr lang="en-US" sz="2400" dirty="0" smtClean="0"/>
              <a:t> }</a:t>
            </a:r>
          </a:p>
          <a:p>
            <a:pPr marL="342900" indent="-342900">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IN" b="1" dirty="0"/>
          </a:p>
        </p:txBody>
      </p:sp>
      <p:sp>
        <p:nvSpPr>
          <p:cNvPr id="3" name="Content Placeholder 2"/>
          <p:cNvSpPr>
            <a:spLocks noGrp="1"/>
          </p:cNvSpPr>
          <p:nvPr>
            <p:ph sz="quarter" idx="1"/>
          </p:nvPr>
        </p:nvSpPr>
        <p:spPr>
          <a:xfrm>
            <a:off x="251520" y="1412776"/>
            <a:ext cx="8640960" cy="5040560"/>
          </a:xfrm>
        </p:spPr>
        <p:txBody>
          <a:bodyPr>
            <a:normAutofit fontScale="92500" lnSpcReduction="10000"/>
          </a:bodyPr>
          <a:lstStyle/>
          <a:p>
            <a:pPr marL="342900" indent="-342900">
              <a:buSzPct val="100000"/>
              <a:buNone/>
            </a:pPr>
            <a:r>
              <a:rPr lang="en-US" sz="2400" b="1" dirty="0" smtClean="0"/>
              <a:t>class </a:t>
            </a:r>
            <a:r>
              <a:rPr lang="en-US" sz="2400" b="1" dirty="0" err="1" smtClean="0"/>
              <a:t>UseShape</a:t>
            </a:r>
            <a:endParaRPr lang="en-US" sz="2400" b="1" dirty="0" smtClean="0"/>
          </a:p>
          <a:p>
            <a:pPr marL="342900" indent="-342900">
              <a:buSzPct val="100000"/>
              <a:buNone/>
            </a:pPr>
            <a:r>
              <a:rPr lang="en-US" sz="2400" b="1" dirty="0" smtClean="0"/>
              <a:t>{</a:t>
            </a:r>
          </a:p>
          <a:p>
            <a:pPr marL="342900" indent="-342900">
              <a:buSzPct val="100000"/>
              <a:buNone/>
            </a:pPr>
            <a:r>
              <a:rPr lang="en-US" sz="2400" dirty="0" smtClean="0"/>
              <a:t> public static void main(String [ ] </a:t>
            </a:r>
            <a:r>
              <a:rPr lang="en-US" sz="2400" dirty="0" err="1" smtClean="0"/>
              <a:t>args</a:t>
            </a:r>
            <a:r>
              <a:rPr lang="en-US" sz="2400" dirty="0" smtClean="0"/>
              <a:t>)</a:t>
            </a:r>
          </a:p>
          <a:p>
            <a:pPr marL="342900" indent="-342900">
              <a:buSzPct val="100000"/>
              <a:buNone/>
            </a:pPr>
            <a:r>
              <a:rPr lang="en-US" sz="2400" dirty="0" smtClean="0"/>
              <a:t> {</a:t>
            </a:r>
          </a:p>
          <a:p>
            <a:pPr marL="342900" indent="-342900">
              <a:buSzPct val="100000"/>
              <a:buNone/>
            </a:pPr>
            <a:r>
              <a:rPr lang="en-US" sz="2400" b="1" dirty="0" smtClean="0"/>
              <a:t> Shape s;</a:t>
            </a:r>
          </a:p>
          <a:p>
            <a:pPr marL="342900" indent="-342900">
              <a:buSzPct val="100000"/>
              <a:buNone/>
            </a:pPr>
            <a:r>
              <a:rPr lang="en-US" sz="2400" b="1" dirty="0" smtClean="0"/>
              <a:t> s=new Rectangle(10,20);</a:t>
            </a:r>
          </a:p>
          <a:p>
            <a:pPr marL="342900" indent="-342900">
              <a:buSzPct val="100000"/>
              <a:buNone/>
            </a:pPr>
            <a:r>
              <a:rPr lang="en-US" sz="2400" dirty="0" smtClean="0"/>
              <a:t> </a:t>
            </a:r>
            <a:r>
              <a:rPr lang="en-US" sz="2400" dirty="0" err="1" smtClean="0"/>
              <a:t>S.o.p</a:t>
            </a:r>
            <a:r>
              <a:rPr lang="en-US" sz="2400" dirty="0" smtClean="0"/>
              <a:t>(“Shape is ”+</a:t>
            </a:r>
            <a:r>
              <a:rPr lang="en-US" sz="2400" dirty="0" err="1" smtClean="0">
                <a:solidFill>
                  <a:srgbClr val="FF0000"/>
                </a:solidFill>
              </a:rPr>
              <a:t>s.getName</a:t>
            </a:r>
            <a:r>
              <a:rPr lang="en-US" sz="2400" dirty="0" smtClean="0">
                <a:solidFill>
                  <a:srgbClr val="FF0000"/>
                </a:solidFill>
              </a:rPr>
              <a:t>()</a:t>
            </a:r>
            <a:r>
              <a:rPr lang="en-US" sz="2400" dirty="0" smtClean="0"/>
              <a:t>);</a:t>
            </a:r>
          </a:p>
          <a:p>
            <a:pPr marL="342900" indent="-342900">
              <a:buSzPct val="100000"/>
              <a:buNone/>
            </a:pPr>
            <a:r>
              <a:rPr lang="en-US" sz="2400" dirty="0" smtClean="0"/>
              <a:t> </a:t>
            </a:r>
            <a:r>
              <a:rPr lang="en-US" sz="2400" dirty="0" err="1" smtClean="0"/>
              <a:t>S.o.p</a:t>
            </a:r>
            <a:r>
              <a:rPr lang="en-US" sz="2400" dirty="0" smtClean="0"/>
              <a:t>(“Its area is ”+</a:t>
            </a:r>
            <a:r>
              <a:rPr lang="en-US" sz="2400" dirty="0" err="1" smtClean="0">
                <a:solidFill>
                  <a:srgbClr val="FF0000"/>
                </a:solidFill>
              </a:rPr>
              <a:t>s.area</a:t>
            </a:r>
            <a:r>
              <a:rPr lang="en-US" sz="2400" dirty="0" smtClean="0">
                <a:solidFill>
                  <a:srgbClr val="FF0000"/>
                </a:solidFill>
              </a:rPr>
              <a:t>()</a:t>
            </a:r>
            <a:r>
              <a:rPr lang="en-US" sz="2400" dirty="0" smtClean="0"/>
              <a:t>);</a:t>
            </a:r>
          </a:p>
          <a:p>
            <a:pPr marL="342900" indent="-342900">
              <a:buSzPct val="100000"/>
              <a:buNone/>
            </a:pPr>
            <a:r>
              <a:rPr lang="en-US" sz="2400" dirty="0" smtClean="0"/>
              <a:t> </a:t>
            </a:r>
            <a:r>
              <a:rPr lang="en-US" sz="2400" b="1" dirty="0" smtClean="0"/>
              <a:t>s=new Triangle(5,10);</a:t>
            </a:r>
          </a:p>
          <a:p>
            <a:pPr marL="342900" indent="-342900">
              <a:buSzPct val="100000"/>
              <a:buNone/>
            </a:pPr>
            <a:r>
              <a:rPr lang="en-US" sz="2400" dirty="0" smtClean="0"/>
              <a:t> </a:t>
            </a:r>
            <a:r>
              <a:rPr lang="en-US" sz="2400" dirty="0" err="1" smtClean="0"/>
              <a:t>S.o.p</a:t>
            </a:r>
            <a:r>
              <a:rPr lang="en-US" sz="2400" dirty="0" smtClean="0"/>
              <a:t>(“Shape is ”+</a:t>
            </a:r>
            <a:r>
              <a:rPr lang="en-US" sz="2400" dirty="0" err="1" smtClean="0">
                <a:solidFill>
                  <a:srgbClr val="FF0000"/>
                </a:solidFill>
              </a:rPr>
              <a:t>s.getName</a:t>
            </a:r>
            <a:r>
              <a:rPr lang="en-US" sz="2400" dirty="0" smtClean="0">
                <a:solidFill>
                  <a:srgbClr val="FF0000"/>
                </a:solidFill>
              </a:rPr>
              <a:t>()</a:t>
            </a:r>
            <a:r>
              <a:rPr lang="en-US" sz="2400" dirty="0" smtClean="0"/>
              <a:t>);</a:t>
            </a:r>
          </a:p>
          <a:p>
            <a:pPr marL="342900" indent="-342900">
              <a:buSzPct val="100000"/>
              <a:buNone/>
            </a:pPr>
            <a:r>
              <a:rPr lang="en-US" sz="2400" dirty="0" smtClean="0"/>
              <a:t> </a:t>
            </a:r>
            <a:r>
              <a:rPr lang="en-US" sz="2400" dirty="0" err="1" smtClean="0"/>
              <a:t>S.o.p</a:t>
            </a:r>
            <a:r>
              <a:rPr lang="en-US" sz="2400" dirty="0" smtClean="0"/>
              <a:t>(“Its area is ”+</a:t>
            </a:r>
            <a:r>
              <a:rPr lang="en-US" sz="2400" dirty="0" err="1" smtClean="0">
                <a:solidFill>
                  <a:srgbClr val="FF0000"/>
                </a:solidFill>
              </a:rPr>
              <a:t>s.area</a:t>
            </a:r>
            <a:r>
              <a:rPr lang="en-US" sz="2400" dirty="0" smtClean="0">
                <a:solidFill>
                  <a:srgbClr val="FF0000"/>
                </a:solidFill>
              </a:rPr>
              <a:t>()</a:t>
            </a:r>
            <a:r>
              <a:rPr lang="en-US" sz="2400" dirty="0" smtClean="0"/>
              <a:t>);</a:t>
            </a:r>
            <a:endParaRPr lang="en-IN" sz="2400" dirty="0" smtClean="0"/>
          </a:p>
          <a:p>
            <a:pPr marL="342900" indent="-342900">
              <a:buSzPct val="100000"/>
              <a:buNone/>
            </a:pPr>
            <a:r>
              <a:rPr lang="en-US" sz="2400" dirty="0" smtClean="0"/>
              <a:t> }</a:t>
            </a:r>
          </a:p>
          <a:p>
            <a:pPr marL="342900" indent="-342900">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cstate="print"/>
          <a:srcRect/>
          <a:stretch>
            <a:fillRect/>
          </a:stretch>
        </p:blipFill>
        <p:spPr bwMode="auto">
          <a:xfrm>
            <a:off x="1104460" y="5445224"/>
            <a:ext cx="7137920" cy="122413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Inheriting </a:t>
            </a:r>
            <a:r>
              <a:rPr lang="en-US" b="1" dirty="0" smtClean="0"/>
              <a:t>one interface</a:t>
            </a:r>
            <a:r>
              <a:rPr lang="en-US" b="1" dirty="0" smtClean="0"/>
              <a:t/>
            </a:r>
            <a:br>
              <a:rPr lang="en-US" b="1" dirty="0" smtClean="0"/>
            </a:br>
            <a:r>
              <a:rPr lang="en-US" b="1" dirty="0" smtClean="0"/>
              <a:t>into another</a:t>
            </a:r>
            <a:endParaRPr lang="en-IN" b="1" dirty="0"/>
          </a:p>
        </p:txBody>
      </p:sp>
      <p:sp>
        <p:nvSpPr>
          <p:cNvPr id="3" name="Content Placeholder 2"/>
          <p:cNvSpPr>
            <a:spLocks noGrp="1"/>
          </p:cNvSpPr>
          <p:nvPr>
            <p:ph sz="quarter" idx="1"/>
          </p:nvPr>
        </p:nvSpPr>
        <p:spPr>
          <a:xfrm>
            <a:off x="251520" y="1412776"/>
            <a:ext cx="8647936" cy="4824536"/>
          </a:xfrm>
        </p:spPr>
        <p:txBody>
          <a:bodyPr>
            <a:normAutofit/>
          </a:bodyPr>
          <a:lstStyle/>
          <a:p>
            <a:pPr marL="342900" indent="-342900">
              <a:buSzPct val="100000"/>
              <a:buFont typeface="Arial" pitchFamily="34" charset="0"/>
              <a:buChar char="•"/>
            </a:pPr>
            <a:r>
              <a:rPr lang="en-US" sz="2400" dirty="0" smtClean="0"/>
              <a:t>Just like we inherit a class into another similarly, we can inherit an interface into another.</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Though, a class cannot extend more then one class at a time but an interface can extend many interfaces at a time.</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An interface cannot implement any other interface.</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A </a:t>
            </a:r>
            <a:r>
              <a:rPr lang="en-US" sz="2400" dirty="0" smtClean="0">
                <a:solidFill>
                  <a:srgbClr val="0070C0"/>
                </a:solidFill>
              </a:rPr>
              <a:t>.class</a:t>
            </a:r>
            <a:r>
              <a:rPr lang="en-US" sz="2400" dirty="0" smtClean="0"/>
              <a:t> file is created after compilation for every interface.</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Inheriting one interface</a:t>
            </a:r>
            <a:br>
              <a:rPr lang="en-US" b="1" dirty="0" smtClean="0"/>
            </a:br>
            <a:r>
              <a:rPr lang="en-US" b="1" dirty="0" smtClean="0"/>
              <a:t>into another</a:t>
            </a:r>
            <a:endParaRPr lang="en-IN" b="1" dirty="0"/>
          </a:p>
        </p:txBody>
      </p:sp>
      <p:sp>
        <p:nvSpPr>
          <p:cNvPr id="3" name="Content Placeholder 2"/>
          <p:cNvSpPr>
            <a:spLocks noGrp="1"/>
          </p:cNvSpPr>
          <p:nvPr>
            <p:ph sz="quarter" idx="1"/>
          </p:nvPr>
        </p:nvSpPr>
        <p:spPr>
          <a:xfrm>
            <a:off x="251520" y="1412776"/>
            <a:ext cx="8647936" cy="4824536"/>
          </a:xfrm>
        </p:spPr>
        <p:txBody>
          <a:bodyPr>
            <a:normAutofit fontScale="92500" lnSpcReduction="10000"/>
          </a:bodyPr>
          <a:lstStyle/>
          <a:p>
            <a:pPr marL="342900" indent="-342900">
              <a:buSzPct val="100000"/>
              <a:buFont typeface="Arial" pitchFamily="34" charset="0"/>
              <a:buChar char="•"/>
            </a:pPr>
            <a:r>
              <a:rPr lang="en-US" sz="2400" u="sng" dirty="0" smtClean="0"/>
              <a:t>Example</a:t>
            </a:r>
            <a:r>
              <a:rPr lang="en-US" sz="2400" dirty="0" smtClean="0"/>
              <a:t>:-</a:t>
            </a:r>
          </a:p>
          <a:p>
            <a:pPr marL="342900" indent="-342900">
              <a:buSzPct val="100000"/>
              <a:buNone/>
            </a:pPr>
            <a:r>
              <a:rPr lang="en-US" sz="2400" dirty="0" smtClean="0">
                <a:solidFill>
                  <a:srgbClr val="0070C0"/>
                </a:solidFill>
              </a:rPr>
              <a:t>interface</a:t>
            </a:r>
            <a:r>
              <a:rPr lang="en-US" sz="2400" dirty="0" smtClean="0"/>
              <a:t> </a:t>
            </a:r>
            <a:r>
              <a:rPr lang="en-US" sz="2400" b="1" dirty="0" smtClean="0"/>
              <a:t>Shape</a:t>
            </a:r>
          </a:p>
          <a:p>
            <a:pPr marL="342900" indent="-342900">
              <a:buSzPct val="100000"/>
              <a:buNone/>
            </a:pPr>
            <a:r>
              <a:rPr lang="en-US" sz="2400" b="1" dirty="0" smtClean="0"/>
              <a:t>{</a:t>
            </a:r>
          </a:p>
          <a:p>
            <a:pPr marL="342900" indent="-342900">
              <a:buSzPct val="100000"/>
              <a:buNone/>
            </a:pPr>
            <a:r>
              <a:rPr lang="en-US" sz="2400" dirty="0" smtClean="0"/>
              <a:t> double area();</a:t>
            </a:r>
          </a:p>
          <a:p>
            <a:pPr marL="342900" indent="-342900">
              <a:buSzPct val="100000"/>
              <a:buNone/>
            </a:pPr>
            <a:r>
              <a:rPr lang="en-US" sz="2400" b="1" dirty="0" smtClean="0"/>
              <a:t>}</a:t>
            </a:r>
          </a:p>
          <a:p>
            <a:pPr marL="342900" indent="-342900">
              <a:buSzPct val="100000"/>
              <a:buNone/>
            </a:pPr>
            <a:r>
              <a:rPr lang="en-US" sz="2400" dirty="0" smtClean="0">
                <a:solidFill>
                  <a:srgbClr val="0070C0"/>
                </a:solidFill>
              </a:rPr>
              <a:t>interface</a:t>
            </a:r>
            <a:r>
              <a:rPr lang="en-US" sz="2400" dirty="0" smtClean="0"/>
              <a:t> </a:t>
            </a:r>
            <a:r>
              <a:rPr lang="en-US" sz="2400" b="1" dirty="0" smtClean="0"/>
              <a:t>Figure</a:t>
            </a:r>
          </a:p>
          <a:p>
            <a:pPr marL="342900" indent="-342900">
              <a:buSzPct val="100000"/>
              <a:buNone/>
            </a:pPr>
            <a:r>
              <a:rPr lang="en-US" sz="2400" b="1" dirty="0" smtClean="0"/>
              <a:t>{</a:t>
            </a:r>
          </a:p>
          <a:p>
            <a:pPr marL="342900" indent="-342900">
              <a:buSzPct val="100000"/>
              <a:buNone/>
            </a:pPr>
            <a:r>
              <a:rPr lang="en-US" sz="2400" dirty="0" smtClean="0"/>
              <a:t> String name();</a:t>
            </a:r>
          </a:p>
          <a:p>
            <a:pPr marL="342900" indent="-342900">
              <a:buSzPct val="100000"/>
              <a:buNone/>
            </a:pPr>
            <a:r>
              <a:rPr lang="en-US" sz="2400" b="1" dirty="0" smtClean="0"/>
              <a:t>}</a:t>
            </a:r>
          </a:p>
          <a:p>
            <a:pPr marL="342900" indent="-342900">
              <a:buSzPct val="100000"/>
              <a:buNone/>
            </a:pPr>
            <a:r>
              <a:rPr lang="en-US" sz="2400" dirty="0" smtClean="0">
                <a:solidFill>
                  <a:srgbClr val="0070C0"/>
                </a:solidFill>
              </a:rPr>
              <a:t>interface</a:t>
            </a:r>
            <a:r>
              <a:rPr lang="en-US" sz="2400" dirty="0" smtClean="0"/>
              <a:t> </a:t>
            </a:r>
            <a:r>
              <a:rPr lang="en-US" sz="2400" b="1" dirty="0" err="1" smtClean="0"/>
              <a:t>MyShape</a:t>
            </a:r>
            <a:r>
              <a:rPr lang="en-US" sz="2400" dirty="0" smtClean="0"/>
              <a:t> </a:t>
            </a:r>
            <a:r>
              <a:rPr lang="en-US" sz="2400" dirty="0" smtClean="0">
                <a:solidFill>
                  <a:srgbClr val="FF0000"/>
                </a:solidFill>
              </a:rPr>
              <a:t>implements</a:t>
            </a:r>
            <a:r>
              <a:rPr lang="en-US" sz="2400" dirty="0" smtClean="0"/>
              <a:t> </a:t>
            </a:r>
            <a:r>
              <a:rPr lang="en-US" sz="2400" b="1" dirty="0" smtClean="0"/>
              <a:t>Shape, Figure</a:t>
            </a:r>
          </a:p>
          <a:p>
            <a:pPr marL="342900" indent="-342900">
              <a:buSzPct val="100000"/>
              <a:buNone/>
            </a:pPr>
            <a:r>
              <a:rPr lang="en-US" sz="2400" b="1" dirty="0" smtClean="0"/>
              <a:t>{</a:t>
            </a:r>
          </a:p>
          <a:p>
            <a:pPr marL="342900" indent="-342900">
              <a:buSzPct val="100000"/>
              <a:buNone/>
            </a:pPr>
            <a:r>
              <a:rPr lang="en-US" sz="2400" dirty="0" smtClean="0"/>
              <a:t> ----</a:t>
            </a:r>
          </a:p>
          <a:p>
            <a:pPr marL="342900" indent="-342900">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50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linds(horizontal)">
                                      <p:cBhvr>
                                        <p:cTn id="45" dur="500"/>
                                        <p:tgtEl>
                                          <p:spTgt spid="3">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linds(horizont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24</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400657"/>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Font typeface="+mj-lt"/>
              <a:buAutoNum type="arabicPeriod"/>
            </a:pPr>
            <a:r>
              <a:rPr lang="en-US" b="1" dirty="0" smtClean="0"/>
              <a:t>Packages</a:t>
            </a:r>
          </a:p>
          <a:p>
            <a:pPr marL="342900" indent="-342900">
              <a:buFont typeface="+mj-lt"/>
              <a:buAutoNum type="arabicPeriod"/>
            </a:pPr>
            <a:r>
              <a:rPr lang="en-US" b="1" dirty="0" smtClean="0"/>
              <a:t>Running programs outside bin</a:t>
            </a:r>
          </a:p>
          <a:p>
            <a:pPr marL="342900" indent="-342900">
              <a:buFont typeface="+mj-lt"/>
              <a:buAutoNum type="arabicPeriod"/>
            </a:pPr>
            <a:r>
              <a:rPr lang="en-US" b="1" dirty="0" smtClean="0"/>
              <a:t>Packages and Visibility modes</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251520" y="1556792"/>
            <a:ext cx="8647936" cy="4824536"/>
          </a:xfrm>
        </p:spPr>
        <p:txBody>
          <a:bodyPr>
            <a:normAutofit/>
          </a:bodyPr>
          <a:lstStyle/>
          <a:p>
            <a:pPr marL="342900" indent="-342900">
              <a:buSzPct val="100000"/>
              <a:buFont typeface="Arial" pitchFamily="34" charset="0"/>
              <a:buChar char="•"/>
            </a:pPr>
            <a:endParaRPr lang="en-US" sz="2400" dirty="0" smtClean="0"/>
          </a:p>
          <a:p>
            <a:pPr marL="342900" indent="-342900">
              <a:buSzPct val="100000"/>
              <a:buFont typeface="Arial" pitchFamily="34" charset="0"/>
              <a:buChar char="•"/>
            </a:pPr>
            <a:endParaRPr lang="en-US" sz="2400" dirty="0" smtClean="0">
              <a:solidFill>
                <a:srgbClr val="FF0000"/>
              </a:solidFill>
            </a:endParaRPr>
          </a:p>
          <a:p>
            <a:pPr marL="342900" indent="-342900">
              <a:buSzPct val="100000"/>
              <a:buFont typeface="Arial" pitchFamily="34" charset="0"/>
              <a:buChar char="•"/>
            </a:pPr>
            <a:r>
              <a:rPr lang="en-US" sz="2400" dirty="0" smtClean="0">
                <a:solidFill>
                  <a:srgbClr val="FF0000"/>
                </a:solidFill>
              </a:rPr>
              <a:t>Interfaces</a:t>
            </a:r>
            <a:r>
              <a:rPr lang="en-US" sz="2400" dirty="0" smtClean="0"/>
              <a:t> in Java</a:t>
            </a:r>
          </a:p>
          <a:p>
            <a:pPr marL="342900" indent="-342900">
              <a:buSzPct val="100000"/>
              <a:buNone/>
            </a:pPr>
            <a:endParaRPr lang="en-US" sz="2400" dirty="0" smtClean="0">
              <a:solidFill>
                <a:srgbClr val="FF0000"/>
              </a:solidFill>
            </a:endParaRPr>
          </a:p>
          <a:p>
            <a:pPr marL="342900" indent="-342900">
              <a:buSzPct val="100000"/>
              <a:buNone/>
            </a:pPr>
            <a:endParaRPr lang="en-US" sz="2400" dirty="0" smtClean="0">
              <a:solidFill>
                <a:srgbClr val="FF0000"/>
              </a:solidFill>
            </a:endParaRPr>
          </a:p>
          <a:p>
            <a:pPr marL="342900" indent="-342900">
              <a:buSzPct val="100000"/>
              <a:buFont typeface="Arial" pitchFamily="34" charset="0"/>
              <a:buChar char="•"/>
            </a:pPr>
            <a:r>
              <a:rPr lang="en-US" sz="2400" dirty="0" smtClean="0">
                <a:solidFill>
                  <a:srgbClr val="FF0000"/>
                </a:solidFill>
              </a:rPr>
              <a:t>Creating and implementing </a:t>
            </a:r>
            <a:r>
              <a:rPr lang="en-US" sz="2400" dirty="0" smtClean="0"/>
              <a:t>Interfaces</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a:t>
            </a:r>
            <a:endParaRPr lang="en-IN" b="1" dirty="0"/>
          </a:p>
        </p:txBody>
      </p:sp>
      <p:sp>
        <p:nvSpPr>
          <p:cNvPr id="3" name="Content Placeholder 2"/>
          <p:cNvSpPr>
            <a:spLocks noGrp="1"/>
          </p:cNvSpPr>
          <p:nvPr>
            <p:ph sz="quarter" idx="1"/>
          </p:nvPr>
        </p:nvSpPr>
        <p:spPr>
          <a:xfrm>
            <a:off x="251520" y="1556792"/>
            <a:ext cx="8647936" cy="4824536"/>
          </a:xfrm>
        </p:spPr>
        <p:txBody>
          <a:bodyPr>
            <a:normAutofit lnSpcReduction="10000"/>
          </a:bodyPr>
          <a:lstStyle/>
          <a:p>
            <a:pPr marL="342900" indent="-342900">
              <a:buSzPct val="100000"/>
              <a:buFont typeface="Arial" pitchFamily="34" charset="0"/>
              <a:buChar char="•"/>
            </a:pPr>
            <a:r>
              <a:rPr lang="en-US" sz="2400" dirty="0" smtClean="0"/>
              <a:t>An </a:t>
            </a:r>
            <a:r>
              <a:rPr lang="en-US" sz="2400" dirty="0" smtClean="0">
                <a:solidFill>
                  <a:srgbClr val="FF0000"/>
                </a:solidFill>
              </a:rPr>
              <a:t>interface</a:t>
            </a:r>
            <a:r>
              <a:rPr lang="en-US" sz="2400" dirty="0" smtClean="0"/>
              <a:t> is an alternate to </a:t>
            </a:r>
            <a:r>
              <a:rPr lang="en-US" sz="2400" dirty="0" smtClean="0">
                <a:solidFill>
                  <a:srgbClr val="FF0000"/>
                </a:solidFill>
              </a:rPr>
              <a:t>pure abstract class </a:t>
            </a:r>
            <a:r>
              <a:rPr lang="en-US" sz="2400" dirty="0" smtClean="0"/>
              <a:t>i.e. to support run time polymorphism.</a:t>
            </a:r>
          </a:p>
          <a:p>
            <a:pPr marL="342900" indent="-342900">
              <a:buSzPct val="100000"/>
              <a:buFont typeface="Arial" pitchFamily="34" charset="0"/>
              <a:buChar char="•"/>
            </a:pPr>
            <a:endParaRPr lang="en-US" sz="2400" dirty="0" smtClean="0">
              <a:solidFill>
                <a:srgbClr val="FF0000"/>
              </a:solidFill>
            </a:endParaRPr>
          </a:p>
          <a:p>
            <a:pPr marL="342900" indent="-342900">
              <a:buSzPct val="100000"/>
              <a:buFont typeface="Arial" pitchFamily="34" charset="0"/>
              <a:buChar char="•"/>
            </a:pPr>
            <a:r>
              <a:rPr lang="en-US" sz="2400" dirty="0" smtClean="0"/>
              <a:t>An interface is also a kind of Java class but with some predefined restrictions which are as follows</a:t>
            </a:r>
          </a:p>
          <a:p>
            <a:pPr marL="457200" indent="-457200">
              <a:buSzPct val="100000"/>
              <a:buFont typeface="+mj-lt"/>
              <a:buAutoNum type="arabicPeriod"/>
            </a:pPr>
            <a:r>
              <a:rPr lang="en-US" sz="2400" dirty="0" smtClean="0"/>
              <a:t>An interface can contain data members but they will by default be </a:t>
            </a:r>
            <a:r>
              <a:rPr lang="en-US" sz="2400" dirty="0" smtClean="0">
                <a:solidFill>
                  <a:srgbClr val="FF0000"/>
                </a:solidFill>
              </a:rPr>
              <a:t>public</a:t>
            </a:r>
            <a:r>
              <a:rPr lang="en-US" sz="2400" dirty="0" smtClean="0"/>
              <a:t>, </a:t>
            </a:r>
            <a:r>
              <a:rPr lang="en-US" sz="2400" dirty="0" smtClean="0">
                <a:solidFill>
                  <a:srgbClr val="FF0000"/>
                </a:solidFill>
              </a:rPr>
              <a:t>static</a:t>
            </a:r>
            <a:r>
              <a:rPr lang="en-US" sz="2400" dirty="0" smtClean="0"/>
              <a:t> and </a:t>
            </a:r>
            <a:r>
              <a:rPr lang="en-US" sz="2400" dirty="0" smtClean="0">
                <a:solidFill>
                  <a:srgbClr val="FF0000"/>
                </a:solidFill>
              </a:rPr>
              <a:t>final</a:t>
            </a:r>
            <a:r>
              <a:rPr lang="en-US" sz="2400" dirty="0" smtClean="0"/>
              <a:t> by nature.</a:t>
            </a:r>
          </a:p>
          <a:p>
            <a:pPr marL="457200" indent="-457200">
              <a:buSzPct val="100000"/>
              <a:buFont typeface="+mj-lt"/>
              <a:buAutoNum type="arabicPeriod"/>
            </a:pPr>
            <a:r>
              <a:rPr lang="en-US" sz="2400" dirty="0" smtClean="0"/>
              <a:t>An interface can contain methods but they will be </a:t>
            </a:r>
            <a:r>
              <a:rPr lang="en-US" sz="2400" dirty="0" smtClean="0">
                <a:solidFill>
                  <a:srgbClr val="FF0000"/>
                </a:solidFill>
              </a:rPr>
              <a:t>public</a:t>
            </a:r>
            <a:r>
              <a:rPr lang="en-US" sz="2400" dirty="0" smtClean="0"/>
              <a:t> and </a:t>
            </a:r>
            <a:r>
              <a:rPr lang="en-US" sz="2400" dirty="0" smtClean="0">
                <a:solidFill>
                  <a:srgbClr val="FF0000"/>
                </a:solidFill>
              </a:rPr>
              <a:t>abstract</a:t>
            </a:r>
            <a:r>
              <a:rPr lang="en-US" sz="2400" dirty="0" smtClean="0"/>
              <a:t> in nature.</a:t>
            </a:r>
          </a:p>
          <a:p>
            <a:pPr marL="457200" indent="-457200">
              <a:buSzPct val="100000"/>
              <a:buFont typeface="+mj-lt"/>
              <a:buAutoNum type="arabicPeriod"/>
            </a:pPr>
            <a:r>
              <a:rPr lang="en-US" sz="2400" dirty="0" smtClean="0"/>
              <a:t>Even if we don’t assign any visibility mode to the members of an interface, still their visibility always remains public and a programmer is not allowed to alter it.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a:t>
            </a:r>
            <a:endParaRPr lang="en-IN" b="1" dirty="0"/>
          </a:p>
        </p:txBody>
      </p:sp>
      <p:sp>
        <p:nvSpPr>
          <p:cNvPr id="3" name="Content Placeholder 2"/>
          <p:cNvSpPr>
            <a:spLocks noGrp="1"/>
          </p:cNvSpPr>
          <p:nvPr>
            <p:ph sz="quarter" idx="1"/>
          </p:nvPr>
        </p:nvSpPr>
        <p:spPr>
          <a:xfrm>
            <a:off x="251520" y="1556792"/>
            <a:ext cx="8647936" cy="4824536"/>
          </a:xfrm>
        </p:spPr>
        <p:txBody>
          <a:bodyPr>
            <a:normAutofit fontScale="92500" lnSpcReduction="20000"/>
          </a:bodyPr>
          <a:lstStyle/>
          <a:p>
            <a:r>
              <a:rPr lang="en-US" sz="2800" b="1" u="sng" dirty="0" smtClean="0"/>
              <a:t>Syntax</a:t>
            </a:r>
            <a:r>
              <a:rPr lang="en-US" sz="2800" dirty="0" smtClean="0"/>
              <a:t>:-</a:t>
            </a:r>
          </a:p>
          <a:p>
            <a:pPr>
              <a:buNone/>
            </a:pPr>
            <a:r>
              <a:rPr lang="en-US" sz="2400" dirty="0" smtClean="0"/>
              <a:t> </a:t>
            </a:r>
            <a:r>
              <a:rPr lang="en-US" sz="2400" dirty="0" smtClean="0">
                <a:solidFill>
                  <a:srgbClr val="FF0000"/>
                </a:solidFill>
              </a:rPr>
              <a:t>interface </a:t>
            </a:r>
            <a:r>
              <a:rPr lang="en-US" sz="2400" b="1" dirty="0" smtClean="0"/>
              <a:t>&lt;interface name&gt;</a:t>
            </a:r>
          </a:p>
          <a:p>
            <a:pPr>
              <a:buNone/>
            </a:pPr>
            <a:r>
              <a:rPr lang="en-US" sz="2400" b="1" dirty="0" smtClean="0"/>
              <a:t>{</a:t>
            </a:r>
          </a:p>
          <a:p>
            <a:pPr>
              <a:buNone/>
            </a:pPr>
            <a:r>
              <a:rPr lang="en-US" sz="2400" b="1" dirty="0" smtClean="0"/>
              <a:t> &lt;data type&gt; &lt;variable&gt;= value;</a:t>
            </a:r>
          </a:p>
          <a:p>
            <a:pPr>
              <a:buNone/>
            </a:pPr>
            <a:r>
              <a:rPr lang="en-US" sz="2400" b="1" dirty="0" smtClean="0"/>
              <a:t> &lt;return type&gt; &lt;method name&gt;(argument);</a:t>
            </a:r>
          </a:p>
          <a:p>
            <a:pPr>
              <a:buNone/>
            </a:pPr>
            <a:r>
              <a:rPr lang="en-US" sz="2400" dirty="0" smtClean="0"/>
              <a:t>  --------</a:t>
            </a:r>
          </a:p>
          <a:p>
            <a:pPr>
              <a:buNone/>
            </a:pPr>
            <a:r>
              <a:rPr lang="en-US" sz="2400" dirty="0" smtClean="0"/>
              <a:t>  --------</a:t>
            </a:r>
          </a:p>
          <a:p>
            <a:pPr>
              <a:buNone/>
            </a:pPr>
            <a:r>
              <a:rPr lang="en-US" sz="2400" dirty="0" smtClean="0"/>
              <a:t>  --------</a:t>
            </a:r>
          </a:p>
          <a:p>
            <a:pPr>
              <a:buNone/>
            </a:pPr>
            <a:r>
              <a:rPr lang="en-US" sz="2400" b="1" dirty="0" smtClean="0"/>
              <a:t>}</a:t>
            </a:r>
          </a:p>
          <a:p>
            <a:pPr>
              <a:buNone/>
            </a:pPr>
            <a:r>
              <a:rPr lang="en-US" sz="2400" dirty="0" smtClean="0"/>
              <a:t> class A </a:t>
            </a:r>
            <a:r>
              <a:rPr lang="en-US" sz="2400" dirty="0" smtClean="0">
                <a:solidFill>
                  <a:srgbClr val="FF0000"/>
                </a:solidFill>
              </a:rPr>
              <a:t>implements </a:t>
            </a:r>
            <a:r>
              <a:rPr lang="en-US" sz="2400" b="1" dirty="0" smtClean="0"/>
              <a:t>&lt;interface name&gt;</a:t>
            </a:r>
          </a:p>
          <a:p>
            <a:pPr>
              <a:buNone/>
            </a:pPr>
            <a:r>
              <a:rPr lang="en-US" sz="2400" dirty="0" smtClean="0"/>
              <a:t>{</a:t>
            </a:r>
          </a:p>
          <a:p>
            <a:pPr>
              <a:buNone/>
            </a:pPr>
            <a:r>
              <a:rPr lang="en-US" sz="2400" dirty="0" smtClean="0"/>
              <a:t>  -------</a:t>
            </a:r>
          </a:p>
          <a:p>
            <a:pPr>
              <a:buNone/>
            </a:pPr>
            <a:r>
              <a:rPr lang="en-US" sz="2400" dirty="0" smtClean="0"/>
              <a:t>  -------</a:t>
            </a:r>
          </a:p>
          <a:p>
            <a:pPr>
              <a:buNone/>
            </a:pPr>
            <a:r>
              <a:rPr lang="en-US" sz="2400" dirty="0" smtClean="0"/>
              <a:t>}</a:t>
            </a:r>
            <a:endParaRPr lang="en-IN" sz="2400" dirty="0" smtClean="0"/>
          </a:p>
          <a:p>
            <a:pPr marL="342900" indent="-342900">
              <a:buSzPct val="100000"/>
              <a:buFont typeface="Arial" pitchFamily="34" charset="0"/>
              <a:buChar char="•"/>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Using interface as</a:t>
            </a:r>
            <a:br>
              <a:rPr lang="en-US" b="1" dirty="0" smtClean="0"/>
            </a:br>
            <a:r>
              <a:rPr lang="en-US" b="1" dirty="0" smtClean="0"/>
              <a:t>Global Constants</a:t>
            </a:r>
            <a:endParaRPr lang="en-IN" b="1" dirty="0"/>
          </a:p>
        </p:txBody>
      </p:sp>
      <p:sp>
        <p:nvSpPr>
          <p:cNvPr id="3" name="Content Placeholder 2"/>
          <p:cNvSpPr>
            <a:spLocks noGrp="1"/>
          </p:cNvSpPr>
          <p:nvPr>
            <p:ph sz="quarter" idx="1"/>
          </p:nvPr>
        </p:nvSpPr>
        <p:spPr>
          <a:xfrm>
            <a:off x="107504" y="1412776"/>
            <a:ext cx="8856984" cy="5256584"/>
          </a:xfrm>
        </p:spPr>
        <p:txBody>
          <a:bodyPr numCol="2">
            <a:normAutofit/>
          </a:bodyPr>
          <a:lstStyle/>
          <a:p>
            <a:pPr>
              <a:buNone/>
            </a:pPr>
            <a:r>
              <a:rPr lang="en-US" sz="2000" dirty="0" smtClean="0"/>
              <a:t> import </a:t>
            </a:r>
            <a:r>
              <a:rPr lang="en-US" sz="2000" dirty="0" err="1" smtClean="0"/>
              <a:t>java.util</a:t>
            </a:r>
            <a:r>
              <a:rPr lang="en-US" sz="2000" dirty="0" smtClean="0"/>
              <a:t>.*;</a:t>
            </a:r>
          </a:p>
          <a:p>
            <a:pPr>
              <a:buNone/>
            </a:pPr>
            <a:r>
              <a:rPr lang="en-US" sz="2000" dirty="0" smtClean="0"/>
              <a:t> </a:t>
            </a:r>
            <a:r>
              <a:rPr lang="en-US" sz="2000" dirty="0" smtClean="0">
                <a:solidFill>
                  <a:srgbClr val="FF0000"/>
                </a:solidFill>
              </a:rPr>
              <a:t>interface</a:t>
            </a:r>
            <a:r>
              <a:rPr lang="en-US" sz="2000" dirty="0" smtClean="0"/>
              <a:t> </a:t>
            </a:r>
            <a:r>
              <a:rPr lang="en-US" sz="2000" b="1" dirty="0" smtClean="0"/>
              <a:t>Conversions</a:t>
            </a:r>
          </a:p>
          <a:p>
            <a:pPr>
              <a:buNone/>
            </a:pPr>
            <a:r>
              <a:rPr lang="en-US" sz="2000" b="1" dirty="0" smtClean="0"/>
              <a:t>{</a:t>
            </a:r>
          </a:p>
          <a:p>
            <a:pPr>
              <a:buNone/>
            </a:pPr>
            <a:r>
              <a:rPr lang="en-US" sz="2000" dirty="0" smtClean="0"/>
              <a:t>  double KG_TO_G=1000;</a:t>
            </a:r>
          </a:p>
          <a:p>
            <a:pPr>
              <a:buNone/>
            </a:pPr>
            <a:r>
              <a:rPr lang="en-US" sz="2000" dirty="0" smtClean="0"/>
              <a:t>  double INCH_TO_MM=25.4;</a:t>
            </a:r>
          </a:p>
          <a:p>
            <a:pPr>
              <a:buNone/>
            </a:pPr>
            <a:r>
              <a:rPr lang="en-US" sz="2000" dirty="0" smtClean="0"/>
              <a:t>  double </a:t>
            </a:r>
            <a:r>
              <a:rPr lang="en-US" sz="2000" dirty="0" err="1" smtClean="0"/>
              <a:t>kg_to_grams</a:t>
            </a:r>
            <a:r>
              <a:rPr lang="en-US" sz="2000" dirty="0" smtClean="0"/>
              <a:t>(double kg);</a:t>
            </a:r>
          </a:p>
          <a:p>
            <a:pPr>
              <a:buNone/>
            </a:pPr>
            <a:r>
              <a:rPr lang="en-US" sz="2000" dirty="0" smtClean="0"/>
              <a:t>  double </a:t>
            </a:r>
            <a:r>
              <a:rPr lang="en-US" sz="2000" dirty="0" err="1" smtClean="0"/>
              <a:t>inches_to_mm</a:t>
            </a:r>
            <a:r>
              <a:rPr lang="en-US" sz="2000" dirty="0" smtClean="0"/>
              <a:t>(double inches);</a:t>
            </a:r>
          </a:p>
          <a:p>
            <a:pPr>
              <a:buNone/>
            </a:pPr>
            <a:r>
              <a:rPr lang="en-US" sz="2000" b="1" dirty="0" smtClean="0"/>
              <a:t>}</a:t>
            </a:r>
          </a:p>
          <a:p>
            <a:pPr lvl="0">
              <a:buNone/>
              <a:defRPr/>
            </a:pPr>
            <a:r>
              <a:rPr lang="en-US" sz="2000" dirty="0" smtClean="0"/>
              <a:t> class </a:t>
            </a:r>
            <a:r>
              <a:rPr lang="en-US" sz="2000" dirty="0" err="1" smtClean="0"/>
              <a:t>TryConversions</a:t>
            </a:r>
            <a:r>
              <a:rPr lang="en-US" sz="2000" dirty="0" smtClean="0"/>
              <a:t> </a:t>
            </a:r>
            <a:r>
              <a:rPr lang="en-US" sz="2000" dirty="0" smtClean="0">
                <a:solidFill>
                  <a:srgbClr val="FF0000"/>
                </a:solidFill>
              </a:rPr>
              <a:t>implements</a:t>
            </a:r>
            <a:r>
              <a:rPr lang="en-US" sz="2000" dirty="0" smtClean="0"/>
              <a:t> </a:t>
            </a:r>
            <a:r>
              <a:rPr lang="en-US" sz="2000" b="1" dirty="0" smtClean="0"/>
              <a:t>Conversions</a:t>
            </a:r>
          </a:p>
          <a:p>
            <a:pPr lvl="0">
              <a:buNone/>
              <a:defRPr/>
            </a:pPr>
            <a:r>
              <a:rPr lang="en-US" sz="2000" b="1" dirty="0" smtClean="0"/>
              <a:t>{</a:t>
            </a:r>
          </a:p>
          <a:p>
            <a:pPr lvl="0">
              <a:buNone/>
              <a:defRPr/>
            </a:pPr>
            <a:r>
              <a:rPr lang="en-US" sz="2000" dirty="0" smtClean="0"/>
              <a:t> public double </a:t>
            </a:r>
            <a:r>
              <a:rPr lang="en-US" sz="2000" dirty="0" err="1" smtClean="0"/>
              <a:t>kg_to_gm</a:t>
            </a:r>
            <a:r>
              <a:rPr lang="en-US" sz="2000" dirty="0" smtClean="0"/>
              <a:t>(double kg)</a:t>
            </a:r>
          </a:p>
          <a:p>
            <a:pPr lvl="0">
              <a:buNone/>
              <a:defRPr/>
            </a:pPr>
            <a:r>
              <a:rPr lang="en-US" sz="2000" dirty="0" smtClean="0"/>
              <a:t> { </a:t>
            </a:r>
          </a:p>
          <a:p>
            <a:pPr lvl="0">
              <a:buNone/>
              <a:defRPr/>
            </a:pPr>
            <a:r>
              <a:rPr lang="en-US" sz="2000" dirty="0" smtClean="0"/>
              <a:t>  return kg*KG_TO_G;</a:t>
            </a:r>
          </a:p>
          <a:p>
            <a:pPr lvl="0">
              <a:buNone/>
              <a:defRPr/>
            </a:pPr>
            <a:r>
              <a:rPr lang="en-US" sz="2000" dirty="0" smtClean="0"/>
              <a:t> }</a:t>
            </a:r>
          </a:p>
          <a:p>
            <a:pPr lvl="0">
              <a:buNone/>
              <a:defRPr/>
            </a:pPr>
            <a:r>
              <a:rPr lang="en-US" sz="2000" dirty="0" smtClean="0"/>
              <a:t> public double </a:t>
            </a:r>
            <a:r>
              <a:rPr lang="en-US" sz="2000" dirty="0" err="1" smtClean="0"/>
              <a:t>inch_to_mm</a:t>
            </a:r>
            <a:r>
              <a:rPr lang="en-US" sz="2000" dirty="0" smtClean="0"/>
              <a:t>(double inches)</a:t>
            </a:r>
          </a:p>
          <a:p>
            <a:pPr lvl="0">
              <a:buNone/>
              <a:defRPr/>
            </a:pPr>
            <a:r>
              <a:rPr lang="en-US" sz="2000" dirty="0" smtClean="0"/>
              <a:t> { </a:t>
            </a:r>
          </a:p>
          <a:p>
            <a:pPr lvl="0">
              <a:buNone/>
              <a:defRPr/>
            </a:pPr>
            <a:r>
              <a:rPr lang="en-US" sz="2000" dirty="0" smtClean="0"/>
              <a:t>  return inches*INCHES_TO_MM;</a:t>
            </a:r>
          </a:p>
          <a:p>
            <a:pPr lvl="0">
              <a:buNone/>
              <a:defRPr/>
            </a:pPr>
            <a:r>
              <a:rPr lang="en-US" sz="2000" dirty="0" smtClean="0"/>
              <a:t> }</a:t>
            </a:r>
          </a:p>
          <a:p>
            <a:pPr lvl="0">
              <a:buNone/>
              <a:defRPr/>
            </a:pPr>
            <a:r>
              <a:rPr lang="en-US" sz="2000" b="1" dirty="0" smtClean="0"/>
              <a:t>}</a:t>
            </a:r>
            <a:endParaRPr lang="en-IN" sz="20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7192"/>
            <a:ext cx="8534400" cy="987552"/>
          </a:xfrm>
        </p:spPr>
        <p:txBody>
          <a:bodyPr>
            <a:normAutofit fontScale="90000"/>
          </a:bodyPr>
          <a:lstStyle/>
          <a:p>
            <a:r>
              <a:rPr lang="en-US" b="1" dirty="0" smtClean="0"/>
              <a:t>Using interface as</a:t>
            </a:r>
            <a:br>
              <a:rPr lang="en-US" b="1" dirty="0" smtClean="0"/>
            </a:br>
            <a:r>
              <a:rPr lang="en-US" b="1" dirty="0" smtClean="0"/>
              <a:t>Global Constants</a:t>
            </a:r>
            <a:endParaRPr lang="en-IN" b="1" dirty="0"/>
          </a:p>
        </p:txBody>
      </p:sp>
      <p:sp>
        <p:nvSpPr>
          <p:cNvPr id="3" name="Content Placeholder 2"/>
          <p:cNvSpPr>
            <a:spLocks noGrp="1"/>
          </p:cNvSpPr>
          <p:nvPr>
            <p:ph sz="quarter" idx="1"/>
          </p:nvPr>
        </p:nvSpPr>
        <p:spPr>
          <a:xfrm>
            <a:off x="251520" y="1556792"/>
            <a:ext cx="8647936" cy="4824536"/>
          </a:xfrm>
        </p:spPr>
        <p:txBody>
          <a:bodyPr>
            <a:normAutofit lnSpcReduction="10000"/>
          </a:bodyPr>
          <a:lstStyle/>
          <a:p>
            <a:pPr lvl="0">
              <a:buNone/>
              <a:defRPr/>
            </a:pPr>
            <a:r>
              <a:rPr lang="en-US" sz="2400" b="1" dirty="0" smtClean="0"/>
              <a:t>class </a:t>
            </a:r>
            <a:r>
              <a:rPr lang="en-US" sz="2400" b="1" dirty="0" err="1" smtClean="0"/>
              <a:t>TryConversions</a:t>
            </a:r>
            <a:r>
              <a:rPr lang="en-US" sz="2400" b="1" dirty="0" smtClean="0"/>
              <a:t> </a:t>
            </a:r>
            <a:r>
              <a:rPr lang="en-US" sz="2400" b="1" dirty="0" smtClean="0">
                <a:solidFill>
                  <a:srgbClr val="FF0000"/>
                </a:solidFill>
              </a:rPr>
              <a:t>implements</a:t>
            </a:r>
            <a:r>
              <a:rPr lang="en-US" sz="2400" b="1" dirty="0" smtClean="0"/>
              <a:t> Conversions</a:t>
            </a:r>
          </a:p>
          <a:p>
            <a:pPr lvl="0">
              <a:buNone/>
              <a:defRPr/>
            </a:pPr>
            <a:r>
              <a:rPr lang="en-US" sz="2400" b="1" dirty="0" smtClean="0"/>
              <a:t>{</a:t>
            </a:r>
          </a:p>
          <a:p>
            <a:pPr lvl="0">
              <a:buNone/>
              <a:defRPr/>
            </a:pPr>
            <a:r>
              <a:rPr lang="en-US" sz="2400" dirty="0" smtClean="0"/>
              <a:t>  public double </a:t>
            </a:r>
            <a:r>
              <a:rPr lang="en-US" sz="2400" dirty="0" err="1" smtClean="0"/>
              <a:t>kg_to_grams</a:t>
            </a:r>
            <a:r>
              <a:rPr lang="en-US" sz="2400" dirty="0" smtClean="0"/>
              <a:t>(double kg)</a:t>
            </a:r>
          </a:p>
          <a:p>
            <a:pPr lvl="0">
              <a:buNone/>
              <a:defRPr/>
            </a:pPr>
            <a:r>
              <a:rPr lang="en-US" sz="2400" dirty="0" smtClean="0"/>
              <a:t>  { </a:t>
            </a:r>
          </a:p>
          <a:p>
            <a:pPr lvl="0">
              <a:buNone/>
              <a:defRPr/>
            </a:pPr>
            <a:r>
              <a:rPr lang="en-US" sz="2400" dirty="0" smtClean="0"/>
              <a:t>   return kg*KG_TO_G;</a:t>
            </a:r>
          </a:p>
          <a:p>
            <a:pPr lvl="0">
              <a:buNone/>
              <a:defRPr/>
            </a:pPr>
            <a:r>
              <a:rPr lang="en-US" sz="2400" dirty="0" smtClean="0"/>
              <a:t>  }</a:t>
            </a:r>
          </a:p>
          <a:p>
            <a:pPr lvl="0">
              <a:buNone/>
              <a:defRPr/>
            </a:pPr>
            <a:r>
              <a:rPr lang="en-US" sz="2400" dirty="0" smtClean="0"/>
              <a:t>  public double </a:t>
            </a:r>
            <a:r>
              <a:rPr lang="en-US" sz="2400" dirty="0" err="1" smtClean="0"/>
              <a:t>inches_to_mm</a:t>
            </a:r>
            <a:r>
              <a:rPr lang="en-US" sz="2400" dirty="0" smtClean="0"/>
              <a:t>(double inches)</a:t>
            </a:r>
          </a:p>
          <a:p>
            <a:pPr lvl="0">
              <a:buNone/>
              <a:defRPr/>
            </a:pPr>
            <a:r>
              <a:rPr lang="en-US" sz="2400" dirty="0" smtClean="0"/>
              <a:t>  { </a:t>
            </a:r>
          </a:p>
          <a:p>
            <a:pPr lvl="0">
              <a:buNone/>
              <a:defRPr/>
            </a:pPr>
            <a:r>
              <a:rPr lang="en-US" sz="2400" dirty="0" smtClean="0"/>
              <a:t>   return inches*INCHES_TO_MM;</a:t>
            </a:r>
          </a:p>
          <a:p>
            <a:pPr lvl="0">
              <a:buNone/>
              <a:defRPr/>
            </a:pPr>
            <a:r>
              <a:rPr lang="en-US" sz="2400" dirty="0" smtClean="0"/>
              <a:t>  }</a:t>
            </a:r>
          </a:p>
          <a:p>
            <a:pPr lvl="0">
              <a:buNone/>
              <a:defRPr/>
            </a:pPr>
            <a:r>
              <a:rPr lang="en-US" sz="2400" b="1" dirty="0" smtClean="0"/>
              <a:t>}</a:t>
            </a:r>
            <a:endParaRPr lang="en-IN" sz="2400" b="1" dirty="0" smtClean="0"/>
          </a:p>
          <a:p>
            <a:pPr marL="342900" indent="-342900">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0"/>
            <a:ext cx="8534400" cy="1091608"/>
          </a:xfrm>
        </p:spPr>
        <p:txBody>
          <a:bodyPr>
            <a:normAutofit fontScale="90000"/>
          </a:bodyPr>
          <a:lstStyle/>
          <a:p>
            <a:r>
              <a:rPr lang="en-US" b="1" dirty="0" smtClean="0"/>
              <a:t>Using interface as</a:t>
            </a:r>
            <a:br>
              <a:rPr lang="en-US" b="1" dirty="0" smtClean="0"/>
            </a:br>
            <a:r>
              <a:rPr lang="en-US" b="1" dirty="0" smtClean="0"/>
              <a:t>Global Constants</a:t>
            </a:r>
            <a:endParaRPr lang="en-IN" b="1" dirty="0"/>
          </a:p>
        </p:txBody>
      </p:sp>
      <p:sp>
        <p:nvSpPr>
          <p:cNvPr id="3" name="Content Placeholder 2"/>
          <p:cNvSpPr>
            <a:spLocks noGrp="1"/>
          </p:cNvSpPr>
          <p:nvPr>
            <p:ph sz="quarter" idx="1"/>
          </p:nvPr>
        </p:nvSpPr>
        <p:spPr>
          <a:xfrm>
            <a:off x="144016" y="1484784"/>
            <a:ext cx="8820472" cy="4968552"/>
          </a:xfrm>
        </p:spPr>
        <p:txBody>
          <a:bodyPr>
            <a:normAutofit fontScale="92500" lnSpcReduction="20000"/>
          </a:bodyPr>
          <a:lstStyle/>
          <a:p>
            <a:pPr>
              <a:buNone/>
            </a:pPr>
            <a:r>
              <a:rPr lang="en-US" sz="2400" b="1" dirty="0" smtClean="0"/>
              <a:t> class </a:t>
            </a:r>
            <a:r>
              <a:rPr lang="en-US" sz="2400" b="1" dirty="0" err="1" smtClean="0"/>
              <a:t>TestConversions</a:t>
            </a:r>
            <a:endParaRPr lang="en-US" sz="2400" b="1" dirty="0" smtClean="0"/>
          </a:p>
          <a:p>
            <a:pPr>
              <a:buNone/>
            </a:pPr>
            <a:r>
              <a:rPr lang="en-US" sz="2400" b="1" dirty="0" smtClean="0"/>
              <a:t>{</a:t>
            </a:r>
          </a:p>
          <a:p>
            <a:pPr>
              <a:buNone/>
            </a:pPr>
            <a:r>
              <a:rPr lang="en-US" sz="2400" dirty="0" smtClean="0"/>
              <a:t> public static void main(String [ ] </a:t>
            </a:r>
            <a:r>
              <a:rPr lang="en-US" sz="2400" dirty="0" err="1" smtClean="0"/>
              <a:t>args</a:t>
            </a:r>
            <a:r>
              <a:rPr lang="en-US" sz="2400" dirty="0" smtClean="0"/>
              <a:t>)</a:t>
            </a:r>
          </a:p>
          <a:p>
            <a:pPr>
              <a:buNone/>
            </a:pPr>
            <a:r>
              <a:rPr lang="en-US" sz="2400" dirty="0" smtClean="0"/>
              <a:t>{</a:t>
            </a:r>
          </a:p>
          <a:p>
            <a:pPr>
              <a:buNone/>
            </a:pPr>
            <a:r>
              <a:rPr lang="en-US" sz="2400" dirty="0" smtClean="0"/>
              <a:t>  Scanner sc=new Scanner(</a:t>
            </a:r>
            <a:r>
              <a:rPr lang="en-US" sz="2400" dirty="0" err="1" smtClean="0"/>
              <a:t>System.in</a:t>
            </a:r>
            <a:r>
              <a:rPr lang="en-US" sz="2400" dirty="0" smtClean="0"/>
              <a:t>);</a:t>
            </a:r>
          </a:p>
          <a:p>
            <a:pPr>
              <a:buNone/>
            </a:pPr>
            <a:r>
              <a:rPr lang="en-US" sz="2400" dirty="0" smtClean="0"/>
              <a:t>  </a:t>
            </a:r>
            <a:r>
              <a:rPr lang="en-US" sz="2400" dirty="0" err="1" smtClean="0"/>
              <a:t>System.out.println</a:t>
            </a:r>
            <a:r>
              <a:rPr lang="en-US" sz="2400" dirty="0" smtClean="0"/>
              <a:t>(“Enter your weight in kg and height in inch”);</a:t>
            </a:r>
          </a:p>
          <a:p>
            <a:pPr>
              <a:buNone/>
            </a:pPr>
            <a:r>
              <a:rPr lang="en-US" sz="2400" dirty="0" smtClean="0"/>
              <a:t>  double wt=</a:t>
            </a:r>
            <a:r>
              <a:rPr lang="en-US" sz="2400" dirty="0" err="1" smtClean="0"/>
              <a:t>sc.nextDouble</a:t>
            </a:r>
            <a:r>
              <a:rPr lang="en-US" sz="2400" dirty="0" smtClean="0"/>
              <a:t>();</a:t>
            </a:r>
          </a:p>
          <a:p>
            <a:pPr>
              <a:buNone/>
            </a:pPr>
            <a:r>
              <a:rPr lang="en-US" sz="2400" dirty="0" smtClean="0"/>
              <a:t>  double ht=</a:t>
            </a:r>
            <a:r>
              <a:rPr lang="en-US" sz="2400" dirty="0" err="1" smtClean="0"/>
              <a:t>sc.nextDouble</a:t>
            </a:r>
            <a:r>
              <a:rPr lang="en-US" sz="2400" dirty="0" smtClean="0"/>
              <a:t>();</a:t>
            </a:r>
          </a:p>
          <a:p>
            <a:pPr>
              <a:buNone/>
            </a:pPr>
            <a:r>
              <a:rPr lang="en-US" sz="2400" dirty="0" smtClean="0"/>
              <a:t>  </a:t>
            </a:r>
            <a:r>
              <a:rPr lang="en-US" sz="2400" b="1" dirty="0" smtClean="0">
                <a:solidFill>
                  <a:srgbClr val="FF0000"/>
                </a:solidFill>
              </a:rPr>
              <a:t>Conversions</a:t>
            </a:r>
            <a:r>
              <a:rPr lang="en-US" sz="2400" b="1" dirty="0" smtClean="0"/>
              <a:t> co=new  </a:t>
            </a:r>
            <a:r>
              <a:rPr lang="en-US" sz="2400" b="1" dirty="0" err="1" smtClean="0"/>
              <a:t>TryConversions</a:t>
            </a:r>
            <a:r>
              <a:rPr lang="en-US" sz="2400" b="1" dirty="0" smtClean="0"/>
              <a:t>( );</a:t>
            </a:r>
          </a:p>
          <a:p>
            <a:pPr>
              <a:buNone/>
            </a:pPr>
            <a:r>
              <a:rPr lang="en-US" sz="2400" dirty="0" smtClean="0"/>
              <a:t>  </a:t>
            </a:r>
            <a:r>
              <a:rPr lang="en-US" sz="2400" dirty="0" err="1" smtClean="0"/>
              <a:t>System.out.println</a:t>
            </a:r>
            <a:r>
              <a:rPr lang="en-US" sz="2400" dirty="0" smtClean="0"/>
              <a:t>(“Converting your weight to grams “+</a:t>
            </a:r>
            <a:r>
              <a:rPr lang="en-US" sz="2400" dirty="0" err="1" smtClean="0"/>
              <a:t>co.kg_to_gm</a:t>
            </a:r>
            <a:r>
              <a:rPr lang="en-US" sz="2400" dirty="0" smtClean="0"/>
              <a:t>(wt));</a:t>
            </a:r>
          </a:p>
          <a:p>
            <a:pPr>
              <a:buNone/>
            </a:pPr>
            <a:r>
              <a:rPr lang="en-US" sz="2400" dirty="0" smtClean="0"/>
              <a:t>  </a:t>
            </a:r>
            <a:r>
              <a:rPr lang="en-US" sz="2400" dirty="0" err="1" smtClean="0"/>
              <a:t>System.out.println</a:t>
            </a:r>
            <a:r>
              <a:rPr lang="en-US" sz="2400" dirty="0" smtClean="0"/>
              <a:t>(“After converting your height to mm “+</a:t>
            </a:r>
            <a:r>
              <a:rPr lang="en-US" sz="2400" dirty="0" err="1" smtClean="0"/>
              <a:t>co.inches_to_mm</a:t>
            </a:r>
            <a:r>
              <a:rPr lang="en-US" sz="2400" dirty="0" smtClean="0"/>
              <a:t>(ht));</a:t>
            </a:r>
          </a:p>
          <a:p>
            <a:pPr>
              <a:buNone/>
            </a:pPr>
            <a:r>
              <a:rPr lang="en-US" sz="2400" dirty="0" smtClean="0"/>
              <a:t> }</a:t>
            </a:r>
          </a:p>
          <a:p>
            <a:pPr>
              <a:buNone/>
            </a:pPr>
            <a:r>
              <a:rPr lang="en-US" sz="2400" b="1" dirty="0" smtClean="0"/>
              <a:t>}</a:t>
            </a:r>
            <a:endParaRPr lang="en-IN" sz="24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a:t>
            </a:r>
            <a:endParaRPr lang="en-IN" b="1" dirty="0"/>
          </a:p>
        </p:txBody>
      </p:sp>
      <p:sp>
        <p:nvSpPr>
          <p:cNvPr id="3" name="Content Placeholder 2"/>
          <p:cNvSpPr>
            <a:spLocks noGrp="1"/>
          </p:cNvSpPr>
          <p:nvPr>
            <p:ph sz="quarter" idx="1"/>
          </p:nvPr>
        </p:nvSpPr>
        <p:spPr>
          <a:xfrm>
            <a:off x="179512" y="1484784"/>
            <a:ext cx="8784976" cy="4896544"/>
          </a:xfrm>
        </p:spPr>
        <p:txBody>
          <a:bodyPr>
            <a:normAutofit/>
          </a:bodyPr>
          <a:lstStyle/>
          <a:p>
            <a:pPr marL="342900" indent="-342900">
              <a:buSzPct val="100000"/>
              <a:buFont typeface="Arial" pitchFamily="34" charset="0"/>
              <a:buChar char="•"/>
            </a:pPr>
            <a:r>
              <a:rPr lang="en-US" sz="2400" dirty="0" smtClean="0"/>
              <a:t>A class can inherit only a single class at a time but a class can </a:t>
            </a:r>
            <a:r>
              <a:rPr lang="en-US" sz="2400" dirty="0" smtClean="0">
                <a:solidFill>
                  <a:srgbClr val="FF0000"/>
                </a:solidFill>
              </a:rPr>
              <a:t>implement multiple interfaces</a:t>
            </a:r>
            <a:r>
              <a:rPr lang="en-US" sz="2400" dirty="0" smtClean="0"/>
              <a:t>.</a:t>
            </a:r>
          </a:p>
          <a:p>
            <a:pPr marL="342900" indent="-342900">
              <a:buSzPct val="100000"/>
              <a:buFont typeface="Arial" pitchFamily="34" charset="0"/>
              <a:buChar char="•"/>
            </a:pPr>
            <a:r>
              <a:rPr lang="en-US" sz="2400" u="sng" dirty="0" smtClean="0"/>
              <a:t>Example</a:t>
            </a:r>
            <a:r>
              <a:rPr lang="en-US" sz="2400" dirty="0" smtClean="0"/>
              <a:t>:-</a:t>
            </a:r>
          </a:p>
          <a:p>
            <a:pPr marL="342900" indent="-342900">
              <a:buSzPct val="100000"/>
              <a:buNone/>
            </a:pPr>
            <a:r>
              <a:rPr lang="en-US" sz="2400" dirty="0" smtClean="0">
                <a:solidFill>
                  <a:srgbClr val="FF0000"/>
                </a:solidFill>
              </a:rPr>
              <a:t>interface</a:t>
            </a:r>
            <a:r>
              <a:rPr lang="en-US" sz="2400" dirty="0" smtClean="0"/>
              <a:t> </a:t>
            </a:r>
            <a:r>
              <a:rPr lang="en-US" sz="2400" b="1" dirty="0" smtClean="0"/>
              <a:t>Point</a:t>
            </a:r>
          </a:p>
          <a:p>
            <a:pPr marL="342900" indent="-342900">
              <a:buSzPct val="100000"/>
              <a:buNone/>
            </a:pPr>
            <a:r>
              <a:rPr lang="en-US" sz="2400" dirty="0" smtClean="0"/>
              <a:t>{</a:t>
            </a:r>
          </a:p>
          <a:p>
            <a:pPr marL="342900" indent="-342900">
              <a:buSzPct val="100000"/>
              <a:buNone/>
            </a:pPr>
            <a:r>
              <a:rPr lang="en-US" sz="2400" dirty="0" smtClean="0"/>
              <a:t> ------</a:t>
            </a:r>
          </a:p>
          <a:p>
            <a:pPr marL="342900" indent="-342900">
              <a:buSzPct val="100000"/>
              <a:buNone/>
            </a:pPr>
            <a:r>
              <a:rPr lang="en-US" sz="2400" dirty="0" smtClean="0"/>
              <a:t>}</a:t>
            </a:r>
          </a:p>
          <a:p>
            <a:pPr marL="342900" indent="-342900">
              <a:buSzPct val="100000"/>
              <a:buNone/>
            </a:pPr>
            <a:r>
              <a:rPr lang="en-US" sz="2400" dirty="0" smtClean="0">
                <a:solidFill>
                  <a:srgbClr val="FF0000"/>
                </a:solidFill>
              </a:rPr>
              <a:t>interface</a:t>
            </a:r>
            <a:r>
              <a:rPr lang="en-US" sz="2400" dirty="0" smtClean="0"/>
              <a:t> </a:t>
            </a:r>
            <a:r>
              <a:rPr lang="en-US" sz="2400" b="1" dirty="0" smtClean="0"/>
              <a:t>Shape</a:t>
            </a:r>
          </a:p>
          <a:p>
            <a:pPr marL="342900" indent="-342900">
              <a:buSzPct val="100000"/>
              <a:buNone/>
            </a:pPr>
            <a:r>
              <a:rPr lang="en-US" sz="2400" dirty="0" smtClean="0"/>
              <a:t>{</a:t>
            </a:r>
          </a:p>
          <a:p>
            <a:pPr marL="342900" indent="-342900">
              <a:buSzPct val="100000"/>
              <a:buNone/>
            </a:pPr>
            <a:r>
              <a:rPr lang="en-US" sz="2400" dirty="0" smtClean="0"/>
              <a:t> ------</a:t>
            </a:r>
          </a:p>
          <a:p>
            <a:pPr marL="342900" indent="-342900">
              <a:buSzPct val="100000"/>
              <a:buNone/>
            </a:pPr>
            <a:r>
              <a:rPr lang="en-US" sz="2400"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2"/>
          <p:cNvSpPr txBox="1">
            <a:spLocks/>
          </p:cNvSpPr>
          <p:nvPr/>
        </p:nvSpPr>
        <p:spPr>
          <a:xfrm>
            <a:off x="3347864" y="2708920"/>
            <a:ext cx="5616624" cy="3672408"/>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Circle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implements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Point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Shape</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lang="en-US" sz="2400" dirty="0" smtClean="0"/>
              <a:t> ------</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100000"/>
              <a:buFont typeface="Wingdings 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t>
            </a:r>
            <a:r>
              <a:rPr lang="en-US" b="1" dirty="0" smtClean="0"/>
              <a:t>new in </a:t>
            </a:r>
            <a:r>
              <a:rPr lang="en-US" b="1" dirty="0" smtClean="0"/>
              <a:t>interface???</a:t>
            </a:r>
            <a:endParaRPr lang="en-IN" b="1" dirty="0"/>
          </a:p>
        </p:txBody>
      </p:sp>
      <p:sp>
        <p:nvSpPr>
          <p:cNvPr id="3" name="Content Placeholder 2"/>
          <p:cNvSpPr>
            <a:spLocks noGrp="1"/>
          </p:cNvSpPr>
          <p:nvPr>
            <p:ph sz="quarter" idx="1"/>
          </p:nvPr>
        </p:nvSpPr>
        <p:spPr>
          <a:xfrm>
            <a:off x="251520" y="1556792"/>
            <a:ext cx="8712968" cy="4824536"/>
          </a:xfrm>
        </p:spPr>
        <p:txBody>
          <a:bodyPr>
            <a:normAutofit lnSpcReduction="10000"/>
          </a:bodyPr>
          <a:lstStyle/>
          <a:p>
            <a:pPr marL="342900" indent="-342900">
              <a:buSzPct val="100000"/>
              <a:buFont typeface="Arial" pitchFamily="34" charset="0"/>
              <a:buChar char="•"/>
            </a:pPr>
            <a:r>
              <a:rPr lang="en-US" sz="2400" dirty="0" smtClean="0">
                <a:solidFill>
                  <a:srgbClr val="FF0000"/>
                </a:solidFill>
              </a:rPr>
              <a:t>Java 8</a:t>
            </a:r>
            <a:r>
              <a:rPr lang="en-US" sz="2400" dirty="0" smtClean="0"/>
              <a:t> onwards a special feature is added in interface which allows programmers to </a:t>
            </a:r>
            <a:r>
              <a:rPr lang="en-US" sz="2400" dirty="0" smtClean="0">
                <a:solidFill>
                  <a:srgbClr val="FF0000"/>
                </a:solidFill>
              </a:rPr>
              <a:t>define methods in an interface</a:t>
            </a:r>
            <a:r>
              <a:rPr lang="en-US" sz="2400" dirty="0" smtClean="0"/>
              <a:t>.</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Such methods which are defined in an interface are known as </a:t>
            </a:r>
            <a:r>
              <a:rPr lang="en-US" sz="2400" dirty="0" smtClean="0">
                <a:solidFill>
                  <a:srgbClr val="FF0000"/>
                </a:solidFill>
              </a:rPr>
              <a:t>default methods</a:t>
            </a:r>
            <a:r>
              <a:rPr lang="en-US" sz="2400" dirty="0" smtClean="0"/>
              <a:t>.</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It helps in situation where a class which implements an interface might not have any logic to override a method but has to forcefully override it with a blank body or just return any default value.</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In this case any class which implements an interface is exempted from overriding default methods.</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604</TotalTime>
  <Words>880</Words>
  <Application>Microsoft Office PowerPoint</Application>
  <PresentationFormat>On-screen Show (4:3)</PresentationFormat>
  <Paragraphs>195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Slide 1</vt:lpstr>
      <vt:lpstr>Today’s Agenda</vt:lpstr>
      <vt:lpstr>Interface</vt:lpstr>
      <vt:lpstr>Interface</vt:lpstr>
      <vt:lpstr>Using interface as Global Constants</vt:lpstr>
      <vt:lpstr>Using interface as Global Constants</vt:lpstr>
      <vt:lpstr>Using interface as Global Constants</vt:lpstr>
      <vt:lpstr>Interface</vt:lpstr>
      <vt:lpstr>What’s new in interface???</vt:lpstr>
      <vt:lpstr>Interface with Runtime Polymorphism</vt:lpstr>
      <vt:lpstr>Interface with Runtime Polymorphism</vt:lpstr>
      <vt:lpstr>Solution</vt:lpstr>
      <vt:lpstr>Solution</vt:lpstr>
      <vt:lpstr>Inheriting one interface into another</vt:lpstr>
      <vt:lpstr>Inheriting one interface into another</vt:lpstr>
      <vt:lpstr>End Of Lecture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21</cp:revision>
  <dcterms:created xsi:type="dcterms:W3CDTF">2016-02-25T08:53:52Z</dcterms:created>
  <dcterms:modified xsi:type="dcterms:W3CDTF">2016-02-26T12:30:20Z</dcterms:modified>
</cp:coreProperties>
</file>